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74" r:id="rId4"/>
    <p:sldId id="257" r:id="rId5"/>
    <p:sldId id="258" r:id="rId6"/>
    <p:sldId id="259" r:id="rId7"/>
    <p:sldId id="260" r:id="rId8"/>
    <p:sldId id="261" r:id="rId9"/>
    <p:sldId id="262" r:id="rId10"/>
    <p:sldId id="268" r:id="rId11"/>
    <p:sldId id="263" r:id="rId12"/>
    <p:sldId id="264" r:id="rId13"/>
    <p:sldId id="265" r:id="rId14"/>
    <p:sldId id="266" r:id="rId15"/>
    <p:sldId id="269" r:id="rId16"/>
    <p:sldId id="275" r:id="rId17"/>
    <p:sldId id="270" r:id="rId18"/>
    <p:sldId id="267"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20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8/21/2019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8/21/2019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tudyrama.com/pro/formation/reprendre-une-formation/alternance/alternance-le-contrat-d-apprentissage-possible-jusqu-l-age-de-30-ans-21719.html" TargetMode="External"/><Relationship Id="rId2" Type="http://schemas.openxmlformats.org/officeDocument/2006/relationships/hyperlink" Target="https://www.studyrama.com/pro/formation/reprendre-une-formation/alternance-20463.html" TargetMode="External"/><Relationship Id="rId1" Type="http://schemas.openxmlformats.org/officeDocument/2006/relationships/slideLayout" Target="../slideLayouts/slideLayout2.xml"/><Relationship Id="rId5" Type="http://schemas.openxmlformats.org/officeDocument/2006/relationships/hyperlink" Target="https://www.studyrama.com/pro/formation/reprendre-une-formation/alternance/se-former-en-alternance-avec-la-pro-22016.html" TargetMode="External"/><Relationship Id="rId4" Type="http://schemas.openxmlformats.org/officeDocument/2006/relationships/hyperlink" Target="https://www.studyrama.com/pro/formation/reprendre-une-formation/alternance/qu-est-ce-que-le-contrat-de-professionnalisation-12393.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lternance.emploi.gouv.fr/portail_alternance/jcms/gc_5504/service-simulateur-simulateur" TargetMode="External"/><Relationship Id="rId2" Type="http://schemas.openxmlformats.org/officeDocument/2006/relationships/hyperlink" Target="https://www.alternance.emploi.gouv.fr/portail_alternance/jcms/gc_5454/service-bourseemploi-recherch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onisep.fr/Cap-vers-l-emploi/Alternance/Quiz-special-apprentissage" TargetMode="External"/><Relationship Id="rId2" Type="http://schemas.openxmlformats.org/officeDocument/2006/relationships/hyperlink" Target="https://www.quizz.biz/quizz-1147875.html" TargetMode="External"/><Relationship Id="rId1" Type="http://schemas.openxmlformats.org/officeDocument/2006/relationships/slideLayout" Target="../slideLayouts/slideLayout2.xml"/><Relationship Id="rId5" Type="http://schemas.openxmlformats.org/officeDocument/2006/relationships/hyperlink" Target="http://www.etudiant.gouv.fr/cid125828/quiz-%7C-alternance-etes-vous-un-apprenti-sage.html" TargetMode="External"/><Relationship Id="rId4" Type="http://schemas.openxmlformats.org/officeDocument/2006/relationships/hyperlink" Target="https://www.dragnsurvey.com/survey/r/360ba1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4A8308-1F56-47CC-BF0A-965D1186A855}"/>
              </a:ext>
            </a:extLst>
          </p:cNvPr>
          <p:cNvSpPr>
            <a:spLocks noGrp="1"/>
          </p:cNvSpPr>
          <p:nvPr>
            <p:ph type="ctrTitle"/>
          </p:nvPr>
        </p:nvSpPr>
        <p:spPr/>
        <p:txBody>
          <a:bodyPr/>
          <a:lstStyle/>
          <a:p>
            <a:r>
              <a:rPr lang="fr-FR" dirty="0"/>
              <a:t>Le contrat pro</a:t>
            </a:r>
          </a:p>
        </p:txBody>
      </p:sp>
      <p:sp>
        <p:nvSpPr>
          <p:cNvPr id="3" name="Sous-titre 2">
            <a:extLst>
              <a:ext uri="{FF2B5EF4-FFF2-40B4-BE49-F238E27FC236}">
                <a16:creationId xmlns:a16="http://schemas.microsoft.com/office/drawing/2014/main" id="{86509EA2-3AF3-4125-A373-5CF01C893CDD}"/>
              </a:ext>
            </a:extLst>
          </p:cNvPr>
          <p:cNvSpPr>
            <a:spLocks noGrp="1"/>
          </p:cNvSpPr>
          <p:nvPr>
            <p:ph type="subTitle" idx="1"/>
          </p:nvPr>
        </p:nvSpPr>
        <p:spPr/>
        <p:txBody>
          <a:bodyPr/>
          <a:lstStyle/>
          <a:p>
            <a:r>
              <a:rPr lang="fr-FR" dirty="0"/>
              <a:t>Ce qu’il faut savoir</a:t>
            </a:r>
          </a:p>
        </p:txBody>
      </p:sp>
    </p:spTree>
    <p:extLst>
      <p:ext uri="{BB962C8B-B14F-4D97-AF65-F5344CB8AC3E}">
        <p14:creationId xmlns:p14="http://schemas.microsoft.com/office/powerpoint/2010/main" val="1543732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25DEDB-908F-4B3F-B338-76A7982CA776}"/>
              </a:ext>
            </a:extLst>
          </p:cNvPr>
          <p:cNvSpPr>
            <a:spLocks noGrp="1"/>
          </p:cNvSpPr>
          <p:nvPr>
            <p:ph type="title"/>
          </p:nvPr>
        </p:nvSpPr>
        <p:spPr/>
        <p:txBody>
          <a:bodyPr/>
          <a:lstStyle/>
          <a:p>
            <a:r>
              <a:rPr lang="fr-FR" dirty="0"/>
              <a:t>Attention: quels sont mes devoirs?</a:t>
            </a:r>
          </a:p>
        </p:txBody>
      </p:sp>
      <p:sp>
        <p:nvSpPr>
          <p:cNvPr id="3" name="Espace réservé du contenu 2">
            <a:extLst>
              <a:ext uri="{FF2B5EF4-FFF2-40B4-BE49-F238E27FC236}">
                <a16:creationId xmlns:a16="http://schemas.microsoft.com/office/drawing/2014/main" id="{D78ACC5F-DF0C-4EA1-ADF4-76B836E52C43}"/>
              </a:ext>
            </a:extLst>
          </p:cNvPr>
          <p:cNvSpPr>
            <a:spLocks noGrp="1"/>
          </p:cNvSpPr>
          <p:nvPr>
            <p:ph idx="1"/>
          </p:nvPr>
        </p:nvSpPr>
        <p:spPr/>
        <p:txBody>
          <a:bodyPr/>
          <a:lstStyle/>
          <a:p>
            <a:r>
              <a:rPr lang="fr-FR" dirty="0"/>
              <a:t>En signant l'un ou l'autre des deux contrats, vous </a:t>
            </a:r>
            <a:r>
              <a:rPr lang="fr-FR" b="1" dirty="0"/>
              <a:t>vous engagez à aller en cours et en entreprise,</a:t>
            </a:r>
            <a:r>
              <a:rPr lang="fr-FR" dirty="0"/>
              <a:t> et à vous présenter aux examens. </a:t>
            </a:r>
          </a:p>
          <a:p>
            <a:r>
              <a:rPr lang="fr-FR" dirty="0"/>
              <a:t>En cas d'absence, à l'école ou sur votre lieu de travail, vous devez </a:t>
            </a:r>
            <a:r>
              <a:rPr lang="fr-FR" b="1" dirty="0"/>
              <a:t>impérativement fournir un justificatif valable</a:t>
            </a:r>
            <a:r>
              <a:rPr lang="fr-FR" dirty="0"/>
              <a:t> (arrêt maladie par exemple), sinon votre employeur est en droit de déduire ces absences de votre salaire. </a:t>
            </a:r>
          </a:p>
        </p:txBody>
      </p:sp>
    </p:spTree>
    <p:extLst>
      <p:ext uri="{BB962C8B-B14F-4D97-AF65-F5344CB8AC3E}">
        <p14:creationId xmlns:p14="http://schemas.microsoft.com/office/powerpoint/2010/main" val="388300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4ED7E0-45E1-43E0-B85D-CF0B4CDFE9E1}"/>
              </a:ext>
            </a:extLst>
          </p:cNvPr>
          <p:cNvSpPr>
            <a:spLocks noGrp="1"/>
          </p:cNvSpPr>
          <p:nvPr>
            <p:ph type="title"/>
          </p:nvPr>
        </p:nvSpPr>
        <p:spPr/>
        <p:txBody>
          <a:bodyPr/>
          <a:lstStyle/>
          <a:p>
            <a:r>
              <a:rPr lang="fr-FR" dirty="0"/>
              <a:t>Identifier les acteurs et les rôles</a:t>
            </a:r>
          </a:p>
        </p:txBody>
      </p:sp>
      <p:sp>
        <p:nvSpPr>
          <p:cNvPr id="3" name="Espace réservé du contenu 2">
            <a:extLst>
              <a:ext uri="{FF2B5EF4-FFF2-40B4-BE49-F238E27FC236}">
                <a16:creationId xmlns:a16="http://schemas.microsoft.com/office/drawing/2014/main" id="{1CF0D943-FAF9-4C87-B5A6-20364DB1E872}"/>
              </a:ext>
            </a:extLst>
          </p:cNvPr>
          <p:cNvSpPr>
            <a:spLocks noGrp="1"/>
          </p:cNvSpPr>
          <p:nvPr>
            <p:ph idx="1"/>
          </p:nvPr>
        </p:nvSpPr>
        <p:spPr/>
        <p:txBody>
          <a:bodyPr/>
          <a:lstStyle/>
          <a:p>
            <a:r>
              <a:rPr lang="fr-FR" dirty="0"/>
              <a:t>La réussite du projet d'alternance repose sur trois acteurs (employeur, alternant, organisme de formation) aux responsabilités bien établies.</a:t>
            </a:r>
          </a:p>
          <a:p>
            <a:r>
              <a:rPr lang="fr-FR" dirty="0"/>
              <a:t>Le rôle du tuteur est également central.</a:t>
            </a:r>
          </a:p>
          <a:p>
            <a:r>
              <a:rPr lang="fr-FR" dirty="0"/>
              <a:t>Vous entendrez aussi parler des </a:t>
            </a:r>
            <a:r>
              <a:rPr lang="fr-FR" dirty="0" err="1"/>
              <a:t>Opco</a:t>
            </a:r>
            <a:r>
              <a:rPr lang="fr-FR" dirty="0"/>
              <a:t>.</a:t>
            </a:r>
          </a:p>
        </p:txBody>
      </p:sp>
    </p:spTree>
    <p:extLst>
      <p:ext uri="{BB962C8B-B14F-4D97-AF65-F5344CB8AC3E}">
        <p14:creationId xmlns:p14="http://schemas.microsoft.com/office/powerpoint/2010/main" val="1549421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4E6984-97D5-4E99-BB50-F762D59B0970}"/>
              </a:ext>
            </a:extLst>
          </p:cNvPr>
          <p:cNvSpPr>
            <a:spLocks noGrp="1"/>
          </p:cNvSpPr>
          <p:nvPr>
            <p:ph type="title"/>
          </p:nvPr>
        </p:nvSpPr>
        <p:spPr/>
        <p:txBody>
          <a:bodyPr/>
          <a:lstStyle/>
          <a:p>
            <a:r>
              <a:rPr lang="fr-FR" dirty="0"/>
              <a:t>Le rôle de l'employeur</a:t>
            </a:r>
            <a:br>
              <a:rPr lang="fr-FR" dirty="0"/>
            </a:br>
            <a:endParaRPr lang="fr-FR" dirty="0"/>
          </a:p>
        </p:txBody>
      </p:sp>
      <p:sp>
        <p:nvSpPr>
          <p:cNvPr id="3" name="Espace réservé du contenu 2">
            <a:extLst>
              <a:ext uri="{FF2B5EF4-FFF2-40B4-BE49-F238E27FC236}">
                <a16:creationId xmlns:a16="http://schemas.microsoft.com/office/drawing/2014/main" id="{2955D977-C45A-4322-A7FA-FE8BEE271AB3}"/>
              </a:ext>
            </a:extLst>
          </p:cNvPr>
          <p:cNvSpPr>
            <a:spLocks noGrp="1"/>
          </p:cNvSpPr>
          <p:nvPr>
            <p:ph idx="1"/>
          </p:nvPr>
        </p:nvSpPr>
        <p:spPr/>
        <p:txBody>
          <a:bodyPr>
            <a:normAutofit/>
          </a:bodyPr>
          <a:lstStyle/>
          <a:p>
            <a:r>
              <a:rPr lang="fr-FR" dirty="0"/>
              <a:t>favoriser l’insertion professionnelle de l’alternant dans l'entreprise ;</a:t>
            </a:r>
          </a:p>
          <a:p>
            <a:r>
              <a:rPr lang="fr-FR" dirty="0"/>
              <a:t>lui donner les moyens nécessaires à la formation pratique ;</a:t>
            </a:r>
          </a:p>
          <a:p>
            <a:r>
              <a:rPr lang="fr-FR" dirty="0"/>
              <a:t>permettre au tuteur ou au maître d’apprentissage d’assurer l’accompagnement de l’alternant, tout en exécutant sa propre prestation de travail (décharge horaire par exemple).</a:t>
            </a:r>
          </a:p>
          <a:p>
            <a:r>
              <a:rPr lang="fr-FR" dirty="0"/>
              <a:t>L’arrivée d’un alternant dans l’entreprise nécessite la désignation par l’employeur d’un tuteur ou maître d’apprentissage en fonction du contrat choisi qui accompagnera l'alternant dans sa formation pratique et théorique. </a:t>
            </a:r>
          </a:p>
        </p:txBody>
      </p:sp>
    </p:spTree>
    <p:extLst>
      <p:ext uri="{BB962C8B-B14F-4D97-AF65-F5344CB8AC3E}">
        <p14:creationId xmlns:p14="http://schemas.microsoft.com/office/powerpoint/2010/main" val="238123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FC13DB-3BD3-40F2-8AE4-39BD4F53B3AE}"/>
              </a:ext>
            </a:extLst>
          </p:cNvPr>
          <p:cNvSpPr>
            <a:spLocks noGrp="1"/>
          </p:cNvSpPr>
          <p:nvPr>
            <p:ph type="title"/>
          </p:nvPr>
        </p:nvSpPr>
        <p:spPr/>
        <p:txBody>
          <a:bodyPr/>
          <a:lstStyle/>
          <a:p>
            <a:r>
              <a:rPr lang="fr-FR" b="1" dirty="0"/>
              <a:t>Le rôle de l’alternant</a:t>
            </a:r>
            <a:br>
              <a:rPr lang="fr-FR" b="1" dirty="0"/>
            </a:br>
            <a:endParaRPr lang="fr-FR" dirty="0"/>
          </a:p>
        </p:txBody>
      </p:sp>
      <p:sp>
        <p:nvSpPr>
          <p:cNvPr id="3" name="Espace réservé du contenu 2">
            <a:extLst>
              <a:ext uri="{FF2B5EF4-FFF2-40B4-BE49-F238E27FC236}">
                <a16:creationId xmlns:a16="http://schemas.microsoft.com/office/drawing/2014/main" id="{B6C2F021-46E7-4654-BCCB-90819F0836AA}"/>
              </a:ext>
            </a:extLst>
          </p:cNvPr>
          <p:cNvSpPr>
            <a:spLocks noGrp="1"/>
          </p:cNvSpPr>
          <p:nvPr>
            <p:ph idx="1"/>
          </p:nvPr>
        </p:nvSpPr>
        <p:spPr/>
        <p:txBody>
          <a:bodyPr/>
          <a:lstStyle/>
          <a:p>
            <a:r>
              <a:rPr lang="fr-FR" dirty="0"/>
              <a:t>suivre avec assiduité sa formation ;</a:t>
            </a:r>
          </a:p>
          <a:p>
            <a:r>
              <a:rPr lang="fr-FR" dirty="0"/>
              <a:t>bien s'intégrer dans l'entreprise ;</a:t>
            </a:r>
          </a:p>
          <a:p>
            <a:r>
              <a:rPr lang="fr-FR" dirty="0"/>
              <a:t>respecter l'organisation de l'entreprise et de l'établissement de formation.</a:t>
            </a:r>
          </a:p>
        </p:txBody>
      </p:sp>
    </p:spTree>
    <p:extLst>
      <p:ext uri="{BB962C8B-B14F-4D97-AF65-F5344CB8AC3E}">
        <p14:creationId xmlns:p14="http://schemas.microsoft.com/office/powerpoint/2010/main" val="2943009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C2BB3D-2D57-4DA0-AE68-DD0A5D8462E1}"/>
              </a:ext>
            </a:extLst>
          </p:cNvPr>
          <p:cNvSpPr>
            <a:spLocks noGrp="1"/>
          </p:cNvSpPr>
          <p:nvPr>
            <p:ph type="title"/>
          </p:nvPr>
        </p:nvSpPr>
        <p:spPr/>
        <p:txBody>
          <a:bodyPr>
            <a:normAutofit fontScale="90000"/>
          </a:bodyPr>
          <a:lstStyle/>
          <a:p>
            <a:r>
              <a:rPr lang="fr-FR" b="1" dirty="0"/>
              <a:t>Le rôle de l’établissement de formation</a:t>
            </a:r>
            <a:br>
              <a:rPr lang="fr-FR" b="1" dirty="0"/>
            </a:br>
            <a:endParaRPr lang="fr-FR" dirty="0"/>
          </a:p>
        </p:txBody>
      </p:sp>
      <p:sp>
        <p:nvSpPr>
          <p:cNvPr id="3" name="Espace réservé du contenu 2">
            <a:extLst>
              <a:ext uri="{FF2B5EF4-FFF2-40B4-BE49-F238E27FC236}">
                <a16:creationId xmlns:a16="http://schemas.microsoft.com/office/drawing/2014/main" id="{F2210D7A-0380-4B40-B9AB-8AFC05FC8F67}"/>
              </a:ext>
            </a:extLst>
          </p:cNvPr>
          <p:cNvSpPr>
            <a:spLocks noGrp="1"/>
          </p:cNvSpPr>
          <p:nvPr>
            <p:ph idx="1"/>
          </p:nvPr>
        </p:nvSpPr>
        <p:spPr/>
        <p:txBody>
          <a:bodyPr/>
          <a:lstStyle/>
          <a:p>
            <a:r>
              <a:rPr lang="fr-FR" dirty="0"/>
              <a:t>assurer la formation théorique de l’alternant pour l’acquisition de la qualification ou du titre visé ;</a:t>
            </a:r>
          </a:p>
          <a:p>
            <a:r>
              <a:rPr lang="fr-FR" dirty="0"/>
              <a:t>assurer et suivre de manière étroite le partenariat avec l’entreprise.</a:t>
            </a:r>
          </a:p>
        </p:txBody>
      </p:sp>
    </p:spTree>
    <p:extLst>
      <p:ext uri="{BB962C8B-B14F-4D97-AF65-F5344CB8AC3E}">
        <p14:creationId xmlns:p14="http://schemas.microsoft.com/office/powerpoint/2010/main" val="1135559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7389DB-282F-4EC5-8878-7996B42F9913}"/>
              </a:ext>
            </a:extLst>
          </p:cNvPr>
          <p:cNvSpPr>
            <a:spLocks noGrp="1"/>
          </p:cNvSpPr>
          <p:nvPr>
            <p:ph type="title"/>
          </p:nvPr>
        </p:nvSpPr>
        <p:spPr/>
        <p:txBody>
          <a:bodyPr/>
          <a:lstStyle/>
          <a:p>
            <a:r>
              <a:rPr lang="fr-FR" dirty="0"/>
              <a:t>Les missions du tuteur sont les suivantes :</a:t>
            </a:r>
          </a:p>
        </p:txBody>
      </p:sp>
      <p:sp>
        <p:nvSpPr>
          <p:cNvPr id="3" name="Espace réservé du contenu 2">
            <a:extLst>
              <a:ext uri="{FF2B5EF4-FFF2-40B4-BE49-F238E27FC236}">
                <a16:creationId xmlns:a16="http://schemas.microsoft.com/office/drawing/2014/main" id="{2CC786DB-70C7-4C37-AE4E-F4E3A9A7A3E3}"/>
              </a:ext>
            </a:extLst>
          </p:cNvPr>
          <p:cNvSpPr>
            <a:spLocks noGrp="1"/>
          </p:cNvSpPr>
          <p:nvPr>
            <p:ph idx="1"/>
          </p:nvPr>
        </p:nvSpPr>
        <p:spPr/>
        <p:txBody>
          <a:bodyPr>
            <a:normAutofit fontScale="92500" lnSpcReduction="20000"/>
          </a:bodyPr>
          <a:lstStyle/>
          <a:p>
            <a:r>
              <a:rPr lang="fr-FR" dirty="0"/>
              <a:t>Accueillir, aider, informer et guider les bénéficiaires du contrat de professionnalisation ;</a:t>
            </a:r>
          </a:p>
          <a:p>
            <a:r>
              <a:rPr lang="fr-FR" dirty="0"/>
              <a:t>Organiser avec les salariés intéressés l’activité de ces bénéficiaires dans l’entreprise et contribuer à l’acquisition des savoir-faire professionnels ;</a:t>
            </a:r>
          </a:p>
          <a:p>
            <a:r>
              <a:rPr lang="fr-FR" dirty="0"/>
              <a:t>Veiller au respect de l’emploi du temps du bénéficiaire ;</a:t>
            </a:r>
          </a:p>
          <a:p>
            <a:r>
              <a:rPr lang="fr-FR" dirty="0"/>
              <a:t>Assurer la liaison avec l’organisme ou le service chargé des actions d’évaluation, de formation et d’accompagnement des bénéficiaires à l’extérieur de l’entreprise ;</a:t>
            </a:r>
          </a:p>
          <a:p>
            <a:r>
              <a:rPr lang="fr-FR" dirty="0"/>
              <a:t>Participer à l’évaluation du suivi de la formation.</a:t>
            </a:r>
          </a:p>
          <a:p>
            <a:r>
              <a:rPr lang="fr-FR" dirty="0"/>
              <a:t>L’employeur doit lui permettre de disposer du temps nécessaire pour exercer ses fonctions et se former.</a:t>
            </a:r>
          </a:p>
          <a:p>
            <a:endParaRPr lang="fr-FR" dirty="0"/>
          </a:p>
        </p:txBody>
      </p:sp>
    </p:spTree>
    <p:extLst>
      <p:ext uri="{BB962C8B-B14F-4D97-AF65-F5344CB8AC3E}">
        <p14:creationId xmlns:p14="http://schemas.microsoft.com/office/powerpoint/2010/main" val="1633508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99B3A7-57F2-4F0E-BC38-0B9AC64DA220}"/>
              </a:ext>
            </a:extLst>
          </p:cNvPr>
          <p:cNvSpPr>
            <a:spLocks noGrp="1"/>
          </p:cNvSpPr>
          <p:nvPr>
            <p:ph type="title"/>
          </p:nvPr>
        </p:nvSpPr>
        <p:spPr/>
        <p:txBody>
          <a:bodyPr/>
          <a:lstStyle/>
          <a:p>
            <a:r>
              <a:rPr lang="fr-FR" dirty="0"/>
              <a:t>Le rôle des opérateurs de compétences (OPCO)</a:t>
            </a:r>
          </a:p>
        </p:txBody>
      </p:sp>
      <p:sp>
        <p:nvSpPr>
          <p:cNvPr id="3" name="Espace réservé du contenu 2">
            <a:extLst>
              <a:ext uri="{FF2B5EF4-FFF2-40B4-BE49-F238E27FC236}">
                <a16:creationId xmlns:a16="http://schemas.microsoft.com/office/drawing/2014/main" id="{4145770D-DA85-4EC4-8161-8228EC06E896}"/>
              </a:ext>
            </a:extLst>
          </p:cNvPr>
          <p:cNvSpPr>
            <a:spLocks noGrp="1"/>
          </p:cNvSpPr>
          <p:nvPr>
            <p:ph idx="1"/>
          </p:nvPr>
        </p:nvSpPr>
        <p:spPr/>
        <p:txBody>
          <a:bodyPr/>
          <a:lstStyle/>
          <a:p>
            <a:pPr fontAlgn="base"/>
            <a:r>
              <a:rPr lang="fr-FR" dirty="0"/>
              <a:t>Au service des salariés et des entreprises, dans le système de formation professionnelle, les OPCO, qui sont des opérateurs de compétences, ont remplacé depuis début 2019 les organismes paritaires collecteurs agréés que l'on appelait communément OPCA.</a:t>
            </a:r>
          </a:p>
          <a:p>
            <a:r>
              <a:rPr lang="fr-FR" dirty="0"/>
              <a:t>Comme les </a:t>
            </a:r>
            <a:r>
              <a:rPr lang="fr-FR" b="1" dirty="0"/>
              <a:t>OPCA</a:t>
            </a:r>
            <a:r>
              <a:rPr lang="fr-FR" dirty="0"/>
              <a:t>, les opérateurs de compétences continuent d'assurer le financement de </a:t>
            </a:r>
            <a:r>
              <a:rPr lang="fr-FR" dirty="0">
                <a:hlinkClick r:id="rId2"/>
              </a:rPr>
              <a:t>l'alternance</a:t>
            </a:r>
            <a:r>
              <a:rPr lang="fr-FR" dirty="0"/>
              <a:t>, selon les niveaux de prise en charge fixés par les branches professionnelles. Ils financent donc le </a:t>
            </a:r>
            <a:r>
              <a:rPr lang="fr-FR" dirty="0">
                <a:hlinkClick r:id="rId3"/>
              </a:rPr>
              <a:t>contrat d’apprentissage</a:t>
            </a:r>
            <a:r>
              <a:rPr lang="fr-FR" dirty="0"/>
              <a:t>, le </a:t>
            </a:r>
            <a:r>
              <a:rPr lang="fr-FR" dirty="0">
                <a:hlinkClick r:id="rId4"/>
              </a:rPr>
              <a:t>contrat de professionnalisation</a:t>
            </a:r>
            <a:r>
              <a:rPr lang="fr-FR" dirty="0"/>
              <a:t> ainsi qu'un dispositif créé début 2019, </a:t>
            </a:r>
            <a:r>
              <a:rPr lang="fr-FR" dirty="0">
                <a:hlinkClick r:id="rId5"/>
              </a:rPr>
              <a:t>la Pro-A</a:t>
            </a:r>
            <a:r>
              <a:rPr lang="fr-FR" dirty="0"/>
              <a:t> (reconversion ou promotion par alternance).</a:t>
            </a:r>
          </a:p>
        </p:txBody>
      </p:sp>
    </p:spTree>
    <p:extLst>
      <p:ext uri="{BB962C8B-B14F-4D97-AF65-F5344CB8AC3E}">
        <p14:creationId xmlns:p14="http://schemas.microsoft.com/office/powerpoint/2010/main" val="1624728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A697D5-2993-4FC8-95D1-950DB468000E}"/>
              </a:ext>
            </a:extLst>
          </p:cNvPr>
          <p:cNvSpPr>
            <a:spLocks noGrp="1"/>
          </p:cNvSpPr>
          <p:nvPr>
            <p:ph type="title"/>
          </p:nvPr>
        </p:nvSpPr>
        <p:spPr/>
        <p:txBody>
          <a:bodyPr/>
          <a:lstStyle/>
          <a:p>
            <a:r>
              <a:rPr lang="fr-FR" b="1" dirty="0"/>
              <a:t>Carte étudiant des métiers</a:t>
            </a:r>
            <a:br>
              <a:rPr lang="fr-FR" dirty="0"/>
            </a:br>
            <a:endParaRPr lang="fr-FR" dirty="0"/>
          </a:p>
        </p:txBody>
      </p:sp>
      <p:sp>
        <p:nvSpPr>
          <p:cNvPr id="3" name="Espace réservé du contenu 2">
            <a:extLst>
              <a:ext uri="{FF2B5EF4-FFF2-40B4-BE49-F238E27FC236}">
                <a16:creationId xmlns:a16="http://schemas.microsoft.com/office/drawing/2014/main" id="{111572E8-3746-4603-A89D-438F6874D2E6}"/>
              </a:ext>
            </a:extLst>
          </p:cNvPr>
          <p:cNvSpPr>
            <a:spLocks noGrp="1"/>
          </p:cNvSpPr>
          <p:nvPr>
            <p:ph idx="1"/>
          </p:nvPr>
        </p:nvSpPr>
        <p:spPr/>
        <p:txBody>
          <a:bodyPr>
            <a:normAutofit/>
          </a:bodyPr>
          <a:lstStyle/>
          <a:p>
            <a:r>
              <a:rPr lang="fr-FR" dirty="0"/>
              <a:t>Une carte d’étudiant des métiers est délivrée gratuitement aux salariés en contrat de professionnalisation. Cette carte leur est délivrée par l’organisme ou le service chargé de leur formation dans les 30 jours suivant la conclusion du contrat. En cas de rupture du contrat de professionnalisation, la carte est remise à l’établissement de formation, qui assure sa destruction.</a:t>
            </a:r>
          </a:p>
          <a:p>
            <a:r>
              <a:rPr lang="fr-FR" dirty="0"/>
              <a:t>Cette carte permet à son titulaire de faire valoir sur l’ensemble du territoire national la spécificité de son statut auprès des tiers, notamment en vue d’accéder à des réductions tarifaires identiques à celles dont bénéficient les étudiants de l’enseignement supérieur.</a:t>
            </a:r>
          </a:p>
          <a:p>
            <a:endParaRPr lang="fr-FR" dirty="0"/>
          </a:p>
        </p:txBody>
      </p:sp>
    </p:spTree>
    <p:extLst>
      <p:ext uri="{BB962C8B-B14F-4D97-AF65-F5344CB8AC3E}">
        <p14:creationId xmlns:p14="http://schemas.microsoft.com/office/powerpoint/2010/main" val="221704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F3208-777C-4C64-BF82-F6F1057BB7E8}"/>
              </a:ext>
            </a:extLst>
          </p:cNvPr>
          <p:cNvSpPr>
            <a:spLocks noGrp="1"/>
          </p:cNvSpPr>
          <p:nvPr>
            <p:ph type="title"/>
          </p:nvPr>
        </p:nvSpPr>
        <p:spPr/>
        <p:txBody>
          <a:bodyPr/>
          <a:lstStyle/>
          <a:p>
            <a:r>
              <a:rPr lang="fr-FR" dirty="0"/>
              <a:t>Quelques liens utiles		</a:t>
            </a:r>
          </a:p>
        </p:txBody>
      </p:sp>
      <p:sp>
        <p:nvSpPr>
          <p:cNvPr id="3" name="Espace réservé du contenu 2">
            <a:extLst>
              <a:ext uri="{FF2B5EF4-FFF2-40B4-BE49-F238E27FC236}">
                <a16:creationId xmlns:a16="http://schemas.microsoft.com/office/drawing/2014/main" id="{FCB1E4D6-BDC8-4E88-B010-B511A611F75E}"/>
              </a:ext>
            </a:extLst>
          </p:cNvPr>
          <p:cNvSpPr>
            <a:spLocks noGrp="1"/>
          </p:cNvSpPr>
          <p:nvPr>
            <p:ph idx="1"/>
          </p:nvPr>
        </p:nvSpPr>
        <p:spPr/>
        <p:txBody>
          <a:bodyPr/>
          <a:lstStyle/>
          <a:p>
            <a:r>
              <a:rPr lang="fr-FR" dirty="0"/>
              <a:t>Rechercher un contrat en alternance</a:t>
            </a:r>
          </a:p>
          <a:p>
            <a:r>
              <a:rPr lang="fr-FR" dirty="0">
                <a:hlinkClick r:id="rId2"/>
              </a:rPr>
              <a:t>https://www.alternance.emploi.gouv.fr/portail_alternance/jcms/gc_5454/service-bourseemploi-recherche</a:t>
            </a:r>
            <a:endParaRPr lang="fr-FR" dirty="0"/>
          </a:p>
          <a:p>
            <a:endParaRPr lang="fr-FR" dirty="0"/>
          </a:p>
          <a:p>
            <a:r>
              <a:rPr lang="fr-FR" dirty="0"/>
              <a:t>Je calcule ma rémunération</a:t>
            </a:r>
          </a:p>
          <a:p>
            <a:r>
              <a:rPr lang="fr-FR" dirty="0">
                <a:hlinkClick r:id="rId3"/>
              </a:rPr>
              <a:t>https://www.alternance.emploi.gouv.fr/portail_alternance/jcms/gc_5504/service-simulateur-simulateur</a:t>
            </a:r>
            <a:endParaRPr lang="fr-FR" dirty="0"/>
          </a:p>
        </p:txBody>
      </p:sp>
    </p:spTree>
    <p:extLst>
      <p:ext uri="{BB962C8B-B14F-4D97-AF65-F5344CB8AC3E}">
        <p14:creationId xmlns:p14="http://schemas.microsoft.com/office/powerpoint/2010/main" val="1245982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1A6149-F4F6-4E30-BAC2-F5B3D4D2BE7D}"/>
              </a:ext>
            </a:extLst>
          </p:cNvPr>
          <p:cNvSpPr>
            <a:spLocks noGrp="1"/>
          </p:cNvSpPr>
          <p:nvPr>
            <p:ph type="title"/>
          </p:nvPr>
        </p:nvSpPr>
        <p:spPr/>
        <p:txBody>
          <a:bodyPr/>
          <a:lstStyle/>
          <a:p>
            <a:r>
              <a:rPr lang="fr-FR" dirty="0"/>
              <a:t>Quelques </a:t>
            </a:r>
            <a:r>
              <a:rPr lang="fr-FR" dirty="0" err="1"/>
              <a:t>quizzes</a:t>
            </a:r>
            <a:r>
              <a:rPr lang="fr-FR" dirty="0"/>
              <a:t> en ligne pour tester vos connaissances…</a:t>
            </a:r>
          </a:p>
        </p:txBody>
      </p:sp>
      <p:sp>
        <p:nvSpPr>
          <p:cNvPr id="3" name="Espace réservé du contenu 2">
            <a:extLst>
              <a:ext uri="{FF2B5EF4-FFF2-40B4-BE49-F238E27FC236}">
                <a16:creationId xmlns:a16="http://schemas.microsoft.com/office/drawing/2014/main" id="{E448E1C7-0662-49BA-8039-18D0DDADAB28}"/>
              </a:ext>
            </a:extLst>
          </p:cNvPr>
          <p:cNvSpPr>
            <a:spLocks noGrp="1"/>
          </p:cNvSpPr>
          <p:nvPr>
            <p:ph idx="1"/>
          </p:nvPr>
        </p:nvSpPr>
        <p:spPr/>
        <p:txBody>
          <a:bodyPr/>
          <a:lstStyle/>
          <a:p>
            <a:r>
              <a:rPr lang="fr-FR" dirty="0">
                <a:hlinkClick r:id="rId2"/>
              </a:rPr>
              <a:t>Https://www.quizz.biz/quizz-1147875.html</a:t>
            </a:r>
            <a:endParaRPr lang="fr-FR" dirty="0"/>
          </a:p>
          <a:p>
            <a:r>
              <a:rPr lang="fr-FR" dirty="0">
                <a:hlinkClick r:id="rId3"/>
              </a:rPr>
              <a:t>http://www.onisep.fr/Cap-vers-l-emploi/Alternance/Quiz-special-apprentissage</a:t>
            </a:r>
            <a:endParaRPr lang="fr-FR" dirty="0"/>
          </a:p>
          <a:p>
            <a:r>
              <a:rPr lang="fr-FR" dirty="0">
                <a:hlinkClick r:id="rId4"/>
              </a:rPr>
              <a:t>https://www.dragnsurvey.com/survey/r/360ba1a</a:t>
            </a:r>
            <a:endParaRPr lang="fr-FR" dirty="0"/>
          </a:p>
          <a:p>
            <a:r>
              <a:rPr lang="fr-FR" dirty="0">
                <a:hlinkClick r:id="rId5"/>
              </a:rPr>
              <a:t>http://www.etudiant.gouv.fr/cid125828/quiz-%7C-alternance-etes-vous-un-apprenti-sage.html</a:t>
            </a:r>
            <a:endParaRPr lang="fr-FR" dirty="0"/>
          </a:p>
        </p:txBody>
      </p:sp>
    </p:spTree>
    <p:extLst>
      <p:ext uri="{BB962C8B-B14F-4D97-AF65-F5344CB8AC3E}">
        <p14:creationId xmlns:p14="http://schemas.microsoft.com/office/powerpoint/2010/main" val="66891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9F2163-ABDA-49F4-8E1E-E797B9FAF1F2}"/>
              </a:ext>
            </a:extLst>
          </p:cNvPr>
          <p:cNvSpPr>
            <a:spLocks noGrp="1"/>
          </p:cNvSpPr>
          <p:nvPr>
            <p:ph type="title"/>
          </p:nvPr>
        </p:nvSpPr>
        <p:spPr/>
        <p:txBody>
          <a:bodyPr/>
          <a:lstStyle/>
          <a:p>
            <a:r>
              <a:rPr lang="fr-FR" dirty="0"/>
              <a:t>Avant toute chose, prenez le temps de réfléchir à ce que vous savez déjà…</a:t>
            </a:r>
          </a:p>
        </p:txBody>
      </p:sp>
      <p:sp>
        <p:nvSpPr>
          <p:cNvPr id="3" name="Espace réservé du texte 2">
            <a:extLst>
              <a:ext uri="{FF2B5EF4-FFF2-40B4-BE49-F238E27FC236}">
                <a16:creationId xmlns:a16="http://schemas.microsoft.com/office/drawing/2014/main" id="{433FF4B4-893E-4F7C-8770-6E3F3F921B26}"/>
              </a:ext>
            </a:extLst>
          </p:cNvPr>
          <p:cNvSpPr>
            <a:spLocks noGrp="1"/>
          </p:cNvSpPr>
          <p:nvPr>
            <p:ph type="body" idx="1"/>
          </p:nvPr>
        </p:nvSpPr>
        <p:spPr/>
        <p:txBody>
          <a:bodyPr/>
          <a:lstStyle/>
          <a:p>
            <a:r>
              <a:rPr lang="fr-FR" dirty="0"/>
              <a:t>En petits groupes, sans utiliser internet, tentez d’apporter un maximum de réponses à ces questions.</a:t>
            </a:r>
          </a:p>
        </p:txBody>
      </p:sp>
    </p:spTree>
    <p:extLst>
      <p:ext uri="{BB962C8B-B14F-4D97-AF65-F5344CB8AC3E}">
        <p14:creationId xmlns:p14="http://schemas.microsoft.com/office/powerpoint/2010/main" val="2837552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39B1FC-7EC3-4C08-8320-30490C4160A0}"/>
              </a:ext>
            </a:extLst>
          </p:cNvPr>
          <p:cNvSpPr>
            <a:spLocks noGrp="1"/>
          </p:cNvSpPr>
          <p:nvPr>
            <p:ph type="title"/>
          </p:nvPr>
        </p:nvSpPr>
        <p:spPr/>
        <p:txBody>
          <a:bodyPr/>
          <a:lstStyle/>
          <a:p>
            <a:r>
              <a:rPr lang="fr-FR" dirty="0"/>
              <a:t>Quelles sont les conditions d’accès au contrat pro?</a:t>
            </a:r>
          </a:p>
        </p:txBody>
      </p:sp>
      <p:sp>
        <p:nvSpPr>
          <p:cNvPr id="3" name="Espace réservé du contenu 2">
            <a:extLst>
              <a:ext uri="{FF2B5EF4-FFF2-40B4-BE49-F238E27FC236}">
                <a16:creationId xmlns:a16="http://schemas.microsoft.com/office/drawing/2014/main" id="{DDDA8DA6-4D93-45F1-ABB9-508345F77565}"/>
              </a:ext>
            </a:extLst>
          </p:cNvPr>
          <p:cNvSpPr>
            <a:spLocks noGrp="1"/>
          </p:cNvSpPr>
          <p:nvPr>
            <p:ph idx="1"/>
          </p:nvPr>
        </p:nvSpPr>
        <p:spPr/>
        <p:txBody>
          <a:bodyPr/>
          <a:lstStyle/>
          <a:p>
            <a:pPr marL="0" indent="0">
              <a:buNone/>
            </a:pPr>
            <a:r>
              <a:rPr lang="fr-FR" dirty="0"/>
              <a:t>Quels sont les avantages pour vous? Pour votre employeur?</a:t>
            </a:r>
          </a:p>
          <a:p>
            <a:pPr marL="0" indent="0">
              <a:buNone/>
            </a:pPr>
            <a:endParaRPr lang="fr-FR" dirty="0"/>
          </a:p>
          <a:p>
            <a:pPr marL="0" indent="0">
              <a:buNone/>
            </a:pPr>
            <a:r>
              <a:rPr lang="fr-FR" dirty="0"/>
              <a:t>Quels sont mes devoirs?</a:t>
            </a:r>
          </a:p>
          <a:p>
            <a:pPr marL="0" indent="0">
              <a:buNone/>
            </a:pPr>
            <a:endParaRPr lang="fr-FR" dirty="0"/>
          </a:p>
          <a:p>
            <a:pPr marL="0" indent="0">
              <a:buNone/>
            </a:pPr>
            <a:r>
              <a:rPr lang="fr-FR" dirty="0"/>
              <a:t>Qui sont les acteurs concernés dans le contrat pro?</a:t>
            </a:r>
          </a:p>
        </p:txBody>
      </p:sp>
      <p:sp>
        <p:nvSpPr>
          <p:cNvPr id="4" name="Espace réservé du texte 3">
            <a:extLst>
              <a:ext uri="{FF2B5EF4-FFF2-40B4-BE49-F238E27FC236}">
                <a16:creationId xmlns:a16="http://schemas.microsoft.com/office/drawing/2014/main" id="{9C164CD8-3948-4EB7-ACB6-83F6B234E25D}"/>
              </a:ext>
            </a:extLst>
          </p:cNvPr>
          <p:cNvSpPr>
            <a:spLocks noGrp="1"/>
          </p:cNvSpPr>
          <p:nvPr>
            <p:ph type="body" sz="half" idx="2"/>
          </p:nvPr>
        </p:nvSpPr>
        <p:spPr>
          <a:xfrm>
            <a:off x="1444671" y="3205491"/>
            <a:ext cx="3275013" cy="2248181"/>
          </a:xfrm>
        </p:spPr>
        <p:txBody>
          <a:bodyPr/>
          <a:lstStyle/>
          <a:p>
            <a:r>
              <a:rPr lang="fr-FR" dirty="0"/>
              <a:t>Quelles sera votre statut?</a:t>
            </a:r>
          </a:p>
          <a:p>
            <a:endParaRPr lang="fr-FR" dirty="0"/>
          </a:p>
          <a:p>
            <a:r>
              <a:rPr lang="fr-FR" dirty="0"/>
              <a:t>Votre rémunération?</a:t>
            </a:r>
          </a:p>
          <a:p>
            <a:endParaRPr lang="fr-FR" dirty="0"/>
          </a:p>
          <a:p>
            <a:r>
              <a:rPr lang="fr-FR" dirty="0"/>
              <a:t>Vos conditions de travail?</a:t>
            </a:r>
          </a:p>
        </p:txBody>
      </p:sp>
    </p:spTree>
    <p:extLst>
      <p:ext uri="{BB962C8B-B14F-4D97-AF65-F5344CB8AC3E}">
        <p14:creationId xmlns:p14="http://schemas.microsoft.com/office/powerpoint/2010/main" val="2174177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66EDB5-30C1-442C-89E9-B291625DDF0F}"/>
              </a:ext>
            </a:extLst>
          </p:cNvPr>
          <p:cNvSpPr>
            <a:spLocks noGrp="1"/>
          </p:cNvSpPr>
          <p:nvPr>
            <p:ph type="title"/>
          </p:nvPr>
        </p:nvSpPr>
        <p:spPr/>
        <p:txBody>
          <a:bodyPr/>
          <a:lstStyle/>
          <a:p>
            <a:r>
              <a:rPr lang="fr-FR" dirty="0"/>
              <a:t>Quelles sont les conditions d’accès?</a:t>
            </a:r>
          </a:p>
        </p:txBody>
      </p:sp>
      <p:sp>
        <p:nvSpPr>
          <p:cNvPr id="3" name="Espace réservé du contenu 2">
            <a:extLst>
              <a:ext uri="{FF2B5EF4-FFF2-40B4-BE49-F238E27FC236}">
                <a16:creationId xmlns:a16="http://schemas.microsoft.com/office/drawing/2014/main" id="{3CDDBDE4-4FDA-4D1B-81E7-71FF30E2A7D9}"/>
              </a:ext>
            </a:extLst>
          </p:cNvPr>
          <p:cNvSpPr>
            <a:spLocks noGrp="1"/>
          </p:cNvSpPr>
          <p:nvPr>
            <p:ph idx="1"/>
          </p:nvPr>
        </p:nvSpPr>
        <p:spPr/>
        <p:txBody>
          <a:bodyPr/>
          <a:lstStyle/>
          <a:p>
            <a:r>
              <a:rPr lang="fr-FR" dirty="0"/>
              <a:t>Vous avez de16 à 25 ans révolus,</a:t>
            </a:r>
          </a:p>
          <a:p>
            <a:r>
              <a:rPr lang="fr-FR" dirty="0"/>
              <a:t>Vous êtes demandeur d'emploi âgé de 26 ans et plus, inscrits sur la liste des demandeurs d’emploi,</a:t>
            </a:r>
          </a:p>
          <a:p>
            <a:r>
              <a:rPr lang="fr-FR" dirty="0"/>
              <a:t>Bénéficiaires du revenu de solidarité active (RSA), de l’allocation spécifique de solidarité (ASS) ou de l’allocation aux adultes handicapés (AAH).</a:t>
            </a:r>
          </a:p>
          <a:p>
            <a:r>
              <a:rPr lang="fr-FR" dirty="0"/>
              <a:t>Personnes ayant bénéficié d’un contrat unique d’insertion</a:t>
            </a:r>
          </a:p>
        </p:txBody>
      </p:sp>
    </p:spTree>
    <p:extLst>
      <p:ext uri="{BB962C8B-B14F-4D97-AF65-F5344CB8AC3E}">
        <p14:creationId xmlns:p14="http://schemas.microsoft.com/office/powerpoint/2010/main" val="469584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7DDB05-BE89-4C12-921D-A043DB56F381}"/>
              </a:ext>
            </a:extLst>
          </p:cNvPr>
          <p:cNvSpPr>
            <a:spLocks noGrp="1"/>
          </p:cNvSpPr>
          <p:nvPr>
            <p:ph type="title"/>
          </p:nvPr>
        </p:nvSpPr>
        <p:spPr/>
        <p:txBody>
          <a:bodyPr/>
          <a:lstStyle/>
          <a:p>
            <a:r>
              <a:rPr lang="fr-FR" dirty="0"/>
              <a:t>Quel sera votre statut?</a:t>
            </a:r>
          </a:p>
        </p:txBody>
      </p:sp>
      <p:sp>
        <p:nvSpPr>
          <p:cNvPr id="3" name="Espace réservé du contenu 2">
            <a:extLst>
              <a:ext uri="{FF2B5EF4-FFF2-40B4-BE49-F238E27FC236}">
                <a16:creationId xmlns:a16="http://schemas.microsoft.com/office/drawing/2014/main" id="{8CECAEC3-76A1-4785-B5D3-CF9A18CA8B52}"/>
              </a:ext>
            </a:extLst>
          </p:cNvPr>
          <p:cNvSpPr>
            <a:spLocks noGrp="1"/>
          </p:cNvSpPr>
          <p:nvPr>
            <p:ph idx="1"/>
          </p:nvPr>
        </p:nvSpPr>
        <p:spPr/>
        <p:txBody>
          <a:bodyPr/>
          <a:lstStyle/>
          <a:p>
            <a:r>
              <a:rPr lang="fr-FR" dirty="0"/>
              <a:t>Vous êtes salarié en contrat à durée déterminée (CDD) ou indéterminée (CDI), le CDD ou l'action de professionnalisation (au début d'un CDI) est d'une durée minimale comprise entre 6 à 12 mois.</a:t>
            </a:r>
          </a:p>
          <a:p>
            <a:r>
              <a:rPr lang="fr-FR" dirty="0"/>
              <a:t>La période de professionnalisation peut être portée jusqu'à 24 mois</a:t>
            </a:r>
          </a:p>
          <a:p>
            <a:endParaRPr lang="fr-FR" dirty="0"/>
          </a:p>
        </p:txBody>
      </p:sp>
    </p:spTree>
    <p:extLst>
      <p:ext uri="{BB962C8B-B14F-4D97-AF65-F5344CB8AC3E}">
        <p14:creationId xmlns:p14="http://schemas.microsoft.com/office/powerpoint/2010/main" val="275038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180D7C-C225-4015-84C5-1DE1487F4163}"/>
              </a:ext>
            </a:extLst>
          </p:cNvPr>
          <p:cNvSpPr>
            <a:spLocks noGrp="1"/>
          </p:cNvSpPr>
          <p:nvPr>
            <p:ph type="title"/>
          </p:nvPr>
        </p:nvSpPr>
        <p:spPr/>
        <p:txBody>
          <a:bodyPr/>
          <a:lstStyle/>
          <a:p>
            <a:r>
              <a:rPr lang="fr-FR" dirty="0"/>
              <a:t>Quelle sera votre rémunération?</a:t>
            </a:r>
          </a:p>
        </p:txBody>
      </p:sp>
      <p:pic>
        <p:nvPicPr>
          <p:cNvPr id="4" name="Espace réservé du contenu 3">
            <a:extLst>
              <a:ext uri="{FF2B5EF4-FFF2-40B4-BE49-F238E27FC236}">
                <a16:creationId xmlns:a16="http://schemas.microsoft.com/office/drawing/2014/main" id="{A4FB7871-A52B-4382-8F30-6533E6A63839}"/>
              </a:ext>
            </a:extLst>
          </p:cNvPr>
          <p:cNvPicPr>
            <a:picLocks noGrp="1" noChangeAspect="1"/>
          </p:cNvPicPr>
          <p:nvPr>
            <p:ph idx="1"/>
          </p:nvPr>
        </p:nvPicPr>
        <p:blipFill>
          <a:blip r:embed="rId2"/>
          <a:stretch>
            <a:fillRect/>
          </a:stretch>
        </p:blipFill>
        <p:spPr>
          <a:xfrm>
            <a:off x="2028825" y="2207419"/>
            <a:ext cx="8448675" cy="3067050"/>
          </a:xfrm>
          <a:prstGeom prst="rect">
            <a:avLst/>
          </a:prstGeom>
        </p:spPr>
      </p:pic>
    </p:spTree>
    <p:extLst>
      <p:ext uri="{BB962C8B-B14F-4D97-AF65-F5344CB8AC3E}">
        <p14:creationId xmlns:p14="http://schemas.microsoft.com/office/powerpoint/2010/main" val="441486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EE62CE-0692-49E5-8425-0792465BF49F}"/>
              </a:ext>
            </a:extLst>
          </p:cNvPr>
          <p:cNvSpPr>
            <a:spLocks noGrp="1"/>
          </p:cNvSpPr>
          <p:nvPr>
            <p:ph type="title"/>
          </p:nvPr>
        </p:nvSpPr>
        <p:spPr/>
        <p:txBody>
          <a:bodyPr/>
          <a:lstStyle/>
          <a:p>
            <a:r>
              <a:rPr lang="fr-FR" b="1" dirty="0"/>
              <a:t>Quelles conditions de travail ?</a:t>
            </a:r>
            <a:br>
              <a:rPr lang="fr-FR" b="1" dirty="0"/>
            </a:br>
            <a:endParaRPr lang="fr-FR" dirty="0"/>
          </a:p>
        </p:txBody>
      </p:sp>
      <p:sp>
        <p:nvSpPr>
          <p:cNvPr id="3" name="Espace réservé du contenu 2">
            <a:extLst>
              <a:ext uri="{FF2B5EF4-FFF2-40B4-BE49-F238E27FC236}">
                <a16:creationId xmlns:a16="http://schemas.microsoft.com/office/drawing/2014/main" id="{E9094588-260C-4095-A6D1-88080D51FF25}"/>
              </a:ext>
            </a:extLst>
          </p:cNvPr>
          <p:cNvSpPr>
            <a:spLocks noGrp="1"/>
          </p:cNvSpPr>
          <p:nvPr>
            <p:ph idx="1"/>
          </p:nvPr>
        </p:nvSpPr>
        <p:spPr/>
        <p:txBody>
          <a:bodyPr/>
          <a:lstStyle/>
          <a:p>
            <a:r>
              <a:rPr lang="fr-FR" dirty="0"/>
              <a:t>L’alternant est un salarié à part entière. À ce titre, les lois, les règlements et la convention collective de la branche professionnelle et celle  de l’entreprise lui sont applicables dans les mêmes conditions qu’aux autres salariés.</a:t>
            </a:r>
          </a:p>
          <a:p>
            <a:r>
              <a:rPr lang="fr-FR" dirty="0"/>
              <a:t>Le temps de travail est identique à celui des autres salariés. L’employeur doit permettre à l’alternant de suivre les cours théoriques professionnels. Ce temps de formation à l’école est compris dans le temps de travail effectif.</a:t>
            </a:r>
          </a:p>
          <a:p>
            <a:endParaRPr lang="fr-FR" dirty="0"/>
          </a:p>
        </p:txBody>
      </p:sp>
    </p:spTree>
    <p:extLst>
      <p:ext uri="{BB962C8B-B14F-4D97-AF65-F5344CB8AC3E}">
        <p14:creationId xmlns:p14="http://schemas.microsoft.com/office/powerpoint/2010/main" val="148327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245740-2889-4847-B302-DA780FD9B186}"/>
              </a:ext>
            </a:extLst>
          </p:cNvPr>
          <p:cNvSpPr>
            <a:spLocks noGrp="1"/>
          </p:cNvSpPr>
          <p:nvPr>
            <p:ph type="title"/>
          </p:nvPr>
        </p:nvSpPr>
        <p:spPr/>
        <p:txBody>
          <a:bodyPr/>
          <a:lstStyle/>
          <a:p>
            <a:r>
              <a:rPr lang="fr-FR" dirty="0"/>
              <a:t>Quels sont les avantages pour l’alternant?</a:t>
            </a:r>
          </a:p>
        </p:txBody>
      </p:sp>
      <p:sp>
        <p:nvSpPr>
          <p:cNvPr id="3" name="Espace réservé du contenu 2">
            <a:extLst>
              <a:ext uri="{FF2B5EF4-FFF2-40B4-BE49-F238E27FC236}">
                <a16:creationId xmlns:a16="http://schemas.microsoft.com/office/drawing/2014/main" id="{85BE54D7-5B1F-469E-A18A-5F3DD619D2E4}"/>
              </a:ext>
            </a:extLst>
          </p:cNvPr>
          <p:cNvSpPr>
            <a:spLocks noGrp="1"/>
          </p:cNvSpPr>
          <p:nvPr>
            <p:ph idx="1"/>
          </p:nvPr>
        </p:nvSpPr>
        <p:spPr/>
        <p:txBody>
          <a:bodyPr>
            <a:normAutofit fontScale="92500" lnSpcReduction="10000"/>
          </a:bodyPr>
          <a:lstStyle/>
          <a:p>
            <a:r>
              <a:rPr lang="fr-FR" b="1" dirty="0"/>
              <a:t>Vous bénéficiez d'un accompagnement professionnel</a:t>
            </a:r>
            <a:r>
              <a:rPr lang="fr-FR" dirty="0"/>
              <a:t> complet, centré sur les besoins en compétences de votre entreprise et de votre secteur d'activité.</a:t>
            </a:r>
          </a:p>
          <a:p>
            <a:r>
              <a:rPr lang="fr-FR" b="1" dirty="0"/>
              <a:t>Un contrat de travail en alternance</a:t>
            </a:r>
            <a:r>
              <a:rPr lang="fr-FR" dirty="0"/>
              <a:t> : vous êtes un salarié de l'entreprise comme les autres et en plus vous bénéficiez d'une formation pendant vos heures de travail.</a:t>
            </a:r>
          </a:p>
          <a:p>
            <a:r>
              <a:rPr lang="fr-FR" b="1" dirty="0"/>
              <a:t>Une formation qualifiante</a:t>
            </a:r>
            <a:r>
              <a:rPr lang="fr-FR" dirty="0"/>
              <a:t> : vous préparez une qualification professionnelle recherchée sur le marché de l'emploi, soit sanctionnée par un diplôme ou un titre répertorié par l'Etat, soit reconnue par les partenaires sociaux, dans le cadre d'une convention collective de branche, soit figurant sur une liste établie par une Commission Paritaire Nationale de l'Emploi (CPNE).</a:t>
            </a:r>
          </a:p>
          <a:p>
            <a:r>
              <a:rPr lang="fr-FR" dirty="0"/>
              <a:t>Vos </a:t>
            </a:r>
            <a:r>
              <a:rPr lang="fr-FR" b="1" dirty="0"/>
              <a:t>frais de scolarité </a:t>
            </a:r>
            <a:r>
              <a:rPr lang="fr-FR" dirty="0"/>
              <a:t>sont pris en charge.</a:t>
            </a:r>
          </a:p>
          <a:p>
            <a:endParaRPr lang="fr-FR" dirty="0"/>
          </a:p>
        </p:txBody>
      </p:sp>
    </p:spTree>
    <p:extLst>
      <p:ext uri="{BB962C8B-B14F-4D97-AF65-F5344CB8AC3E}">
        <p14:creationId xmlns:p14="http://schemas.microsoft.com/office/powerpoint/2010/main" val="3389382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A7D4A9-6E89-4C04-92FB-D4B980FE51D0}"/>
              </a:ext>
            </a:extLst>
          </p:cNvPr>
          <p:cNvSpPr>
            <a:spLocks noGrp="1"/>
          </p:cNvSpPr>
          <p:nvPr>
            <p:ph type="title"/>
          </p:nvPr>
        </p:nvSpPr>
        <p:spPr/>
        <p:txBody>
          <a:bodyPr/>
          <a:lstStyle/>
          <a:p>
            <a:r>
              <a:rPr lang="fr-FR" dirty="0"/>
              <a:t>Quels sont les avantages pour l’employeur?</a:t>
            </a:r>
          </a:p>
        </p:txBody>
      </p:sp>
      <p:sp>
        <p:nvSpPr>
          <p:cNvPr id="3" name="Espace réservé du contenu 2">
            <a:extLst>
              <a:ext uri="{FF2B5EF4-FFF2-40B4-BE49-F238E27FC236}">
                <a16:creationId xmlns:a16="http://schemas.microsoft.com/office/drawing/2014/main" id="{F4866704-BFD1-4E53-9FF7-974C35F6264A}"/>
              </a:ext>
            </a:extLst>
          </p:cNvPr>
          <p:cNvSpPr>
            <a:spLocks noGrp="1"/>
          </p:cNvSpPr>
          <p:nvPr>
            <p:ph idx="1"/>
          </p:nvPr>
        </p:nvSpPr>
        <p:spPr/>
        <p:txBody>
          <a:bodyPr>
            <a:normAutofit lnSpcReduction="10000"/>
          </a:bodyPr>
          <a:lstStyle/>
          <a:p>
            <a:r>
              <a:rPr lang="fr-FR" dirty="0"/>
              <a:t>Il peut bénéficier :</a:t>
            </a:r>
          </a:p>
          <a:p>
            <a:r>
              <a:rPr lang="fr-FR" dirty="0"/>
              <a:t>d'une </a:t>
            </a:r>
            <a:r>
              <a:rPr lang="fr-FR" b="1" dirty="0"/>
              <a:t>réduction générale de charges</a:t>
            </a:r>
            <a:r>
              <a:rPr lang="fr-FR" dirty="0"/>
              <a:t>, renforcée depuis le 1</a:t>
            </a:r>
            <a:r>
              <a:rPr lang="fr-FR" baseline="30000" dirty="0"/>
              <a:t>er</a:t>
            </a:r>
            <a:r>
              <a:rPr lang="fr-FR" dirty="0"/>
              <a:t> janvier 2019</a:t>
            </a:r>
            <a:r>
              <a:rPr lang="fr-FR" b="1" dirty="0"/>
              <a:t>,</a:t>
            </a:r>
            <a:endParaRPr lang="fr-FR" dirty="0"/>
          </a:p>
          <a:p>
            <a:r>
              <a:rPr lang="fr-FR" b="1" dirty="0"/>
              <a:t>de certaines exonérations s’il appartient à un groupement d’employeurs (GEIQ),</a:t>
            </a:r>
            <a:endParaRPr lang="fr-FR" dirty="0"/>
          </a:p>
          <a:p>
            <a:r>
              <a:rPr lang="fr-FR" b="1" dirty="0"/>
              <a:t>d’une prise en charge des actions de formation, d'évaluation et d'accompagnement</a:t>
            </a:r>
            <a:r>
              <a:rPr lang="fr-FR" dirty="0"/>
              <a:t> par l'Opérateur de compétences (OPCO),</a:t>
            </a:r>
          </a:p>
          <a:p>
            <a:r>
              <a:rPr lang="fr-FR" b="1" dirty="0"/>
              <a:t>d’un financement des frais liés au tutorat </a:t>
            </a:r>
            <a:r>
              <a:rPr lang="fr-FR" dirty="0"/>
              <a:t>par l'OPCO.</a:t>
            </a:r>
            <a:br>
              <a:rPr lang="fr-FR" dirty="0"/>
            </a:br>
            <a:endParaRPr lang="fr-FR" dirty="0"/>
          </a:p>
        </p:txBody>
      </p:sp>
    </p:spTree>
    <p:extLst>
      <p:ext uri="{BB962C8B-B14F-4D97-AF65-F5344CB8AC3E}">
        <p14:creationId xmlns:p14="http://schemas.microsoft.com/office/powerpoint/2010/main" val="1105197637"/>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TM10001114[[fn=Galerie]]</Template>
  <TotalTime>43</TotalTime>
  <Words>757</Words>
  <Application>Microsoft Office PowerPoint</Application>
  <PresentationFormat>Grand écran</PresentationFormat>
  <Paragraphs>81</Paragraphs>
  <Slides>19</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19</vt:i4>
      </vt:variant>
    </vt:vector>
  </HeadingPairs>
  <TitlesOfParts>
    <vt:vector size="22" baseType="lpstr">
      <vt:lpstr>Arial</vt:lpstr>
      <vt:lpstr>Gill Sans MT</vt:lpstr>
      <vt:lpstr>Galerie</vt:lpstr>
      <vt:lpstr>Le contrat pro</vt:lpstr>
      <vt:lpstr>Avant toute chose, prenez le temps de réfléchir à ce que vous savez déjà…</vt:lpstr>
      <vt:lpstr>Quelles sont les conditions d’accès au contrat pro?</vt:lpstr>
      <vt:lpstr>Quelles sont les conditions d’accès?</vt:lpstr>
      <vt:lpstr>Quel sera votre statut?</vt:lpstr>
      <vt:lpstr>Quelle sera votre rémunération?</vt:lpstr>
      <vt:lpstr>Quelles conditions de travail ? </vt:lpstr>
      <vt:lpstr>Quels sont les avantages pour l’alternant?</vt:lpstr>
      <vt:lpstr>Quels sont les avantages pour l’employeur?</vt:lpstr>
      <vt:lpstr>Attention: quels sont mes devoirs?</vt:lpstr>
      <vt:lpstr>Identifier les acteurs et les rôles</vt:lpstr>
      <vt:lpstr>Le rôle de l'employeur </vt:lpstr>
      <vt:lpstr>Le rôle de l’alternant </vt:lpstr>
      <vt:lpstr>Le rôle de l’établissement de formation </vt:lpstr>
      <vt:lpstr>Les missions du tuteur sont les suivantes :</vt:lpstr>
      <vt:lpstr>Le rôle des opérateurs de compétences (OPCO)</vt:lpstr>
      <vt:lpstr>Carte étudiant des métiers </vt:lpstr>
      <vt:lpstr>Quelques liens utiles  </vt:lpstr>
      <vt:lpstr>Quelques quizzes en ligne pour tester vos connaissances…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contrat pro</dc:title>
  <dc:creator>claudia migliaccio</dc:creator>
  <cp:lastModifiedBy>claudia migliaccio</cp:lastModifiedBy>
  <cp:revision>6</cp:revision>
  <dcterms:created xsi:type="dcterms:W3CDTF">2019-08-21T07:24:43Z</dcterms:created>
  <dcterms:modified xsi:type="dcterms:W3CDTF">2019-08-21T08:07:58Z</dcterms:modified>
</cp:coreProperties>
</file>