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6" r:id="rId4"/>
    <p:sldId id="266" r:id="rId5"/>
    <p:sldId id="269" r:id="rId6"/>
    <p:sldId id="284" r:id="rId7"/>
    <p:sldId id="259" r:id="rId8"/>
    <p:sldId id="260" r:id="rId9"/>
    <p:sldId id="261" r:id="rId10"/>
    <p:sldId id="285" r:id="rId11"/>
    <p:sldId id="263" r:id="rId12"/>
    <p:sldId id="270" r:id="rId13"/>
    <p:sldId id="264" r:id="rId14"/>
    <p:sldId id="262" r:id="rId15"/>
    <p:sldId id="258" r:id="rId16"/>
    <p:sldId id="287" r:id="rId17"/>
    <p:sldId id="271" r:id="rId18"/>
    <p:sldId id="268" r:id="rId19"/>
    <p:sldId id="279" r:id="rId20"/>
  </p:sldIdLst>
  <p:sldSz cx="9144000" cy="5143500" type="screen16x9"/>
  <p:notesSz cx="6858000" cy="9144000"/>
  <p:embeddedFontLst>
    <p:embeddedFont>
      <p:font typeface="Lato Light" panose="020F0302020204030203" charset="0"/>
      <p:regular r:id="rId22"/>
      <p:bold r:id="rId23"/>
      <p:italic r:id="rId24"/>
      <p:boldItalic r:id="rId25"/>
    </p:embeddedFont>
    <p:embeddedFont>
      <p:font typeface="Adventure" panose="02000500000000000000" pitchFamily="2" charset="0"/>
      <p:regular r:id="rId26"/>
    </p:embeddedFont>
    <p:embeddedFont>
      <p:font typeface="Lato Hairline" panose="020B0604020202020204" charset="0"/>
      <p:regular r:id="rId27"/>
      <p:bold r:id="rId28"/>
      <p:italic r:id="rId29"/>
      <p:boldItalic r:id="rId30"/>
    </p:embeddedFont>
    <p:embeddedFont>
      <p:font typeface="FangSong" panose="02010609060101010101" pitchFamily="49" charset="-122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D4DB2F-258F-45FD-ADE2-B50E4A93240C}">
  <a:tblStyle styleId="{63D4DB2F-258F-45FD-ADE2-B50E4A9324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4014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182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03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2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010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23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218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52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53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796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585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7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86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7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9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19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35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95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8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3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‹nº›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‹nº›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092605" y="2752078"/>
            <a:ext cx="3327131" cy="14503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Adventure" panose="02000500000000000000" pitchFamily="2" charset="0"/>
              </a:rPr>
              <a:t>A ILHA II</a:t>
            </a:r>
            <a:br>
              <a:rPr lang="en" dirty="0" smtClean="0">
                <a:latin typeface="Adventure" panose="02000500000000000000" pitchFamily="2" charset="0"/>
              </a:rPr>
            </a:br>
            <a:r>
              <a:rPr lang="en" sz="1600" dirty="0" smtClean="0">
                <a:latin typeface="Adventure" panose="02000500000000000000" pitchFamily="2" charset="0"/>
              </a:rPr>
              <a:t>LIBERDADE É ESCRAVIDÃO</a:t>
            </a:r>
            <a:endParaRPr lang="en" sz="1600" dirty="0">
              <a:latin typeface="Adventure" panose="02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3</a:t>
            </a:r>
            <a:r>
              <a:rPr lang="en" dirty="0" smtClean="0">
                <a:solidFill>
                  <a:srgbClr val="1155CC"/>
                </a:solidFill>
              </a:rPr>
              <a:t>.</a:t>
            </a:r>
            <a:endParaRPr lang="en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j-lt"/>
                <a:ea typeface="FangSong" panose="02010609060101010101" pitchFamily="49" charset="-122"/>
              </a:rPr>
              <a:t>A internet</a:t>
            </a:r>
            <a:endParaRPr lang="en" dirty="0">
              <a:latin typeface="+mj-lt"/>
              <a:ea typeface="FangSong" panose="02010609060101010101" pitchFamily="49" charset="-122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“Uma vida não basta ser apenas vivida: também precisa ser sonhada."</a:t>
            </a:r>
            <a:r>
              <a:rPr lang="pt-BR" dirty="0"/>
              <a:t> </a:t>
            </a:r>
            <a:endParaRPr lang="pt-BR" dirty="0" smtClean="0"/>
          </a:p>
          <a:p>
            <a:pPr lvl="0"/>
            <a:r>
              <a:rPr lang="pt-BR" dirty="0" smtClean="0"/>
              <a:t>-Mário Quintana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723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39445" y="2035751"/>
            <a:ext cx="3040602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 smtClean="0"/>
              <a:t>O mundo vitual trouxe muitas vantagens nas comunicações, todavia nos afastou de quem mais precisamos emocionalmente.</a:t>
            </a:r>
            <a:endParaRPr lang="pt-BR" b="1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45977" y="1290924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ja-JP" altLang="pt-BR" sz="2400" dirty="0"/>
              <a:t/>
            </a:r>
            <a:br>
              <a:rPr lang="ja-JP" altLang="pt-BR" sz="2400" dirty="0"/>
            </a:br>
            <a:r>
              <a:rPr lang="ja-JP" altLang="pt-BR" sz="2400" dirty="0">
                <a:latin typeface="+mj-lt"/>
              </a:rPr>
              <a:t>どのくらいの頻度であなたの家族の話を聞きますか？</a:t>
            </a:r>
            <a:r>
              <a:rPr lang="ja-JP" altLang="pt-BR" sz="2400" dirty="0"/>
              <a:t/>
            </a:r>
            <a:br>
              <a:rPr lang="ja-JP" altLang="pt-BR" sz="2400" dirty="0"/>
            </a:br>
            <a:r>
              <a:rPr lang="pt-BR" sz="1400" dirty="0"/>
              <a:t>Dono kurai no hindo de anata no kazoku no hanashi o kikimasu ka?</a:t>
            </a:r>
            <a:endParaRPr lang="en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67" y="2893151"/>
            <a:ext cx="3520696" cy="2349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1932269" y="1877609"/>
            <a:ext cx="5637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pt-BR" sz="7200" dirty="0">
                <a:solidFill>
                  <a:srgbClr val="FFFFFF"/>
                </a:solidFill>
              </a:rPr>
              <a:t>3,2 </a:t>
            </a:r>
            <a:r>
              <a:rPr lang="pt-BR" sz="7200" dirty="0" smtClean="0">
                <a:solidFill>
                  <a:srgbClr val="FFFFFF"/>
                </a:solidFill>
              </a:rPr>
              <a:t>bilhões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4294967295"/>
          </p:nvPr>
        </p:nvSpPr>
        <p:spPr>
          <a:xfrm>
            <a:off x="1932269" y="2781784"/>
            <a:ext cx="5637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 smtClean="0">
                <a:solidFill>
                  <a:srgbClr val="FFFFFF"/>
                </a:solidFill>
              </a:rPr>
              <a:t>Pessoas no mundo conectadas </a:t>
            </a:r>
            <a:r>
              <a:rPr lang="pt-BR" dirty="0">
                <a:solidFill>
                  <a:srgbClr val="FFFFFF"/>
                </a:solidFill>
              </a:rPr>
              <a:t>à </a:t>
            </a:r>
            <a:r>
              <a:rPr lang="pt-BR" dirty="0" smtClean="0">
                <a:solidFill>
                  <a:srgbClr val="FFFFFF"/>
                </a:solidFill>
              </a:rPr>
              <a:t>internet, segundo a (ONU)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12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199" y="1348975"/>
            <a:ext cx="656503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+mj-lt"/>
              </a:rPr>
              <a:t>Como o jogo busca uma solução para isso?</a:t>
            </a:r>
            <a:endParaRPr lang="en" dirty="0">
              <a:latin typeface="+mj-l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014034" y="2257151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b="1" dirty="0" smtClean="0"/>
              <a:t>Escute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Você consegue perceber o ser humano que está com você. </a:t>
            </a:r>
            <a:r>
              <a:rPr lang="en" dirty="0" smtClean="0"/>
              <a:t>Quem nunca viu aquela(e) gata(o), no facebook e depois viu um(a) sapa(o) pessoalmente. Se isso acontece com a foto imagina com todas aquelas postagens de “UHU, sou um semi-deus”.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831559" y="2257151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b="1" dirty="0" smtClean="0"/>
              <a:t>Aprenda</a:t>
            </a:r>
          </a:p>
          <a:p>
            <a:pPr>
              <a:buNone/>
            </a:pPr>
            <a:r>
              <a:rPr lang="pt-BR" dirty="0" smtClean="0"/>
              <a:t>Sabe aquela matéria que não entra na sua cabeça de jeito nenhum? Imagina então, as “falhas” que você tem e nem sabe. Falhas no sentido de que sua ação, mesmo com os seus motivos, agridem o outro.</a:t>
            </a:r>
            <a:br>
              <a:rPr lang="pt-BR" dirty="0" smtClean="0"/>
            </a:br>
            <a:r>
              <a:rPr lang="pt-BR" dirty="0" smtClean="0"/>
              <a:t>Ver mais em CNV(Comunicação não Violenta).</a:t>
            </a:r>
            <a:r>
              <a:rPr lang="pt-BR" dirty="0"/>
              <a:t> Livro por Marshall Rosenberg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1952065" y="2344315"/>
            <a:ext cx="5223786" cy="84341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FFFFFF"/>
                </a:solidFill>
                <a:latin typeface="+mj-lt"/>
              </a:rPr>
              <a:t>Conhece-te a ti mesmo</a:t>
            </a:r>
            <a:endParaRPr lang="en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184305" y="155806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103337" y="3156608"/>
            <a:ext cx="3122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dirty="0">
                <a:solidFill>
                  <a:srgbClr val="FFFFFF"/>
                </a:solidFill>
              </a:rPr>
              <a:t>Não se enganem. Se algum de vocês pensa que é sábio segundo os padrões desta era, deve tornar-se "louco" para que se torne sábio.</a:t>
            </a:r>
          </a:p>
          <a:p>
            <a:pPr lvl="0" algn="ctr"/>
            <a:r>
              <a:rPr lang="pt-BR" dirty="0">
                <a:solidFill>
                  <a:srgbClr val="FFFFFF"/>
                </a:solidFill>
              </a:rPr>
              <a:t>1 Coríntios 3:18-23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1275150" y="2697298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pt-BR" sz="6000" dirty="0">
                <a:solidFill>
                  <a:srgbClr val="FFFFFF"/>
                </a:solidFill>
              </a:rPr>
              <a:t/>
            </a:r>
            <a:br>
              <a:rPr lang="pt-BR" sz="6000" dirty="0">
                <a:solidFill>
                  <a:srgbClr val="FFFFFF"/>
                </a:solidFill>
              </a:rPr>
            </a:br>
            <a:r>
              <a:rPr lang="pt-BR" sz="6000" dirty="0" smtClean="0">
                <a:solidFill>
                  <a:srgbClr val="FFFFFF"/>
                </a:solidFill>
                <a:latin typeface="+mj-lt"/>
              </a:rPr>
              <a:t>Challenge </a:t>
            </a:r>
            <a:br>
              <a:rPr lang="pt-BR" sz="6000" dirty="0" smtClean="0">
                <a:solidFill>
                  <a:srgbClr val="FFFFFF"/>
                </a:solidFill>
                <a:latin typeface="+mj-lt"/>
              </a:rPr>
            </a:br>
            <a:r>
              <a:rPr lang="pt-BR" sz="6000" dirty="0" smtClean="0">
                <a:solidFill>
                  <a:srgbClr val="FFFFFF"/>
                </a:solidFill>
                <a:latin typeface="+mj-lt"/>
              </a:rPr>
              <a:t>Yourself</a:t>
            </a:r>
            <a:endParaRPr lang="en" sz="6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275150" y="3704697"/>
            <a:ext cx="6593700" cy="96895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pt-BR" sz="1400" dirty="0" smtClean="0">
                <a:solidFill>
                  <a:srgbClr val="FFFFFF"/>
                </a:solidFill>
              </a:rPr>
              <a:t>“</a:t>
            </a:r>
            <a:r>
              <a:rPr lang="pt-BR" sz="1400" dirty="0">
                <a:solidFill>
                  <a:srgbClr val="FFFFFF"/>
                </a:solidFill>
              </a:rPr>
              <a:t>The superior man is modest in his </a:t>
            </a:r>
            <a:r>
              <a:rPr lang="pt-BR" sz="1400" dirty="0" smtClean="0">
                <a:solidFill>
                  <a:srgbClr val="FFFFFF"/>
                </a:solidFill>
              </a:rPr>
              <a:t>speech,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pt-BR" sz="1400" dirty="0" smtClean="0">
                <a:solidFill>
                  <a:srgbClr val="FFFFFF"/>
                </a:solidFill>
              </a:rPr>
              <a:t>but </a:t>
            </a:r>
            <a:r>
              <a:rPr lang="pt-BR" sz="1400" dirty="0">
                <a:solidFill>
                  <a:srgbClr val="FFFFFF"/>
                </a:solidFill>
              </a:rPr>
              <a:t>exceeds in his actions</a:t>
            </a:r>
            <a:r>
              <a:rPr lang="pt-BR" sz="1400" dirty="0" smtClean="0">
                <a:solidFill>
                  <a:srgbClr val="FFFFFF"/>
                </a:solidFill>
              </a:rPr>
              <a:t>.”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Confúcio</a:t>
            </a:r>
            <a:endParaRPr lang="e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4513729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4</a:t>
            </a:r>
            <a:r>
              <a:rPr lang="en" dirty="0" smtClean="0">
                <a:solidFill>
                  <a:srgbClr val="1155CC"/>
                </a:solidFill>
              </a:rPr>
              <a:t>.</a:t>
            </a:r>
            <a:endParaRPr lang="en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j-lt"/>
                <a:ea typeface="FangSong" panose="02010609060101010101" pitchFamily="49" charset="-122"/>
              </a:rPr>
              <a:t>O mal do século</a:t>
            </a:r>
            <a:endParaRPr lang="en" dirty="0">
              <a:latin typeface="+mj-lt"/>
              <a:ea typeface="FangSong" panose="02010609060101010101" pitchFamily="49" charset="-122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“Morri por dentro e ninguém percebeu."</a:t>
            </a:r>
            <a:r>
              <a:rPr lang="pt-BR" dirty="0"/>
              <a:t> </a:t>
            </a:r>
            <a:endParaRPr lang="pt-BR" dirty="0" smtClean="0"/>
          </a:p>
          <a:p>
            <a:pPr lvl="0"/>
            <a:r>
              <a:rPr lang="pt-BR" dirty="0" smtClean="0"/>
              <a:t>-Autor desconhecido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204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>
                <a:solidFill>
                  <a:srgbClr val="FFFFFF"/>
                </a:solidFill>
              </a:rPr>
              <a:t>322 milhões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ubTitle" idx="4294967295"/>
          </p:nvPr>
        </p:nvSpPr>
        <p:spPr>
          <a:xfrm>
            <a:off x="793377" y="1289475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</a:rPr>
              <a:t>São afetadas pela depressão no mundo, segundo a (OMS)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 smtClean="0">
                <a:solidFill>
                  <a:srgbClr val="FFFFFF"/>
                </a:solidFill>
              </a:rPr>
              <a:t>11%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400" dirty="0" smtClean="0">
                <a:solidFill>
                  <a:srgbClr val="FFFFFF"/>
                </a:solidFill>
              </a:rPr>
              <a:t>Da população paulista sofre com essa doença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>
                <a:solidFill>
                  <a:srgbClr val="FFFFFF"/>
                </a:solidFill>
              </a:rPr>
              <a:t>11,5 milhões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793377" y="2603925"/>
            <a:ext cx="7772400" cy="3503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400" dirty="0" smtClean="0">
                <a:solidFill>
                  <a:srgbClr val="FFFFFF"/>
                </a:solidFill>
              </a:rPr>
              <a:t>São brasileiros, o nosso </a:t>
            </a:r>
            <a:r>
              <a:rPr lang="pt-BR" sz="1400" dirty="0">
                <a:solidFill>
                  <a:srgbClr val="FFFFFF"/>
                </a:solidFill>
              </a:rPr>
              <a:t>país </a:t>
            </a:r>
            <a:r>
              <a:rPr lang="pt-BR" sz="1400" dirty="0" smtClean="0">
                <a:solidFill>
                  <a:srgbClr val="FFFFFF"/>
                </a:solidFill>
              </a:rPr>
              <a:t>tem a maior prevalência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 sz="1400" dirty="0" smtClean="0">
                <a:solidFill>
                  <a:srgbClr val="FFFFFF"/>
                </a:solidFill>
              </a:rPr>
              <a:t> </a:t>
            </a:r>
            <a:r>
              <a:rPr lang="pt-BR" sz="1400" dirty="0">
                <a:solidFill>
                  <a:srgbClr val="FFFFFF"/>
                </a:solidFill>
              </a:rPr>
              <a:t>de depressão da América Latina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299014" y="4389109"/>
            <a:ext cx="32004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pt-BR" sz="700" dirty="0"/>
              <a:t>https://g1.globo.com/bemestar/noticia/depressao-cresce-no-mundo-segundo-oms-brasil-tem-maior-prevalencia-da-america-latina.ghtml</a:t>
            </a:r>
            <a:endParaRPr lang="en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95833" y="1362635"/>
            <a:ext cx="5809132" cy="34065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+mj-lt"/>
              </a:rPr>
              <a:t>Já ouviu falar que rir é o melhor remédio?</a:t>
            </a:r>
            <a:br>
              <a:rPr lang="en" dirty="0" smtClean="0">
                <a:latin typeface="+mj-lt"/>
              </a:rPr>
            </a:br>
            <a:r>
              <a:rPr lang="en" dirty="0">
                <a:latin typeface="+mj-lt"/>
              </a:rPr>
              <a:t/>
            </a:r>
            <a:br>
              <a:rPr lang="en" dirty="0">
                <a:latin typeface="+mj-lt"/>
              </a:rPr>
            </a:br>
            <a:r>
              <a:rPr lang="en" dirty="0" smtClean="0">
                <a:latin typeface="+mj-lt"/>
              </a:rPr>
              <a:t/>
            </a:r>
            <a:br>
              <a:rPr lang="en" dirty="0" smtClean="0">
                <a:latin typeface="+mj-lt"/>
              </a:rPr>
            </a:br>
            <a:r>
              <a:rPr lang="pt-BR" dirty="0">
                <a:latin typeface="+mj-lt"/>
              </a:rPr>
              <a:t>Então...</a:t>
            </a:r>
            <a:endParaRPr lang="e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256592" y="1210235"/>
            <a:ext cx="4863900" cy="2229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pt-BR" sz="6000" dirty="0">
                <a:solidFill>
                  <a:srgbClr val="FFFFFF"/>
                </a:solidFill>
              </a:rPr>
              <a:t>Have fun!!</a:t>
            </a:r>
            <a:r>
              <a:rPr lang="pt-BR" sz="6000" dirty="0" smtClean="0">
                <a:solidFill>
                  <a:srgbClr val="FFFFFF"/>
                </a:solidFill>
              </a:rPr>
              <a:t/>
            </a:r>
            <a:br>
              <a:rPr lang="pt-BR" sz="6000" dirty="0" smtClean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Want to know more?</a:t>
            </a:r>
            <a:br>
              <a:rPr lang="pt-BR" sz="1800" dirty="0">
                <a:solidFill>
                  <a:srgbClr val="FFFFFF"/>
                </a:solidFill>
              </a:rPr>
            </a:br>
            <a:r>
              <a:rPr lang="pt-BR" sz="1800" dirty="0" smtClean="0">
                <a:solidFill>
                  <a:srgbClr val="FFFFFF"/>
                </a:solidFill>
              </a:rPr>
              <a:t>Contact : </a:t>
            </a:r>
            <a:br>
              <a:rPr lang="pt-BR" sz="1800" dirty="0" smtClean="0">
                <a:solidFill>
                  <a:srgbClr val="FFFFFF"/>
                </a:solidFill>
              </a:rPr>
            </a:br>
            <a:r>
              <a:rPr lang="pt-BR" sz="1800" dirty="0" smtClean="0">
                <a:solidFill>
                  <a:srgbClr val="FFFFFF"/>
                </a:solidFill>
              </a:rPr>
              <a:t>Matheusg_lima@live.com;</a:t>
            </a:r>
            <a:br>
              <a:rPr lang="pt-BR" sz="1800" dirty="0" smtClean="0">
                <a:solidFill>
                  <a:srgbClr val="FFFFFF"/>
                </a:solidFill>
              </a:rPr>
            </a:br>
            <a:r>
              <a:rPr lang="pt-BR" sz="1800" dirty="0" smtClean="0">
                <a:solidFill>
                  <a:srgbClr val="FFFFFF"/>
                </a:solidFill>
              </a:rPr>
              <a:t>Gregory_735@hotmail.com</a:t>
            </a:r>
            <a:endParaRPr lang="en"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j-lt"/>
              </a:rPr>
              <a:t>INTRODUÇAO</a:t>
            </a:r>
            <a:endParaRPr lang="en" dirty="0">
              <a:latin typeface="+mj-lt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3293400" y="1909984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 b="1" dirty="0" smtClean="0"/>
              <a:t>O FILHO CRESCEU E AGORA?</a:t>
            </a:r>
            <a:endParaRPr lang="en" sz="1200" b="1" dirty="0"/>
          </a:p>
          <a:p>
            <a:pPr marL="171450" indent="-171450"/>
            <a:endParaRPr lang="en" sz="1200" dirty="0"/>
          </a:p>
          <a:p>
            <a:pPr marL="171450" indent="-171450"/>
            <a:r>
              <a:rPr lang="en" sz="1200" dirty="0" smtClean="0"/>
              <a:t>Em sua segunda fase ele terá um maior senso crítico em relação ao mundo, mas ainda com espírito de criança, ou seja, ele abordará temas políticos, aliado com a imaturidade juvenil em propostas nenhum pouco convencionais...</a:t>
            </a:r>
            <a:endParaRPr lang="en" sz="12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723553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 smtClean="0"/>
              <a:t>POR QUE CONTINUAR “A ILHA”?</a:t>
            </a:r>
          </a:p>
          <a:p>
            <a:pPr>
              <a:buClr>
                <a:schemeClr val="dk1"/>
              </a:buClr>
              <a:buSzPct val="91666"/>
              <a:buNone/>
            </a:pPr>
            <a:endParaRPr lang="pt-BR" sz="1200" dirty="0" smtClean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pt-BR" sz="1200" dirty="0" smtClean="0"/>
              <a:t>Pensamos no jogo como um filho, que não poderiamos abandonar ao fazer um novo :/</a:t>
            </a:r>
            <a:endParaRPr lang="en" sz="1200" b="1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1</a:t>
            </a:r>
            <a:r>
              <a:rPr lang="en" dirty="0" smtClean="0">
                <a:solidFill>
                  <a:srgbClr val="1155CC"/>
                </a:solidFill>
              </a:rPr>
              <a:t>.</a:t>
            </a:r>
            <a:endParaRPr lang="en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j-lt"/>
                <a:ea typeface="FangSong" panose="02010609060101010101" pitchFamily="49" charset="-122"/>
              </a:rPr>
              <a:t>A Política</a:t>
            </a:r>
            <a:endParaRPr lang="en" dirty="0">
              <a:latin typeface="+mj-lt"/>
              <a:ea typeface="FangSong" panose="02010609060101010101" pitchFamily="49" charset="-122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“Os ausentes nunca tem razão."</a:t>
            </a:r>
            <a:r>
              <a:rPr lang="pt-BR" dirty="0"/>
              <a:t> </a:t>
            </a:r>
            <a:endParaRPr lang="pt-BR" dirty="0" smtClean="0"/>
          </a:p>
          <a:p>
            <a:pPr lvl="0"/>
            <a:r>
              <a:rPr lang="pt-BR" dirty="0" smtClean="0"/>
              <a:t>-Mário Sérgio Cortella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46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Gostas de política</a:t>
            </a:r>
            <a:r>
              <a:rPr lang="en" sz="14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?</a:t>
            </a:r>
            <a:endParaRPr lang="en" sz="14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Um minuto de silêncio para pensar uma vida sem ela</a:t>
            </a:r>
            <a:r>
              <a:rPr lang="en" sz="14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lang="en" sz="14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 que a “nova” política brasileira afeta o cidadão brasileiro?</a:t>
            </a:r>
            <a:endParaRPr lang="en" sz="14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006349" y="3012141"/>
            <a:ext cx="839510" cy="163333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Você está aqui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60"/>
          <p:cNvSpPr/>
          <p:nvPr/>
        </p:nvSpPr>
        <p:spPr>
          <a:xfrm>
            <a:off x="2674095" y="2582465"/>
            <a:ext cx="664508" cy="24975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Mas quem está aqui?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Shape 160"/>
          <p:cNvSpPr/>
          <p:nvPr/>
        </p:nvSpPr>
        <p:spPr>
          <a:xfrm>
            <a:off x="3093850" y="2611501"/>
            <a:ext cx="664508" cy="24975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quem está aqui?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Shape 160"/>
          <p:cNvSpPr/>
          <p:nvPr/>
        </p:nvSpPr>
        <p:spPr>
          <a:xfrm>
            <a:off x="2883972" y="2707341"/>
            <a:ext cx="549509" cy="22313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 aqui?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" name="Shape 160"/>
          <p:cNvSpPr/>
          <p:nvPr/>
        </p:nvSpPr>
        <p:spPr>
          <a:xfrm>
            <a:off x="3067014" y="2741952"/>
            <a:ext cx="576344" cy="24975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aqui?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" name="Shape 160"/>
          <p:cNvSpPr/>
          <p:nvPr/>
        </p:nvSpPr>
        <p:spPr>
          <a:xfrm>
            <a:off x="2960019" y="3055351"/>
            <a:ext cx="576344" cy="24975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aqui?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Shape 160"/>
          <p:cNvSpPr/>
          <p:nvPr/>
        </p:nvSpPr>
        <p:spPr>
          <a:xfrm>
            <a:off x="2778842" y="2723933"/>
            <a:ext cx="576344" cy="24975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aqui?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" name="Shape 160"/>
          <p:cNvSpPr/>
          <p:nvPr/>
        </p:nvSpPr>
        <p:spPr>
          <a:xfrm>
            <a:off x="2988719" y="2786371"/>
            <a:ext cx="576344" cy="24975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aqui?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60"/>
          <p:cNvSpPr/>
          <p:nvPr/>
        </p:nvSpPr>
        <p:spPr>
          <a:xfrm>
            <a:off x="2988719" y="2876382"/>
            <a:ext cx="576344" cy="24975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</a:t>
            </a: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aqui?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 enforque do jogo se dá em dois lugares</a:t>
            </a:r>
            <a:endParaRPr lang="en" sz="14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2643088" y="2505874"/>
            <a:ext cx="906936" cy="326666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Primeiramente na Amazônia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60"/>
          <p:cNvSpPr/>
          <p:nvPr/>
        </p:nvSpPr>
        <p:spPr>
          <a:xfrm>
            <a:off x="2823800" y="2734235"/>
            <a:ext cx="905518" cy="269772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8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E em Brasília</a:t>
            </a:r>
            <a:endParaRPr lang="en" sz="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133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2</a:t>
            </a:r>
            <a:r>
              <a:rPr lang="en" dirty="0" smtClean="0">
                <a:solidFill>
                  <a:srgbClr val="1155CC"/>
                </a:solidFill>
              </a:rPr>
              <a:t>.</a:t>
            </a:r>
            <a:endParaRPr lang="en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j-lt"/>
                <a:ea typeface="FangSong" panose="02010609060101010101" pitchFamily="49" charset="-122"/>
              </a:rPr>
              <a:t>Primeiros passos</a:t>
            </a:r>
            <a:endParaRPr lang="en" dirty="0">
              <a:latin typeface="+mj-lt"/>
              <a:ea typeface="FangSong" panose="02010609060101010101" pitchFamily="49" charset="-122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"Ser ou não ser, eis a questão" </a:t>
            </a:r>
            <a:endParaRPr lang="pt-BR" dirty="0" smtClean="0"/>
          </a:p>
          <a:p>
            <a:pPr lvl="0"/>
            <a:r>
              <a:rPr lang="pt-BR" dirty="0" smtClean="0"/>
              <a:t>-Hamlet</a:t>
            </a:r>
            <a:r>
              <a:rPr lang="pt-BR" dirty="0"/>
              <a:t>, príncipe da Dinamarca, de William Shakespeare.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dirty="0" smtClean="0"/>
              <a:t>“</a:t>
            </a:r>
            <a:r>
              <a:rPr lang="pt-BR" dirty="0" smtClean="0"/>
              <a:t>Jamais haverá beleza no mais fino tecido e na melhor tecnologia, se ambas o faz esquecer o principal... Que você é um ser humano.</a:t>
            </a:r>
            <a:r>
              <a:rPr lang="en" dirty="0"/>
              <a:t> ”</a:t>
            </a:r>
            <a:endParaRPr lang="pt-BR" dirty="0" smtClean="0"/>
          </a:p>
          <a:p>
            <a:pPr lvl="0">
              <a:buNone/>
            </a:pPr>
            <a:r>
              <a:rPr lang="pt-BR" dirty="0" smtClean="0"/>
              <a:t>N.L.M... Y.Maitreya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813791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+mj-lt"/>
              </a:rPr>
              <a:t>T</a:t>
            </a:r>
            <a:r>
              <a:rPr lang="pt-BR" dirty="0" smtClean="0">
                <a:latin typeface="+mj-lt"/>
              </a:rPr>
              <a:t>ake </a:t>
            </a:r>
            <a:r>
              <a:rPr lang="pt-BR" dirty="0">
                <a:latin typeface="+mj-lt"/>
              </a:rPr>
              <a:t>off your mask yourself</a:t>
            </a:r>
            <a:endParaRPr lang="en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3842381"/>
            <a:ext cx="5511300" cy="49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en" dirty="0" smtClean="0"/>
              <a:t>Você é um ser humano.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Personalizada 1">
      <a:majorFont>
        <a:latin typeface="Adventur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490</Words>
  <Application>Microsoft Office PowerPoint</Application>
  <PresentationFormat>Apresentação na tela (16:9)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Lato Light</vt:lpstr>
      <vt:lpstr>Adventure</vt:lpstr>
      <vt:lpstr>Lato Hairline</vt:lpstr>
      <vt:lpstr>FangSong</vt:lpstr>
      <vt:lpstr>Eglamour template</vt:lpstr>
      <vt:lpstr>A ILHA II LIBERDADE É ESCRAVIDÃO</vt:lpstr>
      <vt:lpstr>INTRODUÇAO</vt:lpstr>
      <vt:lpstr>1. A Política</vt:lpstr>
      <vt:lpstr>Gostas de política ? Um minuto de silêncio para pensar uma vida sem ela.</vt:lpstr>
      <vt:lpstr>O que a “nova” política brasileira afeta o cidadão brasileiro?</vt:lpstr>
      <vt:lpstr>O enforque do jogo se dá em dois lugares</vt:lpstr>
      <vt:lpstr>2. Primeiros passos</vt:lpstr>
      <vt:lpstr>Apresentação do PowerPoint</vt:lpstr>
      <vt:lpstr> Take off your mask yourself</vt:lpstr>
      <vt:lpstr>3. A internet</vt:lpstr>
      <vt:lpstr> どのくらいの頻度であなたの家族の話を聞きますか？ Dono kurai no hindo de anata no kazoku no hanashi o kikimasu ka?</vt:lpstr>
      <vt:lpstr>3,2 bilhões</vt:lpstr>
      <vt:lpstr>Como o jogo busca uma solução para isso?</vt:lpstr>
      <vt:lpstr>Conhece-te a ti mesmo</vt:lpstr>
      <vt:lpstr> Challenge  Yourself</vt:lpstr>
      <vt:lpstr>4. O mal do século</vt:lpstr>
      <vt:lpstr>322 milhões</vt:lpstr>
      <vt:lpstr>Já ouviu falar que rir é o melhor remédio?   Então...</vt:lpstr>
      <vt:lpstr>Have fun!! Want to know more? Contact :  Matheusg_lima@live.com; Gregory_735@hotmail.com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ILHA II LIBERDADE É ESCRAVIDÃO</dc:title>
  <dc:creator>GOIS</dc:creator>
  <cp:lastModifiedBy>GOIS</cp:lastModifiedBy>
  <cp:revision>17</cp:revision>
  <dcterms:modified xsi:type="dcterms:W3CDTF">2017-11-14T15:08:46Z</dcterms:modified>
</cp:coreProperties>
</file>