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9" r:id="rId3"/>
    <p:sldId id="261" r:id="rId4"/>
    <p:sldId id="262" r:id="rId5"/>
    <p:sldId id="263" r:id="rId6"/>
    <p:sldId id="264" r:id="rId7"/>
    <p:sldId id="265" r:id="rId8"/>
    <p:sldId id="266" r:id="rId9"/>
    <p:sldId id="267" r:id="rId10"/>
    <p:sldId id="268" r:id="rId11"/>
    <p:sldId id="270" r:id="rId12"/>
    <p:sldId id="272" r:id="rId13"/>
    <p:sldId id="271" r:id="rId14"/>
    <p:sldId id="273" r:id="rId15"/>
    <p:sldId id="274" r:id="rId16"/>
    <p:sldId id="277" r:id="rId17"/>
    <p:sldId id="278" r:id="rId18"/>
    <p:sldId id="275" r:id="rId19"/>
    <p:sldId id="276" r:id="rId20"/>
    <p:sldId id="269" r:id="rId21"/>
    <p:sldId id="257" r:id="rId22"/>
    <p:sldId id="260" r:id="rId23"/>
    <p:sldId id="25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49D"/>
    <a:srgbClr val="01B4E3"/>
    <a:srgbClr val="2CB6C0"/>
    <a:srgbClr val="843380"/>
    <a:srgbClr val="00833C"/>
    <a:srgbClr val="69BE28"/>
    <a:srgbClr val="75BD1C"/>
    <a:srgbClr val="78BF43"/>
    <a:srgbClr val="0066A1"/>
    <a:srgbClr val="CC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58"/>
    <p:restoredTop sz="94658"/>
  </p:normalViewPr>
  <p:slideViewPr>
    <p:cSldViewPr snapToGrid="0" snapToObjects="1">
      <p:cViewPr varScale="1">
        <p:scale>
          <a:sx n="118" d="100"/>
          <a:sy n="118" d="100"/>
        </p:scale>
        <p:origin x="103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pPr/>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pPr/>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jpeg" /><Relationship Id="rId3" Type="http://schemas.openxmlformats.org/officeDocument/2006/relationships/image" Target="../media/image4.png" /><Relationship Id="rId7" Type="http://schemas.openxmlformats.org/officeDocument/2006/relationships/image" Target="../media/image7.jpeg" /><Relationship Id="rId2" Type="http://schemas.openxmlformats.org/officeDocument/2006/relationships/image" Target="../media/image3.jpeg" /><Relationship Id="rId1" Type="http://schemas.openxmlformats.org/officeDocument/2006/relationships/slideMaster" Target="../slideMasters/slideMaster1.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2.gif" /><Relationship Id="rId9" Type="http://schemas.openxmlformats.org/officeDocument/2006/relationships/image" Target="../media/image9.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image" Target="../media/image5.jpeg" /><Relationship Id="rId7" Type="http://schemas.openxmlformats.org/officeDocument/2006/relationships/image" Target="../media/image9.jpeg" /><Relationship Id="rId2" Type="http://schemas.openxmlformats.org/officeDocument/2006/relationships/image" Target="../media/image3.jpeg" /><Relationship Id="rId1" Type="http://schemas.openxmlformats.org/officeDocument/2006/relationships/slideMaster" Target="../slideMasters/slideMaster1.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 Id="rId9" Type="http://schemas.openxmlformats.org/officeDocument/2006/relationships/image" Target="../media/image2.gif" /></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jpeg" /><Relationship Id="rId3" Type="http://schemas.openxmlformats.org/officeDocument/2006/relationships/image" Target="../media/image2.gif" /><Relationship Id="rId7" Type="http://schemas.openxmlformats.org/officeDocument/2006/relationships/image" Target="../media/image8.jpeg" /><Relationship Id="rId2" Type="http://schemas.openxmlformats.org/officeDocument/2006/relationships/image" Target="../media/image10.jpeg" /><Relationship Id="rId1" Type="http://schemas.openxmlformats.org/officeDocument/2006/relationships/slideMaster" Target="../slideMasters/slideMaster1.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1.png" /></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jpeg" /><Relationship Id="rId3" Type="http://schemas.openxmlformats.org/officeDocument/2006/relationships/image" Target="../media/image2.gif" /><Relationship Id="rId7" Type="http://schemas.openxmlformats.org/officeDocument/2006/relationships/image" Target="../media/image8.jpeg" /><Relationship Id="rId2" Type="http://schemas.openxmlformats.org/officeDocument/2006/relationships/image" Target="../media/image10.jpeg" /><Relationship Id="rId1" Type="http://schemas.openxmlformats.org/officeDocument/2006/relationships/slideMaster" Target="../slideMasters/slideMaster1.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1.pn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eg" /><Relationship Id="rId1" Type="http://schemas.openxmlformats.org/officeDocument/2006/relationships/slideMaster" Target="../slideMasters/slideMaster1.xml" /><Relationship Id="rId4" Type="http://schemas.openxmlformats.org/officeDocument/2006/relationships/image" Target="../media/image2.gif"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Master" Target="../slideMasters/slideMaster1.xml" /><Relationship Id="rId4" Type="http://schemas.openxmlformats.org/officeDocument/2006/relationships/image" Target="../media/image2.gif"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Opt 1 - Fixed">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D77B015-946B-D54A-A7D6-09EF41EB1BA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685800" y="3138060"/>
            <a:ext cx="7772400" cy="522983"/>
          </a:xfrm>
        </p:spPr>
        <p:txBody>
          <a:bodyPr anchor="b">
            <a:normAutofit/>
          </a:bodyPr>
          <a:lstStyle>
            <a:lvl1pPr algn="l">
              <a:defRPr sz="3300" i="0">
                <a:solidFill>
                  <a:srgbClr val="01B4E3"/>
                </a:solidFill>
              </a:defRPr>
            </a:lvl1pPr>
          </a:lstStyle>
          <a:p>
            <a:r>
              <a:rPr lang="en-US" dirty="0"/>
              <a:t>Presentation Title</a:t>
            </a:r>
          </a:p>
        </p:txBody>
      </p:sp>
      <p:sp>
        <p:nvSpPr>
          <p:cNvPr id="3" name="Subtitle 2"/>
          <p:cNvSpPr>
            <a:spLocks noGrp="1"/>
          </p:cNvSpPr>
          <p:nvPr>
            <p:ph type="subTitle" idx="1" hasCustomPrompt="1"/>
          </p:nvPr>
        </p:nvSpPr>
        <p:spPr>
          <a:xfrm>
            <a:off x="685800" y="3730100"/>
            <a:ext cx="7772400" cy="956810"/>
          </a:xfrm>
        </p:spPr>
        <p:txBody>
          <a:bodyPr>
            <a:normAutofit/>
          </a:bodyPr>
          <a:lstStyle>
            <a:lvl1pPr marL="0" indent="0" algn="l">
              <a:buNone/>
              <a:defRPr sz="2100" b="1" i="1">
                <a:solidFill>
                  <a:schemeClr val="tx1">
                    <a:lumMod val="50000"/>
                    <a:lumOff val="50000"/>
                  </a:schemeClr>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10" name="Slide Number Placeholder 9"/>
          <p:cNvSpPr>
            <a:spLocks noGrp="1"/>
          </p:cNvSpPr>
          <p:nvPr>
            <p:ph type="sldNum" sz="quarter" idx="18"/>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3960" y="4131398"/>
            <a:ext cx="1221339" cy="681678"/>
          </a:xfrm>
          <a:prstGeom prst="rect">
            <a:avLst/>
          </a:prstGeom>
        </p:spPr>
      </p:pic>
      <p:sp>
        <p:nvSpPr>
          <p:cNvPr id="4" name="TextBox 3">
            <a:extLst>
              <a:ext uri="{FF2B5EF4-FFF2-40B4-BE49-F238E27FC236}">
                <a16:creationId xmlns:a16="http://schemas.microsoft.com/office/drawing/2014/main" id="{78C300B2-530C-FA4A-A0D1-243431B9E26B}"/>
              </a:ext>
            </a:extLst>
          </p:cNvPr>
          <p:cNvSpPr txBox="1"/>
          <p:nvPr userDrawn="1"/>
        </p:nvSpPr>
        <p:spPr>
          <a:xfrm>
            <a:off x="685392" y="4654044"/>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pic>
        <p:nvPicPr>
          <p:cNvPr id="27" name="Picture 26">
            <a:extLst>
              <a:ext uri="{FF2B5EF4-FFF2-40B4-BE49-F238E27FC236}">
                <a16:creationId xmlns:a16="http://schemas.microsoft.com/office/drawing/2014/main" id="{5727F4AE-D446-5243-A665-DEAF770676FF}"/>
              </a:ext>
            </a:extLst>
          </p:cNvPr>
          <p:cNvPicPr>
            <a:picLocks noChangeAspect="1"/>
          </p:cNvPicPr>
          <p:nvPr userDrawn="1"/>
        </p:nvPicPr>
        <p:blipFill>
          <a:blip r:embed="rId4"/>
          <a:stretch>
            <a:fillRect/>
          </a:stretch>
        </p:blipFill>
        <p:spPr>
          <a:xfrm>
            <a:off x="-7434" y="-7434"/>
            <a:ext cx="9162288" cy="512702"/>
          </a:xfrm>
          <a:prstGeom prst="rect">
            <a:avLst/>
          </a:prstGeom>
        </p:spPr>
      </p:pic>
      <p:pic>
        <p:nvPicPr>
          <p:cNvPr id="28" name="Picture 27">
            <a:extLst>
              <a:ext uri="{FF2B5EF4-FFF2-40B4-BE49-F238E27FC236}">
                <a16:creationId xmlns:a16="http://schemas.microsoft.com/office/drawing/2014/main" id="{57E9AD08-D905-2143-9BC2-597C1396A8C6}"/>
              </a:ext>
            </a:extLst>
          </p:cNvPr>
          <p:cNvPicPr>
            <a:picLocks noChangeAspect="1"/>
          </p:cNvPicPr>
          <p:nvPr userDrawn="1"/>
        </p:nvPicPr>
        <p:blipFill>
          <a:blip r:embed="rId4"/>
          <a:stretch>
            <a:fillRect/>
          </a:stretch>
        </p:blipFill>
        <p:spPr>
          <a:xfrm flipH="1" flipV="1">
            <a:off x="-7427" y="4638352"/>
            <a:ext cx="9162288" cy="512702"/>
          </a:xfrm>
          <a:prstGeom prst="rect">
            <a:avLst/>
          </a:prstGeom>
        </p:spPr>
      </p:pic>
      <p:pic>
        <p:nvPicPr>
          <p:cNvPr id="7" name="Picture 6" descr="A picture containing invertebrate&#10;&#10;Description automatically generated">
            <a:extLst>
              <a:ext uri="{FF2B5EF4-FFF2-40B4-BE49-F238E27FC236}">
                <a16:creationId xmlns:a16="http://schemas.microsoft.com/office/drawing/2014/main" id="{99716AE0-274E-7C4B-9261-0DDE571406DE}"/>
              </a:ext>
            </a:extLst>
          </p:cNvPr>
          <p:cNvPicPr>
            <a:picLocks noChangeAspect="1"/>
          </p:cNvPicPr>
          <p:nvPr userDrawn="1"/>
        </p:nvPicPr>
        <p:blipFill>
          <a:blip r:embed="rId5"/>
          <a:stretch>
            <a:fillRect/>
          </a:stretch>
        </p:blipFill>
        <p:spPr>
          <a:xfrm>
            <a:off x="-8021" y="656422"/>
            <a:ext cx="1828800" cy="1828800"/>
          </a:xfrm>
          <a:prstGeom prst="rect">
            <a:avLst/>
          </a:prstGeom>
        </p:spPr>
      </p:pic>
      <p:pic>
        <p:nvPicPr>
          <p:cNvPr id="9" name="Picture 8" descr="A picture containing indoor, close, light&#10;&#10;Description automatically generated">
            <a:extLst>
              <a:ext uri="{FF2B5EF4-FFF2-40B4-BE49-F238E27FC236}">
                <a16:creationId xmlns:a16="http://schemas.microsoft.com/office/drawing/2014/main" id="{23F1A20D-64B7-024C-A1BB-11565EA1188E}"/>
              </a:ext>
            </a:extLst>
          </p:cNvPr>
          <p:cNvPicPr>
            <a:picLocks noChangeAspect="1"/>
          </p:cNvPicPr>
          <p:nvPr userDrawn="1"/>
        </p:nvPicPr>
        <p:blipFill>
          <a:blip r:embed="rId6"/>
          <a:stretch>
            <a:fillRect/>
          </a:stretch>
        </p:blipFill>
        <p:spPr>
          <a:xfrm>
            <a:off x="1824789" y="656422"/>
            <a:ext cx="1828800" cy="1828800"/>
          </a:xfrm>
          <a:prstGeom prst="rect">
            <a:avLst/>
          </a:prstGeom>
        </p:spPr>
      </p:pic>
      <p:pic>
        <p:nvPicPr>
          <p:cNvPr id="14" name="Picture 13" descr="A picture containing satellite, transport&#10;&#10;Description automatically generated">
            <a:extLst>
              <a:ext uri="{FF2B5EF4-FFF2-40B4-BE49-F238E27FC236}">
                <a16:creationId xmlns:a16="http://schemas.microsoft.com/office/drawing/2014/main" id="{884D9495-6D62-D84D-8C1B-79CBC0068E94}"/>
              </a:ext>
            </a:extLst>
          </p:cNvPr>
          <p:cNvPicPr>
            <a:picLocks noChangeAspect="1"/>
          </p:cNvPicPr>
          <p:nvPr userDrawn="1"/>
        </p:nvPicPr>
        <p:blipFill>
          <a:blip r:embed="rId7"/>
          <a:stretch>
            <a:fillRect/>
          </a:stretch>
        </p:blipFill>
        <p:spPr>
          <a:xfrm>
            <a:off x="3657599" y="656422"/>
            <a:ext cx="1828800" cy="1828800"/>
          </a:xfrm>
          <a:prstGeom prst="rect">
            <a:avLst/>
          </a:prstGeom>
        </p:spPr>
      </p:pic>
      <p:pic>
        <p:nvPicPr>
          <p:cNvPr id="17" name="Picture 16" descr="A picture containing person&#10;&#10;Description automatically generated">
            <a:extLst>
              <a:ext uri="{FF2B5EF4-FFF2-40B4-BE49-F238E27FC236}">
                <a16:creationId xmlns:a16="http://schemas.microsoft.com/office/drawing/2014/main" id="{2C8AB089-5F1A-3D46-8541-3181FB6CFF66}"/>
              </a:ext>
            </a:extLst>
          </p:cNvPr>
          <p:cNvPicPr>
            <a:picLocks noChangeAspect="1"/>
          </p:cNvPicPr>
          <p:nvPr userDrawn="1"/>
        </p:nvPicPr>
        <p:blipFill>
          <a:blip r:embed="rId8"/>
          <a:stretch>
            <a:fillRect/>
          </a:stretch>
        </p:blipFill>
        <p:spPr>
          <a:xfrm>
            <a:off x="5490410" y="656422"/>
            <a:ext cx="1828800" cy="1828800"/>
          </a:xfrm>
          <a:prstGeom prst="rect">
            <a:avLst/>
          </a:prstGeom>
        </p:spPr>
      </p:pic>
      <p:pic>
        <p:nvPicPr>
          <p:cNvPr id="19" name="Picture 18">
            <a:extLst>
              <a:ext uri="{FF2B5EF4-FFF2-40B4-BE49-F238E27FC236}">
                <a16:creationId xmlns:a16="http://schemas.microsoft.com/office/drawing/2014/main" id="{C10786A3-1617-2840-A5B7-3E12BDA680D6}"/>
              </a:ext>
            </a:extLst>
          </p:cNvPr>
          <p:cNvPicPr>
            <a:picLocks noChangeAspect="1"/>
          </p:cNvPicPr>
          <p:nvPr userDrawn="1"/>
        </p:nvPicPr>
        <p:blipFill>
          <a:blip r:embed="rId9"/>
          <a:stretch>
            <a:fillRect/>
          </a:stretch>
        </p:blipFill>
        <p:spPr>
          <a:xfrm>
            <a:off x="7323221" y="656422"/>
            <a:ext cx="1828800" cy="1828800"/>
          </a:xfrm>
          <a:prstGeom prst="rect">
            <a:avLst/>
          </a:prstGeom>
        </p:spPr>
      </p:pic>
    </p:spTree>
    <p:extLst>
      <p:ext uri="{BB962C8B-B14F-4D97-AF65-F5344CB8AC3E}">
        <p14:creationId xmlns:p14="http://schemas.microsoft.com/office/powerpoint/2010/main" val="114160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4629150" y="2844601"/>
            <a:ext cx="3886200" cy="1369180"/>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629150" y="1369219"/>
            <a:ext cx="3886200" cy="1369180"/>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35514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4629150" y="2128102"/>
            <a:ext cx="3886200" cy="2085680"/>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4629150" y="1369219"/>
            <a:ext cx="3886200" cy="758882"/>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597545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628650" y="1361923"/>
            <a:ext cx="3886200" cy="2851699"/>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4629150" y="2128101"/>
            <a:ext cx="3886200" cy="2085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4629150" y="1369219"/>
            <a:ext cx="3886200" cy="758882"/>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67751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1" name="Content Placeholder 3"/>
          <p:cNvSpPr>
            <a:spLocks noGrp="1"/>
          </p:cNvSpPr>
          <p:nvPr>
            <p:ph sz="half" idx="2" hasCustomPrompt="1"/>
          </p:nvPr>
        </p:nvSpPr>
        <p:spPr>
          <a:xfrm>
            <a:off x="4629150" y="2855320"/>
            <a:ext cx="3886200" cy="1358461"/>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3750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886200" cy="135846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855320"/>
            <a:ext cx="3886200" cy="1358461"/>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9"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628651" y="1369219"/>
            <a:ext cx="3019523"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6" y="1369219"/>
            <a:ext cx="4725775" cy="2844404"/>
          </a:xfrm>
        </p:spPr>
        <p:txBody>
          <a:bodyPr>
            <a:normAutofit/>
          </a:bodyPr>
          <a:lstStyle>
            <a:lvl1pPr marL="0" indent="0">
              <a:buNone/>
              <a:defRPr sz="900" i="1"/>
            </a:lvl1pPr>
          </a:lstStyle>
          <a:p>
            <a:pPr lvl="0"/>
            <a:r>
              <a:rPr lang="en-US" dirty="0"/>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6"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40772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46291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591613"/>
            <a:ext cx="3886200" cy="622010"/>
          </a:xfrm>
        </p:spPr>
        <p:txBody>
          <a:bodyPr>
            <a:no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dirty="0"/>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838955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Tree>
    <p:extLst>
      <p:ext uri="{BB962C8B-B14F-4D97-AF65-F5344CB8AC3E}">
        <p14:creationId xmlns:p14="http://schemas.microsoft.com/office/powerpoint/2010/main" val="844104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2128100"/>
            <a:ext cx="7886700" cy="1604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1369219"/>
            <a:ext cx="7886700" cy="758882"/>
          </a:xfrm>
        </p:spPr>
        <p:txBody>
          <a:bodyPr>
            <a:norm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3733015"/>
            <a:ext cx="7886700" cy="497168"/>
          </a:xfrm>
        </p:spPr>
        <p:txBody>
          <a:bodyPr>
            <a:normAutofit/>
          </a:bodyPr>
          <a:lstStyle>
            <a:lvl1pPr marL="0" indent="0">
              <a:buNone/>
              <a:defRPr sz="1500" b="1" i="1">
                <a:solidFill>
                  <a:srgbClr val="01B4E3"/>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32789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3004794"/>
            <a:ext cx="3886200" cy="1208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1369219"/>
            <a:ext cx="7886700" cy="1556426"/>
          </a:xfrm>
        </p:spPr>
        <p:txBody>
          <a:bodyPr numCol="2" spcCol="274320">
            <a:normAutofit/>
          </a:bodyPr>
          <a:lstStyle>
            <a:lvl1pPr marL="0" indent="0">
              <a:buNone/>
              <a:defRPr sz="15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886200" cy="1208829"/>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662224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28650" y="417136"/>
            <a:ext cx="7886700" cy="415002"/>
          </a:xfrm>
        </p:spPr>
        <p:txBody>
          <a:bodyPr/>
          <a:lstStyle/>
          <a:p>
            <a:r>
              <a:rPr lang="en-US" dirty="0"/>
              <a:t>Topic</a:t>
            </a:r>
          </a:p>
        </p:txBody>
      </p:sp>
      <p:sp>
        <p:nvSpPr>
          <p:cNvPr id="13" name="Text Placeholder 13"/>
          <p:cNvSpPr>
            <a:spLocks noGrp="1"/>
          </p:cNvSpPr>
          <p:nvPr>
            <p:ph type="body" sz="quarter" idx="13"/>
          </p:nvPr>
        </p:nvSpPr>
        <p:spPr>
          <a:xfrm>
            <a:off x="628650" y="1369218"/>
            <a:ext cx="4970872" cy="2165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535051"/>
            <a:ext cx="4970872" cy="678571"/>
          </a:xfrm>
        </p:spPr>
        <p:txBody>
          <a:bodyPr>
            <a:normAutofit/>
          </a:bodyPr>
          <a:lstStyle>
            <a:lvl1pPr marL="0" indent="0">
              <a:buNone/>
              <a:defRPr sz="1500" b="1">
                <a:solidFill>
                  <a:srgbClr val="01B4E3"/>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712643" y="1369219"/>
            <a:ext cx="2802707" cy="2844404"/>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8" name="Text Placeholder 3"/>
          <p:cNvSpPr>
            <a:spLocks noGrp="1"/>
          </p:cNvSpPr>
          <p:nvPr>
            <p:ph type="body" sz="quarter" idx="17"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81011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Opt 1 - Editable">
    <p:spTree>
      <p:nvGrpSpPr>
        <p:cNvPr id="1" name=""/>
        <p:cNvGrpSpPr/>
        <p:nvPr/>
      </p:nvGrpSpPr>
      <p:grpSpPr>
        <a:xfrm>
          <a:off x="0" y="0"/>
          <a:ext cx="0" cy="0"/>
          <a:chOff x="0" y="0"/>
          <a:chExt cx="0" cy="0"/>
        </a:xfrm>
      </p:grpSpPr>
      <p:pic>
        <p:nvPicPr>
          <p:cNvPr id="15" name="Picture 14" descr="Background pattern&#10;&#10;Description automatically generated">
            <a:extLst>
              <a:ext uri="{FF2B5EF4-FFF2-40B4-BE49-F238E27FC236}">
                <a16:creationId xmlns:a16="http://schemas.microsoft.com/office/drawing/2014/main" id="{522958C4-3EAC-2341-8FE2-B82BA7FF5F0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Slide Number Placeholder 9"/>
          <p:cNvSpPr>
            <a:spLocks noGrp="1"/>
          </p:cNvSpPr>
          <p:nvPr>
            <p:ph type="sldNum" sz="quarter" idx="18"/>
          </p:nvPr>
        </p:nvSpPr>
        <p:spPr/>
        <p:txBody>
          <a:bodyPr/>
          <a:lstStyle>
            <a:lvl1pPr>
              <a:defRPr>
                <a:solidFill>
                  <a:srgbClr val="0066A1"/>
                </a:solidFill>
              </a:defRPr>
            </a:lvl1pPr>
          </a:lstStyle>
          <a:p>
            <a:fld id="{3DD97BEB-BAEF-0344-9D5C-EC73E478698A}" type="slidenum">
              <a:rPr lang="en-US" smtClean="0"/>
              <a:pPr/>
              <a:t>‹#›</a:t>
            </a:fld>
            <a:endParaRPr lang="en-US"/>
          </a:p>
        </p:txBody>
      </p:sp>
      <p:sp>
        <p:nvSpPr>
          <p:cNvPr id="20" name="Picture Placeholder 49"/>
          <p:cNvSpPr>
            <a:spLocks noGrp="1"/>
          </p:cNvSpPr>
          <p:nvPr>
            <p:ph type="pic" sz="quarter" idx="13" hasCustomPrompt="1"/>
          </p:nvPr>
        </p:nvSpPr>
        <p:spPr>
          <a:xfrm>
            <a:off x="0" y="652552"/>
            <a:ext cx="1828800" cy="1828800"/>
          </a:xfrm>
          <a:blipFill>
            <a:blip r:embed="rId3"/>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INSERT</a:t>
            </a:r>
            <a:br>
              <a:rPr lang="en-US" dirty="0"/>
            </a:br>
            <a:r>
              <a:rPr lang="en-US" dirty="0"/>
              <a:t> IMAGE </a:t>
            </a:r>
          </a:p>
        </p:txBody>
      </p:sp>
      <p:sp>
        <p:nvSpPr>
          <p:cNvPr id="21" name="Picture Placeholder 49"/>
          <p:cNvSpPr>
            <a:spLocks noGrp="1"/>
          </p:cNvSpPr>
          <p:nvPr>
            <p:ph type="pic" sz="quarter" idx="14" hasCustomPrompt="1"/>
          </p:nvPr>
        </p:nvSpPr>
        <p:spPr>
          <a:xfrm>
            <a:off x="1828800" y="652552"/>
            <a:ext cx="1828800" cy="1828800"/>
          </a:xfrm>
          <a:blipFill>
            <a:blip r:embed="rId4"/>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2" name="Picture Placeholder 49"/>
          <p:cNvSpPr>
            <a:spLocks noGrp="1"/>
          </p:cNvSpPr>
          <p:nvPr>
            <p:ph type="pic" sz="quarter" idx="15" hasCustomPrompt="1"/>
          </p:nvPr>
        </p:nvSpPr>
        <p:spPr>
          <a:xfrm>
            <a:off x="3657600" y="652552"/>
            <a:ext cx="1828800" cy="1828800"/>
          </a:xfrm>
          <a:blipFill>
            <a:blip r:embed="rId5"/>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3" name="Picture Placeholder 49"/>
          <p:cNvSpPr>
            <a:spLocks noGrp="1"/>
          </p:cNvSpPr>
          <p:nvPr>
            <p:ph type="pic" sz="quarter" idx="16" hasCustomPrompt="1"/>
          </p:nvPr>
        </p:nvSpPr>
        <p:spPr>
          <a:xfrm>
            <a:off x="5486400" y="652552"/>
            <a:ext cx="1828800" cy="1828800"/>
          </a:xfrm>
          <a:blipFill>
            <a:blip r:embed="rId6"/>
            <a:stretch>
              <a:fillRect/>
            </a:stretch>
          </a:blipFill>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4" name="Picture Placeholder 49"/>
          <p:cNvSpPr>
            <a:spLocks noGrp="1"/>
          </p:cNvSpPr>
          <p:nvPr>
            <p:ph type="pic" sz="quarter" idx="17" hasCustomPrompt="1"/>
          </p:nvPr>
        </p:nvSpPr>
        <p:spPr>
          <a:xfrm>
            <a:off x="7315200" y="652552"/>
            <a:ext cx="1828800" cy="1828800"/>
          </a:xfrm>
          <a:blipFill>
            <a:blip r:embed="rId7"/>
            <a:stretch>
              <a:fillRect/>
            </a:stretch>
          </a:blipFill>
        </p:spPr>
        <p:txBody>
          <a:bodyPr anchor="ctr">
            <a:normAutofit/>
          </a:bodyPr>
          <a:lstStyle>
            <a:lvl1pPr marL="0" indent="0" algn="ctr">
              <a:buNone/>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a:t>
            </a:r>
          </a:p>
        </p:txBody>
      </p:sp>
      <p:sp>
        <p:nvSpPr>
          <p:cNvPr id="25" name="Title 1"/>
          <p:cNvSpPr>
            <a:spLocks noGrp="1"/>
          </p:cNvSpPr>
          <p:nvPr>
            <p:ph type="ctrTitle" hasCustomPrompt="1"/>
          </p:nvPr>
        </p:nvSpPr>
        <p:spPr>
          <a:xfrm>
            <a:off x="685800" y="3138060"/>
            <a:ext cx="7772400" cy="522983"/>
          </a:xfrm>
        </p:spPr>
        <p:txBody>
          <a:bodyPr anchor="b">
            <a:normAutofit/>
          </a:bodyPr>
          <a:lstStyle>
            <a:lvl1pPr algn="l">
              <a:defRPr sz="3300" i="0">
                <a:solidFill>
                  <a:srgbClr val="01B4E3"/>
                </a:solidFill>
              </a:defRPr>
            </a:lvl1pPr>
          </a:lstStyle>
          <a:p>
            <a:r>
              <a:rPr lang="en-US" dirty="0"/>
              <a:t>Presentation Title</a:t>
            </a:r>
          </a:p>
        </p:txBody>
      </p:sp>
      <p:sp>
        <p:nvSpPr>
          <p:cNvPr id="26" name="Subtitle 2"/>
          <p:cNvSpPr>
            <a:spLocks noGrp="1"/>
          </p:cNvSpPr>
          <p:nvPr>
            <p:ph type="subTitle" idx="1" hasCustomPrompt="1"/>
          </p:nvPr>
        </p:nvSpPr>
        <p:spPr>
          <a:xfrm>
            <a:off x="685800" y="3730100"/>
            <a:ext cx="7772400" cy="956810"/>
          </a:xfrm>
        </p:spPr>
        <p:txBody>
          <a:bodyPr>
            <a:normAutofit/>
          </a:bodyPr>
          <a:lstStyle>
            <a:lvl1pPr marL="0" indent="0" algn="l">
              <a:buNone/>
              <a:defRPr sz="2100" b="1" i="1">
                <a:solidFill>
                  <a:schemeClr val="tx1">
                    <a:lumMod val="50000"/>
                    <a:lumOff val="50000"/>
                  </a:schemeClr>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pic>
        <p:nvPicPr>
          <p:cNvPr id="14" name="Picture 13">
            <a:extLst>
              <a:ext uri="{FF2B5EF4-FFF2-40B4-BE49-F238E27FC236}">
                <a16:creationId xmlns:a16="http://schemas.microsoft.com/office/drawing/2014/main" id="{558B1C9B-6FB7-5C45-8CDC-E3ED2B72F25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613960" y="4131398"/>
            <a:ext cx="1221339" cy="681678"/>
          </a:xfrm>
          <a:prstGeom prst="rect">
            <a:avLst/>
          </a:prstGeom>
        </p:spPr>
      </p:pic>
      <p:sp>
        <p:nvSpPr>
          <p:cNvPr id="17" name="TextBox 16">
            <a:extLst>
              <a:ext uri="{FF2B5EF4-FFF2-40B4-BE49-F238E27FC236}">
                <a16:creationId xmlns:a16="http://schemas.microsoft.com/office/drawing/2014/main" id="{0BD764F4-5BAE-324B-80B5-FDAEFED99D34}"/>
              </a:ext>
            </a:extLst>
          </p:cNvPr>
          <p:cNvSpPr txBox="1"/>
          <p:nvPr userDrawn="1"/>
        </p:nvSpPr>
        <p:spPr>
          <a:xfrm>
            <a:off x="685392" y="4654044"/>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08851124-06AF-F243-8490-A61C27191D2F}"/>
              </a:ext>
            </a:extLst>
          </p:cNvPr>
          <p:cNvPicPr>
            <a:picLocks noChangeAspect="1"/>
          </p:cNvPicPr>
          <p:nvPr userDrawn="1"/>
        </p:nvPicPr>
        <p:blipFill>
          <a:blip r:embed="rId9"/>
          <a:stretch>
            <a:fillRect/>
          </a:stretch>
        </p:blipFill>
        <p:spPr>
          <a:xfrm>
            <a:off x="-7434" y="-7434"/>
            <a:ext cx="9162288" cy="512702"/>
          </a:xfrm>
          <a:prstGeom prst="rect">
            <a:avLst/>
          </a:prstGeom>
        </p:spPr>
      </p:pic>
      <p:pic>
        <p:nvPicPr>
          <p:cNvPr id="18" name="Picture 17">
            <a:extLst>
              <a:ext uri="{FF2B5EF4-FFF2-40B4-BE49-F238E27FC236}">
                <a16:creationId xmlns:a16="http://schemas.microsoft.com/office/drawing/2014/main" id="{D80FA797-7F61-C846-99CC-BEEE967E4CAE}"/>
              </a:ext>
            </a:extLst>
          </p:cNvPr>
          <p:cNvPicPr>
            <a:picLocks noChangeAspect="1"/>
          </p:cNvPicPr>
          <p:nvPr userDrawn="1"/>
        </p:nvPicPr>
        <p:blipFill>
          <a:blip r:embed="rId9"/>
          <a:stretch>
            <a:fillRect/>
          </a:stretch>
        </p:blipFill>
        <p:spPr>
          <a:xfrm flipH="1" flipV="1">
            <a:off x="-7427" y="4638352"/>
            <a:ext cx="9162288" cy="51270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Slide Opt 2 - Fixed">
    <p:spTree>
      <p:nvGrpSpPr>
        <p:cNvPr id="1" name=""/>
        <p:cNvGrpSpPr/>
        <p:nvPr/>
      </p:nvGrpSpPr>
      <p:grpSpPr>
        <a:xfrm>
          <a:off x="0" y="0"/>
          <a:ext cx="0" cy="0"/>
          <a:chOff x="0" y="0"/>
          <a:chExt cx="0" cy="0"/>
        </a:xfrm>
      </p:grpSpPr>
      <p:pic>
        <p:nvPicPr>
          <p:cNvPr id="34" name="Picture 33" descr="Background pattern&#10;&#10;Description automatically generated">
            <a:extLst>
              <a:ext uri="{FF2B5EF4-FFF2-40B4-BE49-F238E27FC236}">
                <a16:creationId xmlns:a16="http://schemas.microsoft.com/office/drawing/2014/main" id="{A70849ED-A5F7-7A4F-8D72-CF459BEA7179}"/>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DBDE203A-D300-3848-85B3-16EBF0D7821E}"/>
              </a:ext>
            </a:extLst>
          </p:cNvPr>
          <p:cNvPicPr>
            <a:picLocks noChangeAspect="1"/>
          </p:cNvPicPr>
          <p:nvPr userDrawn="1"/>
        </p:nvPicPr>
        <p:blipFill>
          <a:blip r:embed="rId3"/>
          <a:stretch>
            <a:fillRect/>
          </a:stretch>
        </p:blipFill>
        <p:spPr>
          <a:xfrm>
            <a:off x="-7434" y="-7434"/>
            <a:ext cx="9162288" cy="512702"/>
          </a:xfrm>
          <a:prstGeom prst="rect">
            <a:avLst/>
          </a:prstGeom>
        </p:spPr>
      </p:pic>
      <p:pic>
        <p:nvPicPr>
          <p:cNvPr id="16" name="Picture 15">
            <a:extLst>
              <a:ext uri="{FF2B5EF4-FFF2-40B4-BE49-F238E27FC236}">
                <a16:creationId xmlns:a16="http://schemas.microsoft.com/office/drawing/2014/main" id="{20234CB9-098A-F744-8345-44A1D2A98871}"/>
              </a:ext>
            </a:extLst>
          </p:cNvPr>
          <p:cNvPicPr>
            <a:picLocks noChangeAspect="1"/>
          </p:cNvPicPr>
          <p:nvPr userDrawn="1"/>
        </p:nvPicPr>
        <p:blipFill>
          <a:blip r:embed="rId3"/>
          <a:stretch>
            <a:fillRect/>
          </a:stretch>
        </p:blipFill>
        <p:spPr>
          <a:xfrm flipH="1" flipV="1">
            <a:off x="-7427" y="4638352"/>
            <a:ext cx="9162288" cy="512702"/>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baseline="0"/>
            </a:lvl1pPr>
          </a:lstStyle>
          <a:p>
            <a:r>
              <a:rPr lang="en-US" dirty="0"/>
              <a:t>Presentation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14" name="Picture 13">
            <a:extLst>
              <a:ext uri="{FF2B5EF4-FFF2-40B4-BE49-F238E27FC236}">
                <a16:creationId xmlns:a16="http://schemas.microsoft.com/office/drawing/2014/main" id="{84B4CB9E-60DF-3748-9391-48F5E0164AF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89694" y="4502874"/>
            <a:ext cx="851311" cy="248583"/>
          </a:xfrm>
          <a:prstGeom prst="rect">
            <a:avLst/>
          </a:prstGeom>
        </p:spPr>
      </p:pic>
      <p:pic>
        <p:nvPicPr>
          <p:cNvPr id="23" name="Picture 22">
            <a:extLst>
              <a:ext uri="{FF2B5EF4-FFF2-40B4-BE49-F238E27FC236}">
                <a16:creationId xmlns:a16="http://schemas.microsoft.com/office/drawing/2014/main" id="{F28F7240-542E-E14E-B105-DD9957779C0A}"/>
              </a:ext>
            </a:extLst>
          </p:cNvPr>
          <p:cNvPicPr>
            <a:picLocks noChangeAspect="1"/>
          </p:cNvPicPr>
          <p:nvPr userDrawn="1"/>
        </p:nvPicPr>
        <p:blipFill>
          <a:blip r:embed="rId5"/>
          <a:srcRect/>
          <a:stretch/>
        </p:blipFill>
        <p:spPr>
          <a:xfrm>
            <a:off x="6772123" y="891468"/>
            <a:ext cx="1151164" cy="1151164"/>
          </a:xfrm>
          <a:prstGeom prst="ellipse">
            <a:avLst/>
          </a:prstGeom>
          <a:ln w="19050">
            <a:solidFill>
              <a:schemeClr val="bg1"/>
            </a:solidFill>
          </a:ln>
        </p:spPr>
      </p:pic>
      <p:pic>
        <p:nvPicPr>
          <p:cNvPr id="24" name="Picture 23">
            <a:extLst>
              <a:ext uri="{FF2B5EF4-FFF2-40B4-BE49-F238E27FC236}">
                <a16:creationId xmlns:a16="http://schemas.microsoft.com/office/drawing/2014/main" id="{9F688BAC-4973-5A42-9901-27588A73DB71}"/>
              </a:ext>
            </a:extLst>
          </p:cNvPr>
          <p:cNvPicPr>
            <a:picLocks noChangeAspect="1"/>
          </p:cNvPicPr>
          <p:nvPr userDrawn="1"/>
        </p:nvPicPr>
        <p:blipFill>
          <a:blip r:embed="rId6"/>
          <a:srcRect/>
          <a:stretch/>
        </p:blipFill>
        <p:spPr>
          <a:xfrm>
            <a:off x="7966177" y="454131"/>
            <a:ext cx="749808" cy="749808"/>
          </a:xfrm>
          <a:prstGeom prst="ellipse">
            <a:avLst/>
          </a:prstGeom>
          <a:ln w="19050">
            <a:solidFill>
              <a:schemeClr val="bg1"/>
            </a:solidFill>
          </a:ln>
        </p:spPr>
      </p:pic>
      <p:pic>
        <p:nvPicPr>
          <p:cNvPr id="25" name="Picture 24">
            <a:extLst>
              <a:ext uri="{FF2B5EF4-FFF2-40B4-BE49-F238E27FC236}">
                <a16:creationId xmlns:a16="http://schemas.microsoft.com/office/drawing/2014/main" id="{3F934D9D-F3DB-9D42-88D0-0DF5187277B8}"/>
              </a:ext>
            </a:extLst>
          </p:cNvPr>
          <p:cNvPicPr>
            <a:picLocks noChangeAspect="1"/>
          </p:cNvPicPr>
          <p:nvPr userDrawn="1"/>
        </p:nvPicPr>
        <p:blipFill>
          <a:blip r:embed="rId7"/>
          <a:srcRect/>
          <a:stretch/>
        </p:blipFill>
        <p:spPr>
          <a:xfrm>
            <a:off x="7572952" y="2174020"/>
            <a:ext cx="1724396" cy="1724396"/>
          </a:xfrm>
          <a:prstGeom prst="ellipse">
            <a:avLst/>
          </a:prstGeom>
          <a:ln w="19050">
            <a:solidFill>
              <a:schemeClr val="bg1"/>
            </a:solidFill>
          </a:ln>
        </p:spPr>
      </p:pic>
      <p:sp>
        <p:nvSpPr>
          <p:cNvPr id="26" name="TextBox 25">
            <a:extLst>
              <a:ext uri="{FF2B5EF4-FFF2-40B4-BE49-F238E27FC236}">
                <a16:creationId xmlns:a16="http://schemas.microsoft.com/office/drawing/2014/main" id="{DB24A2CA-3767-394F-80C8-B17C68C46AAF}"/>
              </a:ext>
            </a:extLst>
          </p:cNvPr>
          <p:cNvSpPr txBox="1"/>
          <p:nvPr userDrawn="1"/>
        </p:nvSpPr>
        <p:spPr>
          <a:xfrm>
            <a:off x="617449" y="4654043"/>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8B8FBFC-8382-4E4F-9A24-D2782D5F80A4}"/>
              </a:ext>
            </a:extLst>
          </p:cNvPr>
          <p:cNvPicPr>
            <a:picLocks noChangeAspect="1"/>
          </p:cNvPicPr>
          <p:nvPr userDrawn="1"/>
        </p:nvPicPr>
        <p:blipFill>
          <a:blip r:embed="rId8"/>
          <a:srcRect/>
          <a:stretch/>
        </p:blipFill>
        <p:spPr>
          <a:xfrm>
            <a:off x="-476314" y="-443433"/>
            <a:ext cx="2706624" cy="2706624"/>
          </a:xfrm>
          <a:prstGeom prst="ellipse">
            <a:avLst/>
          </a:prstGeom>
          <a:ln w="19050">
            <a:solidFill>
              <a:schemeClr val="bg1"/>
            </a:solidFill>
          </a:ln>
        </p:spPr>
      </p:pic>
    </p:spTree>
    <p:extLst>
      <p:ext uri="{BB962C8B-B14F-4D97-AF65-F5344CB8AC3E}">
        <p14:creationId xmlns:p14="http://schemas.microsoft.com/office/powerpoint/2010/main" val="14249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Opt 2 - Editable">
    <p:spTree>
      <p:nvGrpSpPr>
        <p:cNvPr id="1" name=""/>
        <p:cNvGrpSpPr/>
        <p:nvPr/>
      </p:nvGrpSpPr>
      <p:grpSpPr>
        <a:xfrm>
          <a:off x="0" y="0"/>
          <a:ext cx="0" cy="0"/>
          <a:chOff x="0" y="0"/>
          <a:chExt cx="0" cy="0"/>
        </a:xfrm>
      </p:grpSpPr>
      <p:pic>
        <p:nvPicPr>
          <p:cNvPr id="40" name="Picture 39" descr="Background pattern&#10;&#10;Description automatically generated">
            <a:extLst>
              <a:ext uri="{FF2B5EF4-FFF2-40B4-BE49-F238E27FC236}">
                <a16:creationId xmlns:a16="http://schemas.microsoft.com/office/drawing/2014/main" id="{4613800E-9777-7B4A-B918-9AC74439B228}"/>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7109909B-FF75-F34B-8EC8-80E24DBFBBE2}"/>
              </a:ext>
            </a:extLst>
          </p:cNvPr>
          <p:cNvPicPr>
            <a:picLocks noChangeAspect="1"/>
          </p:cNvPicPr>
          <p:nvPr userDrawn="1"/>
        </p:nvPicPr>
        <p:blipFill>
          <a:blip r:embed="rId3"/>
          <a:stretch>
            <a:fillRect/>
          </a:stretch>
        </p:blipFill>
        <p:spPr>
          <a:xfrm>
            <a:off x="-7434" y="-7434"/>
            <a:ext cx="9162288" cy="512702"/>
          </a:xfrm>
          <a:prstGeom prst="rect">
            <a:avLst/>
          </a:prstGeom>
        </p:spPr>
      </p:pic>
      <p:pic>
        <p:nvPicPr>
          <p:cNvPr id="16" name="Picture 15">
            <a:extLst>
              <a:ext uri="{FF2B5EF4-FFF2-40B4-BE49-F238E27FC236}">
                <a16:creationId xmlns:a16="http://schemas.microsoft.com/office/drawing/2014/main" id="{FB6B29FE-3002-D24A-83A6-C35FDFA46310}"/>
              </a:ext>
            </a:extLst>
          </p:cNvPr>
          <p:cNvPicPr>
            <a:picLocks noChangeAspect="1"/>
          </p:cNvPicPr>
          <p:nvPr userDrawn="1"/>
        </p:nvPicPr>
        <p:blipFill>
          <a:blip r:embed="rId3"/>
          <a:stretch>
            <a:fillRect/>
          </a:stretch>
        </p:blipFill>
        <p:spPr>
          <a:xfrm flipH="1" flipV="1">
            <a:off x="-7427" y="4638352"/>
            <a:ext cx="9162288" cy="512702"/>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baseline="0"/>
            </a:lvl1pPr>
          </a:lstStyle>
          <a:p>
            <a:r>
              <a:rPr lang="en-US" dirty="0"/>
              <a:t>Presentation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7" name="Slide Number Placeholder 6"/>
          <p:cNvSpPr>
            <a:spLocks noGrp="1"/>
          </p:cNvSpPr>
          <p:nvPr>
            <p:ph type="sldNum" sz="quarter" idx="14"/>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14" name="Picture 13">
            <a:extLst>
              <a:ext uri="{FF2B5EF4-FFF2-40B4-BE49-F238E27FC236}">
                <a16:creationId xmlns:a16="http://schemas.microsoft.com/office/drawing/2014/main" id="{84B4CB9E-60DF-3748-9391-48F5E0164AF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89694" y="4502874"/>
            <a:ext cx="851311" cy="248583"/>
          </a:xfrm>
          <a:prstGeom prst="rect">
            <a:avLst/>
          </a:prstGeom>
        </p:spPr>
      </p:pic>
      <p:sp>
        <p:nvSpPr>
          <p:cNvPr id="20" name="Picture Placeholder 49">
            <a:extLst>
              <a:ext uri="{FF2B5EF4-FFF2-40B4-BE49-F238E27FC236}">
                <a16:creationId xmlns:a16="http://schemas.microsoft.com/office/drawing/2014/main" id="{A0E0C358-90C6-5849-B09F-C6E02A42F7DC}"/>
              </a:ext>
            </a:extLst>
          </p:cNvPr>
          <p:cNvSpPr>
            <a:spLocks noGrp="1"/>
          </p:cNvSpPr>
          <p:nvPr>
            <p:ph type="pic" sz="quarter" idx="17" hasCustomPrompt="1"/>
          </p:nvPr>
        </p:nvSpPr>
        <p:spPr>
          <a:xfrm>
            <a:off x="6772182" y="891468"/>
            <a:ext cx="1151163" cy="1151163"/>
          </a:xfrm>
          <a:prstGeom prst="ellipse">
            <a:avLst/>
          </a:prstGeom>
          <a:blipFill>
            <a:blip r:embed="rId5"/>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16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21" name="Picture Placeholder 49">
            <a:extLst>
              <a:ext uri="{FF2B5EF4-FFF2-40B4-BE49-F238E27FC236}">
                <a16:creationId xmlns:a16="http://schemas.microsoft.com/office/drawing/2014/main" id="{A9EAC87C-C44A-874E-B19C-2A724B078428}"/>
              </a:ext>
            </a:extLst>
          </p:cNvPr>
          <p:cNvSpPr>
            <a:spLocks noGrp="1"/>
          </p:cNvSpPr>
          <p:nvPr>
            <p:ph type="pic" sz="quarter" idx="18" hasCustomPrompt="1"/>
          </p:nvPr>
        </p:nvSpPr>
        <p:spPr>
          <a:xfrm>
            <a:off x="7966191" y="454131"/>
            <a:ext cx="753517" cy="753517"/>
          </a:xfrm>
          <a:prstGeom prst="ellipse">
            <a:avLst/>
          </a:prstGeom>
          <a:blipFill>
            <a:blip r:embed="rId6"/>
            <a:stretch>
              <a:fillRect/>
            </a:stretch>
          </a:blipFill>
          <a:ln w="19050">
            <a:solidFill>
              <a:schemeClr val="bg1"/>
            </a:solidFill>
          </a:ln>
        </p:spPr>
        <p:txBody>
          <a:bodyPr anchor="ctr">
            <a:no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9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IMAGE </a:t>
            </a:r>
          </a:p>
        </p:txBody>
      </p:sp>
      <p:sp>
        <p:nvSpPr>
          <p:cNvPr id="22" name="Picture Placeholder 49">
            <a:extLst>
              <a:ext uri="{FF2B5EF4-FFF2-40B4-BE49-F238E27FC236}">
                <a16:creationId xmlns:a16="http://schemas.microsoft.com/office/drawing/2014/main" id="{498C6841-CB91-0B4F-BDAD-34BCB663BB05}"/>
              </a:ext>
            </a:extLst>
          </p:cNvPr>
          <p:cNvSpPr>
            <a:spLocks noGrp="1"/>
          </p:cNvSpPr>
          <p:nvPr>
            <p:ph type="pic" sz="quarter" idx="19" hasCustomPrompt="1"/>
          </p:nvPr>
        </p:nvSpPr>
        <p:spPr>
          <a:xfrm>
            <a:off x="7572952" y="2177462"/>
            <a:ext cx="1720954" cy="1720954"/>
          </a:xfrm>
          <a:prstGeom prst="ellipse">
            <a:avLst/>
          </a:prstGeom>
          <a:blipFill>
            <a:blip r:embed="rId7"/>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4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
        <p:nvSpPr>
          <p:cNvPr id="13" name="TextBox 12">
            <a:extLst>
              <a:ext uri="{FF2B5EF4-FFF2-40B4-BE49-F238E27FC236}">
                <a16:creationId xmlns:a16="http://schemas.microsoft.com/office/drawing/2014/main" id="{AB861301-D528-D54E-9AF3-C5CCCC429BA7}"/>
              </a:ext>
            </a:extLst>
          </p:cNvPr>
          <p:cNvSpPr txBox="1"/>
          <p:nvPr userDrawn="1"/>
        </p:nvSpPr>
        <p:spPr>
          <a:xfrm>
            <a:off x="617449" y="4654043"/>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sp>
        <p:nvSpPr>
          <p:cNvPr id="17" name="Picture Placeholder 49">
            <a:extLst>
              <a:ext uri="{FF2B5EF4-FFF2-40B4-BE49-F238E27FC236}">
                <a16:creationId xmlns:a16="http://schemas.microsoft.com/office/drawing/2014/main" id="{821BD880-A41A-004E-A1EC-F253F3489F81}"/>
              </a:ext>
            </a:extLst>
          </p:cNvPr>
          <p:cNvSpPr>
            <a:spLocks noGrp="1"/>
          </p:cNvSpPr>
          <p:nvPr>
            <p:ph type="pic" sz="quarter" idx="16" hasCustomPrompt="1"/>
          </p:nvPr>
        </p:nvSpPr>
        <p:spPr>
          <a:xfrm>
            <a:off x="-476351" y="-445272"/>
            <a:ext cx="2709874" cy="2709874"/>
          </a:xfrm>
          <a:prstGeom prst="ellipse">
            <a:avLst/>
          </a:prstGeom>
          <a:blipFill>
            <a:blip r:embed="rId8"/>
            <a:stretch>
              <a:fillRect/>
            </a:stretch>
          </a:blipFill>
          <a:ln w="19050">
            <a:solidFill>
              <a:schemeClr val="bg1"/>
            </a:solidFill>
          </a:ln>
        </p:spPr>
        <p:txBody>
          <a:bodyPr anchor="ctr">
            <a:normAutofit/>
          </a:bodyPr>
          <a:lstStyle>
            <a:lvl1pPr marL="0" marR="0" indent="0" algn="ctr" defTabSz="914400" rtl="0" eaLnBrk="1" fontAlgn="auto" latinLnBrk="0" hangingPunct="1">
              <a:lnSpc>
                <a:spcPct val="90000"/>
              </a:lnSpc>
              <a:spcBef>
                <a:spcPts val="1000"/>
              </a:spcBef>
              <a:spcAft>
                <a:spcPts val="0"/>
              </a:spcAft>
              <a:buClr>
                <a:srgbClr val="0066A1"/>
              </a:buClr>
              <a:buSzTx/>
              <a:buFont typeface="LucidaGrande" charset="0"/>
              <a:buNone/>
              <a:tabLst/>
              <a:defRPr sz="2800" baseline="0">
                <a:ln w="3175">
                  <a:noFill/>
                </a:ln>
                <a:solidFill>
                  <a:schemeClr val="bg1"/>
                </a:solidFill>
                <a:effectLst>
                  <a:outerShdw blurRad="38100" dist="38100" dir="2700000" algn="tl">
                    <a:srgbClr val="000000">
                      <a:alpha val="43137"/>
                    </a:srgbClr>
                  </a:outerShdw>
                </a:effectLst>
              </a:defRPr>
            </a:lvl1pPr>
          </a:lstStyle>
          <a:p>
            <a:r>
              <a:rPr lang="en-US" dirty="0"/>
              <a:t> INSERT</a:t>
            </a:r>
            <a:br>
              <a:rPr lang="en-US" dirty="0"/>
            </a:br>
            <a:r>
              <a:rPr lang="en-US" dirty="0"/>
              <a:t> IMAGE </a:t>
            </a:r>
          </a:p>
        </p:txBody>
      </p:sp>
    </p:spTree>
    <p:extLst>
      <p:ext uri="{BB962C8B-B14F-4D97-AF65-F5344CB8AC3E}">
        <p14:creationId xmlns:p14="http://schemas.microsoft.com/office/powerpoint/2010/main" val="83935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Title Slide Opt 1">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EBA1DA64-CBA8-2146-AFE2-4BCC8F47115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a:lvl1pPr>
          </a:lstStyle>
          <a:p>
            <a:r>
              <a:rPr lang="en-US" dirty="0"/>
              <a:t>Divider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lvl1pPr>
              <a:defRPr>
                <a:solidFill>
                  <a:srgbClr val="0066A1"/>
                </a:solidFill>
              </a:defRPr>
            </a:lvl1pPr>
          </a:lstStyle>
          <a:p>
            <a:fld id="{3DD97BEB-BAEF-0344-9D5C-EC73E478698A}" type="slidenum">
              <a:rPr lang="en-US" smtClean="0"/>
              <a:pPr/>
              <a:t>‹#›</a:t>
            </a:fld>
            <a:endParaRPr lang="en-US"/>
          </a:p>
        </p:txBody>
      </p:sp>
      <p:pic>
        <p:nvPicPr>
          <p:cNvPr id="12" name="Picture 11">
            <a:extLst>
              <a:ext uri="{FF2B5EF4-FFF2-40B4-BE49-F238E27FC236}">
                <a16:creationId xmlns:a16="http://schemas.microsoft.com/office/drawing/2014/main" id="{F3EFBEB6-2594-7243-9F6F-C775E747D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9694" y="4502874"/>
            <a:ext cx="851311" cy="248583"/>
          </a:xfrm>
          <a:prstGeom prst="rect">
            <a:avLst/>
          </a:prstGeom>
        </p:spPr>
      </p:pic>
      <p:sp>
        <p:nvSpPr>
          <p:cNvPr id="10" name="TextBox 9">
            <a:extLst>
              <a:ext uri="{FF2B5EF4-FFF2-40B4-BE49-F238E27FC236}">
                <a16:creationId xmlns:a16="http://schemas.microsoft.com/office/drawing/2014/main" id="{D3B26FE1-5A22-FF48-98B1-348F27A5BCD3}"/>
              </a:ext>
            </a:extLst>
          </p:cNvPr>
          <p:cNvSpPr txBox="1"/>
          <p:nvPr userDrawn="1"/>
        </p:nvSpPr>
        <p:spPr>
          <a:xfrm>
            <a:off x="617449" y="4654043"/>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FAA50206-C99B-D046-9791-9FC76C26BAA6}"/>
              </a:ext>
            </a:extLst>
          </p:cNvPr>
          <p:cNvPicPr>
            <a:picLocks noChangeAspect="1"/>
          </p:cNvPicPr>
          <p:nvPr userDrawn="1"/>
        </p:nvPicPr>
        <p:blipFill>
          <a:blip r:embed="rId4"/>
          <a:stretch>
            <a:fillRect/>
          </a:stretch>
        </p:blipFill>
        <p:spPr>
          <a:xfrm>
            <a:off x="-7434" y="-7434"/>
            <a:ext cx="9162288" cy="512702"/>
          </a:xfrm>
          <a:prstGeom prst="rect">
            <a:avLst/>
          </a:prstGeom>
        </p:spPr>
      </p:pic>
      <p:pic>
        <p:nvPicPr>
          <p:cNvPr id="15" name="Picture 14">
            <a:extLst>
              <a:ext uri="{FF2B5EF4-FFF2-40B4-BE49-F238E27FC236}">
                <a16:creationId xmlns:a16="http://schemas.microsoft.com/office/drawing/2014/main" id="{C9A2BDC1-7DF6-0A4B-BF3E-852E9F6E076F}"/>
              </a:ext>
            </a:extLst>
          </p:cNvPr>
          <p:cNvPicPr>
            <a:picLocks noChangeAspect="1"/>
          </p:cNvPicPr>
          <p:nvPr userDrawn="1"/>
        </p:nvPicPr>
        <p:blipFill>
          <a:blip r:embed="rId4"/>
          <a:stretch>
            <a:fillRect/>
          </a:stretch>
        </p:blipFill>
        <p:spPr>
          <a:xfrm flipH="1" flipV="1">
            <a:off x="-7427" y="4638352"/>
            <a:ext cx="9162288" cy="512702"/>
          </a:xfrm>
          <a:prstGeom prst="rect">
            <a:avLst/>
          </a:prstGeom>
        </p:spPr>
      </p:pic>
    </p:spTree>
    <p:extLst>
      <p:ext uri="{BB962C8B-B14F-4D97-AF65-F5344CB8AC3E}">
        <p14:creationId xmlns:p14="http://schemas.microsoft.com/office/powerpoint/2010/main" val="42384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Title Slide Opt 2">
    <p:spTree>
      <p:nvGrpSpPr>
        <p:cNvPr id="1" name=""/>
        <p:cNvGrpSpPr/>
        <p:nvPr/>
      </p:nvGrpSpPr>
      <p:grpSpPr>
        <a:xfrm>
          <a:off x="0" y="0"/>
          <a:ext cx="0" cy="0"/>
          <a:chOff x="0" y="0"/>
          <a:chExt cx="0" cy="0"/>
        </a:xfrm>
      </p:grpSpPr>
      <p:pic>
        <p:nvPicPr>
          <p:cNvPr id="30" name="Picture 29" descr="Background pattern&#10;&#10;Description automatically generated">
            <a:extLst>
              <a:ext uri="{FF2B5EF4-FFF2-40B4-BE49-F238E27FC236}">
                <a16:creationId xmlns:a16="http://schemas.microsoft.com/office/drawing/2014/main" id="{A058CCAC-D176-1842-BAFE-BB8023659823}"/>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623888" y="2447123"/>
            <a:ext cx="7886700" cy="620819"/>
          </a:xfrm>
        </p:spPr>
        <p:txBody>
          <a:bodyPr anchor="b">
            <a:normAutofit/>
          </a:bodyPr>
          <a:lstStyle>
            <a:lvl1pPr>
              <a:defRPr sz="3300" i="0"/>
            </a:lvl1pPr>
          </a:lstStyle>
          <a:p>
            <a:r>
              <a:rPr lang="en-US" dirty="0"/>
              <a:t>Divider Title</a:t>
            </a:r>
          </a:p>
        </p:txBody>
      </p:sp>
      <p:sp>
        <p:nvSpPr>
          <p:cNvPr id="3" name="Text Placeholder 2"/>
          <p:cNvSpPr>
            <a:spLocks noGrp="1"/>
          </p:cNvSpPr>
          <p:nvPr>
            <p:ph type="body" idx="1" hasCustomPrompt="1"/>
          </p:nvPr>
        </p:nvSpPr>
        <p:spPr>
          <a:xfrm>
            <a:off x="623888" y="3088183"/>
            <a:ext cx="7886700" cy="504338"/>
          </a:xfrm>
        </p:spPr>
        <p:txBody>
          <a:bodyPr>
            <a:normAutofit/>
          </a:bodyPr>
          <a:lstStyle>
            <a:lvl1pPr marL="0" indent="0">
              <a:buNone/>
              <a:defRPr sz="2100" b="1" i="1">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a:t>
            </a:r>
          </a:p>
        </p:txBody>
      </p:sp>
      <p:sp>
        <p:nvSpPr>
          <p:cNvPr id="14" name="Slide Number Placeholder 13"/>
          <p:cNvSpPr>
            <a:spLocks noGrp="1"/>
          </p:cNvSpPr>
          <p:nvPr>
            <p:ph type="sldNum" sz="quarter" idx="10"/>
          </p:nvPr>
        </p:nvSpPr>
        <p:spPr/>
        <p:txBody>
          <a:bodyPr/>
          <a:lstStyle/>
          <a:p>
            <a:fld id="{3DD97BEB-BAEF-0344-9D5C-EC73E478698A}" type="slidenum">
              <a:rPr lang="en-US" smtClean="0"/>
              <a:pPr/>
              <a:t>‹#›</a:t>
            </a:fld>
            <a:endParaRPr lang="en-US"/>
          </a:p>
        </p:txBody>
      </p:sp>
      <p:pic>
        <p:nvPicPr>
          <p:cNvPr id="11" name="Picture 10">
            <a:extLst>
              <a:ext uri="{FF2B5EF4-FFF2-40B4-BE49-F238E27FC236}">
                <a16:creationId xmlns:a16="http://schemas.microsoft.com/office/drawing/2014/main" id="{EADE7962-DE4A-1F44-B31F-A9B2F28DD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9694" y="4502874"/>
            <a:ext cx="851311" cy="248583"/>
          </a:xfrm>
          <a:prstGeom prst="rect">
            <a:avLst/>
          </a:prstGeom>
        </p:spPr>
      </p:pic>
      <p:sp>
        <p:nvSpPr>
          <p:cNvPr id="9" name="TextBox 8">
            <a:extLst>
              <a:ext uri="{FF2B5EF4-FFF2-40B4-BE49-F238E27FC236}">
                <a16:creationId xmlns:a16="http://schemas.microsoft.com/office/drawing/2014/main" id="{069A00B9-4FF1-E648-A2F0-A928260AB604}"/>
              </a:ext>
            </a:extLst>
          </p:cNvPr>
          <p:cNvSpPr txBox="1"/>
          <p:nvPr userDrawn="1"/>
        </p:nvSpPr>
        <p:spPr>
          <a:xfrm>
            <a:off x="617449" y="4654043"/>
            <a:ext cx="662361" cy="261610"/>
          </a:xfrm>
          <a:prstGeom prst="rect">
            <a:avLst/>
          </a:prstGeom>
          <a:noFill/>
        </p:spPr>
        <p:txBody>
          <a:bodyPr wrap="none" rtlCol="0">
            <a:spAutoFit/>
          </a:bodyPr>
          <a:lstStyle/>
          <a:p>
            <a:r>
              <a:rPr lang="en-US" sz="1100" b="1" dirty="0" err="1">
                <a:solidFill>
                  <a:srgbClr val="0066A1"/>
                </a:solidFill>
                <a:latin typeface="Calibri" panose="020F0502020204030204" pitchFamily="34" charset="0"/>
                <a:cs typeface="Calibri" panose="020F0502020204030204" pitchFamily="34" charset="0"/>
              </a:rPr>
              <a:t>ieee.org</a:t>
            </a:r>
            <a:endParaRPr lang="en-US" sz="1100" b="1" dirty="0">
              <a:solidFill>
                <a:srgbClr val="0066A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EA7907E5-223C-EA44-B93E-A3D9397441A0}"/>
              </a:ext>
            </a:extLst>
          </p:cNvPr>
          <p:cNvPicPr>
            <a:picLocks noChangeAspect="1"/>
          </p:cNvPicPr>
          <p:nvPr userDrawn="1"/>
        </p:nvPicPr>
        <p:blipFill>
          <a:blip r:embed="rId4"/>
          <a:stretch>
            <a:fillRect/>
          </a:stretch>
        </p:blipFill>
        <p:spPr>
          <a:xfrm>
            <a:off x="-7434" y="-7434"/>
            <a:ext cx="9162288" cy="512702"/>
          </a:xfrm>
          <a:prstGeom prst="rect">
            <a:avLst/>
          </a:prstGeom>
        </p:spPr>
      </p:pic>
      <p:pic>
        <p:nvPicPr>
          <p:cNvPr id="12" name="Picture 11">
            <a:extLst>
              <a:ext uri="{FF2B5EF4-FFF2-40B4-BE49-F238E27FC236}">
                <a16:creationId xmlns:a16="http://schemas.microsoft.com/office/drawing/2014/main" id="{204232A5-1FA2-B64A-AF9D-1D810CAE1BF4}"/>
              </a:ext>
            </a:extLst>
          </p:cNvPr>
          <p:cNvPicPr>
            <a:picLocks noChangeAspect="1"/>
          </p:cNvPicPr>
          <p:nvPr userDrawn="1"/>
        </p:nvPicPr>
        <p:blipFill>
          <a:blip r:embed="rId4"/>
          <a:stretch>
            <a:fillRect/>
          </a:stretch>
        </p:blipFill>
        <p:spPr>
          <a:xfrm flipH="1" flipV="1">
            <a:off x="-7427" y="4638352"/>
            <a:ext cx="9162288" cy="512702"/>
          </a:xfrm>
          <a:prstGeom prst="rect">
            <a:avLst/>
          </a:prstGeom>
        </p:spPr>
      </p:pic>
    </p:spTree>
    <p:extLst>
      <p:ext uri="{BB962C8B-B14F-4D97-AF65-F5344CB8AC3E}">
        <p14:creationId xmlns:p14="http://schemas.microsoft.com/office/powerpoint/2010/main" val="198217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0" name="Text Placeholder 9"/>
          <p:cNvSpPr>
            <a:spLocks noGrp="1"/>
          </p:cNvSpPr>
          <p:nvPr>
            <p:ph type="body" sz="quarter" idx="13"/>
          </p:nvPr>
        </p:nvSpPr>
        <p:spPr>
          <a:xfrm>
            <a:off x="628650" y="1369219"/>
            <a:ext cx="7886700" cy="2957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11"/>
          <p:cNvSpPr>
            <a:spLocks noGrp="1"/>
          </p:cNvSpPr>
          <p:nvPr>
            <p:ph type="sldNum" sz="quarter" idx="14"/>
          </p:nvPr>
        </p:nvSpPr>
        <p:spPr/>
        <p:txBody>
          <a:bodyPr/>
          <a:lstStyle/>
          <a:p>
            <a:fld id="{3DD97BEB-BAEF-0344-9D5C-EC73E478698A}" type="slidenum">
              <a:rPr lang="en-US" smtClean="0"/>
              <a:pPr/>
              <a:t>‹#›</a:t>
            </a:fld>
            <a:endParaRPr lang="en-US"/>
          </a:p>
        </p:txBody>
      </p:sp>
      <p:sp>
        <p:nvSpPr>
          <p:cNvPr id="4" name="Text Placeholder 3"/>
          <p:cNvSpPr>
            <a:spLocks noGrp="1"/>
          </p:cNvSpPr>
          <p:nvPr>
            <p:ph type="body" sz="quarter" idx="15" hasCustomPrompt="1"/>
          </p:nvPr>
        </p:nvSpPr>
        <p:spPr>
          <a:xfrm>
            <a:off x="628650" y="829648"/>
            <a:ext cx="7886700" cy="267632"/>
          </a:xfrm>
        </p:spPr>
        <p:txBody>
          <a:bodyPr>
            <a:norm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38534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4"/>
          </p:nvPr>
        </p:nvSpPr>
        <p:spPr>
          <a:xfrm>
            <a:off x="46291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6" hasCustomPrompt="1"/>
          </p:nvPr>
        </p:nvSpPr>
        <p:spPr>
          <a:xfrm>
            <a:off x="628650" y="829648"/>
            <a:ext cx="7886700" cy="267632"/>
          </a:xfrm>
        </p:spPr>
        <p:txBody>
          <a:bodyPr>
            <a:norm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173585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4629150" y="1369219"/>
            <a:ext cx="3886200" cy="284456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5"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4071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1.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2.gif"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17136"/>
            <a:ext cx="7886700" cy="415002"/>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82290" y="4654044"/>
            <a:ext cx="486659" cy="273844"/>
          </a:xfrm>
          <a:prstGeom prst="rect">
            <a:avLst/>
          </a:prstGeom>
        </p:spPr>
        <p:txBody>
          <a:bodyPr vert="horz" lIns="91440" tIns="45720" rIns="91440" bIns="45720" rtlCol="0" anchor="ctr"/>
          <a:lstStyle>
            <a:lvl1pPr algn="l">
              <a:defRPr sz="900">
                <a:solidFill>
                  <a:srgbClr val="0066A1"/>
                </a:solidFill>
              </a:defRPr>
            </a:lvl1pPr>
          </a:lstStyle>
          <a:p>
            <a:fld id="{3DD97BEB-BAEF-0344-9D5C-EC73E478698A}" type="slidenum">
              <a:rPr lang="en-US" smtClean="0"/>
              <a:pPr/>
              <a:t>‹#›</a:t>
            </a:fld>
            <a:endParaRPr lang="en-US" dirty="0"/>
          </a:p>
        </p:txBody>
      </p:sp>
      <p:pic>
        <p:nvPicPr>
          <p:cNvPr id="11" name="Picture 10"/>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089694" y="4502874"/>
            <a:ext cx="851311" cy="248583"/>
          </a:xfrm>
          <a:prstGeom prst="rect">
            <a:avLst/>
          </a:prstGeom>
        </p:spPr>
      </p:pic>
      <p:pic>
        <p:nvPicPr>
          <p:cNvPr id="8" name="Picture 7">
            <a:extLst>
              <a:ext uri="{FF2B5EF4-FFF2-40B4-BE49-F238E27FC236}">
                <a16:creationId xmlns:a16="http://schemas.microsoft.com/office/drawing/2014/main" id="{9054EF48-75B6-8148-BC92-B5EBF6F49A94}"/>
              </a:ext>
            </a:extLst>
          </p:cNvPr>
          <p:cNvPicPr>
            <a:picLocks noChangeAspect="1"/>
          </p:cNvPicPr>
          <p:nvPr userDrawn="1"/>
        </p:nvPicPr>
        <p:blipFill>
          <a:blip r:embed="rId22"/>
          <a:stretch>
            <a:fillRect/>
          </a:stretch>
        </p:blipFill>
        <p:spPr>
          <a:xfrm>
            <a:off x="-7434" y="-7434"/>
            <a:ext cx="9162288" cy="512702"/>
          </a:xfrm>
          <a:prstGeom prst="rect">
            <a:avLst/>
          </a:prstGeom>
        </p:spPr>
      </p:pic>
      <p:pic>
        <p:nvPicPr>
          <p:cNvPr id="9" name="Picture 8">
            <a:extLst>
              <a:ext uri="{FF2B5EF4-FFF2-40B4-BE49-F238E27FC236}">
                <a16:creationId xmlns:a16="http://schemas.microsoft.com/office/drawing/2014/main" id="{344BF9E0-6638-F944-A785-0BEA82EB92D9}"/>
              </a:ext>
            </a:extLst>
          </p:cNvPr>
          <p:cNvPicPr>
            <a:picLocks noChangeAspect="1"/>
          </p:cNvPicPr>
          <p:nvPr userDrawn="1"/>
        </p:nvPicPr>
        <p:blipFill>
          <a:blip r:embed="rId22"/>
          <a:stretch>
            <a:fillRect/>
          </a:stretch>
        </p:blipFill>
        <p:spPr>
          <a:xfrm flipH="1" flipV="1">
            <a:off x="-7427" y="4638352"/>
            <a:ext cx="9162288" cy="512702"/>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61" r:id="rId1"/>
    <p:sldLayoutId id="2147483686" r:id="rId2"/>
    <p:sldLayoutId id="2147483687" r:id="rId3"/>
    <p:sldLayoutId id="2147483684" r:id="rId4"/>
    <p:sldLayoutId id="2147483663" r:id="rId5"/>
    <p:sldLayoutId id="2147483673" r:id="rId6"/>
    <p:sldLayoutId id="2147483662" r:id="rId7"/>
    <p:sldLayoutId id="2147483675" r:id="rId8"/>
    <p:sldLayoutId id="2147483664" r:id="rId9"/>
    <p:sldLayoutId id="2147483674" r:id="rId10"/>
    <p:sldLayoutId id="2147483665" r:id="rId11"/>
    <p:sldLayoutId id="2147483676" r:id="rId12"/>
    <p:sldLayoutId id="2147483677" r:id="rId13"/>
    <p:sldLayoutId id="2147483678" r:id="rId14"/>
    <p:sldLayoutId id="2147483679" r:id="rId15"/>
    <p:sldLayoutId id="2147483667" r:id="rId16"/>
    <p:sldLayoutId id="2147483680" r:id="rId17"/>
    <p:sldLayoutId id="2147483682" r:id="rId18"/>
    <p:sldLayoutId id="2147483681" r:id="rId19"/>
  </p:sldLayoutIdLst>
  <p:hf hdr="0" ftr="0" dt="0"/>
  <p:txStyles>
    <p:titleStyle>
      <a:lvl1pPr algn="l" defTabSz="685800" rtl="0" eaLnBrk="1" latinLnBrk="0" hangingPunct="1">
        <a:lnSpc>
          <a:spcPct val="90000"/>
        </a:lnSpc>
        <a:spcBef>
          <a:spcPct val="0"/>
        </a:spcBef>
        <a:buNone/>
        <a:defRPr sz="2550" b="1" i="0" kern="1200">
          <a:solidFill>
            <a:srgbClr val="01B4E3"/>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hyperlink" Target="https://www.britannica.com/technology/packet-switched-network" TargetMode="External" /><Relationship Id="rId1" Type="http://schemas.openxmlformats.org/officeDocument/2006/relationships/slideLayout" Target="../slideLayouts/slideLayout7.xml" /><Relationship Id="rId4" Type="http://schemas.openxmlformats.org/officeDocument/2006/relationships/image" Target="../media/image17.jpg" /></Relationships>
</file>

<file path=ppt/slides/_rels/slide12.xml.rels><?xml version="1.0" encoding="UTF-8" standalone="yes"?>
<Relationships xmlns="http://schemas.openxmlformats.org/package/2006/relationships"><Relationship Id="rId3" Type="http://schemas.openxmlformats.org/officeDocument/2006/relationships/hyperlink" Target="https://googleblog.blogspot.com/2013/01/marking-birth-of-modern-day-internet.html" TargetMode="External" /><Relationship Id="rId2" Type="http://schemas.openxmlformats.org/officeDocument/2006/relationships/hyperlink" Target="http://www.cs.princeton.edu/courses/archive/fall06/cos561/papers/cerf74.pdf" TargetMode="External" /><Relationship Id="rId1" Type="http://schemas.openxmlformats.org/officeDocument/2006/relationships/slideLayout" Target="../slideLayouts/slideLayout7.xml" /><Relationship Id="rId5" Type="http://schemas.openxmlformats.org/officeDocument/2006/relationships/image" Target="../media/image11.png" /><Relationship Id="rId4" Type="http://schemas.openxmlformats.org/officeDocument/2006/relationships/hyperlink" Target="https://www.zakon.org/robert/internet/timeline/" TargetMode="Externa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8" Type="http://schemas.openxmlformats.org/officeDocument/2006/relationships/image" Target="../media/image24.jpg" /><Relationship Id="rId3" Type="http://schemas.openxmlformats.org/officeDocument/2006/relationships/image" Target="../media/image19.jpg" /><Relationship Id="rId7" Type="http://schemas.openxmlformats.org/officeDocument/2006/relationships/image" Target="../media/image23.jpg" /><Relationship Id="rId2" Type="http://schemas.openxmlformats.org/officeDocument/2006/relationships/image" Target="../media/image11.png" /><Relationship Id="rId1" Type="http://schemas.openxmlformats.org/officeDocument/2006/relationships/slideLayout" Target="../slideLayouts/slideLayout7.xml" /><Relationship Id="rId6" Type="http://schemas.openxmlformats.org/officeDocument/2006/relationships/image" Target="../media/image22.jpg" /><Relationship Id="rId5" Type="http://schemas.openxmlformats.org/officeDocument/2006/relationships/image" Target="../media/image21.jpg" /><Relationship Id="rId4" Type="http://schemas.openxmlformats.org/officeDocument/2006/relationships/image" Target="../media/image20.jpg"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hyperlink" Target="https://www.ieee.org/profile/gapps/googleappsatieee.html" TargetMode="External" /><Relationship Id="rId1" Type="http://schemas.openxmlformats.org/officeDocument/2006/relationships/slideLayout" Target="../slideLayouts/slideLayout7.xml" /><Relationship Id="rId4" Type="http://schemas.openxmlformats.org/officeDocument/2006/relationships/image" Target="../media/image14.png" /></Relationships>
</file>

<file path=ppt/slides/_rels/slide8.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FC6FFD-4526-FE42-8C44-CC6D43827F04}"/>
              </a:ext>
            </a:extLst>
          </p:cNvPr>
          <p:cNvSpPr>
            <a:spLocks noGrp="1"/>
          </p:cNvSpPr>
          <p:nvPr>
            <p:ph type="ctrTitle"/>
          </p:nvPr>
        </p:nvSpPr>
        <p:spPr/>
        <p:txBody>
          <a:bodyPr>
            <a:normAutofit fontScale="90000"/>
          </a:bodyPr>
          <a:lstStyle/>
          <a:p>
            <a:pPr algn="ctr"/>
            <a:r>
              <a:rPr lang="en-US" dirty="0">
                <a:solidFill>
                  <a:srgbClr val="16649D"/>
                </a:solidFill>
              </a:rPr>
              <a:t>Computer Networking: </a:t>
            </a:r>
            <a:br>
              <a:rPr lang="en-US" dirty="0">
                <a:solidFill>
                  <a:srgbClr val="16649D"/>
                </a:solidFill>
              </a:rPr>
            </a:br>
            <a:r>
              <a:rPr lang="en-US" dirty="0">
                <a:solidFill>
                  <a:srgbClr val="16649D"/>
                </a:solidFill>
              </a:rPr>
              <a:t>The Past, Present and Future</a:t>
            </a:r>
          </a:p>
        </p:txBody>
      </p:sp>
      <p:sp>
        <p:nvSpPr>
          <p:cNvPr id="6" name="Subtitle 5">
            <a:extLst>
              <a:ext uri="{FF2B5EF4-FFF2-40B4-BE49-F238E27FC236}">
                <a16:creationId xmlns:a16="http://schemas.microsoft.com/office/drawing/2014/main" id="{F559F0AD-3D69-C94D-AD48-62C83A402825}"/>
              </a:ext>
            </a:extLst>
          </p:cNvPr>
          <p:cNvSpPr>
            <a:spLocks noGrp="1"/>
          </p:cNvSpPr>
          <p:nvPr>
            <p:ph type="subTitle" idx="1"/>
          </p:nvPr>
        </p:nvSpPr>
        <p:spPr>
          <a:xfrm>
            <a:off x="685800" y="3661043"/>
            <a:ext cx="7772400" cy="628855"/>
          </a:xfrm>
        </p:spPr>
        <p:txBody>
          <a:bodyPr>
            <a:normAutofit fontScale="92500" lnSpcReduction="10000"/>
          </a:bodyPr>
          <a:lstStyle/>
          <a:p>
            <a:pPr lvl="1"/>
            <a:r>
              <a:rPr lang="en-US" sz="1600" b="1" dirty="0"/>
              <a:t>Chidera Anichebe</a:t>
            </a:r>
          </a:p>
          <a:p>
            <a:pPr lvl="1"/>
            <a:r>
              <a:rPr lang="en-US" sz="1100" dirty="0"/>
              <a:t>Computer Society Chair, FUTO SB</a:t>
            </a:r>
          </a:p>
          <a:p>
            <a:pPr lvl="1"/>
            <a:r>
              <a:rPr lang="en-US" sz="1100" dirty="0">
                <a:solidFill>
                  <a:schemeClr val="bg2">
                    <a:lumMod val="50000"/>
                  </a:schemeClr>
                </a:solidFill>
              </a:rPr>
              <a:t>dera@ieee.org</a:t>
            </a:r>
          </a:p>
        </p:txBody>
      </p:sp>
      <p:sp>
        <p:nvSpPr>
          <p:cNvPr id="4" name="Slide Number Placeholder 3"/>
          <p:cNvSpPr>
            <a:spLocks noGrp="1"/>
          </p:cNvSpPr>
          <p:nvPr>
            <p:ph type="sldNum" sz="quarter" idx="18"/>
          </p:nvPr>
        </p:nvSpPr>
        <p:spPr/>
        <p:txBody>
          <a:bodyPr/>
          <a:lstStyle/>
          <a:p>
            <a:fld id="{3DD97BEB-BAEF-0344-9D5C-EC73E478698A}" type="slidenum">
              <a:rPr lang="en-US" smtClean="0"/>
              <a:pPr/>
              <a:t>1</a:t>
            </a:fld>
            <a:endParaRPr lang="en-US"/>
          </a:p>
        </p:txBody>
      </p:sp>
      <p:pic>
        <p:nvPicPr>
          <p:cNvPr id="7" name="Picture 6" descr="IEEE-CS_LogoTM-orange.png"/>
          <p:cNvPicPr>
            <a:picLocks noChangeAspect="1"/>
          </p:cNvPicPr>
          <p:nvPr/>
        </p:nvPicPr>
        <p:blipFill>
          <a:blip r:embed="rId2"/>
          <a:stretch>
            <a:fillRect/>
          </a:stretch>
        </p:blipFill>
        <p:spPr>
          <a:xfrm>
            <a:off x="4105072" y="4467902"/>
            <a:ext cx="1216256" cy="372283"/>
          </a:xfrm>
          <a:prstGeom prst="rect">
            <a:avLst/>
          </a:prstGeom>
        </p:spPr>
      </p:pic>
    </p:spTree>
    <p:extLst>
      <p:ext uri="{BB962C8B-B14F-4D97-AF65-F5344CB8AC3E}">
        <p14:creationId xmlns:p14="http://schemas.microsoft.com/office/powerpoint/2010/main" val="175708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Computer Networking: The past</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369219"/>
            <a:ext cx="7886700" cy="1441047"/>
          </a:xfrm>
        </p:spPr>
        <p:txBody>
          <a:bodyPr>
            <a:normAutofit fontScale="70000" lnSpcReduction="20000"/>
          </a:bodyPr>
          <a:lstStyle/>
          <a:p>
            <a:r>
              <a:rPr lang="en-US"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history of modern computer networking dates back to 1969, when ARPANET (Advanced Research Projects Agency Network) became the first connected computer network. It implemented the TCP/IP protocol suite, which later became the Internet. ARPANET was developed by the Advanced Research Projects Agency (ARPA), a subset of the United States Department of Defense</a:t>
            </a:r>
          </a:p>
          <a:p>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Its initial purpose was to link computers at Pentagon-funded research institutions over telephone lines</a:t>
            </a:r>
          </a:p>
          <a:p>
            <a:r>
              <a:rPr lang="en-US" dirty="0">
                <a:solidFill>
                  <a:srgbClr val="1A1A1A"/>
                </a:solidFill>
                <a:latin typeface="Open Sans" panose="020B0606030504020204" pitchFamily="34" charset="0"/>
                <a:ea typeface="Open Sans" panose="020B0606030504020204" pitchFamily="34" charset="0"/>
                <a:cs typeface="Open Sans" panose="020B0606030504020204" pitchFamily="34" charset="0"/>
              </a:rPr>
              <a:t>At the height of the Cold War, it was used to keep lines of communication open if the USA and USSR decided to exchange nuclear devices</a:t>
            </a:r>
            <a:endParaRPr lang="en-US"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10</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The birth of the first computer network</a:t>
            </a:r>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8" name="Picture 7">
            <a:extLst>
              <a:ext uri="{FF2B5EF4-FFF2-40B4-BE49-F238E27FC236}">
                <a16:creationId xmlns:a16="http://schemas.microsoft.com/office/drawing/2014/main" id="{7C7E7497-7B07-4A00-90A8-1AF1A2A1BDD6}"/>
              </a:ext>
            </a:extLst>
          </p:cNvPr>
          <p:cNvPicPr>
            <a:picLocks noChangeAspect="1"/>
          </p:cNvPicPr>
          <p:nvPr/>
        </p:nvPicPr>
        <p:blipFill>
          <a:blip r:embed="rId3"/>
          <a:stretch>
            <a:fillRect/>
          </a:stretch>
        </p:blipFill>
        <p:spPr>
          <a:xfrm>
            <a:off x="768949" y="2700352"/>
            <a:ext cx="2852414" cy="1853691"/>
          </a:xfrm>
          <a:prstGeom prst="rect">
            <a:avLst/>
          </a:prstGeom>
        </p:spPr>
      </p:pic>
      <p:sp>
        <p:nvSpPr>
          <p:cNvPr id="9" name="TextBox 8">
            <a:extLst>
              <a:ext uri="{FF2B5EF4-FFF2-40B4-BE49-F238E27FC236}">
                <a16:creationId xmlns:a16="http://schemas.microsoft.com/office/drawing/2014/main" id="{AF8F58AD-C4AB-449C-B66B-111DA3B670D5}"/>
              </a:ext>
            </a:extLst>
          </p:cNvPr>
          <p:cNvSpPr txBox="1"/>
          <p:nvPr/>
        </p:nvSpPr>
        <p:spPr>
          <a:xfrm>
            <a:off x="4402067" y="2888857"/>
            <a:ext cx="3762797" cy="1200329"/>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Initial nodes of the ARPANET</a:t>
            </a:r>
          </a:p>
          <a:p>
            <a:pPr marL="285750" indent="-285750">
              <a:buFontTx/>
              <a:buChar char="-"/>
            </a:pPr>
            <a:r>
              <a:rPr lang="en-US" sz="1200" dirty="0">
                <a:latin typeface="Open Sans" panose="020B0606030504020204" pitchFamily="34" charset="0"/>
                <a:ea typeface="Open Sans" panose="020B0606030504020204" pitchFamily="34" charset="0"/>
                <a:cs typeface="Open Sans" panose="020B0606030504020204" pitchFamily="34" charset="0"/>
              </a:rPr>
              <a:t>University of California, Los Angeles (UCLA)</a:t>
            </a:r>
          </a:p>
          <a:p>
            <a:pPr marL="285750" indent="-285750">
              <a:buFontTx/>
              <a:buChar char="-"/>
            </a:pPr>
            <a:r>
              <a:rPr lang="en-US" sz="1200" dirty="0">
                <a:latin typeface="Open Sans" panose="020B0606030504020204" pitchFamily="34" charset="0"/>
                <a:ea typeface="Open Sans" panose="020B0606030504020204" pitchFamily="34" charset="0"/>
                <a:cs typeface="Open Sans" panose="020B0606030504020204" pitchFamily="34" charset="0"/>
              </a:rPr>
              <a:t>Stanford Research Institute (SRI)</a:t>
            </a:r>
          </a:p>
          <a:p>
            <a:pPr marL="285750" indent="-285750">
              <a:buFontTx/>
              <a:buChar char="-"/>
            </a:pPr>
            <a:r>
              <a:rPr lang="en-US" sz="1200" dirty="0">
                <a:latin typeface="Open Sans" panose="020B0606030504020204" pitchFamily="34" charset="0"/>
                <a:ea typeface="Open Sans" panose="020B0606030504020204" pitchFamily="34" charset="0"/>
                <a:cs typeface="Open Sans" panose="020B0606030504020204" pitchFamily="34" charset="0"/>
              </a:rPr>
              <a:t>University of California-Santa Barbara (UCSB)</a:t>
            </a:r>
          </a:p>
          <a:p>
            <a:pPr marL="285750" indent="-285750">
              <a:buFontTx/>
              <a:buChar char="-"/>
            </a:pPr>
            <a:r>
              <a:rPr lang="en-US" sz="1200" dirty="0">
                <a:latin typeface="Open Sans" panose="020B0606030504020204" pitchFamily="34" charset="0"/>
                <a:ea typeface="Open Sans" panose="020B0606030504020204" pitchFamily="34" charset="0"/>
                <a:cs typeface="Open Sans" panose="020B0606030504020204" pitchFamily="34" charset="0"/>
              </a:rPr>
              <a:t>University of Utah</a:t>
            </a:r>
          </a:p>
          <a:p>
            <a:pPr marL="285750" indent="-285750">
              <a:buFontTx/>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27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What is Packet Switching?</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369220"/>
            <a:ext cx="7886700" cy="1519637"/>
          </a:xfrm>
        </p:spPr>
        <p:txBody>
          <a:bodyPr>
            <a:normAutofit/>
          </a:bodyPr>
          <a:lstStyle/>
          <a:p>
            <a:r>
              <a:rPr lang="en-US" sz="12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ARPANET arose from a desire to share information over great distances without the need for dedicated phone connections between each computer on a network. As it turned out, fulfilling this desire would require “</a:t>
            </a:r>
            <a:r>
              <a:rPr lang="en-US" sz="1200" b="0" i="0" u="none" strike="noStrike" dirty="0">
                <a:solidFill>
                  <a:srgbClr val="14599D"/>
                </a:solidFill>
                <a:effectLst/>
                <a:latin typeface="Open Sans" panose="020B0606030504020204" pitchFamily="34" charset="0"/>
                <a:ea typeface="Open Sans" panose="020B0606030504020204" pitchFamily="34" charset="0"/>
                <a:cs typeface="Open Sans" panose="020B0606030504020204" pitchFamily="34" charset="0"/>
                <a:hlinkClick r:id="rId2"/>
              </a:rPr>
              <a:t>packet switching</a:t>
            </a:r>
            <a:r>
              <a:rPr lang="en-US" sz="12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a:t>
            </a:r>
          </a:p>
          <a:p>
            <a:r>
              <a:rPr lang="en-US" sz="1200" b="1" i="0" dirty="0">
                <a:effectLst/>
                <a:latin typeface="Open Sans" panose="020B0606030504020204" pitchFamily="34" charset="0"/>
                <a:ea typeface="Open Sans" panose="020B0606030504020204" pitchFamily="34" charset="0"/>
                <a:cs typeface="Open Sans" panose="020B0606030504020204" pitchFamily="34" charset="0"/>
              </a:rPr>
              <a:t>Packet Switching</a:t>
            </a:r>
            <a:r>
              <a:rPr lang="en-US" sz="12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transmits data across digital networks by breaking it down into blocks or packets for more efficient transfer using various network devices. Each time one device sends a file to another, it breaks the file down into packets so that it can determine the most efficient route for sending the data across the network at that time. The network devices can then route the packets to the destination where the receiving device reassembles them for use.</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11</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Hot-potato routing: a packet of data</a:t>
            </a:r>
          </a:p>
        </p:txBody>
      </p:sp>
      <p:pic>
        <p:nvPicPr>
          <p:cNvPr id="6" name="Picture 5" descr="IEEE-CS_LogoTM-orange.png"/>
          <p:cNvPicPr>
            <a:picLocks noChangeAspect="1"/>
          </p:cNvPicPr>
          <p:nvPr/>
        </p:nvPicPr>
        <p:blipFill>
          <a:blip r:embed="rId3"/>
          <a:stretch>
            <a:fillRect/>
          </a:stretch>
        </p:blipFill>
        <p:spPr>
          <a:xfrm>
            <a:off x="3784061" y="4444128"/>
            <a:ext cx="1371600" cy="419832"/>
          </a:xfrm>
          <a:prstGeom prst="rect">
            <a:avLst/>
          </a:prstGeom>
        </p:spPr>
      </p:pic>
      <p:pic>
        <p:nvPicPr>
          <p:cNvPr id="8" name="Picture 7">
            <a:extLst>
              <a:ext uri="{FF2B5EF4-FFF2-40B4-BE49-F238E27FC236}">
                <a16:creationId xmlns:a16="http://schemas.microsoft.com/office/drawing/2014/main" id="{DEC6752F-F67D-4F4A-9E3A-8A5CDC3820DE}"/>
              </a:ext>
            </a:extLst>
          </p:cNvPr>
          <p:cNvPicPr>
            <a:picLocks noChangeAspect="1"/>
          </p:cNvPicPr>
          <p:nvPr/>
        </p:nvPicPr>
        <p:blipFill>
          <a:blip r:embed="rId4"/>
          <a:stretch>
            <a:fillRect/>
          </a:stretch>
        </p:blipFill>
        <p:spPr>
          <a:xfrm>
            <a:off x="2673429" y="2808089"/>
            <a:ext cx="3592864" cy="1505763"/>
          </a:xfrm>
          <a:prstGeom prst="rect">
            <a:avLst/>
          </a:prstGeom>
        </p:spPr>
      </p:pic>
    </p:spTree>
    <p:extLst>
      <p:ext uri="{BB962C8B-B14F-4D97-AF65-F5344CB8AC3E}">
        <p14:creationId xmlns:p14="http://schemas.microsoft.com/office/powerpoint/2010/main" val="194228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The history of the ARPANET</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369219"/>
            <a:ext cx="7886700" cy="3202781"/>
          </a:xfrm>
        </p:spPr>
        <p:txBody>
          <a:bodyPr>
            <a:normAutofit fontScale="55000" lnSpcReduction="20000"/>
          </a:bodyPr>
          <a:lstStyle/>
          <a:p>
            <a:pPr algn="l"/>
            <a:r>
              <a:rPr lang="en-US" b="1" i="0" dirty="0">
                <a:solidFill>
                  <a:srgbClr val="324D5C"/>
                </a:solidFill>
                <a:effectLst/>
                <a:latin typeface="Arial" panose="020B0604020202020204" pitchFamily="34" charset="0"/>
              </a:rPr>
              <a:t>October 29, 1969</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ARPANET, the forerunner of the modern internet, goes live.</a:t>
            </a:r>
          </a:p>
          <a:p>
            <a:pPr algn="l"/>
            <a:r>
              <a:rPr lang="en-US" b="1" i="0" dirty="0">
                <a:solidFill>
                  <a:srgbClr val="324D5C"/>
                </a:solidFill>
                <a:effectLst/>
                <a:latin typeface="Arial" panose="020B0604020202020204" pitchFamily="34" charset="0"/>
              </a:rPr>
              <a:t>1972</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The first email program, written by Ray Tomlinson, becomes a killer app on the fledgling ARPANET, which by the end of the years had expanded to connect 24 sites.</a:t>
            </a:r>
          </a:p>
          <a:p>
            <a:pPr algn="l"/>
            <a:r>
              <a:rPr lang="en-US" b="1" i="0" dirty="0">
                <a:solidFill>
                  <a:srgbClr val="324D5C"/>
                </a:solidFill>
                <a:effectLst/>
                <a:latin typeface="Arial" panose="020B0604020202020204" pitchFamily="34" charset="0"/>
              </a:rPr>
              <a:t>1973</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Satellite links to Hawaii, the University College of London in England, and the Royal Radar Establishment in Norway established. ARPANET goes international across 37 sites.</a:t>
            </a:r>
          </a:p>
          <a:p>
            <a:pPr algn="l"/>
            <a:r>
              <a:rPr lang="en-US" b="1" i="0" dirty="0">
                <a:solidFill>
                  <a:srgbClr val="324D5C"/>
                </a:solidFill>
                <a:effectLst/>
                <a:latin typeface="Arial" panose="020B0604020202020204" pitchFamily="34" charset="0"/>
              </a:rPr>
              <a:t>1974</a:t>
            </a:r>
            <a:br>
              <a:rPr lang="en-US" b="0" i="0" dirty="0">
                <a:solidFill>
                  <a:srgbClr val="324D5C"/>
                </a:solidFill>
                <a:effectLst/>
                <a:latin typeface="Arial" panose="020B0604020202020204" pitchFamily="34" charset="0"/>
              </a:rPr>
            </a:br>
            <a:r>
              <a:rPr lang="en-US" b="0" i="0" dirty="0" err="1">
                <a:solidFill>
                  <a:srgbClr val="324D5C"/>
                </a:solidFill>
                <a:effectLst/>
                <a:latin typeface="Arial" panose="020B0604020202020204" pitchFamily="34" charset="0"/>
              </a:rPr>
              <a:t>Vint</a:t>
            </a:r>
            <a:r>
              <a:rPr lang="en-US" b="0" i="0" dirty="0">
                <a:solidFill>
                  <a:srgbClr val="324D5C"/>
                </a:solidFill>
                <a:effectLst/>
                <a:latin typeface="Arial" panose="020B0604020202020204" pitchFamily="34" charset="0"/>
              </a:rPr>
              <a:t> Cerf and Bob Kahn publish a paper, </a:t>
            </a:r>
            <a:r>
              <a:rPr lang="en-US" b="0" i="0" u="none" strike="noStrike" dirty="0">
                <a:solidFill>
                  <a:srgbClr val="00ACEE"/>
                </a:solidFill>
                <a:effectLst/>
                <a:latin typeface="Arial" panose="020B0604020202020204" pitchFamily="34" charset="0"/>
                <a:hlinkClick r:id="rId2"/>
              </a:rPr>
              <a:t>A Protocol for Packet Network Intercommunication</a:t>
            </a:r>
            <a:r>
              <a:rPr lang="en-US" b="0" i="0" dirty="0">
                <a:solidFill>
                  <a:srgbClr val="324D5C"/>
                </a:solidFill>
                <a:effectLst/>
                <a:latin typeface="Arial" panose="020B0604020202020204" pitchFamily="34" charset="0"/>
              </a:rPr>
              <a:t> (PDF), that outlines the design for a Transmission Control Program (TCP).</a:t>
            </a:r>
          </a:p>
          <a:p>
            <a:pPr algn="l"/>
            <a:r>
              <a:rPr lang="en-US" b="1" i="0" dirty="0">
                <a:solidFill>
                  <a:srgbClr val="324D5C"/>
                </a:solidFill>
                <a:effectLst/>
                <a:latin typeface="Arial" panose="020B0604020202020204" pitchFamily="34" charset="0"/>
              </a:rPr>
              <a:t>1980</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ARPANET suffers its first outage on grinds October 27. The problem is traced to an accidentally propagated status-message virus.</a:t>
            </a:r>
          </a:p>
          <a:p>
            <a:pPr algn="l"/>
            <a:r>
              <a:rPr lang="en-US" b="1" i="0" dirty="0">
                <a:solidFill>
                  <a:srgbClr val="324D5C"/>
                </a:solidFill>
                <a:effectLst/>
                <a:latin typeface="Arial" panose="020B0604020202020204" pitchFamily="34" charset="0"/>
              </a:rPr>
              <a:t>1983</a:t>
            </a:r>
            <a:br>
              <a:rPr lang="en-US" b="0" i="0" dirty="0">
                <a:solidFill>
                  <a:srgbClr val="324D5C"/>
                </a:solidFill>
                <a:effectLst/>
                <a:latin typeface="Arial" panose="020B0604020202020204" pitchFamily="34" charset="0"/>
              </a:rPr>
            </a:br>
            <a:r>
              <a:rPr lang="en-US" b="0" i="0" u="none" strike="noStrike" dirty="0">
                <a:solidFill>
                  <a:srgbClr val="00ACEE"/>
                </a:solidFill>
                <a:effectLst/>
                <a:latin typeface="Arial" panose="020B0604020202020204" pitchFamily="34" charset="0"/>
                <a:hlinkClick r:id="rId3"/>
              </a:rPr>
              <a:t>Switch over</a:t>
            </a:r>
            <a:r>
              <a:rPr lang="en-US" b="0" i="0" dirty="0">
                <a:solidFill>
                  <a:srgbClr val="324D5C"/>
                </a:solidFill>
                <a:effectLst/>
                <a:latin typeface="Arial" panose="020B0604020202020204" pitchFamily="34" charset="0"/>
              </a:rPr>
              <a:t> from the host-to-host Network Control Protocol (NCP) to TCP/IP, as the underpinning network technology. The ARPANET is split with the creation of a military-only (MILNET) and civilian sections.</a:t>
            </a:r>
          </a:p>
          <a:p>
            <a:pPr algn="l"/>
            <a:r>
              <a:rPr lang="en-US" b="1" i="0" dirty="0">
                <a:solidFill>
                  <a:srgbClr val="324D5C"/>
                </a:solidFill>
                <a:effectLst/>
                <a:latin typeface="Arial" panose="020B0604020202020204" pitchFamily="34" charset="0"/>
              </a:rPr>
              <a:t>1986</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NSFNET established with a backbone speed of 56 Kbps.</a:t>
            </a:r>
          </a:p>
          <a:p>
            <a:pPr algn="l"/>
            <a:r>
              <a:rPr lang="en-US" b="1" i="0" dirty="0">
                <a:solidFill>
                  <a:srgbClr val="324D5C"/>
                </a:solidFill>
                <a:effectLst/>
                <a:latin typeface="Arial" panose="020B0604020202020204" pitchFamily="34" charset="0"/>
              </a:rPr>
              <a:t>1990</a:t>
            </a:r>
            <a:br>
              <a:rPr lang="en-US" b="0" i="0" dirty="0">
                <a:solidFill>
                  <a:srgbClr val="324D5C"/>
                </a:solidFill>
                <a:effectLst/>
                <a:latin typeface="Arial" panose="020B0604020202020204" pitchFamily="34" charset="0"/>
              </a:rPr>
            </a:br>
            <a:r>
              <a:rPr lang="en-US" b="0" i="0" dirty="0">
                <a:solidFill>
                  <a:srgbClr val="324D5C"/>
                </a:solidFill>
                <a:effectLst/>
                <a:latin typeface="Arial" panose="020B0604020202020204" pitchFamily="34" charset="0"/>
              </a:rPr>
              <a:t>ARPANET is retired with most university systems moved onto NSFNET.</a:t>
            </a:r>
          </a:p>
          <a:p>
            <a:pPr marL="0" indent="0" algn="l">
              <a:buNone/>
            </a:pPr>
            <a:endParaRPr lang="en-US" b="0" i="0" dirty="0">
              <a:solidFill>
                <a:srgbClr val="324D5C"/>
              </a:solidFill>
              <a:effectLst/>
              <a:latin typeface="Arial" panose="020B0604020202020204" pitchFamily="34" charset="0"/>
            </a:endParaRPr>
          </a:p>
          <a:p>
            <a:pPr marL="0" indent="0" algn="l">
              <a:buNone/>
            </a:pPr>
            <a:r>
              <a:rPr lang="en-US" b="0" i="0" dirty="0">
                <a:solidFill>
                  <a:srgbClr val="324D5C"/>
                </a:solidFill>
                <a:effectLst/>
                <a:latin typeface="Arial" panose="020B0604020202020204" pitchFamily="34" charset="0"/>
              </a:rPr>
              <a:t>*Timeline adapted from </a:t>
            </a:r>
            <a:r>
              <a:rPr lang="en-US" b="0" i="0" u="none" strike="noStrike" dirty="0">
                <a:solidFill>
                  <a:srgbClr val="00ACEE"/>
                </a:solidFill>
                <a:effectLst/>
                <a:latin typeface="Arial" panose="020B0604020202020204" pitchFamily="34" charset="0"/>
                <a:hlinkClick r:id="rId4"/>
              </a:rPr>
              <a:t>Hobbes’ Internet Timeline</a:t>
            </a:r>
            <a:endParaRPr lang="en-US" b="0" i="0" dirty="0">
              <a:solidFill>
                <a:srgbClr val="324D5C"/>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12</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…paving the way for a digital world</a:t>
            </a:r>
          </a:p>
        </p:txBody>
      </p:sp>
      <p:pic>
        <p:nvPicPr>
          <p:cNvPr id="6" name="Picture 5" descr="IEEE-CS_LogoTM-orange.png"/>
          <p:cNvPicPr>
            <a:picLocks noChangeAspect="1"/>
          </p:cNvPicPr>
          <p:nvPr/>
        </p:nvPicPr>
        <p:blipFill>
          <a:blip r:embed="rId5"/>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198258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The rise of the Internet</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p:txBody>
          <a:bodyPr/>
          <a:lstStyle/>
          <a:p>
            <a:pPr algn="l"/>
            <a:r>
              <a:rPr lang="en-US" b="0" i="0" dirty="0">
                <a:solidFill>
                  <a:srgbClr val="000000"/>
                </a:solidFill>
                <a:effectLst/>
                <a:latin typeface="lucida grande"/>
              </a:rPr>
              <a:t>January 1, 1983 is considered the official birthday of the Internet. Prior to this, the various computer networks did not have a standard way to communicate with each other. A new communications protocol was established called Transmission Control Protocol/Internet Protocol (TCP/IP). </a:t>
            </a:r>
          </a:p>
          <a:p>
            <a:pPr algn="l"/>
            <a:r>
              <a:rPr lang="en-US" b="0" i="0" dirty="0">
                <a:solidFill>
                  <a:srgbClr val="000000"/>
                </a:solidFill>
                <a:effectLst/>
                <a:latin typeface="lucida grande"/>
              </a:rPr>
              <a:t>This allowed different kinds of computers on different networks to "talk" to each other. ARPANET and the Defense Data Network officially changed to the TCP/IP standard on January 1, 1983, hence the birth of the Internet. All networks could now be connected by a universal language.</a:t>
            </a:r>
          </a:p>
          <a:p>
            <a:pPr marL="0" indent="0">
              <a:buNone/>
            </a:pPr>
            <a:endParaRPr lang="en-US" dirty="0"/>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13</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ARPANET, the precursor to the modern internet</a:t>
            </a:r>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244163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A4E245-E23C-4DFF-ACFD-9B37F73939B7}"/>
              </a:ext>
            </a:extLst>
          </p:cNvPr>
          <p:cNvSpPr txBox="1"/>
          <p:nvPr/>
        </p:nvSpPr>
        <p:spPr>
          <a:xfrm>
            <a:off x="768949" y="3216620"/>
            <a:ext cx="5384038" cy="276999"/>
          </a:xfrm>
          <a:prstGeom prst="rect">
            <a:avLst/>
          </a:prstGeom>
          <a:noFill/>
        </p:spPr>
        <p:txBody>
          <a:bodyPr wrap="non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Some common TCP/IP protocols include: TCP, IP, HTTP, SMTP, DNS, Telnet</a:t>
            </a:r>
          </a:p>
        </p:txBody>
      </p:sp>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The TCP/IP stack</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832139"/>
            <a:ext cx="7886700" cy="1959613"/>
          </a:xfrm>
        </p:spPr>
        <p:txBody>
          <a:bodyPr>
            <a:norm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TCP/IP short for “Transmission Control Protocol/Internet Protocol” is a model designed and developed by the United States Department of Defense in the 1960s</a:t>
            </a:r>
          </a:p>
          <a:p>
            <a:r>
              <a:rPr lang="en-US" sz="1200" dirty="0">
                <a:latin typeface="Open Sans" panose="020B0606030504020204" pitchFamily="34" charset="0"/>
                <a:ea typeface="Open Sans" panose="020B0606030504020204" pitchFamily="34" charset="0"/>
                <a:cs typeface="Open Sans" panose="020B0606030504020204" pitchFamily="34" charset="0"/>
              </a:rPr>
              <a:t>The TCP/IP stack is a concise form of the OSI model. It contains four layers, unlike the seven layers of the OSI model. These layers are:</a:t>
            </a:r>
          </a:p>
          <a:p>
            <a:pPr lvl="1">
              <a:buFont typeface="Courier New" panose="02070309020205020404" pitchFamily="49" charset="0"/>
              <a:buChar char="o"/>
            </a:pPr>
            <a:r>
              <a:rPr lang="en-US" sz="1200" dirty="0">
                <a:latin typeface="Open Sans" panose="020B0606030504020204" pitchFamily="34" charset="0"/>
                <a:ea typeface="Open Sans" panose="020B0606030504020204" pitchFamily="34" charset="0"/>
                <a:cs typeface="Open Sans" panose="020B0606030504020204" pitchFamily="34" charset="0"/>
              </a:rPr>
              <a:t>Application layer</a:t>
            </a:r>
          </a:p>
          <a:p>
            <a:pPr lvl="1">
              <a:buFont typeface="Courier New" panose="02070309020205020404" pitchFamily="49" charset="0"/>
              <a:buChar char="o"/>
            </a:pPr>
            <a:r>
              <a:rPr lang="en-US" sz="1200" dirty="0">
                <a:latin typeface="Open Sans" panose="020B0606030504020204" pitchFamily="34" charset="0"/>
                <a:ea typeface="Open Sans" panose="020B0606030504020204" pitchFamily="34" charset="0"/>
                <a:cs typeface="Open Sans" panose="020B0606030504020204" pitchFamily="34" charset="0"/>
              </a:rPr>
              <a:t>Transport layer</a:t>
            </a:r>
          </a:p>
          <a:p>
            <a:pPr lvl="1">
              <a:buFont typeface="Courier New" panose="02070309020205020404" pitchFamily="49" charset="0"/>
              <a:buChar char="o"/>
            </a:pPr>
            <a:r>
              <a:rPr lang="en-US" sz="1200" dirty="0">
                <a:latin typeface="Open Sans" panose="020B0606030504020204" pitchFamily="34" charset="0"/>
                <a:ea typeface="Open Sans" panose="020B0606030504020204" pitchFamily="34" charset="0"/>
                <a:cs typeface="Open Sans" panose="020B0606030504020204" pitchFamily="34" charset="0"/>
              </a:rPr>
              <a:t>Internet layer</a:t>
            </a:r>
          </a:p>
          <a:p>
            <a:pPr lvl="1">
              <a:buFont typeface="Courier New" panose="02070309020205020404" pitchFamily="49" charset="0"/>
              <a:buChar char="o"/>
            </a:pPr>
            <a:r>
              <a:rPr lang="en-US" sz="1200" dirty="0">
                <a:latin typeface="Open Sans" panose="020B0606030504020204" pitchFamily="34" charset="0"/>
                <a:ea typeface="Open Sans" panose="020B0606030504020204" pitchFamily="34" charset="0"/>
                <a:cs typeface="Open Sans" panose="020B0606030504020204" pitchFamily="34" charset="0"/>
              </a:rPr>
              <a:t>Network Interface layer</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14</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8" name="Picture 7" descr="Layers of the TCP/IP model">
            <a:extLst>
              <a:ext uri="{FF2B5EF4-FFF2-40B4-BE49-F238E27FC236}">
                <a16:creationId xmlns:a16="http://schemas.microsoft.com/office/drawing/2014/main" id="{6C072152-CA8B-4568-99EA-1CD4D5FE4A68}"/>
              </a:ext>
            </a:extLst>
          </p:cNvPr>
          <p:cNvPicPr>
            <a:picLocks noChangeAspect="1"/>
          </p:cNvPicPr>
          <p:nvPr/>
        </p:nvPicPr>
        <p:blipFill>
          <a:blip r:embed="rId3"/>
          <a:stretch>
            <a:fillRect/>
          </a:stretch>
        </p:blipFill>
        <p:spPr>
          <a:xfrm>
            <a:off x="6423266" y="1938660"/>
            <a:ext cx="893743" cy="1784237"/>
          </a:xfrm>
          <a:prstGeom prst="rect">
            <a:avLst/>
          </a:prstGeom>
        </p:spPr>
      </p:pic>
    </p:spTree>
    <p:extLst>
      <p:ext uri="{BB962C8B-B14F-4D97-AF65-F5344CB8AC3E}">
        <p14:creationId xmlns:p14="http://schemas.microsoft.com/office/powerpoint/2010/main" val="143888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Modern Networking Devices</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369220"/>
            <a:ext cx="7886700" cy="1082668"/>
          </a:xfrm>
        </p:spPr>
        <p:txBody>
          <a:bodyPr>
            <a:normAutofit/>
          </a:bodyPr>
          <a:lstStyle/>
          <a:p>
            <a:pPr marL="0" indent="0">
              <a:buNone/>
            </a:pPr>
            <a:r>
              <a:rPr lang="en-US" sz="12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Hardware devices that are used to connect computers, printers, fax machines and other electronic devices to a network are called </a:t>
            </a:r>
            <a:r>
              <a:rPr lang="en-US" sz="12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network devices</a:t>
            </a:r>
            <a:r>
              <a:rPr lang="en-US" sz="12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en-US" sz="12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These devices transfer data in a fast, secure and accurate manner over same or different networks. Network devices may be inter-network or intra-network. Some devices are installed on the device, like NIC card or RJ45 connector, whereas some are part of the network, like router, switch, etc.</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15</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the key links for modern computing</a:t>
            </a:r>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EA364C63-AC5A-490E-8430-3C3A6692BDC4}"/>
              </a:ext>
            </a:extLst>
          </p:cNvPr>
          <p:cNvPicPr>
            <a:picLocks noChangeAspect="1"/>
          </p:cNvPicPr>
          <p:nvPr/>
        </p:nvPicPr>
        <p:blipFill>
          <a:blip r:embed="rId3"/>
          <a:stretch>
            <a:fillRect/>
          </a:stretch>
        </p:blipFill>
        <p:spPr>
          <a:xfrm>
            <a:off x="1825288" y="3169222"/>
            <a:ext cx="1504288" cy="1168035"/>
          </a:xfrm>
          <a:prstGeom prst="rect">
            <a:avLst/>
          </a:prstGeom>
        </p:spPr>
      </p:pic>
      <p:pic>
        <p:nvPicPr>
          <p:cNvPr id="10" name="Picture 9" descr="A picture containing electronics&#10;&#10;Description automatically generated">
            <a:extLst>
              <a:ext uri="{FF2B5EF4-FFF2-40B4-BE49-F238E27FC236}">
                <a16:creationId xmlns:a16="http://schemas.microsoft.com/office/drawing/2014/main" id="{49FE2BA7-130A-4298-AC3F-C21AA9106411}"/>
              </a:ext>
            </a:extLst>
          </p:cNvPr>
          <p:cNvPicPr>
            <a:picLocks noChangeAspect="1"/>
          </p:cNvPicPr>
          <p:nvPr/>
        </p:nvPicPr>
        <p:blipFill>
          <a:blip r:embed="rId4"/>
          <a:stretch>
            <a:fillRect/>
          </a:stretch>
        </p:blipFill>
        <p:spPr>
          <a:xfrm>
            <a:off x="3147802" y="2354102"/>
            <a:ext cx="2007859" cy="1336139"/>
          </a:xfrm>
          <a:prstGeom prst="rect">
            <a:avLst/>
          </a:prstGeom>
        </p:spPr>
      </p:pic>
      <p:pic>
        <p:nvPicPr>
          <p:cNvPr id="12" name="Picture 11">
            <a:extLst>
              <a:ext uri="{FF2B5EF4-FFF2-40B4-BE49-F238E27FC236}">
                <a16:creationId xmlns:a16="http://schemas.microsoft.com/office/drawing/2014/main" id="{F8BE7DAA-2F3E-4AF0-ADF1-B9FD2E74F796}"/>
              </a:ext>
            </a:extLst>
          </p:cNvPr>
          <p:cNvPicPr>
            <a:picLocks noChangeAspect="1"/>
          </p:cNvPicPr>
          <p:nvPr/>
        </p:nvPicPr>
        <p:blipFill>
          <a:blip r:embed="rId5"/>
          <a:stretch>
            <a:fillRect/>
          </a:stretch>
        </p:blipFill>
        <p:spPr>
          <a:xfrm>
            <a:off x="5155661" y="3617871"/>
            <a:ext cx="2937030" cy="826257"/>
          </a:xfrm>
          <a:prstGeom prst="rect">
            <a:avLst/>
          </a:prstGeom>
        </p:spPr>
      </p:pic>
      <p:pic>
        <p:nvPicPr>
          <p:cNvPr id="14" name="Picture 13">
            <a:extLst>
              <a:ext uri="{FF2B5EF4-FFF2-40B4-BE49-F238E27FC236}">
                <a16:creationId xmlns:a16="http://schemas.microsoft.com/office/drawing/2014/main" id="{00CBE05D-46AD-4372-8675-ECC73737ED3B}"/>
              </a:ext>
            </a:extLst>
          </p:cNvPr>
          <p:cNvPicPr>
            <a:picLocks noChangeAspect="1"/>
          </p:cNvPicPr>
          <p:nvPr/>
        </p:nvPicPr>
        <p:blipFill>
          <a:blip r:embed="rId6"/>
          <a:stretch>
            <a:fillRect/>
          </a:stretch>
        </p:blipFill>
        <p:spPr>
          <a:xfrm>
            <a:off x="6139074" y="2415272"/>
            <a:ext cx="1337968" cy="1337968"/>
          </a:xfrm>
          <a:prstGeom prst="rect">
            <a:avLst/>
          </a:prstGeom>
        </p:spPr>
      </p:pic>
      <p:pic>
        <p:nvPicPr>
          <p:cNvPr id="16" name="Picture 15">
            <a:extLst>
              <a:ext uri="{FF2B5EF4-FFF2-40B4-BE49-F238E27FC236}">
                <a16:creationId xmlns:a16="http://schemas.microsoft.com/office/drawing/2014/main" id="{131066BA-C85F-48CD-B429-522E9D310F72}"/>
              </a:ext>
            </a:extLst>
          </p:cNvPr>
          <p:cNvPicPr>
            <a:picLocks noChangeAspect="1"/>
          </p:cNvPicPr>
          <p:nvPr/>
        </p:nvPicPr>
        <p:blipFill>
          <a:blip r:embed="rId7"/>
          <a:stretch>
            <a:fillRect/>
          </a:stretch>
        </p:blipFill>
        <p:spPr>
          <a:xfrm>
            <a:off x="608530" y="2710595"/>
            <a:ext cx="1141525" cy="1177682"/>
          </a:xfrm>
          <a:prstGeom prst="rect">
            <a:avLst/>
          </a:prstGeom>
        </p:spPr>
      </p:pic>
      <p:pic>
        <p:nvPicPr>
          <p:cNvPr id="18" name="Picture 17" descr="A close-up of a circuit board&#10;&#10;Description automatically generated with medium confidence">
            <a:extLst>
              <a:ext uri="{FF2B5EF4-FFF2-40B4-BE49-F238E27FC236}">
                <a16:creationId xmlns:a16="http://schemas.microsoft.com/office/drawing/2014/main" id="{AA0F3D03-11AD-4669-B2E2-CAAC43BBBF09}"/>
              </a:ext>
            </a:extLst>
          </p:cNvPr>
          <p:cNvPicPr>
            <a:picLocks noChangeAspect="1"/>
          </p:cNvPicPr>
          <p:nvPr/>
        </p:nvPicPr>
        <p:blipFill>
          <a:blip r:embed="rId8"/>
          <a:stretch>
            <a:fillRect/>
          </a:stretch>
        </p:blipFill>
        <p:spPr>
          <a:xfrm>
            <a:off x="3326929" y="3363739"/>
            <a:ext cx="1727228" cy="908188"/>
          </a:xfrm>
          <a:prstGeom prst="rect">
            <a:avLst/>
          </a:prstGeom>
        </p:spPr>
      </p:pic>
    </p:spTree>
    <p:extLst>
      <p:ext uri="{BB962C8B-B14F-4D97-AF65-F5344CB8AC3E}">
        <p14:creationId xmlns:p14="http://schemas.microsoft.com/office/powerpoint/2010/main" val="252776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GB" dirty="0"/>
              <a:t>IEEE 802.11 WiFi</a:t>
            </a:r>
            <a:endParaRPr lang="en-US" dirty="0"/>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16</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GB"/>
              <a:t>Wireless networking</a:t>
            </a:r>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26542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17</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228253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18</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3888188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19</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10" name="Picture 9">
            <a:extLst>
              <a:ext uri="{FF2B5EF4-FFF2-40B4-BE49-F238E27FC236}">
                <a16:creationId xmlns:a16="http://schemas.microsoft.com/office/drawing/2014/main" id="{B306D6FF-E626-4B82-8B42-15422635AC26}"/>
              </a:ext>
            </a:extLst>
          </p:cNvPr>
          <p:cNvPicPr>
            <a:picLocks noChangeAspect="1"/>
          </p:cNvPicPr>
          <p:nvPr/>
        </p:nvPicPr>
        <p:blipFill>
          <a:blip r:embed="rId3"/>
          <a:stretch>
            <a:fillRect/>
          </a:stretch>
        </p:blipFill>
        <p:spPr>
          <a:xfrm>
            <a:off x="2792660" y="1536828"/>
            <a:ext cx="3558679" cy="2069844"/>
          </a:xfrm>
          <a:prstGeom prst="rect">
            <a:avLst/>
          </a:prstGeom>
        </p:spPr>
      </p:pic>
    </p:spTree>
    <p:extLst>
      <p:ext uri="{BB962C8B-B14F-4D97-AF65-F5344CB8AC3E}">
        <p14:creationId xmlns:p14="http://schemas.microsoft.com/office/powerpoint/2010/main" val="401693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GB" dirty="0"/>
              <a:t>The </a:t>
            </a:r>
            <a:r>
              <a:rPr lang="en-US" dirty="0"/>
              <a:t>Computer Society</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050587"/>
            <a:ext cx="7886700" cy="3276145"/>
          </a:xfrm>
        </p:spPr>
        <p:txBody>
          <a:bodyPr/>
          <a:lstStyle/>
          <a:p>
            <a:pPr marL="0" indent="0">
              <a:buNone/>
              <a:defRPr/>
            </a:pPr>
            <a:r>
              <a:rPr lang="en-US" sz="1800" dirty="0">
                <a:solidFill>
                  <a:schemeClr val="tx2"/>
                </a:solidFill>
                <a:cs typeface="Times New Roman" pitchFamily="18" charset="0"/>
              </a:rPr>
              <a:t>IEEE Computer Society is </a:t>
            </a:r>
            <a:r>
              <a:rPr lang="en-GB" sz="1800" dirty="0">
                <a:solidFill>
                  <a:schemeClr val="tx2"/>
                </a:solidFill>
                <a:cs typeface="Times New Roman" pitchFamily="18" charset="0"/>
              </a:rPr>
              <a:t>a</a:t>
            </a:r>
            <a:r>
              <a:rPr lang="en-US" sz="1800" dirty="0">
                <a:solidFill>
                  <a:schemeClr val="tx2"/>
                </a:solidFill>
                <a:cs typeface="Times New Roman" pitchFamily="18" charset="0"/>
              </a:rPr>
              <a:t> global network of technology professionals which provides computing and IT professionals with trusted, high quality, state-of-the art information on an </a:t>
            </a:r>
            <a:r>
              <a:rPr lang="en-US" sz="1800" b="1" i="1" dirty="0">
                <a:solidFill>
                  <a:schemeClr val="tx2"/>
                </a:solidFill>
                <a:cs typeface="Times New Roman" pitchFamily="18" charset="0"/>
              </a:rPr>
              <a:t>on-demand basis</a:t>
            </a:r>
            <a:r>
              <a:rPr lang="en-US" sz="1800" dirty="0">
                <a:solidFill>
                  <a:schemeClr val="tx2"/>
                </a:solidFill>
                <a:cs typeface="Times New Roman" pitchFamily="18" charset="0"/>
              </a:rPr>
              <a:t>.</a:t>
            </a:r>
          </a:p>
          <a:p>
            <a:pPr marL="0" indent="0">
              <a:buNone/>
              <a:defRPr/>
            </a:pPr>
            <a:endParaRPr lang="en-US" sz="1800" dirty="0">
              <a:solidFill>
                <a:schemeClr val="tx2"/>
              </a:solidFill>
              <a:cs typeface="Times New Roman" pitchFamily="18" charset="0"/>
            </a:endParaRPr>
          </a:p>
          <a:p>
            <a:pPr marL="0" indent="0">
              <a:buNone/>
              <a:defRPr/>
            </a:pPr>
            <a:r>
              <a:rPr lang="en-US" sz="1800" dirty="0">
                <a:solidFill>
                  <a:schemeClr val="tx2"/>
                </a:solidFill>
                <a:cs typeface="Times New Roman" pitchFamily="18" charset="0"/>
              </a:rPr>
              <a:t>Computer Society members network in 168 Countries with 221 chapters.</a:t>
            </a:r>
          </a:p>
          <a:p>
            <a:pPr marL="0" indent="0">
              <a:buNone/>
              <a:defRPr/>
            </a:pPr>
            <a:endParaRPr lang="en-US" sz="1800" b="1" dirty="0">
              <a:latin typeface="Times New Roman" pitchFamily="18" charset="0"/>
              <a:cs typeface="Times New Roman" pitchFamily="18" charset="0"/>
            </a:endParaRPr>
          </a:p>
          <a:p>
            <a:pPr marL="0" indent="0">
              <a:buNone/>
              <a:defRPr/>
            </a:pPr>
            <a:endParaRPr lang="en-US" sz="1800" b="1" dirty="0">
              <a:latin typeface="Times New Roman" pitchFamily="18" charset="0"/>
              <a:cs typeface="Times New Roman"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2</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7015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a:xfrm>
            <a:off x="628650" y="2165008"/>
            <a:ext cx="7886700" cy="415002"/>
          </a:xfrm>
        </p:spPr>
        <p:txBody>
          <a:bodyPr/>
          <a:lstStyle/>
          <a:p>
            <a:pPr algn="ctr"/>
            <a:r>
              <a:rPr lang="en-US" sz="3200" dirty="0"/>
              <a:t>Thank you!</a:t>
            </a: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20</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a:xfrm>
            <a:off x="628650" y="2634164"/>
            <a:ext cx="7886700" cy="267632"/>
          </a:xfrm>
        </p:spPr>
        <p:txBody>
          <a:bodyPr>
            <a:normAutofit fontScale="85000" lnSpcReduction="20000"/>
          </a:bodyPr>
          <a:lstStyle/>
          <a:p>
            <a:pPr algn="ctr"/>
            <a:r>
              <a:rPr lang="en-US" dirty="0"/>
              <a:t>dera@ieee.org</a:t>
            </a:r>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Tree>
    <p:extLst>
      <p:ext uri="{BB962C8B-B14F-4D97-AF65-F5344CB8AC3E}">
        <p14:creationId xmlns:p14="http://schemas.microsoft.com/office/powerpoint/2010/main" val="210598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40334-707C-B14A-A74B-162468732ECF}"/>
              </a:ext>
            </a:extLst>
          </p:cNvPr>
          <p:cNvSpPr>
            <a:spLocks noGrp="1"/>
          </p:cNvSpPr>
          <p:nvPr>
            <p:ph type="sldNum" sz="quarter" idx="18"/>
          </p:nvPr>
        </p:nvSpPr>
        <p:spPr/>
        <p:txBody>
          <a:bodyPr/>
          <a:lstStyle/>
          <a:p>
            <a:fld id="{3DD97BEB-BAEF-0344-9D5C-EC73E478698A}" type="slidenum">
              <a:rPr lang="en-US" smtClean="0"/>
              <a:pPr/>
              <a:t>21</a:t>
            </a:fld>
            <a:endParaRPr lang="en-US"/>
          </a:p>
        </p:txBody>
      </p:sp>
      <p:sp>
        <p:nvSpPr>
          <p:cNvPr id="5" name="Picture Placeholder 4">
            <a:extLst>
              <a:ext uri="{FF2B5EF4-FFF2-40B4-BE49-F238E27FC236}">
                <a16:creationId xmlns:a16="http://schemas.microsoft.com/office/drawing/2014/main" id="{4CA463F9-DDB6-794D-94A5-E8CDC7B89645}"/>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25BB885D-C98F-DA42-AC5D-86302C600D39}"/>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2CB19BA6-1149-6D42-8BFE-6E40BA538B98}"/>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C00CFFE5-677C-C849-BD35-A34E16057604}"/>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D1607B99-35C1-1C43-930B-B4182DA38CA8}"/>
              </a:ext>
            </a:extLst>
          </p:cNvPr>
          <p:cNvSpPr>
            <a:spLocks noGrp="1"/>
          </p:cNvSpPr>
          <p:nvPr>
            <p:ph type="pic" sz="quarter" idx="17"/>
          </p:nvPr>
        </p:nvSpPr>
        <p:spPr/>
      </p:sp>
      <p:sp>
        <p:nvSpPr>
          <p:cNvPr id="3" name="Title 2">
            <a:extLst>
              <a:ext uri="{FF2B5EF4-FFF2-40B4-BE49-F238E27FC236}">
                <a16:creationId xmlns:a16="http://schemas.microsoft.com/office/drawing/2014/main" id="{9D20C559-051C-154D-A036-A003DB497023}"/>
              </a:ext>
            </a:extLst>
          </p:cNvPr>
          <p:cNvSpPr>
            <a:spLocks noGrp="1"/>
          </p:cNvSpPr>
          <p:nvPr>
            <p:ph type="ctrTitle"/>
          </p:nvPr>
        </p:nvSpPr>
        <p:spPr/>
        <p:txBody>
          <a:bodyPr>
            <a:normAutofit fontScale="90000"/>
          </a:bodyPr>
          <a:lstStyle/>
          <a:p>
            <a:endParaRPr lang="en-US"/>
          </a:p>
        </p:txBody>
      </p:sp>
      <p:sp>
        <p:nvSpPr>
          <p:cNvPr id="4" name="Subtitle 3">
            <a:extLst>
              <a:ext uri="{FF2B5EF4-FFF2-40B4-BE49-F238E27FC236}">
                <a16:creationId xmlns:a16="http://schemas.microsoft.com/office/drawing/2014/main" id="{BA718DFF-58C6-2A45-83E1-729BFFAED3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0688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73A6-D4C2-3749-9040-41C8243C259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0E49DB5-B64D-264B-833A-8956C1ADB6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40EA31-4C74-734E-8194-EB96A59B66CF}"/>
              </a:ext>
            </a:extLst>
          </p:cNvPr>
          <p:cNvSpPr>
            <a:spLocks noGrp="1"/>
          </p:cNvSpPr>
          <p:nvPr>
            <p:ph type="sldNum" sz="quarter" idx="14"/>
          </p:nvPr>
        </p:nvSpPr>
        <p:spPr/>
        <p:txBody>
          <a:bodyPr/>
          <a:lstStyle/>
          <a:p>
            <a:fld id="{3DD97BEB-BAEF-0344-9D5C-EC73E478698A}" type="slidenum">
              <a:rPr lang="en-US" smtClean="0"/>
              <a:pPr/>
              <a:t>22</a:t>
            </a:fld>
            <a:endParaRPr lang="en-US"/>
          </a:p>
        </p:txBody>
      </p:sp>
    </p:spTree>
    <p:extLst>
      <p:ext uri="{BB962C8B-B14F-4D97-AF65-F5344CB8AC3E}">
        <p14:creationId xmlns:p14="http://schemas.microsoft.com/office/powerpoint/2010/main" val="3492025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AC29-F566-AA46-88DE-801AE9ED95B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5D935EE-AE46-2F40-8B2A-2493DD7FE8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0901C95-62FF-4A4B-975A-F8B827167E05}"/>
              </a:ext>
            </a:extLst>
          </p:cNvPr>
          <p:cNvSpPr>
            <a:spLocks noGrp="1"/>
          </p:cNvSpPr>
          <p:nvPr>
            <p:ph type="sldNum" sz="quarter" idx="14"/>
          </p:nvPr>
        </p:nvSpPr>
        <p:spPr/>
        <p:txBody>
          <a:bodyPr/>
          <a:lstStyle/>
          <a:p>
            <a:fld id="{3DD97BEB-BAEF-0344-9D5C-EC73E478698A}" type="slidenum">
              <a:rPr lang="en-US" smtClean="0"/>
              <a:pPr/>
              <a:t>23</a:t>
            </a:fld>
            <a:endParaRPr lang="en-US"/>
          </a:p>
        </p:txBody>
      </p:sp>
      <p:sp>
        <p:nvSpPr>
          <p:cNvPr id="6" name="Picture Placeholder 5">
            <a:extLst>
              <a:ext uri="{FF2B5EF4-FFF2-40B4-BE49-F238E27FC236}">
                <a16:creationId xmlns:a16="http://schemas.microsoft.com/office/drawing/2014/main" id="{DDC06254-F3A1-5147-B159-C930C7E0AF08}"/>
              </a:ext>
            </a:extLst>
          </p:cNvPr>
          <p:cNvSpPr>
            <a:spLocks noGrp="1"/>
          </p:cNvSpPr>
          <p:nvPr>
            <p:ph type="pic" sz="quarter" idx="17"/>
          </p:nvPr>
        </p:nvSpPr>
        <p:spPr/>
      </p:sp>
      <p:sp>
        <p:nvSpPr>
          <p:cNvPr id="7" name="Picture Placeholder 6">
            <a:extLst>
              <a:ext uri="{FF2B5EF4-FFF2-40B4-BE49-F238E27FC236}">
                <a16:creationId xmlns:a16="http://schemas.microsoft.com/office/drawing/2014/main" id="{BD561768-72DE-2842-9D45-C6E96A5D2462}"/>
              </a:ext>
            </a:extLst>
          </p:cNvPr>
          <p:cNvSpPr>
            <a:spLocks noGrp="1"/>
          </p:cNvSpPr>
          <p:nvPr>
            <p:ph type="pic" sz="quarter" idx="18"/>
          </p:nvPr>
        </p:nvSpPr>
        <p:spPr/>
      </p:sp>
      <p:sp>
        <p:nvSpPr>
          <p:cNvPr id="8" name="Picture Placeholder 7">
            <a:extLst>
              <a:ext uri="{FF2B5EF4-FFF2-40B4-BE49-F238E27FC236}">
                <a16:creationId xmlns:a16="http://schemas.microsoft.com/office/drawing/2014/main" id="{693EDB73-51C5-4247-81B7-9D79CCAB2007}"/>
              </a:ext>
            </a:extLst>
          </p:cNvPr>
          <p:cNvSpPr>
            <a:spLocks noGrp="1"/>
          </p:cNvSpPr>
          <p:nvPr>
            <p:ph type="pic" sz="quarter" idx="19"/>
          </p:nvPr>
        </p:nvSpPr>
        <p:spPr/>
      </p:sp>
      <p:sp>
        <p:nvSpPr>
          <p:cNvPr id="5" name="Picture Placeholder 4">
            <a:extLst>
              <a:ext uri="{FF2B5EF4-FFF2-40B4-BE49-F238E27FC236}">
                <a16:creationId xmlns:a16="http://schemas.microsoft.com/office/drawing/2014/main" id="{18649DCB-1AC2-1443-8421-B86F775FDEE8}"/>
              </a:ext>
            </a:extLst>
          </p:cNvPr>
          <p:cNvSpPr>
            <a:spLocks noGrp="1"/>
          </p:cNvSpPr>
          <p:nvPr>
            <p:ph type="pic" sz="quarter" idx="16"/>
          </p:nvPr>
        </p:nvSpPr>
        <p:spPr/>
      </p:sp>
    </p:spTree>
    <p:extLst>
      <p:ext uri="{BB962C8B-B14F-4D97-AF65-F5344CB8AC3E}">
        <p14:creationId xmlns:p14="http://schemas.microsoft.com/office/powerpoint/2010/main" val="388875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Who we are?</a:t>
            </a: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3</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Autofit/>
          </a:bodyPr>
          <a:lstStyle/>
          <a:p>
            <a:r>
              <a:rPr lang="en-US" sz="1200" dirty="0"/>
              <a:t>Computer Society Members Work In:</a:t>
            </a:r>
          </a:p>
          <a:p>
            <a:r>
              <a:rPr lang="en-GB" sz="1200" b="0" dirty="0"/>
              <a:t>Industries,</a:t>
            </a:r>
            <a:r>
              <a:rPr lang="en-US" sz="1200" b="0" dirty="0"/>
              <a:t> Academia, Government</a:t>
            </a:r>
            <a:r>
              <a:rPr lang="en-GB" sz="1200" b="0" dirty="0"/>
              <a:t>s </a:t>
            </a:r>
            <a:r>
              <a:rPr lang="en-US" sz="1200" b="0" dirty="0"/>
              <a:t>and </a:t>
            </a:r>
            <a:r>
              <a:rPr lang="en-GB" sz="1200" b="0" dirty="0"/>
              <a:t>can also be self employed</a:t>
            </a:r>
            <a:endParaRPr lang="en-US" sz="1200" b="0" dirty="0"/>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
        <p:nvSpPr>
          <p:cNvPr id="7" name="Text Placeholder 6"/>
          <p:cNvSpPr txBox="1">
            <a:spLocks noGrp="1"/>
          </p:cNvSpPr>
          <p:nvPr>
            <p:ph type="body" sz="quarter" idx="13"/>
          </p:nvPr>
        </p:nvSpPr>
        <p:spPr>
          <a:xfrm>
            <a:off x="628650" y="1749065"/>
            <a:ext cx="7886700" cy="2946448"/>
          </a:xfrm>
          <a:prstGeom prst="rect">
            <a:avLst/>
          </a:prstGeom>
          <a:noFill/>
        </p:spPr>
        <p:txBody>
          <a:bodyPr wrap="square" numCol="2" rtlCol="0">
            <a:spAutoFit/>
          </a:bodyPr>
          <a:lstStyle/>
          <a:p>
            <a:pPr marL="342900" indent="-342900">
              <a:buFont typeface="Arial" panose="020B0604020202020204" pitchFamily="34" charset="0"/>
              <a:buChar char="•"/>
            </a:pPr>
            <a:r>
              <a:rPr lang="en-US" sz="1100" b="0" dirty="0"/>
              <a:t>Software Development/</a:t>
            </a:r>
            <a:br>
              <a:rPr lang="en-US" sz="1100" b="0" dirty="0"/>
            </a:br>
            <a:r>
              <a:rPr lang="en-US" sz="1100" b="0" dirty="0"/>
              <a:t>Design Engineering</a:t>
            </a:r>
          </a:p>
          <a:p>
            <a:pPr marL="342900" indent="-342900">
              <a:buFont typeface="Arial" panose="020B0604020202020204" pitchFamily="34" charset="0"/>
              <a:buChar char="•"/>
            </a:pPr>
            <a:r>
              <a:rPr lang="en-US" sz="1100" dirty="0"/>
              <a:t>Cloud Computing</a:t>
            </a:r>
          </a:p>
          <a:p>
            <a:pPr marL="342900" indent="-342900">
              <a:buFont typeface="Arial" panose="020B0604020202020204" pitchFamily="34" charset="0"/>
              <a:buChar char="•"/>
            </a:pPr>
            <a:r>
              <a:rPr lang="en-US" sz="1100" b="0" dirty="0"/>
              <a:t>Systems Engineering</a:t>
            </a:r>
          </a:p>
          <a:p>
            <a:pPr marL="342900" indent="-342900">
              <a:buFont typeface="Arial" panose="020B0604020202020204" pitchFamily="34" charset="0"/>
              <a:buChar char="•"/>
            </a:pPr>
            <a:r>
              <a:rPr lang="en-US" sz="1100" b="0" dirty="0"/>
              <a:t>Security &amp; Privacy</a:t>
            </a:r>
          </a:p>
          <a:p>
            <a:pPr marL="342900" indent="-342900">
              <a:buFont typeface="Arial" panose="020B0604020202020204" pitchFamily="34" charset="0"/>
              <a:buChar char="•"/>
            </a:pPr>
            <a:r>
              <a:rPr lang="en-US" sz="1100" b="0" dirty="0"/>
              <a:t>Embedded Systems Development</a:t>
            </a:r>
          </a:p>
          <a:p>
            <a:pPr marL="342900" indent="-342900">
              <a:buFont typeface="Arial" panose="020B0604020202020204" pitchFamily="34" charset="0"/>
              <a:buChar char="•"/>
            </a:pPr>
            <a:r>
              <a:rPr lang="en-US" sz="1100" dirty="0"/>
              <a:t>Data Analytics</a:t>
            </a:r>
          </a:p>
          <a:p>
            <a:pPr marL="342900" indent="-342900">
              <a:buFont typeface="Arial" panose="020B0604020202020204" pitchFamily="34" charset="0"/>
              <a:buChar char="•"/>
            </a:pPr>
            <a:r>
              <a:rPr lang="en-US" sz="1100" b="0" dirty="0"/>
              <a:t>IS/IT/ICT</a:t>
            </a:r>
          </a:p>
          <a:p>
            <a:pPr marL="342900" indent="-342900">
              <a:buFont typeface="Arial" panose="020B0604020202020204" pitchFamily="34" charset="0"/>
              <a:buChar char="•"/>
            </a:pPr>
            <a:r>
              <a:rPr lang="en-US" sz="1100" b="0" dirty="0"/>
              <a:t>Mobile Application Development</a:t>
            </a:r>
          </a:p>
          <a:p>
            <a:pPr marL="342900" indent="-342900">
              <a:buFont typeface="Arial" panose="020B0604020202020204" pitchFamily="34" charset="0"/>
              <a:buChar char="•"/>
            </a:pPr>
            <a:r>
              <a:rPr lang="en-US" sz="1100" b="0" dirty="0"/>
              <a:t>High Performance Computing</a:t>
            </a:r>
          </a:p>
          <a:p>
            <a:pPr marL="342900" indent="-342900">
              <a:buFont typeface="Arial" panose="020B0604020202020204" pitchFamily="34" charset="0"/>
              <a:buChar char="•"/>
            </a:pPr>
            <a:r>
              <a:rPr lang="en-US" sz="1100" dirty="0"/>
              <a:t>Big Data</a:t>
            </a:r>
          </a:p>
          <a:p>
            <a:pPr marL="342900" indent="-342900">
              <a:buFont typeface="Arial" panose="020B0604020202020204" pitchFamily="34" charset="0"/>
              <a:buChar char="•"/>
            </a:pPr>
            <a:endParaRPr lang="en-US" sz="1100" b="0" dirty="0"/>
          </a:p>
          <a:p>
            <a:pPr marL="342900" indent="-342900">
              <a:buFont typeface="Arial" panose="020B0604020202020204" pitchFamily="34" charset="0"/>
              <a:buChar char="•"/>
            </a:pPr>
            <a:endParaRPr lang="en-US" sz="1100" b="0" dirty="0"/>
          </a:p>
          <a:p>
            <a:pPr marL="800100" lvl="1" indent="-342900">
              <a:buFont typeface="Arial" panose="020B0604020202020204" pitchFamily="34" charset="0"/>
              <a:buChar char="•"/>
            </a:pPr>
            <a:r>
              <a:rPr lang="en-US" sz="1100" dirty="0"/>
              <a:t>Internet of Things</a:t>
            </a:r>
          </a:p>
          <a:p>
            <a:pPr marL="800100" lvl="1" indent="-342900">
              <a:buFont typeface="Arial" panose="020B0604020202020204" pitchFamily="34" charset="0"/>
              <a:buChar char="•"/>
            </a:pPr>
            <a:r>
              <a:rPr lang="en-US" sz="1100" b="0" dirty="0"/>
              <a:t>UI Design/Development</a:t>
            </a:r>
          </a:p>
          <a:p>
            <a:pPr marL="800100" lvl="1" indent="-342900">
              <a:buFont typeface="Arial" panose="020B0604020202020204" pitchFamily="34" charset="0"/>
              <a:buChar char="•"/>
            </a:pPr>
            <a:r>
              <a:rPr lang="en-US" sz="1100" b="0" dirty="0"/>
              <a:t>Website/Applications/</a:t>
            </a:r>
            <a:br>
              <a:rPr lang="en-US" sz="1100" b="0" dirty="0"/>
            </a:br>
            <a:r>
              <a:rPr lang="en-US" sz="1100" b="0" dirty="0"/>
              <a:t>Development</a:t>
            </a:r>
          </a:p>
          <a:p>
            <a:pPr marL="800100" lvl="1" indent="-342900">
              <a:buFont typeface="Arial" panose="020B0604020202020204" pitchFamily="34" charset="0"/>
              <a:buChar char="•"/>
            </a:pPr>
            <a:r>
              <a:rPr lang="en-US" sz="1100" dirty="0"/>
              <a:t>AI</a:t>
            </a:r>
          </a:p>
          <a:p>
            <a:pPr marL="800100" lvl="1" indent="-342900">
              <a:buFont typeface="Arial" panose="020B0604020202020204" pitchFamily="34" charset="0"/>
              <a:buChar char="•"/>
            </a:pPr>
            <a:r>
              <a:rPr lang="en-US" sz="1100" b="0" dirty="0"/>
              <a:t>Quality Assurance</a:t>
            </a:r>
          </a:p>
          <a:p>
            <a:pPr marL="800100" lvl="1" indent="-342900">
              <a:buFont typeface="Arial" panose="020B0604020202020204" pitchFamily="34" charset="0"/>
              <a:buChar char="•"/>
            </a:pPr>
            <a:r>
              <a:rPr lang="en-US" sz="1100" dirty="0"/>
              <a:t>Multi-Core Programming</a:t>
            </a:r>
          </a:p>
          <a:p>
            <a:pPr marL="800100" lvl="1" indent="-342900">
              <a:buFont typeface="Arial" panose="020B0604020202020204" pitchFamily="34" charset="0"/>
              <a:buChar char="•"/>
            </a:pPr>
            <a:r>
              <a:rPr lang="en-US" sz="1100" b="0" dirty="0"/>
              <a:t>Computer Graphics and Applications</a:t>
            </a:r>
          </a:p>
          <a:p>
            <a:pPr marL="800100" lvl="1" indent="-342900">
              <a:buFont typeface="Arial" panose="020B0604020202020204" pitchFamily="34" charset="0"/>
              <a:buChar char="•"/>
            </a:pPr>
            <a:r>
              <a:rPr lang="en-US" sz="1100" b="0" dirty="0"/>
              <a:t>Green Computing</a:t>
            </a:r>
          </a:p>
          <a:p>
            <a:pPr marL="800100" lvl="1" indent="-342900">
              <a:buFont typeface="Arial" panose="020B0604020202020204" pitchFamily="34" charset="0"/>
              <a:buChar char="•"/>
            </a:pPr>
            <a:r>
              <a:rPr lang="en-US" sz="1100" b="0" dirty="0"/>
              <a:t>Games and Simulation</a:t>
            </a:r>
          </a:p>
          <a:p>
            <a:pPr marL="800100" lvl="1" indent="-342900">
              <a:buFont typeface="Arial" panose="020B0604020202020204" pitchFamily="34" charset="0"/>
              <a:buChar char="•"/>
            </a:pPr>
            <a:r>
              <a:rPr lang="en-US" sz="1100" b="0" dirty="0"/>
              <a:t>Smart Grid</a:t>
            </a:r>
          </a:p>
          <a:p>
            <a:endParaRPr lang="en-US" sz="1100" dirty="0"/>
          </a:p>
        </p:txBody>
      </p:sp>
      <p:sp>
        <p:nvSpPr>
          <p:cNvPr id="8" name="TextBox 7"/>
          <p:cNvSpPr txBox="1"/>
          <p:nvPr/>
        </p:nvSpPr>
        <p:spPr>
          <a:xfrm>
            <a:off x="768949" y="1410511"/>
            <a:ext cx="4680127" cy="338554"/>
          </a:xfrm>
          <a:prstGeom prst="rect">
            <a:avLst/>
          </a:prstGeom>
          <a:noFill/>
        </p:spPr>
        <p:txBody>
          <a:bodyPr wrap="square" rtlCol="0">
            <a:spAutoFit/>
          </a:bodyPr>
          <a:lstStyle/>
          <a:p>
            <a:r>
              <a:rPr lang="en-US" sz="1600" b="1" dirty="0"/>
              <a:t>Computer Society Members are responsible for:</a:t>
            </a:r>
          </a:p>
        </p:txBody>
      </p:sp>
    </p:spTree>
    <p:extLst>
      <p:ext uri="{BB962C8B-B14F-4D97-AF65-F5344CB8AC3E}">
        <p14:creationId xmlns:p14="http://schemas.microsoft.com/office/powerpoint/2010/main" val="7015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What we offer?</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575261"/>
            <a:ext cx="7886700" cy="2155868"/>
          </a:xfrm>
        </p:spPr>
        <p:txBody>
          <a:bodyPr>
            <a:normAutofit fontScale="77500" lnSpcReduction="20000"/>
          </a:bodyPr>
          <a:lstStyle/>
          <a:p>
            <a:pPr algn="l" fontAlgn="t">
              <a:buFont typeface="Arial" panose="020B0604020202020204" pitchFamily="34" charset="0"/>
              <a:buChar char="•"/>
            </a:pPr>
            <a:r>
              <a:rPr lang="en-US" b="0" i="0" dirty="0">
                <a:solidFill>
                  <a:srgbClr val="000000"/>
                </a:solidFill>
                <a:effectLst/>
                <a:latin typeface="Open Sans" panose="020B0606030504020204" pitchFamily="34" charset="0"/>
              </a:rPr>
              <a:t>Trusted content from 33 magazines and transactions</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More than 9,000 conference publications</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Standards Development</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Online learning with more than 45 Professional Development Hours available</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Learn, collaborate and network at 225 international conferences, 350+ worldwide chapters and 40 technical communities</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Beginner and Advanced Software Developer Certifications</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Deep discounts on all conferences and events</a:t>
            </a:r>
          </a:p>
          <a:p>
            <a:pPr algn="l" fontAlgn="t">
              <a:buFont typeface="Arial" panose="020B0604020202020204" pitchFamily="34" charset="0"/>
              <a:buChar char="•"/>
            </a:pPr>
            <a:r>
              <a:rPr lang="en-US" b="0" i="0" dirty="0">
                <a:solidFill>
                  <a:srgbClr val="000000"/>
                </a:solidFill>
                <a:effectLst/>
                <a:latin typeface="Open Sans" panose="020B0606030504020204" pitchFamily="34" charset="0"/>
              </a:rPr>
              <a:t>Leadership opportunities, including the opportunity to lead, publish and speak.</a:t>
            </a: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4</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
        <p:nvSpPr>
          <p:cNvPr id="7" name="Text Placeholder 6"/>
          <p:cNvSpPr txBox="1">
            <a:spLocks noGrp="1"/>
          </p:cNvSpPr>
          <p:nvPr>
            <p:ph type="body" sz="quarter" idx="15"/>
          </p:nvPr>
        </p:nvSpPr>
        <p:spPr>
          <a:xfrm>
            <a:off x="628650" y="829648"/>
            <a:ext cx="7886700" cy="582724"/>
          </a:xfrm>
          <a:prstGeom prst="rect">
            <a:avLst/>
          </a:prstGeom>
          <a:noFill/>
        </p:spPr>
        <p:txBody>
          <a:bodyPr wrap="square" rtlCol="0">
            <a:spAutoFit/>
          </a:bodyPr>
          <a:lstStyle/>
          <a:p>
            <a:r>
              <a:rPr lang="en-US" sz="1400" dirty="0"/>
              <a:t>Provide Information		Learning	     	            Career Growth</a:t>
            </a:r>
          </a:p>
          <a:p>
            <a:r>
              <a:rPr lang="en-US" sz="1400" dirty="0"/>
              <a:t>	</a:t>
            </a:r>
          </a:p>
        </p:txBody>
      </p:sp>
      <p:sp>
        <p:nvSpPr>
          <p:cNvPr id="8" name="Right Arrow 7"/>
          <p:cNvSpPr/>
          <p:nvPr/>
        </p:nvSpPr>
        <p:spPr>
          <a:xfrm>
            <a:off x="2354094" y="771280"/>
            <a:ext cx="817123" cy="39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35358" y="768032"/>
            <a:ext cx="817123" cy="394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5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a:xfrm>
            <a:off x="628650" y="417136"/>
            <a:ext cx="7886700" cy="862106"/>
          </a:xfrm>
        </p:spPr>
        <p:txBody>
          <a:bodyPr/>
          <a:lstStyle/>
          <a:p>
            <a:pPr algn="ctr"/>
            <a:r>
              <a:rPr lang="en-US" sz="2800" dirty="0"/>
              <a:t>IEEE Computer Society Student </a:t>
            </a:r>
            <a:br>
              <a:rPr lang="en-US" sz="2800" dirty="0"/>
            </a:br>
            <a:r>
              <a:rPr lang="en-US" sz="2800" dirty="0"/>
              <a:t>Membership</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5</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7" name="Picture 2" descr="Image may contain: 1 person, draw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44" y="1279242"/>
            <a:ext cx="8233060" cy="304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Student Membership</a:t>
            </a: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6</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
        <p:nvSpPr>
          <p:cNvPr id="7" name="Content Placeholder 2"/>
          <p:cNvSpPr>
            <a:spLocks noGrp="1"/>
          </p:cNvSpPr>
          <p:nvPr>
            <p:ph type="body" sz="quarter" idx="13"/>
          </p:nvPr>
        </p:nvSpPr>
        <p:spPr>
          <a:xfrm>
            <a:off x="628650" y="1108609"/>
            <a:ext cx="7886700" cy="3025647"/>
          </a:xfrm>
          <a:prstGeom prst="rect">
            <a:avLst/>
          </a:prstGeom>
        </p:spPr>
        <p:txBody>
          <a:bodyPr>
            <a:normAutofit/>
          </a:bodyPr>
          <a:lstStyle/>
          <a:p>
            <a:pPr marL="0" indent="0">
              <a:buNone/>
            </a:pPr>
            <a:r>
              <a:rPr lang="en-US" b="1" dirty="0"/>
              <a:t>IEEE + Computer Society</a:t>
            </a:r>
          </a:p>
          <a:p>
            <a:pPr marL="0" indent="0">
              <a:buNone/>
            </a:pPr>
            <a:r>
              <a:rPr lang="en-US" dirty="0"/>
              <a:t>50% off membership. Use promo code “FUTURE50”</a:t>
            </a:r>
          </a:p>
          <a:p>
            <a:pPr marL="0" indent="0">
              <a:buNone/>
            </a:pPr>
            <a:endParaRPr lang="en-US" sz="100" dirty="0"/>
          </a:p>
          <a:p>
            <a:pPr>
              <a:buClr>
                <a:srgbClr val="7030A0"/>
              </a:buClr>
              <a:buSzPct val="101000"/>
              <a:buFont typeface="Arial" panose="020B0604020202020204" pitchFamily="34" charset="0"/>
              <a:buChar char="•"/>
            </a:pPr>
            <a:r>
              <a:rPr lang="en-US" dirty="0"/>
              <a:t>IEEE member = $60.00</a:t>
            </a:r>
          </a:p>
          <a:p>
            <a:pPr>
              <a:buClr>
                <a:srgbClr val="7030A0"/>
              </a:buClr>
              <a:buSzPct val="101000"/>
              <a:buFont typeface="Arial" panose="020B0604020202020204" pitchFamily="34" charset="0"/>
              <a:buChar char="•"/>
            </a:pPr>
            <a:r>
              <a:rPr lang="en-US" dirty="0"/>
              <a:t>IEEE Student Member = $8.00</a:t>
            </a:r>
          </a:p>
          <a:p>
            <a:pPr>
              <a:buClr>
                <a:srgbClr val="7030A0"/>
              </a:buClr>
              <a:buSzPct val="101000"/>
              <a:buFont typeface="Arial" panose="020B0604020202020204" pitchFamily="34" charset="0"/>
              <a:buChar char="•"/>
            </a:pPr>
            <a:r>
              <a:rPr lang="en-US" dirty="0"/>
              <a:t>Non-IEEE member = $157.00</a:t>
            </a:r>
          </a:p>
          <a:p>
            <a:pPr marL="0" indent="0">
              <a:buClr>
                <a:srgbClr val="7030A0"/>
              </a:buClr>
              <a:buSzPct val="101000"/>
              <a:buNone/>
            </a:pPr>
            <a:endParaRPr lang="en-US" dirty="0"/>
          </a:p>
          <a:p>
            <a:pPr>
              <a:buClr>
                <a:srgbClr val="7030A0"/>
              </a:buClr>
              <a:buSzPct val="101000"/>
              <a:buFont typeface="Arial" panose="020B0604020202020204" pitchFamily="34" charset="0"/>
              <a:buChar char="•"/>
            </a:pPr>
            <a:r>
              <a:rPr lang="en-US" dirty="0"/>
              <a:t>Full member benefits</a:t>
            </a:r>
          </a:p>
          <a:p>
            <a:pPr>
              <a:buClr>
                <a:srgbClr val="7030A0"/>
              </a:buClr>
              <a:buSzPct val="101000"/>
              <a:buFont typeface="Arial" panose="020B0604020202020204" pitchFamily="34" charset="0"/>
              <a:buChar char="•"/>
            </a:pPr>
            <a:r>
              <a:rPr lang="en-US" dirty="0"/>
              <a:t>Includes Full Access to</a:t>
            </a:r>
            <a:br>
              <a:rPr lang="en-US" dirty="0"/>
            </a:br>
            <a:r>
              <a:rPr lang="en-US" dirty="0"/>
              <a:t>Computer Society Digital Library</a:t>
            </a:r>
          </a:p>
          <a:p>
            <a:pPr marL="0" indent="0">
              <a:buNone/>
            </a:pPr>
            <a:endParaRPr lang="en-US" dirty="0"/>
          </a:p>
          <a:p>
            <a:pPr marL="0" indent="0">
              <a:buNone/>
            </a:pPr>
            <a:endParaRPr lang="en-US" dirty="0"/>
          </a:p>
        </p:txBody>
      </p:sp>
      <p:pic>
        <p:nvPicPr>
          <p:cNvPr id="8" name="Picture 2">
            <a:extLst>
              <a:ext uri="{FF2B5EF4-FFF2-40B4-BE49-F238E27FC236}">
                <a16:creationId xmlns:a16="http://schemas.microsoft.com/office/drawing/2014/main" id="{FA114239-FB1D-4683-BEFD-84A5AFF92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006" y="1724848"/>
            <a:ext cx="2362200" cy="179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5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IEEE Products and Services</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946768" y="1097282"/>
            <a:ext cx="7331384" cy="1997312"/>
          </a:xfrm>
        </p:spPr>
        <p:txBody>
          <a:bodyPr>
            <a:normAutofit fontScale="77500" lnSpcReduction="20000"/>
          </a:bodyPr>
          <a:lstStyle/>
          <a:p>
            <a:pPr algn="l">
              <a:buFont typeface="Arial" panose="020B0604020202020204" pitchFamily="34" charset="0"/>
              <a:buChar char="•"/>
            </a:pPr>
            <a:r>
              <a:rPr lang="en-US" b="0" i="0" dirty="0">
                <a:solidFill>
                  <a:srgbClr val="000000"/>
                </a:solidFill>
                <a:effectLst/>
                <a:latin typeface="Open Sans" panose="020B0606030504020204" pitchFamily="34" charset="0"/>
              </a:rPr>
              <a:t>A unique IEEE email address (e.g., John.A.Doe@ieee.org)</a:t>
            </a:r>
          </a:p>
          <a:p>
            <a:pPr algn="l">
              <a:buFont typeface="Arial" panose="020B0604020202020204" pitchFamily="34" charset="0"/>
              <a:buChar char="•"/>
            </a:pPr>
            <a:r>
              <a:rPr lang="en-US" b="0" i="0" dirty="0">
                <a:solidFill>
                  <a:srgbClr val="000000"/>
                </a:solidFill>
                <a:effectLst/>
                <a:latin typeface="Open Sans" panose="020B0606030504020204" pitchFamily="34" charset="0"/>
              </a:rPr>
              <a:t>Mail forwarding or email inbox (Gmail)</a:t>
            </a:r>
          </a:p>
          <a:p>
            <a:pPr algn="l">
              <a:buFont typeface="Arial" panose="020B0604020202020204" pitchFamily="34" charset="0"/>
              <a:buChar char="•"/>
            </a:pPr>
            <a:r>
              <a:rPr lang="en-US" b="0" i="0" dirty="0">
                <a:solidFill>
                  <a:srgbClr val="000000"/>
                </a:solidFill>
                <a:effectLst/>
                <a:latin typeface="Open Sans" panose="020B0606030504020204" pitchFamily="34" charset="0"/>
              </a:rPr>
              <a:t>30 gigabytes of shared storage (Gmail and Google Drive)</a:t>
            </a:r>
          </a:p>
          <a:p>
            <a:pPr algn="l">
              <a:buFont typeface="Arial" panose="020B0604020202020204" pitchFamily="34" charset="0"/>
              <a:buChar char="•"/>
            </a:pPr>
            <a:r>
              <a:rPr lang="en-US" b="0" i="0" dirty="0">
                <a:solidFill>
                  <a:srgbClr val="000000"/>
                </a:solidFill>
                <a:effectLst/>
                <a:latin typeface="Open Sans" panose="020B0606030504020204" pitchFamily="34" charset="0"/>
              </a:rPr>
              <a:t>99.9 percent up time guaranteed by Google</a:t>
            </a:r>
          </a:p>
          <a:p>
            <a:pPr algn="l">
              <a:buFont typeface="Arial" panose="020B0604020202020204" pitchFamily="34" charset="0"/>
              <a:buChar char="•"/>
            </a:pPr>
            <a:r>
              <a:rPr lang="en-US" b="0" i="0" dirty="0">
                <a:solidFill>
                  <a:srgbClr val="000000"/>
                </a:solidFill>
                <a:effectLst/>
                <a:latin typeface="Open Sans" panose="020B0606030504020204" pitchFamily="34" charset="0"/>
              </a:rPr>
              <a:t>Advertisement-free Gmail</a:t>
            </a:r>
          </a:p>
          <a:p>
            <a:pPr algn="l">
              <a:buFont typeface="Arial" panose="020B0604020202020204" pitchFamily="34" charset="0"/>
              <a:buChar char="•"/>
            </a:pPr>
            <a:r>
              <a:rPr lang="en-US" b="0" i="0" dirty="0">
                <a:solidFill>
                  <a:srgbClr val="000000"/>
                </a:solidFill>
                <a:effectLst/>
                <a:latin typeface="Open Sans" panose="020B0606030504020204" pitchFamily="34" charset="0"/>
              </a:rPr>
              <a:t>Storage of files in the cloud for easy sharing and access from anywhere via Google Drive</a:t>
            </a:r>
          </a:p>
          <a:p>
            <a:pPr algn="l">
              <a:buFont typeface="Arial" panose="020B0604020202020204" pitchFamily="34" charset="0"/>
              <a:buChar char="•"/>
            </a:pPr>
            <a:r>
              <a:rPr lang="en-US" b="0" i="0" dirty="0">
                <a:solidFill>
                  <a:srgbClr val="000000"/>
                </a:solidFill>
                <a:effectLst/>
                <a:latin typeface="Open Sans" panose="020B0606030504020204" pitchFamily="34" charset="0"/>
              </a:rPr>
              <a:t>Use Google Hangouts for messaging, voice and video calls</a:t>
            </a:r>
          </a:p>
          <a:p>
            <a:pPr algn="l"/>
            <a:r>
              <a:rPr lang="en-US" b="0" i="0" u="none" strike="noStrike" dirty="0">
                <a:solidFill>
                  <a:srgbClr val="107FA8"/>
                </a:solidFill>
                <a:effectLst/>
                <a:latin typeface="inherit"/>
                <a:hlinkClick r:id="rId2"/>
              </a:rPr>
              <a:t>Sign up for </a:t>
            </a:r>
            <a:r>
              <a:rPr lang="en-US" b="0" i="0" u="none" strike="noStrike" dirty="0" err="1">
                <a:solidFill>
                  <a:srgbClr val="107FA8"/>
                </a:solidFill>
                <a:effectLst/>
                <a:latin typeface="inherit"/>
                <a:hlinkClick r:id="rId2"/>
              </a:rPr>
              <a:t>GoogleApps@IEEE</a:t>
            </a:r>
            <a:r>
              <a:rPr lang="en-US" b="0" i="0" u="none" strike="noStrike" dirty="0">
                <a:solidFill>
                  <a:srgbClr val="107FA8"/>
                </a:solidFill>
                <a:effectLst/>
                <a:latin typeface="inherit"/>
                <a:hlinkClick r:id="rId2"/>
              </a:rPr>
              <a:t> service</a:t>
            </a:r>
            <a:endParaRPr lang="en-US" b="0" i="0" dirty="0">
              <a:solidFill>
                <a:srgbClr val="000000"/>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7</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fontScale="85000" lnSpcReduction="20000"/>
          </a:bodyPr>
          <a:lstStyle/>
          <a:p>
            <a:r>
              <a:rPr lang="en-US" dirty="0"/>
              <a:t>GoogleApps@IEEE</a:t>
            </a:r>
          </a:p>
        </p:txBody>
      </p:sp>
      <p:pic>
        <p:nvPicPr>
          <p:cNvPr id="6" name="Picture 5" descr="IEEE-CS_LogoTM-orange.png"/>
          <p:cNvPicPr>
            <a:picLocks noChangeAspect="1"/>
          </p:cNvPicPr>
          <p:nvPr/>
        </p:nvPicPr>
        <p:blipFill>
          <a:blip r:embed="rId3"/>
          <a:stretch>
            <a:fillRect/>
          </a:stretch>
        </p:blipFill>
        <p:spPr>
          <a:xfrm>
            <a:off x="3784061" y="4444128"/>
            <a:ext cx="1371600" cy="419832"/>
          </a:xfrm>
          <a:prstGeom prst="rect">
            <a:avLst/>
          </a:prstGeom>
        </p:spPr>
      </p:pic>
      <p:sp>
        <p:nvSpPr>
          <p:cNvPr id="9" name="TextBox 8">
            <a:extLst>
              <a:ext uri="{FF2B5EF4-FFF2-40B4-BE49-F238E27FC236}">
                <a16:creationId xmlns:a16="http://schemas.microsoft.com/office/drawing/2014/main" id="{EDF7092C-80E4-4ED9-A87F-20B73C829965}"/>
              </a:ext>
            </a:extLst>
          </p:cNvPr>
          <p:cNvSpPr txBox="1"/>
          <p:nvPr/>
        </p:nvSpPr>
        <p:spPr>
          <a:xfrm>
            <a:off x="2071561" y="3499658"/>
            <a:ext cx="5996198" cy="959237"/>
          </a:xfrm>
          <a:prstGeom prst="rect">
            <a:avLst/>
          </a:prstGeom>
          <a:noFill/>
        </p:spPr>
        <p:txBody>
          <a:bodyPr wrap="square" rtlCol="0">
            <a:spAutoFit/>
          </a:bodyPr>
          <a:lstStyle/>
          <a:p>
            <a:pPr marL="594360" lvl="1" indent="-187959">
              <a:spcBef>
                <a:spcPts val="1000"/>
              </a:spcBef>
              <a:buClr>
                <a:srgbClr val="7F7F7F"/>
              </a:buClr>
              <a:buSzPct val="114285"/>
              <a:buFont typeface="Merriweather Sans"/>
              <a:buChar char="–"/>
            </a:pPr>
            <a:r>
              <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Verdana"/>
              </a:rPr>
              <a:t>24-hour global programming contest </a:t>
            </a:r>
          </a:p>
          <a:p>
            <a:pPr marL="594360" lvl="1" indent="-187959">
              <a:spcBef>
                <a:spcPts val="1000"/>
              </a:spcBef>
              <a:buClr>
                <a:srgbClr val="7F7F7F"/>
              </a:buClr>
              <a:buSzPct val="114285"/>
              <a:buFont typeface="Merriweather Sans"/>
              <a:buChar char="–"/>
            </a:pPr>
            <a:r>
              <a:rPr lang="en-US" sz="1200" dirty="0">
                <a:latin typeface="Open Sans" panose="020B0606030504020204" pitchFamily="34" charset="0"/>
                <a:ea typeface="Open Sans" panose="020B0606030504020204" pitchFamily="34" charset="0"/>
                <a:cs typeface="Open Sans" panose="020B0606030504020204" pitchFamily="34" charset="0"/>
              </a:rPr>
              <a:t>IEEE student members teams up proctored by an IEEE member to solve programming challenges </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EC7D775-476A-4070-ABA6-21648CC098FE}"/>
              </a:ext>
            </a:extLst>
          </p:cNvPr>
          <p:cNvPicPr>
            <a:picLocks noChangeAspect="1"/>
          </p:cNvPicPr>
          <p:nvPr/>
        </p:nvPicPr>
        <p:blipFill rotWithShape="1">
          <a:blip r:embed="rId4"/>
          <a:srcRect l="380" t="3164" r="797" b="1726"/>
          <a:stretch/>
        </p:blipFill>
        <p:spPr>
          <a:xfrm>
            <a:off x="628650" y="3309923"/>
            <a:ext cx="1764876" cy="901003"/>
          </a:xfrm>
          <a:prstGeom prst="rect">
            <a:avLst/>
          </a:prstGeom>
        </p:spPr>
      </p:pic>
    </p:spTree>
    <p:extLst>
      <p:ext uri="{BB962C8B-B14F-4D97-AF65-F5344CB8AC3E}">
        <p14:creationId xmlns:p14="http://schemas.microsoft.com/office/powerpoint/2010/main" val="7015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What is Computer Networking?</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942975"/>
            <a:ext cx="7886700" cy="1628775"/>
          </a:xfrm>
        </p:spPr>
        <p:txBody>
          <a:bodyPr/>
          <a:lstStyle/>
          <a:p>
            <a:pPr marL="0" indent="0">
              <a:buNone/>
            </a:pPr>
            <a:r>
              <a:rPr lang="en-US" b="0" i="0" dirty="0">
                <a:solidFill>
                  <a:srgbClr val="4D4C4C"/>
                </a:solidFill>
                <a:effectLst/>
                <a:latin typeface="Open Sans" panose="020B0606030504020204" pitchFamily="34" charset="0"/>
                <a:ea typeface="Open Sans" panose="020B0606030504020204" pitchFamily="34" charset="0"/>
                <a:cs typeface="Open Sans" panose="020B0606030504020204" pitchFamily="34" charset="0"/>
              </a:rPr>
              <a:t>Computer networking refers to connected computing devices (such as laptops, desktops, servers, smartphones, and tablets) and an ever-expanding array of IoT devices (such as cameras, door locks, doorbells, refrigerators, audio/visual systems, thermostats, and various sensors) that communicate with one another in other to share information and resources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8</a:t>
            </a:fld>
            <a:endParaRPr lang="en-US"/>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pic>
        <p:nvPicPr>
          <p:cNvPr id="7" name="Picture 6">
            <a:extLst>
              <a:ext uri="{FF2B5EF4-FFF2-40B4-BE49-F238E27FC236}">
                <a16:creationId xmlns:a16="http://schemas.microsoft.com/office/drawing/2014/main" id="{316FDAEC-0ED3-4535-8870-8CDC9D2FBCD0}"/>
              </a:ext>
            </a:extLst>
          </p:cNvPr>
          <p:cNvPicPr>
            <a:picLocks noChangeAspect="1"/>
          </p:cNvPicPr>
          <p:nvPr/>
        </p:nvPicPr>
        <p:blipFill>
          <a:blip r:embed="rId3"/>
          <a:stretch>
            <a:fillRect/>
          </a:stretch>
        </p:blipFill>
        <p:spPr>
          <a:xfrm>
            <a:off x="2783936" y="2571750"/>
            <a:ext cx="3371850" cy="1352550"/>
          </a:xfrm>
          <a:prstGeom prst="rect">
            <a:avLst/>
          </a:prstGeom>
        </p:spPr>
      </p:pic>
    </p:spTree>
    <p:extLst>
      <p:ext uri="{BB962C8B-B14F-4D97-AF65-F5344CB8AC3E}">
        <p14:creationId xmlns:p14="http://schemas.microsoft.com/office/powerpoint/2010/main" val="7015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3510-A603-E547-975A-B6891567AFD8}"/>
              </a:ext>
            </a:extLst>
          </p:cNvPr>
          <p:cNvSpPr>
            <a:spLocks noGrp="1"/>
          </p:cNvSpPr>
          <p:nvPr>
            <p:ph type="title"/>
          </p:nvPr>
        </p:nvSpPr>
        <p:spPr/>
        <p:txBody>
          <a:bodyPr/>
          <a:lstStyle/>
          <a:p>
            <a:r>
              <a:rPr lang="en-US" dirty="0"/>
              <a:t>Features of a Computer Network</a:t>
            </a:r>
          </a:p>
        </p:txBody>
      </p:sp>
      <p:sp>
        <p:nvSpPr>
          <p:cNvPr id="3" name="Text Placeholder 2">
            <a:extLst>
              <a:ext uri="{FF2B5EF4-FFF2-40B4-BE49-F238E27FC236}">
                <a16:creationId xmlns:a16="http://schemas.microsoft.com/office/drawing/2014/main" id="{4C8490F5-A330-C64F-B83F-4FB6B0DD0A26}"/>
              </a:ext>
            </a:extLst>
          </p:cNvPr>
          <p:cNvSpPr>
            <a:spLocks noGrp="1"/>
          </p:cNvSpPr>
          <p:nvPr>
            <p:ph type="body" sz="quarter" idx="13"/>
          </p:nvPr>
        </p:nvSpPr>
        <p:spPr>
          <a:xfrm>
            <a:off x="628650" y="1157161"/>
            <a:ext cx="7886700" cy="3169571"/>
          </a:xfrm>
        </p:spPr>
        <p:txBody>
          <a:bodyPr>
            <a:normAutofit/>
          </a:bodyPr>
          <a:lstStyle/>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Communication speed</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File sharing</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Easy back up and roll back</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Software and Hardware sharing</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Security</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Scalability</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600" b="0" i="0" u="none" strike="noStrike" cap="none" normalizeH="0" baseline="0" dirty="0">
                <a:ln>
                  <a:noFill/>
                </a:ln>
                <a:effectLst/>
                <a:latin typeface="Open Sans" panose="020B0606030504020204" pitchFamily="34" charset="0"/>
                <a:ea typeface="Open Sans" panose="020B0606030504020204" pitchFamily="34" charset="0"/>
                <a:cs typeface="Open Sans" panose="020B0606030504020204" pitchFamily="34" charset="0"/>
              </a:rPr>
              <a:t>Reliability</a:t>
            </a:r>
          </a:p>
        </p:txBody>
      </p:sp>
      <p:sp>
        <p:nvSpPr>
          <p:cNvPr id="4" name="Slide Number Placeholder 3">
            <a:extLst>
              <a:ext uri="{FF2B5EF4-FFF2-40B4-BE49-F238E27FC236}">
                <a16:creationId xmlns:a16="http://schemas.microsoft.com/office/drawing/2014/main" id="{72B94A43-821E-7147-8014-F1E1AD70B83F}"/>
              </a:ext>
            </a:extLst>
          </p:cNvPr>
          <p:cNvSpPr>
            <a:spLocks noGrp="1"/>
          </p:cNvSpPr>
          <p:nvPr>
            <p:ph type="sldNum" sz="quarter" idx="14"/>
          </p:nvPr>
        </p:nvSpPr>
        <p:spPr/>
        <p:txBody>
          <a:bodyPr/>
          <a:lstStyle/>
          <a:p>
            <a:fld id="{3DD97BEB-BAEF-0344-9D5C-EC73E478698A}" type="slidenum">
              <a:rPr lang="en-US" smtClean="0"/>
              <a:pPr/>
              <a:t>9</a:t>
            </a:fld>
            <a:endParaRPr lang="en-US"/>
          </a:p>
        </p:txBody>
      </p:sp>
      <p:sp>
        <p:nvSpPr>
          <p:cNvPr id="5" name="Text Placeholder 4">
            <a:extLst>
              <a:ext uri="{FF2B5EF4-FFF2-40B4-BE49-F238E27FC236}">
                <a16:creationId xmlns:a16="http://schemas.microsoft.com/office/drawing/2014/main" id="{99123C68-7C0A-4942-AC23-90DB5F1E4BA8}"/>
              </a:ext>
            </a:extLst>
          </p:cNvPr>
          <p:cNvSpPr>
            <a:spLocks noGrp="1"/>
          </p:cNvSpPr>
          <p:nvPr>
            <p:ph type="body" sz="quarter" idx="15"/>
          </p:nvPr>
        </p:nvSpPr>
        <p:spPr/>
        <p:txBody>
          <a:bodyPr>
            <a:normAutofit/>
          </a:bodyPr>
          <a:lstStyle/>
          <a:p>
            <a:r>
              <a:rPr kumimoji="0" lang="en-US" altLang="en-US" sz="1200" b="0" i="0" u="none" strike="noStrike" cap="none" normalizeH="0" baseline="0" dirty="0">
                <a:ln>
                  <a:noFill/>
                </a:ln>
                <a:solidFill>
                  <a:schemeClr val="bg1">
                    <a:lumMod val="50000"/>
                  </a:schemeClr>
                </a:solidFill>
                <a:effectLst/>
                <a:latin typeface="inter-regular"/>
              </a:rPr>
              <a:t>What characteristics should a computer network have?</a:t>
            </a:r>
            <a:endParaRPr lang="en-US" sz="1200" dirty="0">
              <a:solidFill>
                <a:schemeClr val="bg1">
                  <a:lumMod val="50000"/>
                </a:schemeClr>
              </a:solidFill>
            </a:endParaRPr>
          </a:p>
        </p:txBody>
      </p:sp>
      <p:pic>
        <p:nvPicPr>
          <p:cNvPr id="6" name="Picture 5" descr="IEEE-CS_LogoTM-orange.png"/>
          <p:cNvPicPr>
            <a:picLocks noChangeAspect="1"/>
          </p:cNvPicPr>
          <p:nvPr/>
        </p:nvPicPr>
        <p:blipFill>
          <a:blip r:embed="rId2"/>
          <a:stretch>
            <a:fillRect/>
          </a:stretch>
        </p:blipFill>
        <p:spPr>
          <a:xfrm>
            <a:off x="3784061" y="4444128"/>
            <a:ext cx="1371600" cy="419832"/>
          </a:xfrm>
          <a:prstGeom prst="rect">
            <a:avLst/>
          </a:prstGeom>
        </p:spPr>
      </p:pic>
      <p:sp>
        <p:nvSpPr>
          <p:cNvPr id="7" name="Rectangle 1">
            <a:extLst>
              <a:ext uri="{FF2B5EF4-FFF2-40B4-BE49-F238E27FC236}">
                <a16:creationId xmlns:a16="http://schemas.microsoft.com/office/drawing/2014/main" id="{D54301D7-7FD8-44CA-9D11-66F983B4822C}"/>
              </a:ext>
            </a:extLst>
          </p:cNvPr>
          <p:cNvSpPr>
            <a:spLocks noChangeArrowheads="1"/>
          </p:cNvSpPr>
          <p:nvPr/>
        </p:nvSpPr>
        <p:spPr bwMode="auto">
          <a:xfrm>
            <a:off x="0" y="52595"/>
            <a:ext cx="184731" cy="3520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856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854964"/>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839</TotalTime>
  <Words>1331</Words>
  <Application>Microsoft Office PowerPoint</Application>
  <PresentationFormat>On-screen Show (16:9)</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Computer Networking:  The Past, Present and Future</vt:lpstr>
      <vt:lpstr>The Computer Society</vt:lpstr>
      <vt:lpstr>Who we are?</vt:lpstr>
      <vt:lpstr>What we offer?</vt:lpstr>
      <vt:lpstr>IEEE Computer Society Student  Membership</vt:lpstr>
      <vt:lpstr>Student Membership</vt:lpstr>
      <vt:lpstr>IEEE Products and Services</vt:lpstr>
      <vt:lpstr>What is Computer Networking?</vt:lpstr>
      <vt:lpstr>Features of a Computer Network</vt:lpstr>
      <vt:lpstr>Computer Networking: The past</vt:lpstr>
      <vt:lpstr>What is Packet Switching?</vt:lpstr>
      <vt:lpstr>The history of the ARPANET</vt:lpstr>
      <vt:lpstr>The rise of the Internet</vt:lpstr>
      <vt:lpstr>The TCP/IP stack</vt:lpstr>
      <vt:lpstr>Modern Networking Devices</vt:lpstr>
      <vt:lpstr>IEEE 802.11 WiFi</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Unknown User</cp:lastModifiedBy>
  <cp:revision>76</cp:revision>
  <dcterms:created xsi:type="dcterms:W3CDTF">2016-10-24T19:40:55Z</dcterms:created>
  <dcterms:modified xsi:type="dcterms:W3CDTF">2022-01-25T22:17:59Z</dcterms:modified>
</cp:coreProperties>
</file>