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4" r:id="rId3"/>
    <p:sldId id="265" r:id="rId4"/>
    <p:sldId id="258" r:id="rId5"/>
    <p:sldId id="259" r:id="rId6"/>
    <p:sldId id="260" r:id="rId7"/>
    <p:sldId id="263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0" autoAdjust="0"/>
    <p:restoredTop sz="94633" autoAdjust="0"/>
  </p:normalViewPr>
  <p:slideViewPr>
    <p:cSldViewPr>
      <p:cViewPr varScale="1">
        <p:scale>
          <a:sx n="39" d="100"/>
          <a:sy n="39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3552D-867B-49F1-9894-034C2B1DA04D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5268C-EAE1-4163-B474-F94B95CD9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7F6AB2-180C-47D7-88F5-8B6692268A1B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68E7C66-34A2-48F1-8160-1CB1A40EE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rgbClr val="9999FF">
                <a:alpha val="98039"/>
              </a:srgbClr>
            </a:solidFill>
          </a:ln>
        </p:spPr>
        <p:txBody>
          <a:bodyPr/>
          <a:lstStyle/>
          <a:p>
            <a:r>
              <a:rPr lang="en-US" dirty="0" smtClean="0"/>
              <a:t>Living and loving in a changing world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Freud: “Love and work…work and love, that’s all there is.”</a:t>
            </a:r>
            <a:endParaRPr lang="en-US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‘Love’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households, not families (7.4m now to 10.8 m by 2026</a:t>
            </a:r>
          </a:p>
          <a:p>
            <a:r>
              <a:rPr lang="en-US" dirty="0" smtClean="0"/>
              <a:t>More lone-person </a:t>
            </a:r>
            <a:r>
              <a:rPr lang="en-US" dirty="0" err="1" smtClean="0"/>
              <a:t>h’holds</a:t>
            </a:r>
            <a:r>
              <a:rPr lang="en-US" dirty="0" smtClean="0"/>
              <a:t> (1.8m – 3+m)</a:t>
            </a:r>
          </a:p>
          <a:p>
            <a:r>
              <a:rPr lang="en-US" dirty="0" smtClean="0"/>
              <a:t>Solos uncommitted, W/F backlash</a:t>
            </a:r>
          </a:p>
          <a:p>
            <a:r>
              <a:rPr lang="en-US" dirty="0" smtClean="0"/>
              <a:t>Fewer families with children (28%) + 360,000 lone parents families</a:t>
            </a:r>
          </a:p>
          <a:p>
            <a:r>
              <a:rPr lang="en-US" dirty="0" smtClean="0"/>
              <a:t>62% both parents working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work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flexibility – contracting/outsourcing</a:t>
            </a:r>
          </a:p>
          <a:p>
            <a:r>
              <a:rPr lang="en-US" dirty="0" smtClean="0"/>
              <a:t>More P/T work, job insecurity</a:t>
            </a:r>
          </a:p>
          <a:p>
            <a:r>
              <a:rPr lang="en-US" dirty="0" smtClean="0"/>
              <a:t>Services cf. manufacturing</a:t>
            </a:r>
          </a:p>
          <a:p>
            <a:r>
              <a:rPr lang="en-US" dirty="0" smtClean="0"/>
              <a:t>Job intensity – 82% feel ‘rushed or hurried’</a:t>
            </a:r>
          </a:p>
          <a:p>
            <a:r>
              <a:rPr lang="en-US" dirty="0" smtClean="0"/>
              <a:t>Ageing workforce – 2.5 m </a:t>
            </a:r>
            <a:r>
              <a:rPr lang="en-US" dirty="0" err="1" smtClean="0"/>
              <a:t>carers</a:t>
            </a:r>
            <a:endParaRPr lang="en-US" dirty="0" smtClean="0"/>
          </a:p>
          <a:p>
            <a:r>
              <a:rPr lang="en-US" dirty="0" smtClean="0"/>
              <a:t>Skilled migrant </a:t>
            </a:r>
            <a:r>
              <a:rPr lang="en-US" dirty="0" smtClean="0"/>
              <a:t>intake/competition</a:t>
            </a:r>
          </a:p>
          <a:p>
            <a:r>
              <a:rPr lang="en-US" dirty="0" smtClean="0"/>
              <a:t>Soon 50%+ of workforce female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Australian Early Development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Physical health &amp; wellbeing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Social competence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Emotional maturity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Language &amp; cognitive skills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Communication skills &amp; general knowledge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Gardner’s 5 Minds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disciplined mind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synthesising</a:t>
            </a:r>
            <a:r>
              <a:rPr lang="en-US" dirty="0" smtClean="0"/>
              <a:t> mind</a:t>
            </a:r>
          </a:p>
          <a:p>
            <a:r>
              <a:rPr lang="en-US" dirty="0" smtClean="0"/>
              <a:t>A creating mind</a:t>
            </a:r>
          </a:p>
          <a:p>
            <a:r>
              <a:rPr lang="en-US" dirty="0" smtClean="0"/>
              <a:t>A respectful mind</a:t>
            </a:r>
          </a:p>
          <a:p>
            <a:r>
              <a:rPr lang="en-US" dirty="0" smtClean="0"/>
              <a:t>An ethical mind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Fewer people marrying or having children, so children now a minority</a:t>
            </a:r>
          </a:p>
          <a:p>
            <a:r>
              <a:rPr lang="en-US" dirty="0" err="1" smtClean="0"/>
              <a:t>Privatised</a:t>
            </a:r>
            <a:r>
              <a:rPr lang="en-US" dirty="0" smtClean="0"/>
              <a:t> choice, public responsibility</a:t>
            </a:r>
          </a:p>
          <a:p>
            <a:r>
              <a:rPr lang="en-US" dirty="0" smtClean="0"/>
              <a:t>Older parents, both working</a:t>
            </a:r>
          </a:p>
          <a:p>
            <a:r>
              <a:rPr lang="en-US" dirty="0" smtClean="0"/>
              <a:t>Time poor, hurried</a:t>
            </a:r>
          </a:p>
          <a:p>
            <a:r>
              <a:rPr lang="en-US" dirty="0" smtClean="0"/>
              <a:t>More out-of-home </a:t>
            </a:r>
            <a:r>
              <a:rPr lang="en-US" dirty="0" err="1" smtClean="0"/>
              <a:t>carers</a:t>
            </a:r>
            <a:endParaRPr lang="en-US" dirty="0" smtClean="0"/>
          </a:p>
          <a:p>
            <a:r>
              <a:rPr lang="en-US" dirty="0" smtClean="0"/>
              <a:t>Empty neighborhoods</a:t>
            </a:r>
          </a:p>
          <a:p>
            <a:r>
              <a:rPr lang="en-US" dirty="0" smtClean="0"/>
              <a:t>Hostility from the Solos </a:t>
            </a:r>
          </a:p>
          <a:p>
            <a:r>
              <a:rPr lang="en-US" dirty="0" smtClean="0"/>
              <a:t>Media exploitation of kids as consumers</a:t>
            </a:r>
          </a:p>
          <a:p>
            <a:r>
              <a:rPr lang="en-US" dirty="0" smtClean="0"/>
              <a:t>Technology changes the way kids learn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increase &amp; urban planning</a:t>
            </a:r>
          </a:p>
          <a:p>
            <a:r>
              <a:rPr lang="en-US" dirty="0" smtClean="0"/>
              <a:t>Rising inequality</a:t>
            </a:r>
          </a:p>
          <a:p>
            <a:r>
              <a:rPr lang="en-US" dirty="0" smtClean="0"/>
              <a:t>Ethnic separation</a:t>
            </a:r>
          </a:p>
          <a:p>
            <a:r>
              <a:rPr lang="en-US" dirty="0" smtClean="0"/>
              <a:t>Ageing, care &amp; loneliness</a:t>
            </a:r>
          </a:p>
          <a:p>
            <a:r>
              <a:rPr lang="en-US" dirty="0" smtClean="0"/>
              <a:t>Environmental problems</a:t>
            </a:r>
          </a:p>
          <a:p>
            <a:r>
              <a:rPr lang="en-US" dirty="0" smtClean="0"/>
              <a:t>Role of government vs. community?</a:t>
            </a:r>
          </a:p>
          <a:p>
            <a:r>
              <a:rPr lang="en-US" dirty="0" smtClean="0"/>
              <a:t>Technology &amp; education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ethnicity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2006, 44% Australians either born overseas (4.4m) or had one parent born </a:t>
            </a:r>
            <a:r>
              <a:rPr lang="en-US" dirty="0" err="1" smtClean="0"/>
              <a:t>o’seas</a:t>
            </a:r>
            <a:r>
              <a:rPr lang="en-US" dirty="0" smtClean="0"/>
              <a:t> (3.6m) (Europe 47%, Asia 27%)</a:t>
            </a:r>
          </a:p>
          <a:p>
            <a:r>
              <a:rPr lang="en-US" dirty="0" smtClean="0"/>
              <a:t>90% with a non-Christian background</a:t>
            </a:r>
          </a:p>
          <a:p>
            <a:r>
              <a:rPr lang="en-US" dirty="0" smtClean="0"/>
              <a:t>88% NES at home</a:t>
            </a:r>
          </a:p>
          <a:p>
            <a:r>
              <a:rPr lang="en-US" dirty="0" smtClean="0"/>
              <a:t>M/F ratios (Japanese 51M:100F; Indian 123M:100F; Bangladesh 154M:100F)</a:t>
            </a:r>
          </a:p>
          <a:p>
            <a:r>
              <a:rPr lang="en-US" dirty="0" smtClean="0"/>
              <a:t>Recent arrivals younger (median age Sudanese 25; Afghan 27; Thai/Taiwan 28)</a:t>
            </a:r>
          </a:p>
          <a:p>
            <a:r>
              <a:rPr lang="en-US" dirty="0" smtClean="0"/>
              <a:t>½ Italian-born aged 66; ½ Indian-born aged -35 yrs</a:t>
            </a:r>
          </a:p>
          <a:p>
            <a:r>
              <a:rPr lang="en-US" dirty="0" err="1" smtClean="0"/>
              <a:t>Cabramatta</a:t>
            </a:r>
            <a:r>
              <a:rPr lang="en-US" dirty="0" smtClean="0"/>
              <a:t> 133 nationalities, 70 languages; 34% born Vietnam, 28% born Australia</a:t>
            </a:r>
          </a:p>
          <a:p>
            <a:r>
              <a:rPr lang="en-US" dirty="0" smtClean="0"/>
              <a:t>Springvale 21% Vietnamese; 29% Buddhist, Catholic 24%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authentic 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Shallow consumerism</a:t>
            </a:r>
          </a:p>
          <a:p>
            <a:r>
              <a:rPr lang="en-US" dirty="0" smtClean="0"/>
              <a:t>The cult of self</a:t>
            </a:r>
          </a:p>
          <a:p>
            <a:r>
              <a:rPr lang="en-US" dirty="0" smtClean="0"/>
              <a:t>Mass-produced individualism</a:t>
            </a:r>
          </a:p>
          <a:p>
            <a:r>
              <a:rPr lang="en-US" dirty="0" smtClean="0"/>
              <a:t>Inequality of opportunity</a:t>
            </a:r>
          </a:p>
          <a:p>
            <a:r>
              <a:rPr lang="en-US" dirty="0" smtClean="0"/>
              <a:t>Ethnic &amp; religious guiding values</a:t>
            </a:r>
          </a:p>
          <a:p>
            <a:r>
              <a:rPr lang="en-US" dirty="0" smtClean="0"/>
              <a:t>Developing an authentic self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77</TotalTime>
  <Words>365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Living and loving in a changing world  </vt:lpstr>
      <vt:lpstr>Changing ‘Love’ relationships</vt:lpstr>
      <vt:lpstr>Changing work productivity</vt:lpstr>
      <vt:lpstr>Australian Early Development Index</vt:lpstr>
      <vt:lpstr>Gardner’s 5 Minds for the Future</vt:lpstr>
      <vt:lpstr>The New Child</vt:lpstr>
      <vt:lpstr>Challenges for the future</vt:lpstr>
      <vt:lpstr>Changes in ethnicity</vt:lpstr>
      <vt:lpstr>The authentic self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and loving in a changing world</dc:title>
  <dc:creator>Don</dc:creator>
  <cp:lastModifiedBy>Don</cp:lastModifiedBy>
  <cp:revision>16</cp:revision>
  <dcterms:created xsi:type="dcterms:W3CDTF">2009-10-14T23:48:19Z</dcterms:created>
  <dcterms:modified xsi:type="dcterms:W3CDTF">2009-10-26T22:11:55Z</dcterms:modified>
</cp:coreProperties>
</file>