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60" r:id="rId5"/>
    <p:sldId id="259" r:id="rId6"/>
    <p:sldId id="263"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56"/>
    <p:restoredTop sz="83642"/>
  </p:normalViewPr>
  <p:slideViewPr>
    <p:cSldViewPr snapToGrid="0" snapToObjects="1">
      <p:cViewPr varScale="1">
        <p:scale>
          <a:sx n="92" d="100"/>
          <a:sy n="92" d="100"/>
        </p:scale>
        <p:origin x="17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4D4640-E546-DC4E-8580-0281427BBB6C}" type="datetimeFigureOut">
              <a:rPr lang="en-US" smtClean="0"/>
              <a:t>3/7/17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40328F-C1F4-864C-B209-58B168FF530E}" type="slidenum">
              <a:rPr lang="en-US" smtClean="0"/>
              <a:t>‹#›</a:t>
            </a:fld>
            <a:endParaRPr lang="en-US"/>
          </a:p>
        </p:txBody>
      </p:sp>
    </p:spTree>
    <p:extLst>
      <p:ext uri="{BB962C8B-B14F-4D97-AF65-F5344CB8AC3E}">
        <p14:creationId xmlns:p14="http://schemas.microsoft.com/office/powerpoint/2010/main" val="2091063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can see the employee can use the methods</a:t>
            </a:r>
            <a:r>
              <a:rPr lang="en-US" baseline="0" dirty="0" smtClean="0"/>
              <a:t> from the parent class</a:t>
            </a:r>
            <a:endParaRPr lang="en-US" dirty="0"/>
          </a:p>
        </p:txBody>
      </p:sp>
      <p:sp>
        <p:nvSpPr>
          <p:cNvPr id="4" name="Slide Number Placeholder 3"/>
          <p:cNvSpPr>
            <a:spLocks noGrp="1"/>
          </p:cNvSpPr>
          <p:nvPr>
            <p:ph type="sldNum" sz="quarter" idx="10"/>
          </p:nvPr>
        </p:nvSpPr>
        <p:spPr/>
        <p:txBody>
          <a:bodyPr/>
          <a:lstStyle/>
          <a:p>
            <a:fld id="{7B40328F-C1F4-864C-B209-58B168FF530E}" type="slidenum">
              <a:rPr lang="en-US" smtClean="0"/>
              <a:t>3</a:t>
            </a:fld>
            <a:endParaRPr lang="en-US"/>
          </a:p>
        </p:txBody>
      </p:sp>
    </p:spTree>
    <p:extLst>
      <p:ext uri="{BB962C8B-B14F-4D97-AF65-F5344CB8AC3E}">
        <p14:creationId xmlns:p14="http://schemas.microsoft.com/office/powerpoint/2010/main" val="1633228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super instead of rewriting the code from the parent class by using super </a:t>
            </a:r>
          </a:p>
          <a:p>
            <a:r>
              <a:rPr lang="en-US" dirty="0" smtClean="0"/>
              <a:t>Polymorphism-overwrite the method in the parent class (test method) </a:t>
            </a:r>
          </a:p>
          <a:p>
            <a:endParaRPr lang="en-US" dirty="0"/>
          </a:p>
        </p:txBody>
      </p:sp>
      <p:sp>
        <p:nvSpPr>
          <p:cNvPr id="4" name="Slide Number Placeholder 3"/>
          <p:cNvSpPr>
            <a:spLocks noGrp="1"/>
          </p:cNvSpPr>
          <p:nvPr>
            <p:ph type="sldNum" sz="quarter" idx="10"/>
          </p:nvPr>
        </p:nvSpPr>
        <p:spPr/>
        <p:txBody>
          <a:bodyPr/>
          <a:lstStyle/>
          <a:p>
            <a:fld id="{7B40328F-C1F4-864C-B209-58B168FF530E}" type="slidenum">
              <a:rPr lang="en-US" smtClean="0"/>
              <a:t>4</a:t>
            </a:fld>
            <a:endParaRPr lang="en-US"/>
          </a:p>
        </p:txBody>
      </p:sp>
    </p:spTree>
    <p:extLst>
      <p:ext uri="{BB962C8B-B14F-4D97-AF65-F5344CB8AC3E}">
        <p14:creationId xmlns:p14="http://schemas.microsoft.com/office/powerpoint/2010/main" val="1787932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Association: </a:t>
            </a:r>
          </a:p>
          <a:p>
            <a:r>
              <a:rPr lang="en-US" dirty="0" smtClean="0"/>
              <a:t>There</a:t>
            </a:r>
            <a:r>
              <a:rPr lang="en-US" baseline="0" dirty="0" smtClean="0"/>
              <a:t> is some kind of interaction with another object. Relationship between classes</a:t>
            </a:r>
            <a:endParaRPr lang="en-US" dirty="0" smtClean="0"/>
          </a:p>
          <a:p>
            <a:r>
              <a:rPr lang="en-US" dirty="0" smtClean="0"/>
              <a:t>both objects use each other</a:t>
            </a:r>
          </a:p>
          <a:p>
            <a:r>
              <a:rPr lang="en-US" dirty="0" smtClean="0"/>
              <a:t>Both Aggregation and composition are forms</a:t>
            </a:r>
            <a:r>
              <a:rPr lang="en-US" baseline="0" dirty="0" smtClean="0"/>
              <a:t> of association. They both describe a relationship between a whole and its parts</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Composition: is a more specific kind of aggregation that implies ownership.  A human can live without body parts but body parts cannot exist with a human. When a human dies all their body parts dies as well. Lifetime of both the objects are the same. </a:t>
            </a:r>
            <a:r>
              <a:rPr lang="en-US" baseline="0" dirty="0" smtClean="0"/>
              <a:t>The part can only belong to one whole. If the whole is destroyed then the part is destroyed</a:t>
            </a:r>
            <a:endParaRPr lang="en-US" dirty="0" smtClean="0"/>
          </a:p>
          <a:p>
            <a:endParaRPr lang="en-US" dirty="0" smtClean="0"/>
          </a:p>
          <a:p>
            <a:endParaRPr lang="en-US" dirty="0" smtClean="0"/>
          </a:p>
          <a:p>
            <a:r>
              <a:rPr lang="en-US" dirty="0" smtClean="0"/>
              <a:t>Aggregation: is a weak</a:t>
            </a:r>
            <a:r>
              <a:rPr lang="en-US" baseline="0" dirty="0" smtClean="0"/>
              <a:t> form of composition. A team is a collection of players and if the team is dissolved the players can still exist relationship is shown with the open diamond on the whole part of the relationship. The symbol says one or more players are part of a team. </a:t>
            </a:r>
            <a:endParaRPr lang="en-US" dirty="0"/>
          </a:p>
        </p:txBody>
      </p:sp>
      <p:sp>
        <p:nvSpPr>
          <p:cNvPr id="4" name="Slide Number Placeholder 3"/>
          <p:cNvSpPr>
            <a:spLocks noGrp="1"/>
          </p:cNvSpPr>
          <p:nvPr>
            <p:ph type="sldNum" sz="quarter" idx="10"/>
          </p:nvPr>
        </p:nvSpPr>
        <p:spPr/>
        <p:txBody>
          <a:bodyPr/>
          <a:lstStyle/>
          <a:p>
            <a:fld id="{7B40328F-C1F4-864C-B209-58B168FF530E}" type="slidenum">
              <a:rPr lang="en-US" smtClean="0"/>
              <a:t>5</a:t>
            </a:fld>
            <a:endParaRPr lang="en-US"/>
          </a:p>
        </p:txBody>
      </p:sp>
    </p:spTree>
    <p:extLst>
      <p:ext uri="{BB962C8B-B14F-4D97-AF65-F5344CB8AC3E}">
        <p14:creationId xmlns:p14="http://schemas.microsoft.com/office/powerpoint/2010/main" val="926764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40328F-C1F4-864C-B209-58B168FF530E}" type="slidenum">
              <a:rPr lang="en-US" smtClean="0"/>
              <a:t>6</a:t>
            </a:fld>
            <a:endParaRPr lang="en-US"/>
          </a:p>
        </p:txBody>
      </p:sp>
    </p:spTree>
    <p:extLst>
      <p:ext uri="{BB962C8B-B14F-4D97-AF65-F5344CB8AC3E}">
        <p14:creationId xmlns:p14="http://schemas.microsoft.com/office/powerpoint/2010/main" val="1321115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destroy the employee, the salary is also destroyed</a:t>
            </a:r>
            <a:endParaRPr lang="en-US" dirty="0"/>
          </a:p>
        </p:txBody>
      </p:sp>
      <p:sp>
        <p:nvSpPr>
          <p:cNvPr id="4" name="Slide Number Placeholder 3"/>
          <p:cNvSpPr>
            <a:spLocks noGrp="1"/>
          </p:cNvSpPr>
          <p:nvPr>
            <p:ph type="sldNum" sz="quarter" idx="10"/>
          </p:nvPr>
        </p:nvSpPr>
        <p:spPr/>
        <p:txBody>
          <a:bodyPr/>
          <a:lstStyle/>
          <a:p>
            <a:fld id="{7B40328F-C1F4-864C-B209-58B168FF530E}" type="slidenum">
              <a:rPr lang="en-US" smtClean="0"/>
              <a:t>7</a:t>
            </a:fld>
            <a:endParaRPr lang="en-US"/>
          </a:p>
        </p:txBody>
      </p:sp>
    </p:spTree>
    <p:extLst>
      <p:ext uri="{BB962C8B-B14F-4D97-AF65-F5344CB8AC3E}">
        <p14:creationId xmlns:p14="http://schemas.microsoft.com/office/powerpoint/2010/main" val="1762226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much difference</a:t>
            </a:r>
          </a:p>
          <a:p>
            <a:r>
              <a:rPr lang="en-US" dirty="0" smtClean="0"/>
              <a:t>An instance of the class salary can exist independently</a:t>
            </a:r>
          </a:p>
          <a:p>
            <a:endParaRPr lang="en-US" dirty="0"/>
          </a:p>
        </p:txBody>
      </p:sp>
      <p:sp>
        <p:nvSpPr>
          <p:cNvPr id="4" name="Slide Number Placeholder 3"/>
          <p:cNvSpPr>
            <a:spLocks noGrp="1"/>
          </p:cNvSpPr>
          <p:nvPr>
            <p:ph type="sldNum" sz="quarter" idx="10"/>
          </p:nvPr>
        </p:nvSpPr>
        <p:spPr/>
        <p:txBody>
          <a:bodyPr/>
          <a:lstStyle/>
          <a:p>
            <a:fld id="{7B40328F-C1F4-864C-B209-58B168FF530E}" type="slidenum">
              <a:rPr lang="en-US" smtClean="0"/>
              <a:t>8</a:t>
            </a:fld>
            <a:endParaRPr lang="en-US"/>
          </a:p>
        </p:txBody>
      </p:sp>
    </p:spTree>
    <p:extLst>
      <p:ext uri="{BB962C8B-B14F-4D97-AF65-F5344CB8AC3E}">
        <p14:creationId xmlns:p14="http://schemas.microsoft.com/office/powerpoint/2010/main" val="34063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90821D-FF3E-8D40-AAC4-9FB61C3C00EC}" type="datetimeFigureOut">
              <a:rPr lang="en-US" smtClean="0"/>
              <a:t>3/7/17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23CC8-44E8-AE49-AC25-02989E66136E}" type="slidenum">
              <a:rPr lang="en-US" smtClean="0"/>
              <a:t>‹#›</a:t>
            </a:fld>
            <a:endParaRPr lang="en-US"/>
          </a:p>
        </p:txBody>
      </p:sp>
    </p:spTree>
    <p:extLst>
      <p:ext uri="{BB962C8B-B14F-4D97-AF65-F5344CB8AC3E}">
        <p14:creationId xmlns:p14="http://schemas.microsoft.com/office/powerpoint/2010/main" val="149967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90821D-FF3E-8D40-AAC4-9FB61C3C00EC}" type="datetimeFigureOut">
              <a:rPr lang="en-US" smtClean="0"/>
              <a:t>3/7/17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23CC8-44E8-AE49-AC25-02989E66136E}" type="slidenum">
              <a:rPr lang="en-US" smtClean="0"/>
              <a:t>‹#›</a:t>
            </a:fld>
            <a:endParaRPr lang="en-US"/>
          </a:p>
        </p:txBody>
      </p:sp>
    </p:spTree>
    <p:extLst>
      <p:ext uri="{BB962C8B-B14F-4D97-AF65-F5344CB8AC3E}">
        <p14:creationId xmlns:p14="http://schemas.microsoft.com/office/powerpoint/2010/main" val="364903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90821D-FF3E-8D40-AAC4-9FB61C3C00EC}" type="datetimeFigureOut">
              <a:rPr lang="en-US" smtClean="0"/>
              <a:t>3/7/17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23CC8-44E8-AE49-AC25-02989E66136E}" type="slidenum">
              <a:rPr lang="en-US" smtClean="0"/>
              <a:t>‹#›</a:t>
            </a:fld>
            <a:endParaRPr lang="en-US"/>
          </a:p>
        </p:txBody>
      </p:sp>
    </p:spTree>
    <p:extLst>
      <p:ext uri="{BB962C8B-B14F-4D97-AF65-F5344CB8AC3E}">
        <p14:creationId xmlns:p14="http://schemas.microsoft.com/office/powerpoint/2010/main" val="1872102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90821D-FF3E-8D40-AAC4-9FB61C3C00EC}" type="datetimeFigureOut">
              <a:rPr lang="en-US" smtClean="0"/>
              <a:t>3/7/17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23CC8-44E8-AE49-AC25-02989E66136E}" type="slidenum">
              <a:rPr lang="en-US" smtClean="0"/>
              <a:t>‹#›</a:t>
            </a:fld>
            <a:endParaRPr lang="en-US"/>
          </a:p>
        </p:txBody>
      </p:sp>
    </p:spTree>
    <p:extLst>
      <p:ext uri="{BB962C8B-B14F-4D97-AF65-F5344CB8AC3E}">
        <p14:creationId xmlns:p14="http://schemas.microsoft.com/office/powerpoint/2010/main" val="1509572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90821D-FF3E-8D40-AAC4-9FB61C3C00EC}" type="datetimeFigureOut">
              <a:rPr lang="en-US" smtClean="0"/>
              <a:t>3/7/17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23CC8-44E8-AE49-AC25-02989E66136E}" type="slidenum">
              <a:rPr lang="en-US" smtClean="0"/>
              <a:t>‹#›</a:t>
            </a:fld>
            <a:endParaRPr lang="en-US"/>
          </a:p>
        </p:txBody>
      </p:sp>
    </p:spTree>
    <p:extLst>
      <p:ext uri="{BB962C8B-B14F-4D97-AF65-F5344CB8AC3E}">
        <p14:creationId xmlns:p14="http://schemas.microsoft.com/office/powerpoint/2010/main" val="1009571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90821D-FF3E-8D40-AAC4-9FB61C3C00EC}" type="datetimeFigureOut">
              <a:rPr lang="en-US" smtClean="0"/>
              <a:t>3/7/17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323CC8-44E8-AE49-AC25-02989E66136E}" type="slidenum">
              <a:rPr lang="en-US" smtClean="0"/>
              <a:t>‹#›</a:t>
            </a:fld>
            <a:endParaRPr lang="en-US"/>
          </a:p>
        </p:txBody>
      </p:sp>
    </p:spTree>
    <p:extLst>
      <p:ext uri="{BB962C8B-B14F-4D97-AF65-F5344CB8AC3E}">
        <p14:creationId xmlns:p14="http://schemas.microsoft.com/office/powerpoint/2010/main" val="600409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90821D-FF3E-8D40-AAC4-9FB61C3C00EC}" type="datetimeFigureOut">
              <a:rPr lang="en-US" smtClean="0"/>
              <a:t>3/7/17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323CC8-44E8-AE49-AC25-02989E66136E}" type="slidenum">
              <a:rPr lang="en-US" smtClean="0"/>
              <a:t>‹#›</a:t>
            </a:fld>
            <a:endParaRPr lang="en-US"/>
          </a:p>
        </p:txBody>
      </p:sp>
    </p:spTree>
    <p:extLst>
      <p:ext uri="{BB962C8B-B14F-4D97-AF65-F5344CB8AC3E}">
        <p14:creationId xmlns:p14="http://schemas.microsoft.com/office/powerpoint/2010/main" val="61229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90821D-FF3E-8D40-AAC4-9FB61C3C00EC}" type="datetimeFigureOut">
              <a:rPr lang="en-US" smtClean="0"/>
              <a:t>3/7/17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323CC8-44E8-AE49-AC25-02989E66136E}" type="slidenum">
              <a:rPr lang="en-US" smtClean="0"/>
              <a:t>‹#›</a:t>
            </a:fld>
            <a:endParaRPr lang="en-US"/>
          </a:p>
        </p:txBody>
      </p:sp>
    </p:spTree>
    <p:extLst>
      <p:ext uri="{BB962C8B-B14F-4D97-AF65-F5344CB8AC3E}">
        <p14:creationId xmlns:p14="http://schemas.microsoft.com/office/powerpoint/2010/main" val="439337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90821D-FF3E-8D40-AAC4-9FB61C3C00EC}" type="datetimeFigureOut">
              <a:rPr lang="en-US" smtClean="0"/>
              <a:t>3/7/17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323CC8-44E8-AE49-AC25-02989E66136E}" type="slidenum">
              <a:rPr lang="en-US" smtClean="0"/>
              <a:t>‹#›</a:t>
            </a:fld>
            <a:endParaRPr lang="en-US"/>
          </a:p>
        </p:txBody>
      </p:sp>
    </p:spTree>
    <p:extLst>
      <p:ext uri="{BB962C8B-B14F-4D97-AF65-F5344CB8AC3E}">
        <p14:creationId xmlns:p14="http://schemas.microsoft.com/office/powerpoint/2010/main" val="903357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90821D-FF3E-8D40-AAC4-9FB61C3C00EC}" type="datetimeFigureOut">
              <a:rPr lang="en-US" smtClean="0"/>
              <a:t>3/7/17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323CC8-44E8-AE49-AC25-02989E66136E}" type="slidenum">
              <a:rPr lang="en-US" smtClean="0"/>
              <a:t>‹#›</a:t>
            </a:fld>
            <a:endParaRPr lang="en-US"/>
          </a:p>
        </p:txBody>
      </p:sp>
    </p:spTree>
    <p:extLst>
      <p:ext uri="{BB962C8B-B14F-4D97-AF65-F5344CB8AC3E}">
        <p14:creationId xmlns:p14="http://schemas.microsoft.com/office/powerpoint/2010/main" val="17345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90821D-FF3E-8D40-AAC4-9FB61C3C00EC}" type="datetimeFigureOut">
              <a:rPr lang="en-US" smtClean="0"/>
              <a:t>3/7/17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323CC8-44E8-AE49-AC25-02989E66136E}" type="slidenum">
              <a:rPr lang="en-US" smtClean="0"/>
              <a:t>‹#›</a:t>
            </a:fld>
            <a:endParaRPr lang="en-US"/>
          </a:p>
        </p:txBody>
      </p:sp>
    </p:spTree>
    <p:extLst>
      <p:ext uri="{BB962C8B-B14F-4D97-AF65-F5344CB8AC3E}">
        <p14:creationId xmlns:p14="http://schemas.microsoft.com/office/powerpoint/2010/main" val="16080470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90821D-FF3E-8D40-AAC4-9FB61C3C00EC}" type="datetimeFigureOut">
              <a:rPr lang="en-US" smtClean="0"/>
              <a:t>3/7/17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323CC8-44E8-AE49-AC25-02989E66136E}" type="slidenum">
              <a:rPr lang="en-US" smtClean="0"/>
              <a:t>‹#›</a:t>
            </a:fld>
            <a:endParaRPr lang="en-US"/>
          </a:p>
        </p:txBody>
      </p:sp>
    </p:spTree>
    <p:extLst>
      <p:ext uri="{BB962C8B-B14F-4D97-AF65-F5344CB8AC3E}">
        <p14:creationId xmlns:p14="http://schemas.microsoft.com/office/powerpoint/2010/main" val="990506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OOP</a:t>
            </a:r>
            <a:endParaRPr lang="en-US" dirty="0"/>
          </a:p>
        </p:txBody>
      </p:sp>
      <p:sp>
        <p:nvSpPr>
          <p:cNvPr id="3" name="Subtitle 2"/>
          <p:cNvSpPr>
            <a:spLocks noGrp="1"/>
          </p:cNvSpPr>
          <p:nvPr>
            <p:ph type="subTitle" idx="1"/>
          </p:nvPr>
        </p:nvSpPr>
        <p:spPr/>
        <p:txBody>
          <a:bodyPr/>
          <a:lstStyle/>
          <a:p>
            <a:r>
              <a:rPr lang="en-US" dirty="0" smtClean="0"/>
              <a:t>Inheritance, association</a:t>
            </a:r>
            <a:r>
              <a:rPr lang="en-US" dirty="0"/>
              <a:t> </a:t>
            </a:r>
            <a:r>
              <a:rPr lang="en-US" dirty="0" smtClean="0"/>
              <a:t>( composition and aggregation)</a:t>
            </a:r>
          </a:p>
          <a:p>
            <a:r>
              <a:rPr lang="en-US" dirty="0" smtClean="0"/>
              <a:t>Using python3</a:t>
            </a:r>
            <a:endParaRPr lang="en-US" dirty="0"/>
          </a:p>
        </p:txBody>
      </p:sp>
    </p:spTree>
    <p:extLst>
      <p:ext uri="{BB962C8B-B14F-4D97-AF65-F5344CB8AC3E}">
        <p14:creationId xmlns:p14="http://schemas.microsoft.com/office/powerpoint/2010/main" val="1640611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nheritance</a:t>
            </a:r>
            <a:endParaRPr lang="en-US" dirty="0"/>
          </a:p>
        </p:txBody>
      </p:sp>
      <p:sp>
        <p:nvSpPr>
          <p:cNvPr id="3" name="Content Placeholder 2"/>
          <p:cNvSpPr>
            <a:spLocks noGrp="1"/>
          </p:cNvSpPr>
          <p:nvPr>
            <p:ph idx="1"/>
          </p:nvPr>
        </p:nvSpPr>
        <p:spPr>
          <a:xfrm>
            <a:off x="838200" y="1825625"/>
            <a:ext cx="3387438" cy="3189720"/>
          </a:xfrm>
        </p:spPr>
        <p:txBody>
          <a:bodyPr/>
          <a:lstStyle/>
          <a:p>
            <a:r>
              <a:rPr lang="en-US" dirty="0" smtClean="0"/>
              <a:t>Enables code re-use</a:t>
            </a:r>
          </a:p>
          <a:p>
            <a:r>
              <a:rPr lang="en-US" dirty="0" smtClean="0"/>
              <a:t>Put all the common functionalities into one class</a:t>
            </a:r>
          </a:p>
          <a:p>
            <a:r>
              <a:rPr lang="en-US" dirty="0" smtClean="0"/>
              <a:t>Specific functionalities in the other class</a:t>
            </a:r>
            <a:endParaRPr lang="en-US" dirty="0"/>
          </a:p>
        </p:txBody>
      </p:sp>
      <p:grpSp>
        <p:nvGrpSpPr>
          <p:cNvPr id="12" name="Group 11"/>
          <p:cNvGrpSpPr/>
          <p:nvPr/>
        </p:nvGrpSpPr>
        <p:grpSpPr>
          <a:xfrm>
            <a:off x="4822537" y="465104"/>
            <a:ext cx="6531263" cy="2371309"/>
            <a:chOff x="4822537" y="843240"/>
            <a:chExt cx="6531263" cy="2371309"/>
          </a:xfrm>
        </p:grpSpPr>
        <p:sp>
          <p:nvSpPr>
            <p:cNvPr id="6" name="TextBox 5"/>
            <p:cNvSpPr txBox="1"/>
            <p:nvPr/>
          </p:nvSpPr>
          <p:spPr>
            <a:xfrm>
              <a:off x="5524846" y="843240"/>
              <a:ext cx="1737360" cy="369332"/>
            </a:xfrm>
            <a:prstGeom prst="rect">
              <a:avLst/>
            </a:prstGeom>
            <a:noFill/>
          </p:spPr>
          <p:txBody>
            <a:bodyPr wrap="square" rtlCol="0">
              <a:spAutoFit/>
            </a:bodyPr>
            <a:lstStyle/>
            <a:p>
              <a:r>
                <a:rPr lang="en-US" dirty="0" smtClean="0"/>
                <a:t>Parent Class</a:t>
              </a:r>
              <a:endParaRPr lang="en-US" dirty="0"/>
            </a:p>
          </p:txBody>
        </p:sp>
        <p:sp>
          <p:nvSpPr>
            <p:cNvPr id="7" name="TextBox 6"/>
            <p:cNvSpPr txBox="1"/>
            <p:nvPr/>
          </p:nvSpPr>
          <p:spPr>
            <a:xfrm>
              <a:off x="8966373" y="843240"/>
              <a:ext cx="1737360" cy="369332"/>
            </a:xfrm>
            <a:prstGeom prst="rect">
              <a:avLst/>
            </a:prstGeom>
            <a:noFill/>
          </p:spPr>
          <p:txBody>
            <a:bodyPr wrap="square" rtlCol="0">
              <a:spAutoFit/>
            </a:bodyPr>
            <a:lstStyle/>
            <a:p>
              <a:r>
                <a:rPr lang="en-US" dirty="0"/>
                <a:t>C</a:t>
              </a:r>
              <a:r>
                <a:rPr lang="en-US" dirty="0" smtClean="0"/>
                <a:t>hild Class</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2537" y="1279658"/>
              <a:ext cx="2896870" cy="193489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6306" y="1279658"/>
              <a:ext cx="3037494" cy="1720862"/>
            </a:xfrm>
            <a:prstGeom prst="rect">
              <a:avLst/>
            </a:prstGeom>
          </p:spPr>
        </p:pic>
      </p:grpSp>
      <p:sp>
        <p:nvSpPr>
          <p:cNvPr id="10" name="TextBox 9"/>
          <p:cNvSpPr txBox="1"/>
          <p:nvPr/>
        </p:nvSpPr>
        <p:spPr>
          <a:xfrm>
            <a:off x="6595542" y="2974115"/>
            <a:ext cx="3441528" cy="369332"/>
          </a:xfrm>
          <a:prstGeom prst="rect">
            <a:avLst/>
          </a:prstGeom>
          <a:noFill/>
        </p:spPr>
        <p:txBody>
          <a:bodyPr wrap="square" rtlCol="0">
            <a:spAutoFit/>
          </a:bodyPr>
          <a:lstStyle/>
          <a:p>
            <a:r>
              <a:rPr lang="en-US" dirty="0" smtClean="0"/>
              <a:t>UML diagram </a:t>
            </a:r>
            <a:r>
              <a:rPr lang="en-US" smtClean="0"/>
              <a:t>showing inheritance</a:t>
            </a:r>
            <a:endParaRPr lang="en-US"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6542" y="3385744"/>
            <a:ext cx="3099528" cy="3259201"/>
          </a:xfrm>
          <a:prstGeom prst="rect">
            <a:avLst/>
          </a:prstGeom>
        </p:spPr>
      </p:pic>
    </p:spTree>
    <p:extLst>
      <p:ext uri="{BB962C8B-B14F-4D97-AF65-F5344CB8AC3E}">
        <p14:creationId xmlns:p14="http://schemas.microsoft.com/office/powerpoint/2010/main" val="1379740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8416" y="5626100"/>
            <a:ext cx="1968500" cy="12319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105" y="0"/>
            <a:ext cx="7685690" cy="6858000"/>
          </a:xfrm>
          <a:prstGeom prst="rect">
            <a:avLst/>
          </a:prstGeom>
        </p:spPr>
      </p:pic>
      <p:sp>
        <p:nvSpPr>
          <p:cNvPr id="8" name="Line Callout 2 7"/>
          <p:cNvSpPr/>
          <p:nvPr/>
        </p:nvSpPr>
        <p:spPr>
          <a:xfrm>
            <a:off x="9016139" y="1278627"/>
            <a:ext cx="2787112" cy="1359394"/>
          </a:xfrm>
          <a:prstGeom prst="borderCallout2">
            <a:avLst>
              <a:gd name="adj1" fmla="val 18750"/>
              <a:gd name="adj2" fmla="val -8333"/>
              <a:gd name="adj3" fmla="val 18750"/>
              <a:gd name="adj4" fmla="val -16667"/>
              <a:gd name="adj5" fmla="val 145318"/>
              <a:gd name="adj6" fmla="val -229059"/>
            </a:avLst>
          </a:prstGeom>
          <a:gradFill>
            <a:gsLst>
              <a:gs pos="0">
                <a:schemeClr val="accent4">
                  <a:lumMod val="110000"/>
                  <a:satMod val="105000"/>
                  <a:tint val="67000"/>
                  <a:alpha val="26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The employee class inherits all the attributes and methods of the parent class ‘Human’</a:t>
            </a:r>
            <a:endParaRPr lang="en-US" dirty="0"/>
          </a:p>
        </p:txBody>
      </p:sp>
      <p:sp>
        <p:nvSpPr>
          <p:cNvPr id="9" name="Line Callout 2 8"/>
          <p:cNvSpPr/>
          <p:nvPr/>
        </p:nvSpPr>
        <p:spPr>
          <a:xfrm>
            <a:off x="6538239" y="3781586"/>
            <a:ext cx="5265012" cy="698150"/>
          </a:xfrm>
          <a:prstGeom prst="borderCallout2">
            <a:avLst>
              <a:gd name="adj1" fmla="val 18750"/>
              <a:gd name="adj2" fmla="val -8333"/>
              <a:gd name="adj3" fmla="val 18750"/>
              <a:gd name="adj4" fmla="val -16667"/>
              <a:gd name="adj5" fmla="val 15353"/>
              <a:gd name="adj6" fmla="val -53638"/>
            </a:avLst>
          </a:prstGeom>
          <a:gradFill>
            <a:gsLst>
              <a:gs pos="0">
                <a:schemeClr val="accent4">
                  <a:lumMod val="110000"/>
                  <a:satMod val="105000"/>
                  <a:tint val="67000"/>
                  <a:alpha val="26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This is not the best way as the aim to to decrease repetition </a:t>
            </a:r>
            <a:endParaRPr lang="en-US" dirty="0"/>
          </a:p>
        </p:txBody>
      </p:sp>
      <p:sp>
        <p:nvSpPr>
          <p:cNvPr id="10" name="Rectangle 9"/>
          <p:cNvSpPr/>
          <p:nvPr/>
        </p:nvSpPr>
        <p:spPr>
          <a:xfrm>
            <a:off x="9497266" y="5223191"/>
            <a:ext cx="912429" cy="400110"/>
          </a:xfrm>
          <a:prstGeom prst="rect">
            <a:avLst/>
          </a:prstGeom>
          <a:noFill/>
        </p:spPr>
        <p:txBody>
          <a:bodyPr wrap="none" lIns="91440" tIns="45720" rIns="91440" bIns="45720">
            <a:spAutoFit/>
          </a:bodyPr>
          <a:lstStyle/>
          <a:p>
            <a:pPr algn="ctr"/>
            <a:r>
              <a:rPr lang="en-GB" sz="2000" b="1" cap="none" spc="0" dirty="0" smtClean="0">
                <a:ln w="22225">
                  <a:solidFill>
                    <a:schemeClr val="accent2"/>
                  </a:solidFill>
                  <a:prstDash val="solid"/>
                </a:ln>
                <a:solidFill>
                  <a:schemeClr val="accent2">
                    <a:lumMod val="40000"/>
                    <a:lumOff val="60000"/>
                  </a:schemeClr>
                </a:solidFill>
                <a:effectLst/>
              </a:rPr>
              <a:t>output</a:t>
            </a:r>
            <a:endParaRPr lang="en-GB" sz="2000" b="1" cap="none" spc="0" dirty="0">
              <a:ln w="22225">
                <a:solidFill>
                  <a:schemeClr val="accent2"/>
                </a:solidFill>
                <a:prstDash val="solid"/>
              </a:ln>
              <a:solidFill>
                <a:schemeClr val="accent2">
                  <a:lumMod val="40000"/>
                  <a:lumOff val="60000"/>
                </a:schemeClr>
              </a:solidFill>
              <a:effectLst/>
            </a:endParaRPr>
          </a:p>
        </p:txBody>
      </p:sp>
      <p:sp>
        <p:nvSpPr>
          <p:cNvPr id="11" name="Title 1"/>
          <p:cNvSpPr>
            <a:spLocks noGrp="1"/>
          </p:cNvSpPr>
          <p:nvPr>
            <p:ph type="title"/>
          </p:nvPr>
        </p:nvSpPr>
        <p:spPr>
          <a:xfrm>
            <a:off x="7298267" y="180441"/>
            <a:ext cx="4709182" cy="709462"/>
          </a:xfrm>
        </p:spPr>
        <p:txBody>
          <a:bodyPr>
            <a:normAutofit/>
          </a:bodyPr>
          <a:lstStyle/>
          <a:p>
            <a:r>
              <a:rPr lang="en-US" smtClean="0"/>
              <a:t>Inheritance</a:t>
            </a:r>
            <a:endParaRPr lang="en-US" dirty="0"/>
          </a:p>
        </p:txBody>
      </p:sp>
    </p:spTree>
    <p:extLst>
      <p:ext uri="{BB962C8B-B14F-4D97-AF65-F5344CB8AC3E}">
        <p14:creationId xmlns:p14="http://schemas.microsoft.com/office/powerpoint/2010/main" val="1290230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481" y="0"/>
            <a:ext cx="5812692" cy="6858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9532" y="5384800"/>
            <a:ext cx="2654300" cy="1473200"/>
          </a:xfrm>
          <a:prstGeom prst="rect">
            <a:avLst/>
          </a:prstGeom>
        </p:spPr>
      </p:pic>
      <p:sp>
        <p:nvSpPr>
          <p:cNvPr id="7" name="Rectangle 6"/>
          <p:cNvSpPr/>
          <p:nvPr/>
        </p:nvSpPr>
        <p:spPr>
          <a:xfrm>
            <a:off x="9910467" y="4984690"/>
            <a:ext cx="912429" cy="400110"/>
          </a:xfrm>
          <a:prstGeom prst="rect">
            <a:avLst/>
          </a:prstGeom>
          <a:noFill/>
        </p:spPr>
        <p:txBody>
          <a:bodyPr wrap="none" lIns="91440" tIns="45720" rIns="91440" bIns="45720">
            <a:spAutoFit/>
          </a:bodyPr>
          <a:lstStyle/>
          <a:p>
            <a:pPr algn="ctr"/>
            <a:r>
              <a:rPr lang="en-GB" sz="2000" b="1" cap="none" spc="0" dirty="0" smtClean="0">
                <a:ln w="22225">
                  <a:solidFill>
                    <a:schemeClr val="accent2"/>
                  </a:solidFill>
                  <a:prstDash val="solid"/>
                </a:ln>
                <a:solidFill>
                  <a:schemeClr val="accent2">
                    <a:lumMod val="40000"/>
                    <a:lumOff val="60000"/>
                  </a:schemeClr>
                </a:solidFill>
                <a:effectLst/>
              </a:rPr>
              <a:t>output</a:t>
            </a:r>
            <a:endParaRPr lang="en-GB" sz="2000" b="1" cap="none" spc="0" dirty="0">
              <a:ln w="22225">
                <a:solidFill>
                  <a:schemeClr val="accent2"/>
                </a:solidFill>
                <a:prstDash val="solid"/>
              </a:ln>
              <a:solidFill>
                <a:schemeClr val="accent2">
                  <a:lumMod val="40000"/>
                  <a:lumOff val="60000"/>
                </a:schemeClr>
              </a:solidFill>
              <a:effectLst/>
            </a:endParaRPr>
          </a:p>
        </p:txBody>
      </p:sp>
      <p:sp>
        <p:nvSpPr>
          <p:cNvPr id="8" name="Line Callout 2 7"/>
          <p:cNvSpPr/>
          <p:nvPr/>
        </p:nvSpPr>
        <p:spPr>
          <a:xfrm>
            <a:off x="6926988" y="1994250"/>
            <a:ext cx="5061812" cy="698150"/>
          </a:xfrm>
          <a:prstGeom prst="borderCallout2">
            <a:avLst>
              <a:gd name="adj1" fmla="val 57557"/>
              <a:gd name="adj2" fmla="val -2981"/>
              <a:gd name="adj3" fmla="val 212787"/>
              <a:gd name="adj4" fmla="val -13322"/>
              <a:gd name="adj5" fmla="val 211815"/>
              <a:gd name="adj6" fmla="val -46730"/>
            </a:avLst>
          </a:prstGeom>
          <a:gradFill>
            <a:gsLst>
              <a:gs pos="0">
                <a:schemeClr val="accent4">
                  <a:lumMod val="110000"/>
                  <a:satMod val="105000"/>
                  <a:tint val="67000"/>
                  <a:alpha val="26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Use super to inherit the attributes of the parent class</a:t>
            </a:r>
            <a:endParaRPr lang="en-US" dirty="0"/>
          </a:p>
        </p:txBody>
      </p:sp>
      <p:sp>
        <p:nvSpPr>
          <p:cNvPr id="10" name="Line Callout 2 9"/>
          <p:cNvSpPr/>
          <p:nvPr/>
        </p:nvSpPr>
        <p:spPr>
          <a:xfrm>
            <a:off x="6723788" y="4165600"/>
            <a:ext cx="5265012" cy="698150"/>
          </a:xfrm>
          <a:prstGeom prst="borderCallout2">
            <a:avLst>
              <a:gd name="adj1" fmla="val 45430"/>
              <a:gd name="adj2" fmla="val -2865"/>
              <a:gd name="adj3" fmla="val 91514"/>
              <a:gd name="adj4" fmla="val -15702"/>
              <a:gd name="adj5" fmla="val 27480"/>
              <a:gd name="adj6" fmla="val -63607"/>
            </a:avLst>
          </a:prstGeom>
          <a:gradFill>
            <a:gsLst>
              <a:gs pos="0">
                <a:schemeClr val="accent4">
                  <a:lumMod val="110000"/>
                  <a:satMod val="105000"/>
                  <a:tint val="67000"/>
                  <a:alpha val="26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Use super to use the methods of the parent class in the child class</a:t>
            </a:r>
            <a:endParaRPr lang="en-US" dirty="0"/>
          </a:p>
        </p:txBody>
      </p:sp>
      <p:sp>
        <p:nvSpPr>
          <p:cNvPr id="11" name="Line Callout 2 10"/>
          <p:cNvSpPr/>
          <p:nvPr/>
        </p:nvSpPr>
        <p:spPr>
          <a:xfrm>
            <a:off x="5810106" y="5556774"/>
            <a:ext cx="2588828" cy="780175"/>
          </a:xfrm>
          <a:prstGeom prst="borderCallout2">
            <a:avLst>
              <a:gd name="adj1" fmla="val 46966"/>
              <a:gd name="adj2" fmla="val -2446"/>
              <a:gd name="adj3" fmla="val -83635"/>
              <a:gd name="adj4" fmla="val -31466"/>
              <a:gd name="adj5" fmla="val -86772"/>
              <a:gd name="adj6" fmla="val -54715"/>
            </a:avLst>
          </a:prstGeom>
          <a:gradFill>
            <a:gsLst>
              <a:gs pos="0">
                <a:schemeClr val="accent4">
                  <a:lumMod val="110000"/>
                  <a:satMod val="105000"/>
                  <a:tint val="67000"/>
                  <a:alpha val="26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Polymorphism </a:t>
            </a:r>
            <a:r>
              <a:rPr lang="mr-IN" dirty="0" smtClean="0"/>
              <a:t>–</a:t>
            </a:r>
            <a:r>
              <a:rPr lang="en-US" dirty="0" smtClean="0"/>
              <a:t> overwrite the methods in the parent class</a:t>
            </a:r>
            <a:endParaRPr lang="en-US" dirty="0"/>
          </a:p>
        </p:txBody>
      </p:sp>
      <p:sp>
        <p:nvSpPr>
          <p:cNvPr id="12" name="Title 1"/>
          <p:cNvSpPr>
            <a:spLocks noGrp="1"/>
          </p:cNvSpPr>
          <p:nvPr>
            <p:ph type="title"/>
          </p:nvPr>
        </p:nvSpPr>
        <p:spPr>
          <a:xfrm>
            <a:off x="5763466" y="323020"/>
            <a:ext cx="6225334" cy="709462"/>
          </a:xfrm>
        </p:spPr>
        <p:txBody>
          <a:bodyPr>
            <a:normAutofit fontScale="90000"/>
          </a:bodyPr>
          <a:lstStyle/>
          <a:p>
            <a:r>
              <a:rPr lang="en-US" smtClean="0"/>
              <a:t>Inheritance &amp; polymorphism</a:t>
            </a:r>
            <a:endParaRPr lang="en-US" dirty="0"/>
          </a:p>
        </p:txBody>
      </p:sp>
    </p:spTree>
    <p:extLst>
      <p:ext uri="{BB962C8B-B14F-4D97-AF65-F5344CB8AC3E}">
        <p14:creationId xmlns:p14="http://schemas.microsoft.com/office/powerpoint/2010/main" val="2127352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and aggregation</a:t>
            </a:r>
            <a:endParaRPr lang="en-US" dirty="0"/>
          </a:p>
        </p:txBody>
      </p:sp>
      <p:sp>
        <p:nvSpPr>
          <p:cNvPr id="4" name="Rectangle 3"/>
          <p:cNvSpPr/>
          <p:nvPr/>
        </p:nvSpPr>
        <p:spPr>
          <a:xfrm>
            <a:off x="814493" y="3324860"/>
            <a:ext cx="2103120" cy="62865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Human</a:t>
            </a:r>
            <a:endParaRPr lang="en-US" dirty="0"/>
          </a:p>
        </p:txBody>
      </p:sp>
      <p:sp>
        <p:nvSpPr>
          <p:cNvPr id="5" name="Rectangle 4"/>
          <p:cNvSpPr/>
          <p:nvPr/>
        </p:nvSpPr>
        <p:spPr>
          <a:xfrm>
            <a:off x="838200" y="4888019"/>
            <a:ext cx="2103120" cy="62865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Employer</a:t>
            </a:r>
            <a:endParaRPr lang="en-US" dirty="0"/>
          </a:p>
        </p:txBody>
      </p:sp>
      <p:cxnSp>
        <p:nvCxnSpPr>
          <p:cNvPr id="7" name="Straight Arrow Connector 6"/>
          <p:cNvCxnSpPr/>
          <p:nvPr/>
        </p:nvCxnSpPr>
        <p:spPr>
          <a:xfrm flipV="1">
            <a:off x="1866053" y="4097867"/>
            <a:ext cx="0" cy="643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048933" y="4260678"/>
            <a:ext cx="750146" cy="369332"/>
          </a:xfrm>
          <a:prstGeom prst="rect">
            <a:avLst/>
          </a:prstGeom>
          <a:noFill/>
        </p:spPr>
        <p:txBody>
          <a:bodyPr wrap="square" rtlCol="0">
            <a:spAutoFit/>
          </a:bodyPr>
          <a:lstStyle/>
          <a:p>
            <a:r>
              <a:rPr lang="en-US" dirty="0" smtClean="0"/>
              <a:t>Is a</a:t>
            </a:r>
            <a:endParaRPr lang="en-US" dirty="0"/>
          </a:p>
        </p:txBody>
      </p:sp>
      <p:sp>
        <p:nvSpPr>
          <p:cNvPr id="9" name="TextBox 8"/>
          <p:cNvSpPr txBox="1"/>
          <p:nvPr/>
        </p:nvSpPr>
        <p:spPr>
          <a:xfrm>
            <a:off x="967616" y="2070785"/>
            <a:ext cx="1844287" cy="523220"/>
          </a:xfrm>
          <a:prstGeom prst="rect">
            <a:avLst/>
          </a:prstGeom>
          <a:noFill/>
        </p:spPr>
        <p:txBody>
          <a:bodyPr wrap="none" rtlCol="0">
            <a:spAutoFit/>
          </a:bodyPr>
          <a:lstStyle/>
          <a:p>
            <a:r>
              <a:rPr lang="en-US" sz="2800" dirty="0" smtClean="0">
                <a:solidFill>
                  <a:schemeClr val="accent2">
                    <a:lumMod val="75000"/>
                  </a:schemeClr>
                </a:solidFill>
              </a:rPr>
              <a:t>Inheritance</a:t>
            </a:r>
            <a:endParaRPr lang="en-US" sz="2800" dirty="0">
              <a:solidFill>
                <a:schemeClr val="accent2">
                  <a:lumMod val="75000"/>
                </a:schemeClr>
              </a:solidFill>
            </a:endParaRPr>
          </a:p>
        </p:txBody>
      </p:sp>
      <p:sp>
        <p:nvSpPr>
          <p:cNvPr id="10" name="TextBox 9"/>
          <p:cNvSpPr txBox="1"/>
          <p:nvPr/>
        </p:nvSpPr>
        <p:spPr>
          <a:xfrm>
            <a:off x="7893349" y="1619127"/>
            <a:ext cx="1846980" cy="523220"/>
          </a:xfrm>
          <a:prstGeom prst="rect">
            <a:avLst/>
          </a:prstGeom>
          <a:noFill/>
        </p:spPr>
        <p:txBody>
          <a:bodyPr wrap="none" rtlCol="0">
            <a:spAutoFit/>
          </a:bodyPr>
          <a:lstStyle/>
          <a:p>
            <a:r>
              <a:rPr lang="en-US" sz="2800" dirty="0" smtClean="0">
                <a:solidFill>
                  <a:schemeClr val="accent2">
                    <a:lumMod val="75000"/>
                  </a:schemeClr>
                </a:solidFill>
              </a:rPr>
              <a:t>Association</a:t>
            </a:r>
            <a:endParaRPr lang="en-US" sz="2800" dirty="0">
              <a:solidFill>
                <a:schemeClr val="accent2">
                  <a:lumMod val="75000"/>
                </a:schemeClr>
              </a:solidFill>
            </a:endParaRPr>
          </a:p>
        </p:txBody>
      </p:sp>
      <p:sp>
        <p:nvSpPr>
          <p:cNvPr id="11" name="TextBox 10"/>
          <p:cNvSpPr txBox="1"/>
          <p:nvPr/>
        </p:nvSpPr>
        <p:spPr>
          <a:xfrm>
            <a:off x="6096000" y="2142347"/>
            <a:ext cx="2032929" cy="523220"/>
          </a:xfrm>
          <a:prstGeom prst="rect">
            <a:avLst/>
          </a:prstGeom>
          <a:noFill/>
        </p:spPr>
        <p:txBody>
          <a:bodyPr wrap="none" rtlCol="0">
            <a:spAutoFit/>
          </a:bodyPr>
          <a:lstStyle/>
          <a:p>
            <a:r>
              <a:rPr lang="en-US" sz="2800" dirty="0" smtClean="0">
                <a:solidFill>
                  <a:schemeClr val="accent2">
                    <a:lumMod val="75000"/>
                  </a:schemeClr>
                </a:solidFill>
              </a:rPr>
              <a:t>Composition</a:t>
            </a:r>
            <a:endParaRPr lang="en-US" sz="2800" dirty="0">
              <a:solidFill>
                <a:schemeClr val="accent2">
                  <a:lumMod val="75000"/>
                </a:schemeClr>
              </a:solidFill>
            </a:endParaRPr>
          </a:p>
        </p:txBody>
      </p:sp>
      <p:sp>
        <p:nvSpPr>
          <p:cNvPr id="12" name="TextBox 11"/>
          <p:cNvSpPr txBox="1"/>
          <p:nvPr/>
        </p:nvSpPr>
        <p:spPr>
          <a:xfrm>
            <a:off x="6096000" y="4533522"/>
            <a:ext cx="1941622" cy="523220"/>
          </a:xfrm>
          <a:prstGeom prst="rect">
            <a:avLst/>
          </a:prstGeom>
          <a:noFill/>
        </p:spPr>
        <p:txBody>
          <a:bodyPr wrap="none" rtlCol="0">
            <a:spAutoFit/>
          </a:bodyPr>
          <a:lstStyle/>
          <a:p>
            <a:r>
              <a:rPr lang="en-US" sz="2800" dirty="0" smtClean="0">
                <a:solidFill>
                  <a:schemeClr val="accent2">
                    <a:lumMod val="75000"/>
                  </a:schemeClr>
                </a:solidFill>
              </a:rPr>
              <a:t>Aggregation</a:t>
            </a:r>
            <a:endParaRPr lang="en-US" sz="2800" dirty="0">
              <a:solidFill>
                <a:schemeClr val="accent2">
                  <a:lumMod val="75000"/>
                </a:schemeClr>
              </a:solidFill>
            </a:endParaRPr>
          </a:p>
        </p:txBody>
      </p:sp>
      <p:sp>
        <p:nvSpPr>
          <p:cNvPr id="23" name="TextBox 22"/>
          <p:cNvSpPr txBox="1"/>
          <p:nvPr/>
        </p:nvSpPr>
        <p:spPr>
          <a:xfrm>
            <a:off x="7558668" y="4162830"/>
            <a:ext cx="2409634" cy="369332"/>
          </a:xfrm>
          <a:prstGeom prst="rect">
            <a:avLst/>
          </a:prstGeom>
          <a:noFill/>
        </p:spPr>
        <p:txBody>
          <a:bodyPr wrap="none" rtlCol="0">
            <a:spAutoFit/>
          </a:bodyPr>
          <a:lstStyle/>
          <a:p>
            <a:r>
              <a:rPr lang="en-US" dirty="0" smtClean="0"/>
              <a:t>Made up of or is part of</a:t>
            </a:r>
            <a:endParaRPr lang="en-US" dirty="0"/>
          </a:p>
        </p:txBody>
      </p:sp>
      <p:sp>
        <p:nvSpPr>
          <p:cNvPr id="24" name="Rectangle 23"/>
          <p:cNvSpPr/>
          <p:nvPr/>
        </p:nvSpPr>
        <p:spPr>
          <a:xfrm>
            <a:off x="5706533" y="1439333"/>
            <a:ext cx="6316134" cy="4910667"/>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p:nvGrpSpPr>
        <p:grpSpPr>
          <a:xfrm>
            <a:off x="6122731" y="5155617"/>
            <a:ext cx="5281507" cy="897964"/>
            <a:chOff x="6096000" y="4883198"/>
            <a:chExt cx="5281507" cy="897964"/>
          </a:xfrm>
        </p:grpSpPr>
        <p:sp>
          <p:nvSpPr>
            <p:cNvPr id="15" name="Rectangle 14"/>
            <p:cNvSpPr/>
            <p:nvPr/>
          </p:nvSpPr>
          <p:spPr>
            <a:xfrm>
              <a:off x="6096000" y="5035127"/>
              <a:ext cx="2103120" cy="62865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Team</a:t>
              </a:r>
              <a:endParaRPr lang="en-US" dirty="0"/>
            </a:p>
          </p:txBody>
        </p:sp>
        <p:sp>
          <p:nvSpPr>
            <p:cNvPr id="16" name="Rectangle 15"/>
            <p:cNvSpPr/>
            <p:nvPr/>
          </p:nvSpPr>
          <p:spPr>
            <a:xfrm>
              <a:off x="9274387" y="5035127"/>
              <a:ext cx="2103120" cy="62865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Players</a:t>
              </a:r>
              <a:endParaRPr lang="en-US" dirty="0"/>
            </a:p>
          </p:txBody>
        </p:sp>
        <p:sp>
          <p:nvSpPr>
            <p:cNvPr id="25" name="Diamond 24"/>
            <p:cNvSpPr/>
            <p:nvPr/>
          </p:nvSpPr>
          <p:spPr>
            <a:xfrm>
              <a:off x="8199120" y="5282596"/>
              <a:ext cx="389467" cy="166449"/>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a:stCxn id="16" idx="1"/>
              <a:endCxn id="25" idx="3"/>
            </p:cNvCxnSpPr>
            <p:nvPr/>
          </p:nvCxnSpPr>
          <p:spPr>
            <a:xfrm flipH="1">
              <a:off x="8588587" y="5349452"/>
              <a:ext cx="685800" cy="16369"/>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202506" y="4883198"/>
              <a:ext cx="593392" cy="369332"/>
            </a:xfrm>
            <a:prstGeom prst="rect">
              <a:avLst/>
            </a:prstGeom>
            <a:noFill/>
          </p:spPr>
          <p:txBody>
            <a:bodyPr wrap="square" rtlCol="0">
              <a:spAutoFit/>
            </a:bodyPr>
            <a:lstStyle/>
            <a:p>
              <a:r>
                <a:rPr lang="en-US" dirty="0" smtClean="0"/>
                <a:t>1..0</a:t>
              </a:r>
              <a:endParaRPr lang="en-US" dirty="0"/>
            </a:p>
          </p:txBody>
        </p:sp>
        <p:sp>
          <p:nvSpPr>
            <p:cNvPr id="6" name="TextBox 5"/>
            <p:cNvSpPr txBox="1"/>
            <p:nvPr/>
          </p:nvSpPr>
          <p:spPr>
            <a:xfrm>
              <a:off x="8795898" y="5411830"/>
              <a:ext cx="943187" cy="369332"/>
            </a:xfrm>
            <a:prstGeom prst="rect">
              <a:avLst/>
            </a:prstGeom>
            <a:noFill/>
          </p:spPr>
          <p:txBody>
            <a:bodyPr wrap="square" rtlCol="0">
              <a:spAutoFit/>
            </a:bodyPr>
            <a:lstStyle/>
            <a:p>
              <a:r>
                <a:rPr lang="en-US" smtClean="0"/>
                <a:t>1..*</a:t>
              </a:r>
              <a:endParaRPr lang="en-US"/>
            </a:p>
          </p:txBody>
        </p:sp>
      </p:grpSp>
      <p:grpSp>
        <p:nvGrpSpPr>
          <p:cNvPr id="32" name="Group 31"/>
          <p:cNvGrpSpPr/>
          <p:nvPr/>
        </p:nvGrpSpPr>
        <p:grpSpPr>
          <a:xfrm>
            <a:off x="6096000" y="2813043"/>
            <a:ext cx="5281507" cy="909548"/>
            <a:chOff x="6096000" y="2874538"/>
            <a:chExt cx="5281507" cy="909548"/>
          </a:xfrm>
        </p:grpSpPr>
        <p:sp>
          <p:nvSpPr>
            <p:cNvPr id="13" name="Rectangle 12"/>
            <p:cNvSpPr/>
            <p:nvPr/>
          </p:nvSpPr>
          <p:spPr>
            <a:xfrm>
              <a:off x="6096000" y="3031864"/>
              <a:ext cx="2103120" cy="62865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Human</a:t>
              </a:r>
              <a:endParaRPr lang="en-US" dirty="0"/>
            </a:p>
          </p:txBody>
        </p:sp>
        <p:sp>
          <p:nvSpPr>
            <p:cNvPr id="14" name="Rectangle 13"/>
            <p:cNvSpPr/>
            <p:nvPr/>
          </p:nvSpPr>
          <p:spPr>
            <a:xfrm>
              <a:off x="9274387" y="3031864"/>
              <a:ext cx="2103120" cy="62865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Body parts</a:t>
              </a:r>
              <a:endParaRPr lang="en-US" dirty="0"/>
            </a:p>
          </p:txBody>
        </p:sp>
        <p:sp>
          <p:nvSpPr>
            <p:cNvPr id="26" name="Diamond 25"/>
            <p:cNvSpPr/>
            <p:nvPr/>
          </p:nvSpPr>
          <p:spPr>
            <a:xfrm>
              <a:off x="8218593" y="3269583"/>
              <a:ext cx="389467" cy="166449"/>
            </a:xfrm>
            <a:prstGeom prst="diamond">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4" idx="1"/>
              <a:endCxn id="26" idx="3"/>
            </p:cNvCxnSpPr>
            <p:nvPr/>
          </p:nvCxnSpPr>
          <p:spPr>
            <a:xfrm flipH="1">
              <a:off x="8608060" y="3346189"/>
              <a:ext cx="666327" cy="6619"/>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184607" y="2874538"/>
              <a:ext cx="593392" cy="369332"/>
            </a:xfrm>
            <a:prstGeom prst="rect">
              <a:avLst/>
            </a:prstGeom>
            <a:noFill/>
          </p:spPr>
          <p:txBody>
            <a:bodyPr wrap="square" rtlCol="0">
              <a:spAutoFit/>
            </a:bodyPr>
            <a:lstStyle/>
            <a:p>
              <a:r>
                <a:rPr lang="en-US" dirty="0" smtClean="0"/>
                <a:t>1</a:t>
              </a:r>
              <a:endParaRPr lang="en-US" dirty="0"/>
            </a:p>
          </p:txBody>
        </p:sp>
        <p:sp>
          <p:nvSpPr>
            <p:cNvPr id="29" name="TextBox 28"/>
            <p:cNvSpPr txBox="1"/>
            <p:nvPr/>
          </p:nvSpPr>
          <p:spPr>
            <a:xfrm>
              <a:off x="8763485" y="3414754"/>
              <a:ext cx="943187" cy="369332"/>
            </a:xfrm>
            <a:prstGeom prst="rect">
              <a:avLst/>
            </a:prstGeom>
            <a:noFill/>
          </p:spPr>
          <p:txBody>
            <a:bodyPr wrap="square" rtlCol="0">
              <a:spAutoFit/>
            </a:bodyPr>
            <a:lstStyle/>
            <a:p>
              <a:r>
                <a:rPr lang="en-US" smtClean="0"/>
                <a:t>1..*</a:t>
              </a:r>
              <a:endParaRPr lang="en-US"/>
            </a:p>
          </p:txBody>
        </p:sp>
      </p:grpSp>
      <p:sp>
        <p:nvSpPr>
          <p:cNvPr id="21" name="TextBox 20"/>
          <p:cNvSpPr txBox="1"/>
          <p:nvPr/>
        </p:nvSpPr>
        <p:spPr>
          <a:xfrm>
            <a:off x="8343004" y="3823511"/>
            <a:ext cx="869989" cy="369332"/>
          </a:xfrm>
          <a:prstGeom prst="rect">
            <a:avLst/>
          </a:prstGeom>
          <a:noFill/>
        </p:spPr>
        <p:txBody>
          <a:bodyPr wrap="square" rtlCol="0">
            <a:spAutoFit/>
          </a:bodyPr>
          <a:lstStyle/>
          <a:p>
            <a:r>
              <a:rPr lang="en-US" dirty="0" smtClean="0"/>
              <a:t>HAS A</a:t>
            </a:r>
            <a:endParaRPr lang="en-US" dirty="0"/>
          </a:p>
        </p:txBody>
      </p:sp>
    </p:spTree>
    <p:extLst>
      <p:ext uri="{BB962C8B-B14F-4D97-AF65-F5344CB8AC3E}">
        <p14:creationId xmlns:p14="http://schemas.microsoft.com/office/powerpoint/2010/main" val="2113239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66148"/>
          </a:xfrm>
        </p:spPr>
        <p:txBody>
          <a:bodyPr>
            <a:normAutofit fontScale="90000"/>
          </a:bodyPr>
          <a:lstStyle/>
          <a:p>
            <a:r>
              <a:rPr lang="en-US" dirty="0" smtClean="0"/>
              <a:t>Composition </a:t>
            </a:r>
            <a:r>
              <a:rPr lang="en-US" smtClean="0"/>
              <a:t>and aggregation</a:t>
            </a:r>
            <a:r>
              <a:rPr lang="en-US" dirty="0"/>
              <a:t/>
            </a:r>
            <a:br>
              <a:rPr lang="en-US" dirty="0"/>
            </a:br>
            <a:endParaRPr lang="en-US" dirty="0"/>
          </a:p>
        </p:txBody>
      </p:sp>
      <p:sp>
        <p:nvSpPr>
          <p:cNvPr id="3" name="Content Placeholder 2"/>
          <p:cNvSpPr>
            <a:spLocks noGrp="1"/>
          </p:cNvSpPr>
          <p:nvPr>
            <p:ph idx="1"/>
          </p:nvPr>
        </p:nvSpPr>
        <p:spPr>
          <a:xfrm>
            <a:off x="838200" y="1049867"/>
            <a:ext cx="10515600" cy="4533515"/>
          </a:xfrm>
        </p:spPr>
        <p:txBody>
          <a:bodyPr/>
          <a:lstStyle/>
          <a:p>
            <a:pPr lvl="1"/>
            <a:r>
              <a:rPr lang="en-US" dirty="0" smtClean="0"/>
              <a:t>A team is made up of players</a:t>
            </a:r>
          </a:p>
          <a:p>
            <a:pPr lvl="1"/>
            <a:r>
              <a:rPr lang="en-US" dirty="0" smtClean="0"/>
              <a:t>A player is part of a team</a:t>
            </a:r>
          </a:p>
          <a:p>
            <a:pPr lvl="1"/>
            <a:endParaRPr lang="en-US" dirty="0"/>
          </a:p>
          <a:p>
            <a:pPr lvl="1"/>
            <a:r>
              <a:rPr lang="en-US" dirty="0" smtClean="0"/>
              <a:t>A building is made up of rooms</a:t>
            </a:r>
          </a:p>
          <a:p>
            <a:pPr lvl="1"/>
            <a:r>
              <a:rPr lang="en-US" dirty="0" smtClean="0"/>
              <a:t>A room is part of a building</a:t>
            </a:r>
          </a:p>
          <a:p>
            <a:pPr lvl="1"/>
            <a:endParaRPr lang="en-US" dirty="0"/>
          </a:p>
          <a:p>
            <a:pPr lvl="1"/>
            <a:r>
              <a:rPr lang="en-US" dirty="0" smtClean="0"/>
              <a:t>A band is made up of musicians</a:t>
            </a:r>
          </a:p>
          <a:p>
            <a:pPr lvl="1"/>
            <a:r>
              <a:rPr lang="en-US" dirty="0" smtClean="0"/>
              <a:t>A musician is part of a band</a:t>
            </a:r>
          </a:p>
          <a:p>
            <a:pPr lvl="1"/>
            <a:endParaRPr lang="en-US" dirty="0"/>
          </a:p>
          <a:p>
            <a:pPr lvl="1"/>
            <a:r>
              <a:rPr lang="en-US" dirty="0" smtClean="0"/>
              <a:t>A department is made up of teachers</a:t>
            </a:r>
          </a:p>
          <a:p>
            <a:pPr lvl="1"/>
            <a:r>
              <a:rPr lang="en-US" dirty="0" smtClean="0"/>
              <a:t>A teacher is part of a department</a:t>
            </a:r>
            <a:endParaRPr lang="en-US" dirty="0"/>
          </a:p>
          <a:p>
            <a:pPr lvl="1"/>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4900" y="831274"/>
            <a:ext cx="3898900" cy="10033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0300" y="3316624"/>
            <a:ext cx="3873500" cy="9398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54900" y="2112818"/>
            <a:ext cx="3860800" cy="9271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54900" y="4521968"/>
            <a:ext cx="3860800" cy="901700"/>
          </a:xfrm>
          <a:prstGeom prst="rect">
            <a:avLst/>
          </a:prstGeom>
        </p:spPr>
      </p:pic>
    </p:spTree>
    <p:extLst>
      <p:ext uri="{BB962C8B-B14F-4D97-AF65-F5344CB8AC3E}">
        <p14:creationId xmlns:p14="http://schemas.microsoft.com/office/powerpoint/2010/main" val="666808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6406"/>
            <a:ext cx="5223933" cy="709462"/>
          </a:xfrm>
        </p:spPr>
        <p:txBody>
          <a:bodyPr/>
          <a:lstStyle/>
          <a:p>
            <a:r>
              <a:rPr lang="en-US" dirty="0" smtClean="0"/>
              <a:t>Composition example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0138"/>
            <a:ext cx="12192000" cy="5160818"/>
          </a:xfrm>
          <a:prstGeom prst="rect">
            <a:avLst/>
          </a:prstGeom>
        </p:spPr>
      </p:pic>
      <p:sp>
        <p:nvSpPr>
          <p:cNvPr id="5" name="Line Callout 2 4"/>
          <p:cNvSpPr/>
          <p:nvPr/>
        </p:nvSpPr>
        <p:spPr>
          <a:xfrm>
            <a:off x="6698672" y="1987117"/>
            <a:ext cx="4655128" cy="684646"/>
          </a:xfrm>
          <a:prstGeom prst="borderCallout2">
            <a:avLst>
              <a:gd name="adj1" fmla="val 18750"/>
              <a:gd name="adj2" fmla="val -8333"/>
              <a:gd name="adj3" fmla="val 18750"/>
              <a:gd name="adj4" fmla="val -16667"/>
              <a:gd name="adj5" fmla="val 373429"/>
              <a:gd name="adj6" fmla="val -48766"/>
            </a:avLst>
          </a:prstGeom>
          <a:gradFill>
            <a:gsLst>
              <a:gs pos="0">
                <a:schemeClr val="accent4">
                  <a:lumMod val="110000"/>
                  <a:satMod val="105000"/>
                  <a:tint val="67000"/>
                  <a:alpha val="26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Create an instance of the Salary class in the Employee class</a:t>
            </a:r>
            <a:endParaRPr lang="en-US" dirty="0"/>
          </a:p>
        </p:txBody>
      </p:sp>
      <p:sp>
        <p:nvSpPr>
          <p:cNvPr id="6" name="Line Callout 2 5"/>
          <p:cNvSpPr/>
          <p:nvPr/>
        </p:nvSpPr>
        <p:spPr>
          <a:xfrm>
            <a:off x="8566688" y="3246912"/>
            <a:ext cx="2787112" cy="1359394"/>
          </a:xfrm>
          <a:prstGeom prst="borderCallout2">
            <a:avLst>
              <a:gd name="adj1" fmla="val 18750"/>
              <a:gd name="adj2" fmla="val -8333"/>
              <a:gd name="adj3" fmla="val 18750"/>
              <a:gd name="adj4" fmla="val -16667"/>
              <a:gd name="adj5" fmla="val 140758"/>
              <a:gd name="adj6" fmla="val -16640"/>
            </a:avLst>
          </a:prstGeom>
          <a:gradFill>
            <a:gsLst>
              <a:gs pos="0">
                <a:schemeClr val="accent4">
                  <a:lumMod val="110000"/>
                  <a:satMod val="105000"/>
                  <a:tint val="67000"/>
                  <a:alpha val="26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this instance uses the method in the Salary class to get the total</a:t>
            </a:r>
            <a:endParaRPr lang="en-US" dirty="0"/>
          </a:p>
        </p:txBody>
      </p:sp>
      <p:sp>
        <p:nvSpPr>
          <p:cNvPr id="7" name="Line Callout 2 6"/>
          <p:cNvSpPr/>
          <p:nvPr/>
        </p:nvSpPr>
        <p:spPr>
          <a:xfrm>
            <a:off x="6698672" y="5758249"/>
            <a:ext cx="4655128" cy="741405"/>
          </a:xfrm>
          <a:prstGeom prst="borderCallout2">
            <a:avLst>
              <a:gd name="adj1" fmla="val 18750"/>
              <a:gd name="adj2" fmla="val -8333"/>
              <a:gd name="adj3" fmla="val 18750"/>
              <a:gd name="adj4" fmla="val -16667"/>
              <a:gd name="adj5" fmla="val 16132"/>
              <a:gd name="adj6" fmla="val -66825"/>
            </a:avLst>
          </a:prstGeom>
          <a:gradFill>
            <a:gsLst>
              <a:gs pos="0">
                <a:schemeClr val="accent4">
                  <a:lumMod val="110000"/>
                  <a:satMod val="105000"/>
                  <a:tint val="67000"/>
                  <a:alpha val="26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Create an instance of the Employee class</a:t>
            </a:r>
            <a:endParaRPr lang="en-US" dirty="0"/>
          </a:p>
        </p:txBody>
      </p:sp>
    </p:spTree>
    <p:extLst>
      <p:ext uri="{BB962C8B-B14F-4D97-AF65-F5344CB8AC3E}">
        <p14:creationId xmlns:p14="http://schemas.microsoft.com/office/powerpoint/2010/main" val="648719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46038"/>
          </a:xfrm>
        </p:spPr>
        <p:txBody>
          <a:bodyPr/>
          <a:lstStyle/>
          <a:p>
            <a:r>
              <a:rPr lang="en-US" dirty="0" smtClean="0"/>
              <a:t>Aggregation example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37599"/>
            <a:ext cx="12192000" cy="5516016"/>
          </a:xfrm>
          <a:prstGeom prst="rect">
            <a:avLst/>
          </a:prstGeom>
        </p:spPr>
      </p:pic>
      <p:sp>
        <p:nvSpPr>
          <p:cNvPr id="5" name="Line Callout 2 4"/>
          <p:cNvSpPr/>
          <p:nvPr/>
        </p:nvSpPr>
        <p:spPr>
          <a:xfrm>
            <a:off x="9701938" y="1987117"/>
            <a:ext cx="2154263" cy="1608490"/>
          </a:xfrm>
          <a:prstGeom prst="borderCallout2">
            <a:avLst>
              <a:gd name="adj1" fmla="val 18750"/>
              <a:gd name="adj2" fmla="val -8333"/>
              <a:gd name="adj3" fmla="val 18750"/>
              <a:gd name="adj4" fmla="val -16667"/>
              <a:gd name="adj5" fmla="val 184370"/>
              <a:gd name="adj6" fmla="val -17144"/>
            </a:avLst>
          </a:prstGeom>
          <a:gradFill>
            <a:gsLst>
              <a:gs pos="0">
                <a:schemeClr val="accent4">
                  <a:lumMod val="110000"/>
                  <a:satMod val="105000"/>
                  <a:tint val="67000"/>
                  <a:alpha val="26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The  total is worked out by calling a method from the Salary class </a:t>
            </a:r>
            <a:endParaRPr lang="en-US" dirty="0"/>
          </a:p>
        </p:txBody>
      </p:sp>
      <p:sp>
        <p:nvSpPr>
          <p:cNvPr id="6" name="Line Callout 2 5"/>
          <p:cNvSpPr/>
          <p:nvPr/>
        </p:nvSpPr>
        <p:spPr>
          <a:xfrm>
            <a:off x="6698672" y="5510276"/>
            <a:ext cx="4655128" cy="441073"/>
          </a:xfrm>
          <a:prstGeom prst="borderCallout2">
            <a:avLst>
              <a:gd name="adj1" fmla="val 18750"/>
              <a:gd name="adj2" fmla="val -8333"/>
              <a:gd name="adj3" fmla="val 18750"/>
              <a:gd name="adj4" fmla="val -16667"/>
              <a:gd name="adj5" fmla="val 16132"/>
              <a:gd name="adj6" fmla="val -66825"/>
            </a:avLst>
          </a:prstGeom>
          <a:gradFill>
            <a:gsLst>
              <a:gs pos="0">
                <a:schemeClr val="accent4">
                  <a:lumMod val="110000"/>
                  <a:satMod val="105000"/>
                  <a:tint val="67000"/>
                  <a:alpha val="26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Create an instance of the </a:t>
            </a:r>
            <a:r>
              <a:rPr lang="en-US" smtClean="0"/>
              <a:t>salary class</a:t>
            </a:r>
            <a:endParaRPr lang="en-US" dirty="0"/>
          </a:p>
        </p:txBody>
      </p:sp>
      <p:sp>
        <p:nvSpPr>
          <p:cNvPr id="7" name="Line Callout 2 6"/>
          <p:cNvSpPr/>
          <p:nvPr/>
        </p:nvSpPr>
        <p:spPr>
          <a:xfrm>
            <a:off x="5160936" y="6133078"/>
            <a:ext cx="6192864" cy="577688"/>
          </a:xfrm>
          <a:prstGeom prst="borderCallout2">
            <a:avLst>
              <a:gd name="adj1" fmla="val 18750"/>
              <a:gd name="adj2" fmla="val -8333"/>
              <a:gd name="adj3" fmla="val -33957"/>
              <a:gd name="adj4" fmla="val -19408"/>
              <a:gd name="adj5" fmla="val -47116"/>
              <a:gd name="adj6" fmla="val -21709"/>
            </a:avLst>
          </a:prstGeom>
          <a:gradFill>
            <a:gsLst>
              <a:gs pos="0">
                <a:schemeClr val="accent4">
                  <a:lumMod val="110000"/>
                  <a:satMod val="105000"/>
                  <a:tint val="67000"/>
                  <a:alpha val="26000"/>
                </a:schemeClr>
              </a:gs>
              <a:gs pos="5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Create an instance of the employee class that uses the salary instance created earlier</a:t>
            </a:r>
            <a:endParaRPr lang="en-US" dirty="0"/>
          </a:p>
        </p:txBody>
      </p:sp>
    </p:spTree>
    <p:extLst>
      <p:ext uri="{BB962C8B-B14F-4D97-AF65-F5344CB8AC3E}">
        <p14:creationId xmlns:p14="http://schemas.microsoft.com/office/powerpoint/2010/main" val="2086718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3224</TotalTime>
  <Words>498</Words>
  <Application>Microsoft Macintosh PowerPoint</Application>
  <PresentationFormat>Widescreen</PresentationFormat>
  <Paragraphs>78</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Calibri Light</vt:lpstr>
      <vt:lpstr>Mangal</vt:lpstr>
      <vt:lpstr>Arial</vt:lpstr>
      <vt:lpstr>Office Theme</vt:lpstr>
      <vt:lpstr>OOP</vt:lpstr>
      <vt:lpstr>Inheritance</vt:lpstr>
      <vt:lpstr>Inheritance</vt:lpstr>
      <vt:lpstr>Inheritance &amp; polymorphism</vt:lpstr>
      <vt:lpstr>Composition and aggregation</vt:lpstr>
      <vt:lpstr>Composition and aggregation </vt:lpstr>
      <vt:lpstr>Composition example</vt:lpstr>
      <vt:lpstr>Aggregation example</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dc:title>
  <dc:creator>Ms Mirza</dc:creator>
  <cp:lastModifiedBy>Ms Mirza</cp:lastModifiedBy>
  <cp:revision>29</cp:revision>
  <dcterms:created xsi:type="dcterms:W3CDTF">2017-03-02T11:32:22Z</dcterms:created>
  <dcterms:modified xsi:type="dcterms:W3CDTF">2017-03-07T09:25:38Z</dcterms:modified>
</cp:coreProperties>
</file>