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95" r:id="rId3"/>
    <p:sldId id="296" r:id="rId4"/>
    <p:sldId id="258" r:id="rId5"/>
    <p:sldId id="312" r:id="rId6"/>
    <p:sldId id="314" r:id="rId7"/>
    <p:sldId id="320" r:id="rId8"/>
    <p:sldId id="316" r:id="rId9"/>
    <p:sldId id="315" r:id="rId10"/>
    <p:sldId id="319" r:id="rId11"/>
    <p:sldId id="321" r:id="rId12"/>
    <p:sldId id="317" r:id="rId13"/>
    <p:sldId id="318" r:id="rId14"/>
    <p:sldId id="260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Varela Round" panose="020B0604020202020204" charset="-79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B721D2-27C7-4CC1-9204-4C7D892DDBEC}">
  <a:tblStyle styleId="{61B721D2-27C7-4CC1-9204-4C7D892DDB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0AAA6A0-E86B-4157-A348-38AEF46AEAA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068850" y="1991825"/>
            <a:ext cx="50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613863" y="4623011"/>
            <a:ext cx="559200" cy="559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2700000">
            <a:off x="24133" y="2719061"/>
            <a:ext cx="542634" cy="542634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2700000">
            <a:off x="8500119" y="1033337"/>
            <a:ext cx="805677" cy="805677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544450" y="1432591"/>
            <a:ext cx="625800" cy="6258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1799860">
            <a:off x="8472675" y="3105703"/>
            <a:ext cx="607243" cy="60724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-1527899">
            <a:off x="453203" y="3864921"/>
            <a:ext cx="901480" cy="90148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775778" y="3374078"/>
            <a:ext cx="450000" cy="4500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505617" y="831025"/>
            <a:ext cx="436800" cy="4368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-722907">
            <a:off x="1483696" y="647226"/>
            <a:ext cx="648178" cy="64817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772950" y="-36363"/>
            <a:ext cx="398100" cy="398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1498435">
            <a:off x="553712" y="273510"/>
            <a:ext cx="386542" cy="386542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040268" y="3312272"/>
            <a:ext cx="573600" cy="5736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2893300" y="209975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2423393" y="4259284"/>
            <a:ext cx="260100" cy="2601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4029015" y="425479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7701275" y="2148500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3415225" y="4449550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1479240" y="2220579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371265" y="4390604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-2700000">
            <a:off x="6337338" y="4348472"/>
            <a:ext cx="260074" cy="260074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5567943" y="263309"/>
            <a:ext cx="260100" cy="2601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 txBox="1">
            <a:spLocks noGrp="1"/>
          </p:cNvSpPr>
          <p:nvPr>
            <p:ph type="body" idx="1"/>
          </p:nvPr>
        </p:nvSpPr>
        <p:spPr>
          <a:xfrm>
            <a:off x="2032675" y="2161800"/>
            <a:ext cx="50787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×"/>
              <a:defRPr sz="2400"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×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×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9pPr>
          </a:lstStyle>
          <a:p>
            <a:endParaRPr/>
          </a:p>
        </p:txBody>
      </p:sp>
      <p:sp>
        <p:nvSpPr>
          <p:cNvPr id="62" name="Google Shape;62;p4"/>
          <p:cNvSpPr txBox="1"/>
          <p:nvPr/>
        </p:nvSpPr>
        <p:spPr>
          <a:xfrm>
            <a:off x="3593400" y="705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endParaRPr sz="9600">
              <a:solidFill>
                <a:schemeClr val="accen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7613863" y="4623011"/>
            <a:ext cx="559200" cy="55920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 rot="2700000">
            <a:off x="24133" y="2719061"/>
            <a:ext cx="542634" cy="542634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 rot="2700000">
            <a:off x="8500119" y="1033337"/>
            <a:ext cx="805677" cy="805677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544450" y="1432591"/>
            <a:ext cx="625800" cy="62580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4"/>
          <p:cNvSpPr/>
          <p:nvPr/>
        </p:nvSpPr>
        <p:spPr>
          <a:xfrm rot="-1799860">
            <a:off x="8472675" y="3105703"/>
            <a:ext cx="607243" cy="607243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4"/>
          <p:cNvSpPr/>
          <p:nvPr/>
        </p:nvSpPr>
        <p:spPr>
          <a:xfrm rot="-1527899">
            <a:off x="453203" y="3864921"/>
            <a:ext cx="901480" cy="901480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1775778" y="3374078"/>
            <a:ext cx="450000" cy="45000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505617" y="831025"/>
            <a:ext cx="436800" cy="436800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 rot="-722907">
            <a:off x="1483696" y="647226"/>
            <a:ext cx="648178" cy="648178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6772950" y="-36363"/>
            <a:ext cx="398100" cy="39810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 rot="1498435">
            <a:off x="553712" y="273510"/>
            <a:ext cx="386542" cy="386542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7040268" y="3312272"/>
            <a:ext cx="573600" cy="573600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2893300" y="209975"/>
            <a:ext cx="268200" cy="26820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2423393" y="4259284"/>
            <a:ext cx="260100" cy="260100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4029015" y="425479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7701275" y="2148500"/>
            <a:ext cx="268200" cy="26820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3415225" y="4449550"/>
            <a:ext cx="268200" cy="26820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1479240" y="2220579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5371265" y="4390604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 rot="-2700000">
            <a:off x="6337338" y="4348472"/>
            <a:ext cx="260074" cy="260074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567943" y="263309"/>
            <a:ext cx="260100" cy="260100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/>
          <p:nvPr/>
        </p:nvSpPr>
        <p:spPr>
          <a:xfrm>
            <a:off x="-25" y="0"/>
            <a:ext cx="9144000" cy="106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6"/>
          <p:cNvSpPr/>
          <p:nvPr/>
        </p:nvSpPr>
        <p:spPr>
          <a:xfrm>
            <a:off x="0" y="1063500"/>
            <a:ext cx="9144000" cy="40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6"/>
          <p:cNvSpPr/>
          <p:nvPr/>
        </p:nvSpPr>
        <p:spPr>
          <a:xfrm>
            <a:off x="600350" y="319175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"/>
          <p:cNvSpPr/>
          <p:nvPr/>
        </p:nvSpPr>
        <p:spPr>
          <a:xfrm>
            <a:off x="1771440" y="586479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"/>
          <p:cNvSpPr/>
          <p:nvPr/>
        </p:nvSpPr>
        <p:spPr>
          <a:xfrm rot="-1295565">
            <a:off x="1719773" y="-14241"/>
            <a:ext cx="260049" cy="260049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6"/>
          <p:cNvSpPr/>
          <p:nvPr/>
        </p:nvSpPr>
        <p:spPr>
          <a:xfrm>
            <a:off x="7099000" y="-18325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6"/>
          <p:cNvSpPr/>
          <p:nvPr/>
        </p:nvSpPr>
        <p:spPr>
          <a:xfrm rot="1050327">
            <a:off x="7064662" y="770637"/>
            <a:ext cx="385975" cy="385975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"/>
          <p:cNvSpPr/>
          <p:nvPr/>
        </p:nvSpPr>
        <p:spPr>
          <a:xfrm rot="1498139">
            <a:off x="8048547" y="796761"/>
            <a:ext cx="260111" cy="260111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"/>
          <p:cNvSpPr/>
          <p:nvPr/>
        </p:nvSpPr>
        <p:spPr>
          <a:xfrm>
            <a:off x="272750" y="914514"/>
            <a:ext cx="185100" cy="185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 rot="1222482">
            <a:off x="108247" y="115143"/>
            <a:ext cx="266258" cy="26625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/>
          <p:nvPr/>
        </p:nvSpPr>
        <p:spPr>
          <a:xfrm rot="2700000">
            <a:off x="1130105" y="721484"/>
            <a:ext cx="179464" cy="179464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"/>
          <p:cNvSpPr/>
          <p:nvPr/>
        </p:nvSpPr>
        <p:spPr>
          <a:xfrm>
            <a:off x="8797925" y="686964"/>
            <a:ext cx="185100" cy="185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"/>
          <p:cNvSpPr/>
          <p:nvPr/>
        </p:nvSpPr>
        <p:spPr>
          <a:xfrm>
            <a:off x="8434357" y="190568"/>
            <a:ext cx="266400" cy="2664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6"/>
          <p:cNvSpPr/>
          <p:nvPr/>
        </p:nvSpPr>
        <p:spPr>
          <a:xfrm>
            <a:off x="7656287" y="319171"/>
            <a:ext cx="179400" cy="1794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"/>
          <p:cNvSpPr txBox="1">
            <a:spLocks noGrp="1"/>
          </p:cNvSpPr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body" idx="1"/>
          </p:nvPr>
        </p:nvSpPr>
        <p:spPr>
          <a:xfrm>
            <a:off x="717750" y="1357125"/>
            <a:ext cx="3741600" cy="35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×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20" name="Google Shape;120;p6"/>
          <p:cNvSpPr txBox="1">
            <a:spLocks noGrp="1"/>
          </p:cNvSpPr>
          <p:nvPr>
            <p:ph type="body" idx="2"/>
          </p:nvPr>
        </p:nvSpPr>
        <p:spPr>
          <a:xfrm>
            <a:off x="4684654" y="1357125"/>
            <a:ext cx="3741600" cy="35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×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21" name="Google Shape;121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0"/>
          <p:cNvSpPr/>
          <p:nvPr/>
        </p:nvSpPr>
        <p:spPr>
          <a:xfrm>
            <a:off x="7813718" y="4683129"/>
            <a:ext cx="499200" cy="499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"/>
          <p:cNvSpPr/>
          <p:nvPr/>
        </p:nvSpPr>
        <p:spPr>
          <a:xfrm rot="2700000">
            <a:off x="14775" y="2902622"/>
            <a:ext cx="497237" cy="497237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0"/>
          <p:cNvSpPr/>
          <p:nvPr/>
        </p:nvSpPr>
        <p:spPr>
          <a:xfrm rot="2700000">
            <a:off x="8520218" y="1141799"/>
            <a:ext cx="719128" cy="71912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0"/>
          <p:cNvSpPr/>
          <p:nvPr/>
        </p:nvSpPr>
        <p:spPr>
          <a:xfrm>
            <a:off x="310640" y="1552220"/>
            <a:ext cx="573600" cy="5736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0"/>
          <p:cNvSpPr/>
          <p:nvPr/>
        </p:nvSpPr>
        <p:spPr>
          <a:xfrm rot="-1799089">
            <a:off x="8562084" y="3081720"/>
            <a:ext cx="542049" cy="542049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"/>
          <p:cNvSpPr/>
          <p:nvPr/>
        </p:nvSpPr>
        <p:spPr>
          <a:xfrm rot="-1528015">
            <a:off x="184406" y="4107717"/>
            <a:ext cx="826066" cy="826066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0"/>
          <p:cNvSpPr/>
          <p:nvPr/>
        </p:nvSpPr>
        <p:spPr>
          <a:xfrm>
            <a:off x="1240046" y="3562976"/>
            <a:ext cx="412500" cy="4125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0"/>
          <p:cNvSpPr/>
          <p:nvPr/>
        </p:nvSpPr>
        <p:spPr>
          <a:xfrm>
            <a:off x="7555136" y="603174"/>
            <a:ext cx="389700" cy="3897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0"/>
          <p:cNvSpPr/>
          <p:nvPr/>
        </p:nvSpPr>
        <p:spPr>
          <a:xfrm rot="-722532">
            <a:off x="970776" y="658602"/>
            <a:ext cx="593869" cy="593869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0"/>
          <p:cNvSpPr/>
          <p:nvPr/>
        </p:nvSpPr>
        <p:spPr>
          <a:xfrm>
            <a:off x="7957723" y="-74674"/>
            <a:ext cx="355200" cy="355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0"/>
          <p:cNvSpPr/>
          <p:nvPr/>
        </p:nvSpPr>
        <p:spPr>
          <a:xfrm rot="1500134">
            <a:off x="270777" y="190736"/>
            <a:ext cx="354191" cy="354191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"/>
          <p:cNvSpPr/>
          <p:nvPr/>
        </p:nvSpPr>
        <p:spPr>
          <a:xfrm>
            <a:off x="7675748" y="3826977"/>
            <a:ext cx="511800" cy="5118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0"/>
          <p:cNvSpPr/>
          <p:nvPr/>
        </p:nvSpPr>
        <p:spPr>
          <a:xfrm>
            <a:off x="2065152" y="244976"/>
            <a:ext cx="245700" cy="2457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0"/>
          <p:cNvSpPr/>
          <p:nvPr/>
        </p:nvSpPr>
        <p:spPr>
          <a:xfrm>
            <a:off x="1857705" y="4581900"/>
            <a:ext cx="238500" cy="2385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0"/>
          <p:cNvSpPr/>
          <p:nvPr/>
        </p:nvSpPr>
        <p:spPr>
          <a:xfrm>
            <a:off x="3015532" y="94100"/>
            <a:ext cx="353700" cy="3537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0"/>
          <p:cNvSpPr/>
          <p:nvPr/>
        </p:nvSpPr>
        <p:spPr>
          <a:xfrm>
            <a:off x="8066932" y="2335938"/>
            <a:ext cx="239400" cy="2394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0"/>
          <p:cNvSpPr/>
          <p:nvPr/>
        </p:nvSpPr>
        <p:spPr>
          <a:xfrm>
            <a:off x="3200947" y="4718270"/>
            <a:ext cx="245700" cy="2457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0"/>
          <p:cNvSpPr/>
          <p:nvPr/>
        </p:nvSpPr>
        <p:spPr>
          <a:xfrm>
            <a:off x="1348282" y="2445799"/>
            <a:ext cx="353700" cy="3537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0"/>
          <p:cNvSpPr/>
          <p:nvPr/>
        </p:nvSpPr>
        <p:spPr>
          <a:xfrm>
            <a:off x="5643076" y="4619286"/>
            <a:ext cx="344700" cy="3447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0"/>
          <p:cNvSpPr/>
          <p:nvPr/>
        </p:nvSpPr>
        <p:spPr>
          <a:xfrm rot="-2700000">
            <a:off x="6674441" y="4438128"/>
            <a:ext cx="232072" cy="232072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0"/>
          <p:cNvSpPr/>
          <p:nvPr/>
        </p:nvSpPr>
        <p:spPr>
          <a:xfrm>
            <a:off x="6422057" y="132477"/>
            <a:ext cx="232200" cy="2322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Varela Round"/>
              <a:buChar char="×"/>
              <a:defRPr sz="30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546973"/>
              </a:buClr>
              <a:buSzPts val="1800"/>
              <a:buFont typeface="Varela Round"/>
              <a:buChar char="●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546973"/>
              </a:buClr>
              <a:buSzPts val="1800"/>
              <a:buFont typeface="Varela Round"/>
              <a:buChar char="○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546973"/>
              </a:buClr>
              <a:buSzPts val="1800"/>
              <a:buFont typeface="Varela Round"/>
              <a:buChar char="■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6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"/>
          <p:cNvSpPr txBox="1">
            <a:spLocks noGrp="1"/>
          </p:cNvSpPr>
          <p:nvPr>
            <p:ph type="ctrTitle"/>
          </p:nvPr>
        </p:nvSpPr>
        <p:spPr>
          <a:xfrm>
            <a:off x="63796" y="552894"/>
            <a:ext cx="9016408" cy="2806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VBA PROJECT – AUTOMATING WORKSHEETS REPORTING</a:t>
            </a:r>
            <a:br>
              <a:rPr lang="en" sz="1050" dirty="0"/>
            </a:br>
            <a:r>
              <a:rPr lang="en" sz="2000" dirty="0"/>
              <a:t>BY</a:t>
            </a:r>
            <a:br>
              <a:rPr lang="en" sz="3600" dirty="0"/>
            </a:br>
            <a:r>
              <a:rPr lang="en" sz="2800" dirty="0"/>
              <a:t>OFFODUM, OKECHUKWU GREGORY</a:t>
            </a:r>
            <a:endParaRPr sz="3600" dirty="0"/>
          </a:p>
        </p:txBody>
      </p:sp>
      <p:sp>
        <p:nvSpPr>
          <p:cNvPr id="4" name="Google Shape;207;p12">
            <a:extLst>
              <a:ext uri="{FF2B5EF4-FFF2-40B4-BE49-F238E27FC236}">
                <a16:creationId xmlns:a16="http://schemas.microsoft.com/office/drawing/2014/main" id="{D240E368-2918-4F00-9023-EE0C7DF2D94B}"/>
              </a:ext>
            </a:extLst>
          </p:cNvPr>
          <p:cNvSpPr txBox="1">
            <a:spLocks/>
          </p:cNvSpPr>
          <p:nvPr/>
        </p:nvSpPr>
        <p:spPr>
          <a:xfrm>
            <a:off x="127592" y="3359890"/>
            <a:ext cx="9016408" cy="103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Varela Round"/>
              <a:buNone/>
              <a:defRPr sz="4800" b="1" i="0" u="none" strike="noStrike" cap="non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Varela Round"/>
              <a:buNone/>
              <a:defRPr sz="4800" b="1" i="0" u="none" strike="noStrike" cap="non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Varela Round"/>
              <a:buNone/>
              <a:defRPr sz="4800" b="1" i="0" u="none" strike="noStrike" cap="non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Varela Round"/>
              <a:buNone/>
              <a:defRPr sz="4800" b="1" i="0" u="none" strike="noStrike" cap="non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Varela Round"/>
              <a:buNone/>
              <a:defRPr sz="4800" b="1" i="0" u="none" strike="noStrike" cap="non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Varela Round"/>
              <a:buNone/>
              <a:defRPr sz="4800" b="1" i="0" u="none" strike="noStrike" cap="non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Varela Round"/>
              <a:buNone/>
              <a:defRPr sz="4800" b="1" i="0" u="none" strike="noStrike" cap="non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Varela Round"/>
              <a:buNone/>
              <a:defRPr sz="4800" b="1" i="0" u="none" strike="noStrike" cap="non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Varela Round"/>
              <a:buNone/>
              <a:defRPr sz="4800" b="1" i="0" u="none" strike="noStrike" cap="non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r>
              <a:rPr lang="en-US" sz="2400" dirty="0"/>
              <a:t>APRIL 9,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"/>
          <p:cNvSpPr txBox="1">
            <a:spLocks noGrp="1"/>
          </p:cNvSpPr>
          <p:nvPr>
            <p:ph type="subTitle" idx="4294967295"/>
          </p:nvPr>
        </p:nvSpPr>
        <p:spPr>
          <a:xfrm>
            <a:off x="905099" y="945356"/>
            <a:ext cx="7654109" cy="26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RESULTS AND CONCLUSION</a:t>
            </a:r>
            <a:endParaRPr sz="2400" b="1" dirty="0">
              <a:solidFill>
                <a:srgbClr val="FFFFFF"/>
              </a:solidFill>
            </a:endParaRPr>
          </a:p>
        </p:txBody>
      </p:sp>
      <p:sp>
        <p:nvSpPr>
          <p:cNvPr id="224" name="Google Shape;224;p1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0" name="Google Shape;935;p47">
            <a:extLst>
              <a:ext uri="{FF2B5EF4-FFF2-40B4-BE49-F238E27FC236}">
                <a16:creationId xmlns:a16="http://schemas.microsoft.com/office/drawing/2014/main" id="{3F1A4196-5DBC-4BD1-91A2-D854F17709E9}"/>
              </a:ext>
            </a:extLst>
          </p:cNvPr>
          <p:cNvGrpSpPr/>
          <p:nvPr/>
        </p:nvGrpSpPr>
        <p:grpSpPr>
          <a:xfrm>
            <a:off x="3724307" y="2709109"/>
            <a:ext cx="1233518" cy="808190"/>
            <a:chOff x="4610450" y="3703750"/>
            <a:chExt cx="453050" cy="332175"/>
          </a:xfrm>
        </p:grpSpPr>
        <p:sp>
          <p:nvSpPr>
            <p:cNvPr id="11" name="Google Shape;936;p47">
              <a:extLst>
                <a:ext uri="{FF2B5EF4-FFF2-40B4-BE49-F238E27FC236}">
                  <a16:creationId xmlns:a16="http://schemas.microsoft.com/office/drawing/2014/main" id="{4E735C10-73AD-46A2-8351-94FECF72A5B5}"/>
                </a:ext>
              </a:extLst>
            </p:cNvPr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37;p47">
              <a:extLst>
                <a:ext uri="{FF2B5EF4-FFF2-40B4-BE49-F238E27FC236}">
                  <a16:creationId xmlns:a16="http://schemas.microsoft.com/office/drawing/2014/main" id="{ADEDB0E9-1983-4422-9B63-96A401BE6B56}"/>
                </a:ext>
              </a:extLst>
            </p:cNvPr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22754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1402-8509-4C5F-8012-0B1C272B0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6B2F8-AFAA-4FC9-A0D7-1F95F335D7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C049FC-9DC1-48EB-B8E1-DF9C11B3B2BF}"/>
              </a:ext>
            </a:extLst>
          </p:cNvPr>
          <p:cNvSpPr/>
          <p:nvPr/>
        </p:nvSpPr>
        <p:spPr>
          <a:xfrm>
            <a:off x="-10632" y="4837888"/>
            <a:ext cx="1679944" cy="282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>
                  <a:solidFill>
                    <a:schemeClr val="tx1"/>
                  </a:solidFill>
                </a:ln>
                <a:solidFill>
                  <a:schemeClr val="bg1">
                    <a:lumMod val="65000"/>
                    <a:alpha val="7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VBA Project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F7F4FF4-3222-4EA5-B76E-48C26EEA3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754" y="1265274"/>
            <a:ext cx="3081735" cy="3267051"/>
          </a:xfrm>
          <a:ln>
            <a:solidFill>
              <a:schemeClr val="accent1"/>
            </a:solidFill>
          </a:ln>
        </p:spPr>
        <p:txBody>
          <a:bodyPr/>
          <a:lstStyle/>
          <a:p>
            <a:pPr marL="76200" indent="0">
              <a:buNone/>
            </a:pPr>
            <a:r>
              <a:rPr lang="en-US" sz="1800" dirty="0"/>
              <a:t>A total of 14 files were created, excel and pdf reports for each subsidiary and general summary:</a:t>
            </a:r>
          </a:p>
          <a:p>
            <a:pPr marL="76200" indent="0">
              <a:buNone/>
            </a:pPr>
            <a:endParaRPr lang="en-US" sz="1800" dirty="0"/>
          </a:p>
          <a:p>
            <a:pPr marL="76200" indent="0">
              <a:buNone/>
            </a:pPr>
            <a:r>
              <a:rPr lang="en-US" sz="1800" dirty="0"/>
              <a:t>12 subsidiary reports (for each subsidiary)</a:t>
            </a:r>
          </a:p>
          <a:p>
            <a:pPr marL="76200" indent="0">
              <a:buNone/>
            </a:pPr>
            <a:r>
              <a:rPr lang="en-US" sz="1800" dirty="0"/>
              <a:t>2 general summary report</a:t>
            </a:r>
          </a:p>
          <a:p>
            <a:pPr marL="76200" indent="0">
              <a:lnSpc>
                <a:spcPct val="150000"/>
              </a:lnSpc>
              <a:buNone/>
            </a:pPr>
            <a:endParaRPr lang="en-US" sz="16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8BD37A-76A8-43C0-B8B3-C755D22C1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711" y="1265274"/>
            <a:ext cx="5531535" cy="32670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8BE02D-9390-4D08-A147-F223EBE9CDCF}"/>
              </a:ext>
            </a:extLst>
          </p:cNvPr>
          <p:cNvSpPr/>
          <p:nvPr/>
        </p:nvSpPr>
        <p:spPr>
          <a:xfrm>
            <a:off x="7740503" y="4902594"/>
            <a:ext cx="1222744" cy="217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April 9, 2021</a:t>
            </a:r>
          </a:p>
        </p:txBody>
      </p:sp>
    </p:spTree>
    <p:extLst>
      <p:ext uri="{BB962C8B-B14F-4D97-AF65-F5344CB8AC3E}">
        <p14:creationId xmlns:p14="http://schemas.microsoft.com/office/powerpoint/2010/main" val="2989247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1402-8509-4C5F-8012-0B1C272B0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6B2F8-AFAA-4FC9-A0D7-1F95F335D7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0F903DC-B1BB-4DFA-A86D-1DE4A4BE4DE9}"/>
              </a:ext>
            </a:extLst>
          </p:cNvPr>
          <p:cNvGrpSpPr/>
          <p:nvPr/>
        </p:nvGrpSpPr>
        <p:grpSpPr>
          <a:xfrm>
            <a:off x="334339" y="1524352"/>
            <a:ext cx="4101149" cy="2704665"/>
            <a:chOff x="334339" y="1524352"/>
            <a:chExt cx="4101149" cy="270466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7B2C8ED-BD6C-479A-B81D-CCE0DD18F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339" y="1524352"/>
              <a:ext cx="4101149" cy="237802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D94E7C2-F193-40B9-8572-0480B0CC1411}"/>
                </a:ext>
              </a:extLst>
            </p:cNvPr>
            <p:cNvSpPr/>
            <p:nvPr/>
          </p:nvSpPr>
          <p:spPr>
            <a:xfrm>
              <a:off x="1016000" y="3946788"/>
              <a:ext cx="2280356" cy="2822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Individual subsidiary summary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3D75F63-A8D1-4337-AE97-D60AA6C4C2CA}"/>
              </a:ext>
            </a:extLst>
          </p:cNvPr>
          <p:cNvGrpSpPr/>
          <p:nvPr/>
        </p:nvGrpSpPr>
        <p:grpSpPr>
          <a:xfrm>
            <a:off x="4846351" y="1524352"/>
            <a:ext cx="3898994" cy="2704665"/>
            <a:chOff x="4846351" y="1524352"/>
            <a:chExt cx="3898994" cy="270466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6163020-F8B5-413C-96B8-3A74A26F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6351" y="1524352"/>
              <a:ext cx="3898994" cy="237802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ECADE5-6FA0-4AD0-9916-DFFC4DBC9426}"/>
                </a:ext>
              </a:extLst>
            </p:cNvPr>
            <p:cNvSpPr/>
            <p:nvPr/>
          </p:nvSpPr>
          <p:spPr>
            <a:xfrm>
              <a:off x="5345289" y="3946788"/>
              <a:ext cx="2280356" cy="2822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Total report summary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58C049FC-9DC1-48EB-B8E1-DF9C11B3B2BF}"/>
              </a:ext>
            </a:extLst>
          </p:cNvPr>
          <p:cNvSpPr/>
          <p:nvPr/>
        </p:nvSpPr>
        <p:spPr>
          <a:xfrm>
            <a:off x="-10632" y="4837888"/>
            <a:ext cx="1679944" cy="282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>
                  <a:solidFill>
                    <a:schemeClr val="tx1"/>
                  </a:solidFill>
                </a:ln>
                <a:solidFill>
                  <a:schemeClr val="bg1">
                    <a:lumMod val="65000"/>
                    <a:alpha val="7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VBA Project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BABE0D-667B-4F3B-8D3C-D060CC4083C0}"/>
              </a:ext>
            </a:extLst>
          </p:cNvPr>
          <p:cNvSpPr/>
          <p:nvPr/>
        </p:nvSpPr>
        <p:spPr>
          <a:xfrm>
            <a:off x="7740503" y="4902594"/>
            <a:ext cx="1222744" cy="217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April 9, 2021</a:t>
            </a:r>
          </a:p>
        </p:txBody>
      </p:sp>
    </p:spTree>
    <p:extLst>
      <p:ext uri="{BB962C8B-B14F-4D97-AF65-F5344CB8AC3E}">
        <p14:creationId xmlns:p14="http://schemas.microsoft.com/office/powerpoint/2010/main" val="3202627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1402-8509-4C5F-8012-0B1C272B0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F01A1-0989-49DC-83D5-02F58593C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702" y="1177237"/>
            <a:ext cx="8766595" cy="3660651"/>
          </a:xfrm>
        </p:spPr>
        <p:txBody>
          <a:bodyPr/>
          <a:lstStyle/>
          <a:p>
            <a:pPr marL="76200" indent="0">
              <a:buNone/>
            </a:pPr>
            <a:r>
              <a:rPr lang="en-US" sz="1800" dirty="0"/>
              <a:t>VBA programming has been successfully used to automate a summary report of information contained in six (6) different sheets.</a:t>
            </a:r>
            <a:endParaRPr lang="en-US" sz="1600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6B2F8-AFAA-4FC9-A0D7-1F95F335D7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E169A8-B349-4D46-A968-EFBD215540B1}"/>
              </a:ext>
            </a:extLst>
          </p:cNvPr>
          <p:cNvSpPr/>
          <p:nvPr/>
        </p:nvSpPr>
        <p:spPr>
          <a:xfrm>
            <a:off x="-10632" y="4837888"/>
            <a:ext cx="1679944" cy="282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>
                  <a:solidFill>
                    <a:schemeClr val="tx1"/>
                  </a:solidFill>
                </a:ln>
                <a:solidFill>
                  <a:schemeClr val="bg1">
                    <a:lumMod val="65000"/>
                    <a:alpha val="7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VBA Project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AA4803-FDBD-47E0-AB39-DFBAFDA3B053}"/>
              </a:ext>
            </a:extLst>
          </p:cNvPr>
          <p:cNvSpPr/>
          <p:nvPr/>
        </p:nvSpPr>
        <p:spPr>
          <a:xfrm>
            <a:off x="7740503" y="4902594"/>
            <a:ext cx="1222744" cy="217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April 9, 2021</a:t>
            </a:r>
          </a:p>
        </p:txBody>
      </p:sp>
    </p:spTree>
    <p:extLst>
      <p:ext uri="{BB962C8B-B14F-4D97-AF65-F5344CB8AC3E}">
        <p14:creationId xmlns:p14="http://schemas.microsoft.com/office/powerpoint/2010/main" val="3320188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23A728-6392-4F28-A06D-7B99742DA217}"/>
              </a:ext>
            </a:extLst>
          </p:cNvPr>
          <p:cNvSpPr/>
          <p:nvPr/>
        </p:nvSpPr>
        <p:spPr>
          <a:xfrm>
            <a:off x="2028721" y="1594883"/>
            <a:ext cx="5316279" cy="260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C91CB-0FB7-4F6E-A08B-127D25AB7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9D482-60FF-43AE-B497-3C9E5CFDC2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9C327-33C3-402B-8A7C-E6A4DCC48F8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C94564-A87F-47E5-A122-81A8008F48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75D64B-F6D9-4ADE-AF9A-616B933E5D4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-2"/>
            <a:ext cx="9144000" cy="5143451"/>
          </a:xfrm>
          <a:prstGeom prst="rect">
            <a:avLst/>
          </a:prstGeom>
          <a:effectLst>
            <a:reflection endPos="0" dir="5400000" sy="-100000" algn="bl" rotWithShape="0"/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8BE835-5A62-49BC-96E4-0681A35CE33C}"/>
              </a:ext>
            </a:extLst>
          </p:cNvPr>
          <p:cNvSpPr/>
          <p:nvPr/>
        </p:nvSpPr>
        <p:spPr>
          <a:xfrm>
            <a:off x="83197" y="1869975"/>
            <a:ext cx="3741600" cy="1763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Varela Round" panose="020B0604020202020204" charset="-79"/>
                <a:cs typeface="Varela Round" panose="020B0604020202020204" charset="-79"/>
              </a:rPr>
              <a:t>“IMPOSSIBLE only means that you haven’t found the solution yet”</a:t>
            </a:r>
          </a:p>
        </p:txBody>
      </p:sp>
    </p:spTree>
    <p:extLst>
      <p:ext uri="{BB962C8B-B14F-4D97-AF65-F5344CB8AC3E}">
        <p14:creationId xmlns:p14="http://schemas.microsoft.com/office/powerpoint/2010/main" val="797828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1402-8509-4C5F-8012-0B1C272B0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F01A1-0989-49DC-83D5-02F58593C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325" y="1213096"/>
            <a:ext cx="8766595" cy="3660651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en-US" sz="2400" dirty="0"/>
              <a:t>Introduction</a:t>
            </a:r>
          </a:p>
          <a:p>
            <a:pPr fontAlgn="base">
              <a:lnSpc>
                <a:spcPct val="150000"/>
              </a:lnSpc>
            </a:pPr>
            <a:r>
              <a:rPr lang="en-US" sz="2400" dirty="0"/>
              <a:t>Methodology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Results &amp; 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6B2F8-AFAA-4FC9-A0D7-1F95F335D7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B2B105-B913-4FB8-96CF-34562F37AC8F}"/>
              </a:ext>
            </a:extLst>
          </p:cNvPr>
          <p:cNvSpPr/>
          <p:nvPr/>
        </p:nvSpPr>
        <p:spPr>
          <a:xfrm>
            <a:off x="7740503" y="4902594"/>
            <a:ext cx="1222744" cy="217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April 9, 2021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11F937-3B6F-460F-8ACC-725B6DE072F3}"/>
              </a:ext>
            </a:extLst>
          </p:cNvPr>
          <p:cNvSpPr/>
          <p:nvPr/>
        </p:nvSpPr>
        <p:spPr>
          <a:xfrm>
            <a:off x="-10632" y="4837888"/>
            <a:ext cx="1679944" cy="282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>
                  <a:solidFill>
                    <a:schemeClr val="tx1"/>
                  </a:solidFill>
                </a:ln>
                <a:solidFill>
                  <a:schemeClr val="bg1">
                    <a:lumMod val="65000"/>
                    <a:alpha val="7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VBA Project</a:t>
            </a:r>
          </a:p>
        </p:txBody>
      </p:sp>
    </p:spTree>
    <p:extLst>
      <p:ext uri="{BB962C8B-B14F-4D97-AF65-F5344CB8AC3E}">
        <p14:creationId xmlns:p14="http://schemas.microsoft.com/office/powerpoint/2010/main" val="277952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"/>
          <p:cNvSpPr txBox="1">
            <a:spLocks noGrp="1"/>
          </p:cNvSpPr>
          <p:nvPr>
            <p:ph type="subTitle" idx="4294967295"/>
          </p:nvPr>
        </p:nvSpPr>
        <p:spPr>
          <a:xfrm>
            <a:off x="905099" y="945356"/>
            <a:ext cx="7654109" cy="26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INTRODUCTION</a:t>
            </a:r>
            <a:endParaRPr sz="2400" b="1" dirty="0">
              <a:solidFill>
                <a:srgbClr val="FFFFFF"/>
              </a:solidFill>
            </a:endParaRPr>
          </a:p>
        </p:txBody>
      </p:sp>
      <p:sp>
        <p:nvSpPr>
          <p:cNvPr id="224" name="Google Shape;224;p1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6" name="Google Shape;830;p47">
            <a:extLst>
              <a:ext uri="{FF2B5EF4-FFF2-40B4-BE49-F238E27FC236}">
                <a16:creationId xmlns:a16="http://schemas.microsoft.com/office/drawing/2014/main" id="{CF6380D9-4B3F-4E31-804B-A6B5E4400150}"/>
              </a:ext>
            </a:extLst>
          </p:cNvPr>
          <p:cNvGrpSpPr/>
          <p:nvPr/>
        </p:nvGrpSpPr>
        <p:grpSpPr>
          <a:xfrm>
            <a:off x="4177263" y="2690036"/>
            <a:ext cx="1085853" cy="920219"/>
            <a:chOff x="1922075" y="1629000"/>
            <a:chExt cx="437200" cy="437200"/>
          </a:xfrm>
        </p:grpSpPr>
        <p:sp>
          <p:nvSpPr>
            <p:cNvPr id="7" name="Google Shape;831;p47">
              <a:extLst>
                <a:ext uri="{FF2B5EF4-FFF2-40B4-BE49-F238E27FC236}">
                  <a16:creationId xmlns:a16="http://schemas.microsoft.com/office/drawing/2014/main" id="{2E7FCF77-4F8D-43A4-8A51-AAC50012FABE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32;p47">
              <a:extLst>
                <a:ext uri="{FF2B5EF4-FFF2-40B4-BE49-F238E27FC236}">
                  <a16:creationId xmlns:a16="http://schemas.microsoft.com/office/drawing/2014/main" id="{F755DB01-9D21-470C-89D2-683BE2CB76BD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1402-8509-4C5F-8012-0B1C272B0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BACKGROUND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F01A1-0989-49DC-83D5-02F58593C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753" y="1265274"/>
            <a:ext cx="8766595" cy="3660651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en-US" dirty="0"/>
              <a:t>Six (6) workbooks (Addis Ababa, Havana, Kano, Lagos, Oslo, Tokyo) represent different subsidiaries. 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Each workbook consisting of five (5) columns each depict name, staff ID, role, and salary information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Automation using VBA is required to summarize and export vital information from each sheet</a:t>
            </a:r>
          </a:p>
          <a:p>
            <a:pPr marL="76200" indent="0" fontAlgn="base">
              <a:lnSpc>
                <a:spcPct val="150000"/>
              </a:lnSpc>
              <a:buNone/>
            </a:pPr>
            <a:endParaRPr lang="en-US" dirty="0"/>
          </a:p>
          <a:p>
            <a:pPr fontAlgn="base">
              <a:lnSpc>
                <a:spcPct val="150000"/>
              </a:lnSpc>
              <a:buBlip>
                <a:blip r:embed="rId2"/>
              </a:buBlip>
            </a:pPr>
            <a:endParaRPr lang="en-US" dirty="0"/>
          </a:p>
          <a:p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6B2F8-AFAA-4FC9-A0D7-1F95F335D7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AD9339-D85D-45BD-8531-95A2E3B55B26}"/>
              </a:ext>
            </a:extLst>
          </p:cNvPr>
          <p:cNvSpPr/>
          <p:nvPr/>
        </p:nvSpPr>
        <p:spPr>
          <a:xfrm>
            <a:off x="-10632" y="4837888"/>
            <a:ext cx="1679944" cy="282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>
                  <a:solidFill>
                    <a:schemeClr val="tx1"/>
                  </a:solidFill>
                </a:ln>
                <a:solidFill>
                  <a:schemeClr val="bg1">
                    <a:lumMod val="65000"/>
                    <a:alpha val="7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VBA Project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D0F1C8-81F5-4285-9241-47958170BDA6}"/>
              </a:ext>
            </a:extLst>
          </p:cNvPr>
          <p:cNvSpPr/>
          <p:nvPr/>
        </p:nvSpPr>
        <p:spPr>
          <a:xfrm>
            <a:off x="7740503" y="4902594"/>
            <a:ext cx="1222744" cy="217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April 9, 2021</a:t>
            </a:r>
          </a:p>
        </p:txBody>
      </p:sp>
    </p:spTree>
    <p:extLst>
      <p:ext uri="{BB962C8B-B14F-4D97-AF65-F5344CB8AC3E}">
        <p14:creationId xmlns:p14="http://schemas.microsoft.com/office/powerpoint/2010/main" val="2726236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1402-8509-4C5F-8012-0B1C272B0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F01A1-0989-49DC-83D5-02F58593C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753" y="1265274"/>
            <a:ext cx="8766595" cy="3660651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en-US" dirty="0"/>
              <a:t>Populate the sum salaries of individual roles for every subsidiary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Generate a pdf summary for each workbook/subsidiary</a:t>
            </a:r>
            <a:endParaRPr lang="en-US" sz="2400" dirty="0"/>
          </a:p>
          <a:p>
            <a:pPr fontAlgn="base">
              <a:lnSpc>
                <a:spcPct val="150000"/>
              </a:lnSpc>
            </a:pPr>
            <a:r>
              <a:rPr lang="en-US" dirty="0"/>
              <a:t>Generate a general sum total report of all spreadsheets</a:t>
            </a:r>
          </a:p>
          <a:p>
            <a:pPr marL="76200" indent="0" algn="l" fontAlgn="base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6B2F8-AFAA-4FC9-A0D7-1F95F335D7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7F0D9D-6859-4313-A020-DA0460864A26}"/>
              </a:ext>
            </a:extLst>
          </p:cNvPr>
          <p:cNvSpPr/>
          <p:nvPr/>
        </p:nvSpPr>
        <p:spPr>
          <a:xfrm>
            <a:off x="-10632" y="4837888"/>
            <a:ext cx="1679944" cy="282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>
                  <a:solidFill>
                    <a:schemeClr val="tx1"/>
                  </a:solidFill>
                </a:ln>
                <a:solidFill>
                  <a:schemeClr val="bg1">
                    <a:lumMod val="65000"/>
                    <a:alpha val="7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VBA Project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273806-F515-49C0-9CFF-661F121E87A6}"/>
              </a:ext>
            </a:extLst>
          </p:cNvPr>
          <p:cNvSpPr/>
          <p:nvPr/>
        </p:nvSpPr>
        <p:spPr>
          <a:xfrm>
            <a:off x="7740503" y="4902594"/>
            <a:ext cx="1222744" cy="217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April 9, 2021</a:t>
            </a:r>
          </a:p>
        </p:txBody>
      </p:sp>
    </p:spTree>
    <p:extLst>
      <p:ext uri="{BB962C8B-B14F-4D97-AF65-F5344CB8AC3E}">
        <p14:creationId xmlns:p14="http://schemas.microsoft.com/office/powerpoint/2010/main" val="3025339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"/>
          <p:cNvSpPr txBox="1">
            <a:spLocks noGrp="1"/>
          </p:cNvSpPr>
          <p:nvPr>
            <p:ph type="subTitle" idx="4294967295"/>
          </p:nvPr>
        </p:nvSpPr>
        <p:spPr>
          <a:xfrm>
            <a:off x="905099" y="945356"/>
            <a:ext cx="7654109" cy="26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METHODOLOGY</a:t>
            </a:r>
            <a:endParaRPr sz="2400" b="1" dirty="0">
              <a:solidFill>
                <a:srgbClr val="FFFFFF"/>
              </a:solidFill>
            </a:endParaRPr>
          </a:p>
        </p:txBody>
      </p:sp>
      <p:sp>
        <p:nvSpPr>
          <p:cNvPr id="224" name="Google Shape;224;p1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9" name="Google Shape;901;p47">
            <a:extLst>
              <a:ext uri="{FF2B5EF4-FFF2-40B4-BE49-F238E27FC236}">
                <a16:creationId xmlns:a16="http://schemas.microsoft.com/office/drawing/2014/main" id="{CEF7F013-48ED-4C3C-8971-E5F30CD92883}"/>
              </a:ext>
            </a:extLst>
          </p:cNvPr>
          <p:cNvGrpSpPr/>
          <p:nvPr/>
        </p:nvGrpSpPr>
        <p:grpSpPr>
          <a:xfrm>
            <a:off x="4565806" y="1973849"/>
            <a:ext cx="1393203" cy="921084"/>
            <a:chOff x="5255200" y="3006475"/>
            <a:chExt cx="511700" cy="378575"/>
          </a:xfrm>
        </p:grpSpPr>
        <p:sp>
          <p:nvSpPr>
            <p:cNvPr id="10" name="Google Shape;902;p47">
              <a:extLst>
                <a:ext uri="{FF2B5EF4-FFF2-40B4-BE49-F238E27FC236}">
                  <a16:creationId xmlns:a16="http://schemas.microsoft.com/office/drawing/2014/main" id="{F877B691-D5CD-402E-82B3-E29BD3ADD18A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03;p47">
              <a:extLst>
                <a:ext uri="{FF2B5EF4-FFF2-40B4-BE49-F238E27FC236}">
                  <a16:creationId xmlns:a16="http://schemas.microsoft.com/office/drawing/2014/main" id="{9104D4EC-78D4-4634-98D4-64EBF4F320D8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43034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1402-8509-4C5F-8012-0B1C272B0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F01A1-0989-49DC-83D5-02F58593C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702" y="1177237"/>
            <a:ext cx="8766595" cy="3660651"/>
          </a:xfrm>
        </p:spPr>
        <p:txBody>
          <a:bodyPr/>
          <a:lstStyle/>
          <a:p>
            <a:pPr marL="76200" indent="0">
              <a:buNone/>
            </a:pPr>
            <a:r>
              <a:rPr lang="en-US" sz="1800" b="1" dirty="0"/>
              <a:t>FOR INDIVIDUAL SUBSIDIARY BOOKS</a:t>
            </a:r>
          </a:p>
          <a:p>
            <a:r>
              <a:rPr lang="en-US" sz="1800" dirty="0"/>
              <a:t>Dimension variables accordingly</a:t>
            </a:r>
          </a:p>
          <a:p>
            <a:pPr lvl="1"/>
            <a:r>
              <a:rPr lang="en-US" sz="1400" dirty="0"/>
              <a:t>Workbook, worksheet, file path, file name, ‘</a:t>
            </a:r>
            <a:r>
              <a:rPr lang="en-US" sz="1400" dirty="0" err="1"/>
              <a:t>i</a:t>
            </a:r>
            <a:r>
              <a:rPr lang="en-US" sz="1400" dirty="0"/>
              <a:t>’ for </a:t>
            </a:r>
            <a:r>
              <a:rPr lang="en-US" sz="1400" dirty="0" err="1"/>
              <a:t>FOR</a:t>
            </a:r>
            <a:r>
              <a:rPr lang="en-US" sz="1400" dirty="0"/>
              <a:t> loop.</a:t>
            </a:r>
          </a:p>
          <a:p>
            <a:pPr lvl="1"/>
            <a:r>
              <a:rPr lang="en-US" sz="1400" dirty="0"/>
              <a:t>‘file’ variable is the names of sheets to be iterated located in the current worksheet</a:t>
            </a:r>
          </a:p>
          <a:p>
            <a:r>
              <a:rPr lang="en-US" sz="1800" dirty="0"/>
              <a:t>Utilize a </a:t>
            </a:r>
            <a:r>
              <a:rPr lang="en-US" sz="1800" dirty="0">
                <a:solidFill>
                  <a:schemeClr val="accent1"/>
                </a:solidFill>
              </a:rPr>
              <a:t>FOR</a:t>
            </a:r>
            <a:r>
              <a:rPr lang="en-US" sz="1800" dirty="0"/>
              <a:t> loop for the entire code to iterate for all sheets</a:t>
            </a:r>
          </a:p>
          <a:p>
            <a:r>
              <a:rPr lang="en-US" sz="1800" dirty="0"/>
              <a:t>Call the file path in C drive such that every ‘file’ is opened </a:t>
            </a:r>
          </a:p>
          <a:p>
            <a:r>
              <a:rPr lang="en-US" sz="1800" dirty="0"/>
              <a:t>Use </a:t>
            </a:r>
            <a:r>
              <a:rPr lang="en-US" sz="1800" i="1" dirty="0" err="1">
                <a:solidFill>
                  <a:schemeClr val="accent1"/>
                </a:solidFill>
              </a:rPr>
              <a:t>sheet.range.value</a:t>
            </a:r>
            <a:r>
              <a:rPr lang="en-US" sz="1800" i="1" dirty="0">
                <a:solidFill>
                  <a:schemeClr val="accent1"/>
                </a:solidFill>
              </a:rPr>
              <a:t>  </a:t>
            </a:r>
            <a:r>
              <a:rPr lang="en-US" sz="1800" dirty="0"/>
              <a:t>to locate/create cells for labels and computed values</a:t>
            </a:r>
          </a:p>
          <a:p>
            <a:r>
              <a:rPr lang="en-US" sz="1800" dirty="0"/>
              <a:t>Apply </a:t>
            </a:r>
            <a:r>
              <a:rPr lang="en-US" sz="1800" i="1" dirty="0" err="1">
                <a:solidFill>
                  <a:schemeClr val="accent1"/>
                </a:solidFill>
              </a:rPr>
              <a:t>sumIF</a:t>
            </a:r>
            <a:r>
              <a:rPr lang="en-US" sz="1800" i="1" dirty="0">
                <a:solidFill>
                  <a:schemeClr val="accent1"/>
                </a:solidFill>
              </a:rPr>
              <a:t>(Range) </a:t>
            </a:r>
            <a:r>
              <a:rPr lang="en-US" sz="1800" dirty="0"/>
              <a:t>function to sum the salary of each role, and place in the previously created cells</a:t>
            </a:r>
          </a:p>
          <a:p>
            <a:r>
              <a:rPr lang="en-US" sz="1800" dirty="0"/>
              <a:t>Use</a:t>
            </a:r>
            <a:r>
              <a:rPr lang="en-US" sz="1800" i="1" dirty="0"/>
              <a:t> </a:t>
            </a:r>
            <a:r>
              <a:rPr lang="en-US" sz="1800" i="1" dirty="0" err="1">
                <a:solidFill>
                  <a:schemeClr val="accent1"/>
                </a:solidFill>
              </a:rPr>
              <a:t>exportAsPDF</a:t>
            </a:r>
            <a:r>
              <a:rPr lang="en-US" sz="1800" i="1" dirty="0">
                <a:solidFill>
                  <a:schemeClr val="accent1"/>
                </a:solidFill>
              </a:rPr>
              <a:t> </a:t>
            </a:r>
            <a:r>
              <a:rPr lang="en-US" sz="1800" i="1" dirty="0"/>
              <a:t> </a:t>
            </a:r>
            <a:r>
              <a:rPr lang="en-US" sz="1800" dirty="0"/>
              <a:t>function to export PDF for each ‘file’ accordingly</a:t>
            </a:r>
          </a:p>
          <a:p>
            <a:pPr marL="76200" indent="0">
              <a:lnSpc>
                <a:spcPct val="150000"/>
              </a:lnSpc>
              <a:buNone/>
            </a:pPr>
            <a:endParaRPr lang="en-US" sz="1600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6B2F8-AFAA-4FC9-A0D7-1F95F335D7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2B2FFC-8467-4AEA-A62F-B6C367D7E55D}"/>
              </a:ext>
            </a:extLst>
          </p:cNvPr>
          <p:cNvSpPr/>
          <p:nvPr/>
        </p:nvSpPr>
        <p:spPr>
          <a:xfrm>
            <a:off x="-10632" y="4837888"/>
            <a:ext cx="1679944" cy="282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>
                  <a:solidFill>
                    <a:schemeClr val="tx1"/>
                  </a:solidFill>
                </a:ln>
                <a:solidFill>
                  <a:schemeClr val="bg1">
                    <a:lumMod val="65000"/>
                    <a:alpha val="7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VBA Project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A368F4-44FB-450D-ADFC-57BEEDA22366}"/>
              </a:ext>
            </a:extLst>
          </p:cNvPr>
          <p:cNvSpPr/>
          <p:nvPr/>
        </p:nvSpPr>
        <p:spPr>
          <a:xfrm>
            <a:off x="7740503" y="4902594"/>
            <a:ext cx="1222744" cy="217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April 9, 2021</a:t>
            </a:r>
          </a:p>
        </p:txBody>
      </p:sp>
    </p:spTree>
    <p:extLst>
      <p:ext uri="{BB962C8B-B14F-4D97-AF65-F5344CB8AC3E}">
        <p14:creationId xmlns:p14="http://schemas.microsoft.com/office/powerpoint/2010/main" val="1778953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1402-8509-4C5F-8012-0B1C272B0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F01A1-0989-49DC-83D5-02F58593C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753" y="1265274"/>
            <a:ext cx="8766595" cy="3660651"/>
          </a:xfrm>
        </p:spPr>
        <p:txBody>
          <a:bodyPr/>
          <a:lstStyle/>
          <a:p>
            <a:pPr marL="76200" indent="0">
              <a:buNone/>
            </a:pPr>
            <a:r>
              <a:rPr lang="en-US" sz="1800" b="1" dirty="0"/>
              <a:t>FOR TOTAL REPORT SHEET</a:t>
            </a:r>
          </a:p>
          <a:p>
            <a:r>
              <a:rPr lang="en-US" sz="1800" dirty="0"/>
              <a:t>Use </a:t>
            </a:r>
            <a:r>
              <a:rPr lang="en-US" sz="1800" i="1" dirty="0" err="1">
                <a:solidFill>
                  <a:schemeClr val="accent1"/>
                </a:solidFill>
              </a:rPr>
              <a:t>sheet.range.value</a:t>
            </a:r>
            <a:r>
              <a:rPr lang="en-US" sz="1800" i="1" dirty="0">
                <a:solidFill>
                  <a:schemeClr val="accent1"/>
                </a:solidFill>
              </a:rPr>
              <a:t>  </a:t>
            </a:r>
            <a:r>
              <a:rPr lang="en-US" sz="1800" dirty="0"/>
              <a:t>to locate/create cells for labels and computed values.</a:t>
            </a:r>
          </a:p>
          <a:p>
            <a:r>
              <a:rPr lang="en-US" sz="1800" dirty="0"/>
              <a:t>Use </a:t>
            </a:r>
            <a:r>
              <a:rPr lang="en-US" sz="1800" i="1" dirty="0" err="1">
                <a:solidFill>
                  <a:schemeClr val="accent1"/>
                </a:solidFill>
              </a:rPr>
              <a:t>sheet.pastespecial</a:t>
            </a:r>
            <a:r>
              <a:rPr lang="en-US" sz="1800" i="1" dirty="0">
                <a:solidFill>
                  <a:schemeClr val="accent1"/>
                </a:solidFill>
              </a:rPr>
              <a:t>  </a:t>
            </a:r>
            <a:r>
              <a:rPr lang="en-US" sz="1800" i="1" dirty="0"/>
              <a:t>with </a:t>
            </a:r>
            <a:r>
              <a:rPr lang="en-US" sz="1800" i="1" dirty="0" err="1">
                <a:solidFill>
                  <a:schemeClr val="accent1"/>
                </a:solidFill>
              </a:rPr>
              <a:t>xlAdd</a:t>
            </a:r>
            <a:r>
              <a:rPr lang="en-US" sz="1800" i="1" dirty="0">
                <a:solidFill>
                  <a:schemeClr val="accent1"/>
                </a:solidFill>
              </a:rPr>
              <a:t> </a:t>
            </a:r>
            <a:r>
              <a:rPr lang="en-US" sz="1800" dirty="0"/>
              <a:t>condition to do a cumulative sum of roles for all subsidiaries.</a:t>
            </a:r>
          </a:p>
          <a:p>
            <a:r>
              <a:rPr lang="en-US" sz="1800" dirty="0"/>
              <a:t>Use </a:t>
            </a:r>
            <a:r>
              <a:rPr lang="en-US" sz="1800" i="1" dirty="0" err="1">
                <a:solidFill>
                  <a:schemeClr val="accent1"/>
                </a:solidFill>
              </a:rPr>
              <a:t>exportAsPDF</a:t>
            </a:r>
            <a:r>
              <a:rPr lang="en-US" sz="1800" i="1" dirty="0"/>
              <a:t>  </a:t>
            </a:r>
            <a:r>
              <a:rPr lang="en-US" sz="1800" dirty="0"/>
              <a:t>function to export PDF for total summary report.</a:t>
            </a:r>
          </a:p>
          <a:p>
            <a:pPr marL="76200" indent="0">
              <a:lnSpc>
                <a:spcPct val="150000"/>
              </a:lnSpc>
              <a:buNone/>
            </a:pPr>
            <a:endParaRPr lang="en-US" sz="1600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6B2F8-AFAA-4FC9-A0D7-1F95F335D7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C5F30E-0F87-40DB-BE0F-04A807FB0694}"/>
              </a:ext>
            </a:extLst>
          </p:cNvPr>
          <p:cNvSpPr/>
          <p:nvPr/>
        </p:nvSpPr>
        <p:spPr>
          <a:xfrm>
            <a:off x="-10632" y="4837888"/>
            <a:ext cx="1679944" cy="282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>
                  <a:solidFill>
                    <a:schemeClr val="tx1"/>
                  </a:solidFill>
                </a:ln>
                <a:solidFill>
                  <a:schemeClr val="bg1">
                    <a:lumMod val="65000"/>
                    <a:alpha val="7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VBA Project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E7F4FF-9F48-455C-9115-3579F5C3C5AD}"/>
              </a:ext>
            </a:extLst>
          </p:cNvPr>
          <p:cNvSpPr/>
          <p:nvPr/>
        </p:nvSpPr>
        <p:spPr>
          <a:xfrm>
            <a:off x="7740503" y="4902594"/>
            <a:ext cx="1222744" cy="217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April 9, 2021</a:t>
            </a:r>
          </a:p>
        </p:txBody>
      </p:sp>
    </p:spTree>
    <p:extLst>
      <p:ext uri="{BB962C8B-B14F-4D97-AF65-F5344CB8AC3E}">
        <p14:creationId xmlns:p14="http://schemas.microsoft.com/office/powerpoint/2010/main" val="1075770639"/>
      </p:ext>
    </p:extLst>
  </p:cSld>
  <p:clrMapOvr>
    <a:masterClrMapping/>
  </p:clrMapOvr>
</p:sld>
</file>

<file path=ppt/theme/theme1.xml><?xml version="1.0" encoding="utf-8"?>
<a:theme xmlns:a="http://schemas.openxmlformats.org/drawingml/2006/main" name="Iras template">
  <a:themeElements>
    <a:clrScheme name="Custom 347">
      <a:dk1>
        <a:srgbClr val="313638"/>
      </a:dk1>
      <a:lt1>
        <a:srgbClr val="FFFFFF"/>
      </a:lt1>
      <a:dk2>
        <a:srgbClr val="546973"/>
      </a:dk2>
      <a:lt2>
        <a:srgbClr val="E8ECEE"/>
      </a:lt2>
      <a:accent1>
        <a:srgbClr val="7BD100"/>
      </a:accent1>
      <a:accent2>
        <a:srgbClr val="3E9200"/>
      </a:accent2>
      <a:accent3>
        <a:srgbClr val="6BDFD3"/>
      </a:accent3>
      <a:accent4>
        <a:srgbClr val="1DA9BE"/>
      </a:accent4>
      <a:accent5>
        <a:srgbClr val="FFD966"/>
      </a:accent5>
      <a:accent6>
        <a:srgbClr val="FFAC24"/>
      </a:accent6>
      <a:hlink>
        <a:srgbClr val="54697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8888</TotalTime>
  <Words>424</Words>
  <Application>Microsoft Office PowerPoint</Application>
  <PresentationFormat>On-screen Show (16:9)</PresentationFormat>
  <Paragraphs>75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Varela Round</vt:lpstr>
      <vt:lpstr>Arial</vt:lpstr>
      <vt:lpstr>Iras template</vt:lpstr>
      <vt:lpstr>VBA PROJECT – AUTOMATING WORKSHEETS REPORTING BY OFFODUM, OKECHUKWU GREGORY</vt:lpstr>
      <vt:lpstr>PowerPoint Presentation</vt:lpstr>
      <vt:lpstr>OUTLINE</vt:lpstr>
      <vt:lpstr>PowerPoint Presentation</vt:lpstr>
      <vt:lpstr>BACKGROUND INFORMATION</vt:lpstr>
      <vt:lpstr>OBJECTIVES</vt:lpstr>
      <vt:lpstr>PowerPoint Presentation</vt:lpstr>
      <vt:lpstr>METHODOLOGY</vt:lpstr>
      <vt:lpstr>METHODOLOGY</vt:lpstr>
      <vt:lpstr>PowerPoint Presentation</vt:lpstr>
      <vt:lpstr>RESULTS</vt:lpstr>
      <vt:lpstr>RESULTS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MACHINES IN RPA</dc:title>
  <dc:creator>Gregory</dc:creator>
  <cp:lastModifiedBy>GREGORY</cp:lastModifiedBy>
  <cp:revision>14</cp:revision>
  <dcterms:modified xsi:type="dcterms:W3CDTF">2021-04-09T20:54:23Z</dcterms:modified>
</cp:coreProperties>
</file>