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AE4B-FCF8-AA3B-A86D-9FEF38BF7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F18F1-578B-70CA-F631-66CB2E40F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E920-C09C-C4F3-ADFC-884836B5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B879-AE32-75B4-3B44-5B02F5B2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4E47-9A84-B92D-2DAC-FBD1C452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08D6-0180-59A5-8575-E7C72DE0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7BA23-1C18-DF3B-7597-C7C78B6C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B6C97-192E-DD2B-E73C-6D0467CD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49E2-1276-2684-3A72-2A7DF74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1CB8-5D68-F655-B0D5-DF03FADD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C44AA-A0C9-7FAD-F759-1B368442B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00C96-0277-C861-F5FD-4C919F584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C15C-612D-D9B9-6471-3BBE10E9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7E3A-4CF5-E3F4-63D5-1A330FB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65CB-03D9-6E0B-5920-227FFCEB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8B8B-33E5-F82C-3C3C-B70F8A9D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E479-2A40-FD08-21D7-0E695F60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01BA-E8F7-E706-F726-8062A86F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7C5C-6A3D-08CD-3CE2-0BE53815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BE45-E6C6-83BC-496E-D8EC6A2E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42F4-6D1E-8F1F-1F77-0BC0601A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71B39-85F5-6D31-57BA-337E72F4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5AED-97EA-2406-7CAC-571AE4FB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15D9-9090-B150-D858-8624889E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6D09-FB13-7F9C-4C02-4E3FF518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2D7C-3136-E9EB-BBAB-815FD1B8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2016-B003-E1D6-8730-2DE6D0B23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A5FB9-D36C-6602-4F5C-06258FAC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9203B-41CE-8448-2A32-6B147BA7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3D8F1-FB64-84A2-72FC-62A94BAD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52C4-B7B8-E5B1-63C8-7B701A7D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146-B4E8-718B-E94C-80225389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CB989-9782-AC58-713E-AC1E3A62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79BF-ADFC-5343-C99C-8BD545B7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30BBE-E009-A40F-D929-EF9AF664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3727E-42C6-524B-1FA8-E9A8E1B43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77DA9-30F1-1782-5914-A2EA6B41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7B8DC-EEA7-1110-EBAA-5594EAAA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B5C0C-8592-FB18-02A1-65BD50FC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4B89-4092-F6F6-1E99-C612A6E8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B6CB4-2122-82F5-6ACA-5CF8FD01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F9BE6-6D74-8A80-B3C7-0EF42657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57BBA-3488-7A6F-A450-320CAA6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6D1FA-689E-788C-E1C7-F1D46C4F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018DC-0356-A674-A2FC-58913B5A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44C6-E1BA-F67F-A837-6BB5386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8292-5056-FCB2-78AE-4ED631AE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AD37-EF8A-83C6-BFBC-C7325BAD1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ADDAC-243B-E2BC-03B6-5C6E6B2DB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97604-204E-FE4C-22E2-AC65885E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133C-130B-7D20-4479-E60AE96C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13096-164D-0C10-E65D-FB57E4E1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1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AD28-7D08-0768-8062-674ECF04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43141-9776-5672-1DB5-5C3DAA05C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AB996-1DE6-6BD6-9758-D331FD295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A02B-AF1A-7247-AFCB-5588BB7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B6FF-B63A-4728-FC09-BC89874A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270CD-1595-D254-BE01-B4B6E55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49D40-663A-D417-D2EC-DD64FD0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80305-E189-31C8-9A84-310A45ED9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BEE7-801A-8A9C-E762-68F16D8DD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B118D-B376-4A75-B2B7-137B899313F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876D-E9D2-1A6A-8F52-54A0BA0DD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EFCA-ADE3-513E-8EE5-7D29D2D21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F5230-C9F7-44D9-8971-5ACA5351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F3D4CEF0-1EBE-8419-9ADB-A2B2322A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66824"/>
            <a:ext cx="12192000" cy="3324352"/>
          </a:xfrm>
          <a:prstGeom prst="rect">
            <a:avLst/>
          </a:prstGeom>
        </p:spPr>
      </p:pic>
      <p:pic>
        <p:nvPicPr>
          <p:cNvPr id="6" name="Picture 5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A2F0D99C-F132-4962-9A1B-3DC5447BF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6858000"/>
            <a:ext cx="3857625" cy="6858000"/>
          </a:xfrm>
          <a:prstGeom prst="rect">
            <a:avLst/>
          </a:prstGeom>
        </p:spPr>
      </p:pic>
      <p:pic>
        <p:nvPicPr>
          <p:cNvPr id="10" name="Picture 9" descr="A logo of a bird&#10;&#10;Description automatically generated">
            <a:extLst>
              <a:ext uri="{FF2B5EF4-FFF2-40B4-BE49-F238E27FC236}">
                <a16:creationId xmlns:a16="http://schemas.microsoft.com/office/drawing/2014/main" id="{619782CD-5A3D-F63B-FF31-547066B0E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03" y="-10367191"/>
            <a:ext cx="3737791" cy="37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F3D4CEF0-1EBE-8419-9ADB-A2B2322A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447" y="-88869"/>
            <a:ext cx="2561626" cy="698470"/>
          </a:xfrm>
          <a:prstGeom prst="rect">
            <a:avLst/>
          </a:prstGeom>
        </p:spPr>
      </p:pic>
      <p:pic>
        <p:nvPicPr>
          <p:cNvPr id="6" name="Picture 5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A8639AED-69CA-68F4-40AD-778EF649CA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4E744-10DC-9792-2694-4BF0BDAD9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40" y="6858000"/>
            <a:ext cx="6526960" cy="11603484"/>
          </a:xfrm>
          <a:prstGeom prst="rect">
            <a:avLst/>
          </a:prstGeom>
        </p:spPr>
      </p:pic>
      <p:pic>
        <p:nvPicPr>
          <p:cNvPr id="9" name="Picture 8" descr="A logo of a bird&#10;&#10;Description automatically generated">
            <a:extLst>
              <a:ext uri="{FF2B5EF4-FFF2-40B4-BE49-F238E27FC236}">
                <a16:creationId xmlns:a16="http://schemas.microsoft.com/office/drawing/2014/main" id="{FDA9B447-1DED-1AFB-DA22-A6D9A6669D6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79" y="317516"/>
            <a:ext cx="4900522" cy="49005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9B4E0-42DC-4163-B2C4-1B4E331425A3}"/>
              </a:ext>
            </a:extLst>
          </p:cNvPr>
          <p:cNvSpPr txBox="1"/>
          <p:nvPr/>
        </p:nvSpPr>
        <p:spPr>
          <a:xfrm>
            <a:off x="833718" y="1004047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2DF94-B49A-CCB0-2669-F05DEED6594A}"/>
              </a:ext>
            </a:extLst>
          </p:cNvPr>
          <p:cNvSpPr txBox="1"/>
          <p:nvPr/>
        </p:nvSpPr>
        <p:spPr>
          <a:xfrm>
            <a:off x="836673" y="17678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P3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81280-94F9-3D76-8062-3419CDF484E9}"/>
              </a:ext>
            </a:extLst>
          </p:cNvPr>
          <p:cNvSpPr txBox="1"/>
          <p:nvPr/>
        </p:nvSpPr>
        <p:spPr>
          <a:xfrm>
            <a:off x="836673" y="225855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24098-EE56-D210-4719-5214498FCFAB}"/>
              </a:ext>
            </a:extLst>
          </p:cNvPr>
          <p:cNvSpPr txBox="1"/>
          <p:nvPr/>
        </p:nvSpPr>
        <p:spPr>
          <a:xfrm>
            <a:off x="836673" y="274929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FAD3E-AF05-9A15-FE95-4FF7392F0858}"/>
              </a:ext>
            </a:extLst>
          </p:cNvPr>
          <p:cNvSpPr txBox="1"/>
          <p:nvPr/>
        </p:nvSpPr>
        <p:spPr>
          <a:xfrm>
            <a:off x="836673" y="32400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A1D4C-CB9E-D1EB-B9BB-82DA659B924E}"/>
              </a:ext>
            </a:extLst>
          </p:cNvPr>
          <p:cNvSpPr txBox="1"/>
          <p:nvPr/>
        </p:nvSpPr>
        <p:spPr>
          <a:xfrm>
            <a:off x="836673" y="373076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33649-3451-6567-058E-57C49CE63DD6}"/>
              </a:ext>
            </a:extLst>
          </p:cNvPr>
          <p:cNvSpPr txBox="1"/>
          <p:nvPr/>
        </p:nvSpPr>
        <p:spPr>
          <a:xfrm>
            <a:off x="836673" y="42214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D68F-1F51-2F70-4640-7A065F936327}"/>
              </a:ext>
            </a:extLst>
          </p:cNvPr>
          <p:cNvSpPr txBox="1"/>
          <p:nvPr/>
        </p:nvSpPr>
        <p:spPr>
          <a:xfrm>
            <a:off x="836673" y="47122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AA513-62D9-BE49-DF58-BC9DA723BFF4}"/>
              </a:ext>
            </a:extLst>
          </p:cNvPr>
          <p:cNvSpPr txBox="1"/>
          <p:nvPr/>
        </p:nvSpPr>
        <p:spPr>
          <a:xfrm>
            <a:off x="836673" y="520296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P35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F3932-EADD-605D-6D75-F18389C21472}"/>
              </a:ext>
            </a:extLst>
          </p:cNvPr>
          <p:cNvSpPr txBox="1"/>
          <p:nvPr/>
        </p:nvSpPr>
        <p:spPr>
          <a:xfrm>
            <a:off x="836673" y="569369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C560D-AF71-F2E0-CBE9-E157019B56D7}"/>
              </a:ext>
            </a:extLst>
          </p:cNvPr>
          <p:cNvSpPr txBox="1"/>
          <p:nvPr/>
        </p:nvSpPr>
        <p:spPr>
          <a:xfrm>
            <a:off x="836673" y="618443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P41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CF2DF-F5C1-9AEB-04F4-8C8B5EB8DA2F}"/>
              </a:ext>
            </a:extLst>
          </p:cNvPr>
          <p:cNvSpPr txBox="1"/>
          <p:nvPr/>
        </p:nvSpPr>
        <p:spPr>
          <a:xfrm>
            <a:off x="2995705" y="1767825"/>
            <a:ext cx="166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2D831-64DF-563D-D34D-DFC0519159A0}"/>
              </a:ext>
            </a:extLst>
          </p:cNvPr>
          <p:cNvSpPr txBox="1"/>
          <p:nvPr/>
        </p:nvSpPr>
        <p:spPr>
          <a:xfrm>
            <a:off x="2995705" y="2258558"/>
            <a:ext cx="1105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CFF03-7E28-1430-5B64-F3AE9841254D}"/>
              </a:ext>
            </a:extLst>
          </p:cNvPr>
          <p:cNvSpPr txBox="1"/>
          <p:nvPr/>
        </p:nvSpPr>
        <p:spPr>
          <a:xfrm>
            <a:off x="2995705" y="2749293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C1E95-6FDE-7A3F-EB84-3C9E6E1440E2}"/>
              </a:ext>
            </a:extLst>
          </p:cNvPr>
          <p:cNvSpPr txBox="1"/>
          <p:nvPr/>
        </p:nvSpPr>
        <p:spPr>
          <a:xfrm>
            <a:off x="2995705" y="3240027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23449-09DB-ED09-A6A4-F6D5E2E2A34C}"/>
              </a:ext>
            </a:extLst>
          </p:cNvPr>
          <p:cNvSpPr txBox="1"/>
          <p:nvPr/>
        </p:nvSpPr>
        <p:spPr>
          <a:xfrm>
            <a:off x="3214779" y="3730761"/>
            <a:ext cx="1879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EDA With Visualization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0DC3B-CF59-742A-23DF-D7B60E9C3E40}"/>
              </a:ext>
            </a:extLst>
          </p:cNvPr>
          <p:cNvSpPr txBox="1"/>
          <p:nvPr/>
        </p:nvSpPr>
        <p:spPr>
          <a:xfrm>
            <a:off x="3214779" y="4225794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EDA with 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5111D4-2E37-D04A-BBF8-EB0423671427}"/>
              </a:ext>
            </a:extLst>
          </p:cNvPr>
          <p:cNvSpPr txBox="1"/>
          <p:nvPr/>
        </p:nvSpPr>
        <p:spPr>
          <a:xfrm>
            <a:off x="3214779" y="4712228"/>
            <a:ext cx="232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Interactive Maps with Folium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4F7E8-3814-B659-59A4-B2FFC9DB4F69}"/>
              </a:ext>
            </a:extLst>
          </p:cNvPr>
          <p:cNvSpPr txBox="1"/>
          <p:nvPr/>
        </p:nvSpPr>
        <p:spPr>
          <a:xfrm>
            <a:off x="3214779" y="5198662"/>
            <a:ext cx="19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Plotly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 Dash 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F1962D-7062-1725-2BC7-018E89A5519E}"/>
              </a:ext>
            </a:extLst>
          </p:cNvPr>
          <p:cNvSpPr txBox="1"/>
          <p:nvPr/>
        </p:nvSpPr>
        <p:spPr>
          <a:xfrm>
            <a:off x="3214779" y="5693695"/>
            <a:ext cx="1577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Predictive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BD1F7C-85C0-D063-4780-DB7085BC0D2C}"/>
              </a:ext>
            </a:extLst>
          </p:cNvPr>
          <p:cNvSpPr txBox="1"/>
          <p:nvPr/>
        </p:nvSpPr>
        <p:spPr>
          <a:xfrm>
            <a:off x="2995705" y="6184431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7904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C7CBC-2E35-72C5-1F27-9627D5FC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40" y="0"/>
            <a:ext cx="6526960" cy="11603484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F3D4CEF0-1EBE-8419-9ADB-A2B2322A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93" y="6454588"/>
            <a:ext cx="1477874" cy="402967"/>
          </a:xfrm>
          <a:prstGeom prst="rect">
            <a:avLst/>
          </a:prstGeom>
        </p:spPr>
      </p:pic>
      <p:pic>
        <p:nvPicPr>
          <p:cNvPr id="2" name="Picture 1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4B66AEA5-B2B9-0E40-0644-253E67ECB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-6858000"/>
            <a:ext cx="3857625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86DC60-16E4-8461-BC91-0E1C98C4E98D}"/>
              </a:ext>
            </a:extLst>
          </p:cNvPr>
          <p:cNvSpPr txBox="1">
            <a:spLocks/>
          </p:cNvSpPr>
          <p:nvPr/>
        </p:nvSpPr>
        <p:spPr>
          <a:xfrm>
            <a:off x="1133845" y="1685618"/>
            <a:ext cx="7276677" cy="231942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Methodologies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Data Collection through API (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Spacex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 API) and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Webscraping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 (Wikipedia)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Data Wrangling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Exploratory Data Analysis Using SQL, Pandas and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MatPlotlib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ptos Light" panose="020B00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Interactive Visual Analytics with Folium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Machine Learning Prediction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3AD8A3-A1F3-77DC-3373-0C06FF9CA699}"/>
              </a:ext>
            </a:extLst>
          </p:cNvPr>
          <p:cNvSpPr txBox="1">
            <a:spLocks/>
          </p:cNvSpPr>
          <p:nvPr/>
        </p:nvSpPr>
        <p:spPr>
          <a:xfrm>
            <a:off x="1133845" y="4152600"/>
            <a:ext cx="7276677" cy="145542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Results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 typeface="Aptos Light" panose="020B0004020202020204" pitchFamily="34" charset="0"/>
              <a:buChar char="-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Exploratory Data Analysis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 typeface="Aptos Light" panose="020B0004020202020204" pitchFamily="34" charset="0"/>
              <a:buChar char="-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Interactive Dashboard ( Screenshots)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 typeface="Aptos Light" panose="020B0004020202020204" pitchFamily="34" charset="0"/>
              <a:buChar char="-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Light" panose="020B0004020202020204" pitchFamily="34" charset="0"/>
              </a:rPr>
              <a:t>Predictive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95F25-A7C0-D9FE-2A43-8AFC295F65B9}"/>
              </a:ext>
            </a:extLst>
          </p:cNvPr>
          <p:cNvSpPr txBox="1"/>
          <p:nvPr/>
        </p:nvSpPr>
        <p:spPr>
          <a:xfrm>
            <a:off x="886366" y="753739"/>
            <a:ext cx="2346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93E70C-9D4C-4ACF-C3D0-FC8136D5B9D5}"/>
              </a:ext>
            </a:extLst>
          </p:cNvPr>
          <p:cNvCxnSpPr>
            <a:cxnSpLocks/>
          </p:cNvCxnSpPr>
          <p:nvPr/>
        </p:nvCxnSpPr>
        <p:spPr>
          <a:xfrm>
            <a:off x="886366" y="1193704"/>
            <a:ext cx="10247799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3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C7CBC-2E35-72C5-1F27-9627D5FC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40" y="-4745484"/>
            <a:ext cx="6526960" cy="11603484"/>
          </a:xfrm>
          <a:prstGeom prst="rect">
            <a:avLst/>
          </a:prstGeom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143F5B4E-E5D5-5AE5-9F20-96D33DC8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93" y="6454588"/>
            <a:ext cx="1477874" cy="402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A3963-A2BB-3E76-0F5C-8ADEED299916}"/>
              </a:ext>
            </a:extLst>
          </p:cNvPr>
          <p:cNvSpPr txBox="1"/>
          <p:nvPr/>
        </p:nvSpPr>
        <p:spPr>
          <a:xfrm>
            <a:off x="886366" y="1562100"/>
            <a:ext cx="8689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Space X announced on its website the launch of the Falcon 9 rocket at a cost of 62 million USD; the other providers cost more than $165 million each, most of the savings comes from Space X being able to reuse the first stage. Therefore, if we can determine whether the first stage will land or not, we can determine the cost of a launch. This information could be used if another company wants to bid on Space X to launch the rocket. The goal of the project is to create a machine learning pipeline to predict whether the first stage will be successful or not.</a:t>
            </a:r>
          </a:p>
          <a:p>
            <a:pPr algn="just"/>
            <a:endParaRPr lang="en-US" sz="1400" dirty="0">
              <a:latin typeface="Aptos Light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2F81F-E7C6-65D8-E84A-0F31F6AB0F6B}"/>
              </a:ext>
            </a:extLst>
          </p:cNvPr>
          <p:cNvSpPr txBox="1"/>
          <p:nvPr/>
        </p:nvSpPr>
        <p:spPr>
          <a:xfrm>
            <a:off x="886366" y="753739"/>
            <a:ext cx="196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353154-FDE3-508C-68DC-0453C8C4DF9E}"/>
              </a:ext>
            </a:extLst>
          </p:cNvPr>
          <p:cNvCxnSpPr>
            <a:cxnSpLocks/>
          </p:cNvCxnSpPr>
          <p:nvPr/>
        </p:nvCxnSpPr>
        <p:spPr>
          <a:xfrm>
            <a:off x="886366" y="1193704"/>
            <a:ext cx="10247799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A8783-86A4-5E2A-8AB6-1CEF926FFEC0}"/>
              </a:ext>
            </a:extLst>
          </p:cNvPr>
          <p:cNvSpPr txBox="1"/>
          <p:nvPr/>
        </p:nvSpPr>
        <p:spPr>
          <a:xfrm>
            <a:off x="886366" y="3759200"/>
            <a:ext cx="8689433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en-US" sz="1400" b="1" dirty="0">
                <a:solidFill>
                  <a:schemeClr val="accent3">
                    <a:lumMod val="25000"/>
                  </a:schemeClr>
                </a:solidFill>
                <a:latin typeface="Aptos Display" panose="020B0004020202020204" pitchFamily="34" charset="0"/>
              </a:rPr>
              <a:t>Problems you want to find answers</a:t>
            </a:r>
          </a:p>
          <a:p>
            <a:pPr marL="742950" lvl="1" indent="-285750">
              <a:spcBef>
                <a:spcPts val="1400"/>
              </a:spcBef>
              <a:buFont typeface="Aptos Light" panose="020B0004020202020204" pitchFamily="34" charset="0"/>
              <a:buChar char="-"/>
            </a:pPr>
            <a:r>
              <a:rPr lang="en-US" sz="1400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Which factors can determine if the rocket will land successfully or not ?</a:t>
            </a:r>
          </a:p>
          <a:p>
            <a:pPr marL="742950" lvl="1" indent="-285750">
              <a:spcBef>
                <a:spcPts val="1400"/>
              </a:spcBef>
              <a:buFont typeface="Aptos Light" panose="020B0004020202020204" pitchFamily="34" charset="0"/>
              <a:buChar char="-"/>
            </a:pPr>
            <a:r>
              <a:rPr lang="en-US" sz="1400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The correlation between different factors that affect the probability of a successful landing.</a:t>
            </a:r>
          </a:p>
          <a:p>
            <a:pPr marL="742950" lvl="1" indent="-285750">
              <a:spcBef>
                <a:spcPts val="1400"/>
              </a:spcBef>
              <a:buFont typeface="Aptos Light" panose="020B0004020202020204" pitchFamily="34" charset="0"/>
              <a:buChar char="-"/>
            </a:pPr>
            <a:r>
              <a:rPr lang="en-US" sz="1400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What operating conditions needs to be in place to ensure a successful landing program?</a:t>
            </a:r>
          </a:p>
          <a:p>
            <a:pPr marL="742950" lvl="1" indent="-285750">
              <a:spcBef>
                <a:spcPts val="1400"/>
              </a:spcBef>
              <a:buFont typeface="Aptos Light" panose="020B0004020202020204" pitchFamily="34" charset="0"/>
              <a:buChar char="-"/>
            </a:pPr>
            <a:r>
              <a:rPr lang="en-US" sz="1400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Does the rate of successful landings increase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145754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010CE-0F31-58A5-A02E-24219318A3D4}"/>
              </a:ext>
            </a:extLst>
          </p:cNvPr>
          <p:cNvSpPr txBox="1"/>
          <p:nvPr/>
        </p:nvSpPr>
        <p:spPr>
          <a:xfrm>
            <a:off x="4267935" y="3136612"/>
            <a:ext cx="3065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8B2132C9-F1EC-F03A-F61A-042FA8667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93" y="6454588"/>
            <a:ext cx="1477874" cy="4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143F5B4E-E5D5-5AE5-9F20-96D33DC8A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93" y="6454588"/>
            <a:ext cx="1477874" cy="402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2F81F-E7C6-65D8-E84A-0F31F6AB0F6B}"/>
              </a:ext>
            </a:extLst>
          </p:cNvPr>
          <p:cNvSpPr txBox="1"/>
          <p:nvPr/>
        </p:nvSpPr>
        <p:spPr>
          <a:xfrm>
            <a:off x="886366" y="753739"/>
            <a:ext cx="1986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353154-FDE3-508C-68DC-0453C8C4DF9E}"/>
              </a:ext>
            </a:extLst>
          </p:cNvPr>
          <p:cNvCxnSpPr>
            <a:cxnSpLocks/>
          </p:cNvCxnSpPr>
          <p:nvPr/>
        </p:nvCxnSpPr>
        <p:spPr>
          <a:xfrm>
            <a:off x="886366" y="1193704"/>
            <a:ext cx="10247799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172462-9FDD-31FB-6FA7-54AE68291652}"/>
              </a:ext>
            </a:extLst>
          </p:cNvPr>
          <p:cNvSpPr txBox="1">
            <a:spLocks/>
          </p:cNvSpPr>
          <p:nvPr/>
        </p:nvSpPr>
        <p:spPr>
          <a:xfrm>
            <a:off x="886365" y="1559859"/>
            <a:ext cx="10247799" cy="39624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1400" b="1" dirty="0">
                <a:solidFill>
                  <a:schemeClr val="accent3">
                    <a:lumMod val="25000"/>
                  </a:schemeClr>
                </a:solidFill>
                <a:latin typeface="+mj-lt"/>
              </a:rPr>
              <a:t>STEPS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Data collection methodology</a:t>
            </a:r>
          </a:p>
          <a:p>
            <a:pPr marL="457200" lvl="1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	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ptos Light" panose="020B0004020202020204" pitchFamily="34" charset="0"/>
              </a:rPr>
              <a:t>We collected the data from Wikipedia (Web Scraping) and the SpaceX API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Perform data wrangling</a:t>
            </a:r>
            <a:endParaRPr lang="en-US" sz="400" b="1" dirty="0">
              <a:solidFill>
                <a:schemeClr val="accent3">
                  <a:lumMod val="25000"/>
                </a:schemeClr>
              </a:solidFill>
              <a:latin typeface="Aptos Light" panose="020B00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	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ptos Light" panose="020B0004020202020204" pitchFamily="34" charset="0"/>
              </a:rPr>
              <a:t>One-hot encoding was applied to categorical features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Perform exploratory data analysis (EDA) using visualization and SQL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Perform interactive visual analytics using Folium and </a:t>
            </a:r>
            <a:r>
              <a:rPr lang="en-US" sz="1200" b="1" dirty="0" err="1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Plotly</a:t>
            </a: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 Dash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Perform predictive analysis using classification models</a:t>
            </a:r>
          </a:p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1200" b="1" dirty="0">
                <a:solidFill>
                  <a:schemeClr val="accent3">
                    <a:lumMod val="25000"/>
                  </a:schemeClr>
                </a:solidFill>
                <a:latin typeface="Aptos Light" panose="020B0004020202020204" pitchFamily="34" charset="0"/>
              </a:rPr>
              <a:t>	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ptos Light" panose="020B0004020202020204" pitchFamily="34" charset="0"/>
              </a:rPr>
              <a:t>How to build, tune, evaluate classification models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endParaRPr lang="en-US" sz="1400" dirty="0">
              <a:solidFill>
                <a:schemeClr val="accent3">
                  <a:lumMod val="25000"/>
                </a:schemeClr>
              </a:solidFill>
              <a:latin typeface="Aptos Light" panose="020B0004020202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1400" dirty="0">
              <a:solidFill>
                <a:schemeClr val="accent3">
                  <a:lumMod val="25000"/>
                </a:schemeClr>
              </a:solidFill>
              <a:latin typeface="Aptos Light" panose="020B0004020202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1400" dirty="0">
              <a:solidFill>
                <a:schemeClr val="accent3">
                  <a:lumMod val="25000"/>
                </a:schemeClr>
              </a:solidFill>
              <a:latin typeface="Aptos Light" panose="020B0004020202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1400" dirty="0">
              <a:solidFill>
                <a:schemeClr val="accent3">
                  <a:lumMod val="25000"/>
                </a:schemeClr>
              </a:solidFill>
              <a:latin typeface="Aptos Light" panose="020B0004020202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1400" dirty="0">
              <a:solidFill>
                <a:schemeClr val="accent3">
                  <a:lumMod val="25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69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143F5B4E-E5D5-5AE5-9F20-96D33DC8A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93" y="6454588"/>
            <a:ext cx="1477874" cy="402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2F81F-E7C6-65D8-E84A-0F31F6AB0F6B}"/>
              </a:ext>
            </a:extLst>
          </p:cNvPr>
          <p:cNvSpPr txBox="1"/>
          <p:nvPr/>
        </p:nvSpPr>
        <p:spPr>
          <a:xfrm>
            <a:off x="886366" y="753739"/>
            <a:ext cx="2859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DATA COLLECTION - API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353154-FDE3-508C-68DC-0453C8C4DF9E}"/>
              </a:ext>
            </a:extLst>
          </p:cNvPr>
          <p:cNvCxnSpPr>
            <a:cxnSpLocks/>
          </p:cNvCxnSpPr>
          <p:nvPr/>
        </p:nvCxnSpPr>
        <p:spPr>
          <a:xfrm>
            <a:off x="886366" y="1193704"/>
            <a:ext cx="10247799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9156491B-A892-9332-C429-2826BF24DC8E}"/>
              </a:ext>
            </a:extLst>
          </p:cNvPr>
          <p:cNvSpPr/>
          <p:nvPr/>
        </p:nvSpPr>
        <p:spPr>
          <a:xfrm>
            <a:off x="886366" y="1405790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SPACEX API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30F65B09-EDE2-67FD-D3F7-90A9CDBDE77C}"/>
              </a:ext>
            </a:extLst>
          </p:cNvPr>
          <p:cNvSpPr/>
          <p:nvPr/>
        </p:nvSpPr>
        <p:spPr>
          <a:xfrm>
            <a:off x="2991813" y="1405789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REQUEST DATA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8696A7DA-4C80-2965-C814-7AE0C2D549A3}"/>
              </a:ext>
            </a:extLst>
          </p:cNvPr>
          <p:cNvSpPr/>
          <p:nvPr/>
        </p:nvSpPr>
        <p:spPr>
          <a:xfrm>
            <a:off x="5097260" y="1405789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DECODE RESPONSE (.JSON NORMALIZE)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8403035B-598F-BE36-D007-2DF619516A22}"/>
              </a:ext>
            </a:extLst>
          </p:cNvPr>
          <p:cNvSpPr/>
          <p:nvPr/>
        </p:nvSpPr>
        <p:spPr>
          <a:xfrm>
            <a:off x="7202707" y="1405788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REQUEST INFORMATION ABOUT THE LAUCHES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AAF2C0BF-FC4C-AF78-58E9-E8BC362EF161}"/>
              </a:ext>
            </a:extLst>
          </p:cNvPr>
          <p:cNvSpPr/>
          <p:nvPr/>
        </p:nvSpPr>
        <p:spPr>
          <a:xfrm>
            <a:off x="9308154" y="1405788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CREATE DICTIONARY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18DAC85-289C-D76E-522B-891AEB9D9266}"/>
              </a:ext>
            </a:extLst>
          </p:cNvPr>
          <p:cNvSpPr/>
          <p:nvPr/>
        </p:nvSpPr>
        <p:spPr>
          <a:xfrm>
            <a:off x="9308154" y="2399468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CREATE DATAFRAME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33DC8381-1323-4B40-D6EB-9CD095579B91}"/>
              </a:ext>
            </a:extLst>
          </p:cNvPr>
          <p:cNvSpPr/>
          <p:nvPr/>
        </p:nvSpPr>
        <p:spPr>
          <a:xfrm>
            <a:off x="7202707" y="2399468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FILTER THE DATA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111FBC76-8A56-8394-2067-EFF9D4E7E1D0}"/>
              </a:ext>
            </a:extLst>
          </p:cNvPr>
          <p:cNvSpPr/>
          <p:nvPr/>
        </p:nvSpPr>
        <p:spPr>
          <a:xfrm>
            <a:off x="5097260" y="2399468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REPLACE MISSING VALUES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1011A730-B7D3-173B-A879-A0E157B2B22D}"/>
              </a:ext>
            </a:extLst>
          </p:cNvPr>
          <p:cNvSpPr/>
          <p:nvPr/>
        </p:nvSpPr>
        <p:spPr>
          <a:xfrm>
            <a:off x="2991813" y="2399468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EXPORT DATA TO CSV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0B50BC-26C5-6B3A-EDDB-C46235E6C09B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2393576" y="1715069"/>
            <a:ext cx="5982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EB17EE-FE6A-E4D0-BB7D-CEF6160BB658}"/>
              </a:ext>
            </a:extLst>
          </p:cNvPr>
          <p:cNvCxnSpPr>
            <a:stCxn id="3" idx="0"/>
            <a:endCxn id="6" idx="2"/>
          </p:cNvCxnSpPr>
          <p:nvPr/>
        </p:nvCxnSpPr>
        <p:spPr>
          <a:xfrm>
            <a:off x="4499023" y="1715069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5F5FB1-1E4A-5E94-EE53-0F2F61D9C13C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6604470" y="1715068"/>
            <a:ext cx="5982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9F8318-0660-1457-E5C1-4D925575132F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8709917" y="1715068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F0A2F4-CD38-0957-72D0-7405606398A1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>
            <a:off x="10061759" y="2024347"/>
            <a:ext cx="0" cy="375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8F78A6-BEFE-895E-A045-BCF6F485D05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709917" y="2708748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1168A5-AE78-684F-B1C6-088E97C6770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604470" y="2708748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CDC7F3-EC8D-82AA-F352-A2E700E83B2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499023" y="2708748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F54C5F0C-C11E-41F7-E88F-7BF518F52E03}"/>
              </a:ext>
            </a:extLst>
          </p:cNvPr>
          <p:cNvSpPr/>
          <p:nvPr/>
        </p:nvSpPr>
        <p:spPr>
          <a:xfrm>
            <a:off x="886366" y="4011709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SPACEX API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86C73F14-49E8-3840-2798-35CFCA8D0076}"/>
              </a:ext>
            </a:extLst>
          </p:cNvPr>
          <p:cNvSpPr/>
          <p:nvPr/>
        </p:nvSpPr>
        <p:spPr>
          <a:xfrm>
            <a:off x="2991813" y="4011708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REQUEST DATA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88842EC1-8F2E-3D17-EBEF-EA85BEF4C88C}"/>
              </a:ext>
            </a:extLst>
          </p:cNvPr>
          <p:cNvSpPr/>
          <p:nvPr/>
        </p:nvSpPr>
        <p:spPr>
          <a:xfrm>
            <a:off x="5097260" y="4011708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DECODE THE RESPONSE CONTENT AS JSON</a:t>
            </a:r>
          </a:p>
        </p:txBody>
      </p:sp>
      <p:sp>
        <p:nvSpPr>
          <p:cNvPr id="61" name="Rectangle: Single Corner Snipped 60">
            <a:extLst>
              <a:ext uri="{FF2B5EF4-FFF2-40B4-BE49-F238E27FC236}">
                <a16:creationId xmlns:a16="http://schemas.microsoft.com/office/drawing/2014/main" id="{C2219EFB-4302-6829-CC67-26F0A2E5A0F9}"/>
              </a:ext>
            </a:extLst>
          </p:cNvPr>
          <p:cNvSpPr/>
          <p:nvPr/>
        </p:nvSpPr>
        <p:spPr>
          <a:xfrm>
            <a:off x="7202707" y="4011707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CREATE A DATAFRAME USING </a:t>
            </a:r>
            <a:r>
              <a:rPr lang="en-US" sz="1000" b="1" dirty="0">
                <a:solidFill>
                  <a:schemeClr val="accent2"/>
                </a:solidFill>
                <a:latin typeface="Aptos SemiBold" panose="020B0004020202020204" pitchFamily="34" charset="0"/>
              </a:rPr>
              <a:t>.</a:t>
            </a:r>
            <a:r>
              <a:rPr lang="en-US" sz="1000" b="1" dirty="0" err="1">
                <a:solidFill>
                  <a:schemeClr val="accent2"/>
                </a:solidFill>
                <a:latin typeface="Aptos SemiBold" panose="020B0004020202020204" pitchFamily="34" charset="0"/>
              </a:rPr>
              <a:t>json_normalize</a:t>
            </a:r>
            <a:r>
              <a:rPr lang="en-US" sz="1000" b="1" dirty="0">
                <a:solidFill>
                  <a:schemeClr val="accent2"/>
                </a:solidFill>
                <a:latin typeface="Aptos SemiBold" panose="020B0004020202020204" pitchFamily="34" charset="0"/>
              </a:rPr>
              <a:t>()</a:t>
            </a:r>
          </a:p>
        </p:txBody>
      </p:sp>
      <p:sp>
        <p:nvSpPr>
          <p:cNvPr id="62" name="Rectangle: Single Corner Snipped 61">
            <a:extLst>
              <a:ext uri="{FF2B5EF4-FFF2-40B4-BE49-F238E27FC236}">
                <a16:creationId xmlns:a16="http://schemas.microsoft.com/office/drawing/2014/main" id="{049393EC-39C2-12AA-3E9B-3678FC88963E}"/>
              </a:ext>
            </a:extLst>
          </p:cNvPr>
          <p:cNvSpPr/>
          <p:nvPr/>
        </p:nvSpPr>
        <p:spPr>
          <a:xfrm>
            <a:off x="9308154" y="4011707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REQUEST INFORMATION ABOUT THE LAUNCHES </a:t>
            </a:r>
          </a:p>
        </p:txBody>
      </p: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EB0CD227-602D-EBCF-0C34-5FD879AED6FF}"/>
              </a:ext>
            </a:extLst>
          </p:cNvPr>
          <p:cNvSpPr/>
          <p:nvPr/>
        </p:nvSpPr>
        <p:spPr>
          <a:xfrm>
            <a:off x="9308154" y="5005387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CREATE A DICTIONARY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A64D435A-F4F3-7B9C-7782-47B39C3E50D5}"/>
              </a:ext>
            </a:extLst>
          </p:cNvPr>
          <p:cNvSpPr/>
          <p:nvPr/>
        </p:nvSpPr>
        <p:spPr>
          <a:xfrm>
            <a:off x="7202707" y="5005387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CREATE A NEW  DATAFRAME USING THE DICTIONARY</a:t>
            </a:r>
          </a:p>
        </p:txBody>
      </p:sp>
      <p:sp>
        <p:nvSpPr>
          <p:cNvPr id="65" name="Rectangle: Single Corner Snipped 64">
            <a:extLst>
              <a:ext uri="{FF2B5EF4-FFF2-40B4-BE49-F238E27FC236}">
                <a16:creationId xmlns:a16="http://schemas.microsoft.com/office/drawing/2014/main" id="{1CD413A3-15DA-246A-D363-332E03B51AAF}"/>
              </a:ext>
            </a:extLst>
          </p:cNvPr>
          <p:cNvSpPr/>
          <p:nvPr/>
        </p:nvSpPr>
        <p:spPr>
          <a:xfrm>
            <a:off x="5097260" y="5005387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FILTER THE DATAFRAME TO INCLUDE FALCON 9 LAUNCHES</a:t>
            </a:r>
          </a:p>
        </p:txBody>
      </p:sp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34FA1762-5BBA-C53F-2879-3332A1142E34}"/>
              </a:ext>
            </a:extLst>
          </p:cNvPr>
          <p:cNvSpPr/>
          <p:nvPr/>
        </p:nvSpPr>
        <p:spPr>
          <a:xfrm>
            <a:off x="2991813" y="5005387"/>
            <a:ext cx="1507210" cy="618559"/>
          </a:xfrm>
          <a:prstGeom prst="snip1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REPLACE MISSING VALUES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9965C52-8F66-1308-9E39-4043FB835A81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V="1">
            <a:off x="2393576" y="4320988"/>
            <a:ext cx="5982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72E17A-3069-CA00-B28D-0FDE5A2EE3BC}"/>
              </a:ext>
            </a:extLst>
          </p:cNvPr>
          <p:cNvCxnSpPr>
            <a:stCxn id="59" idx="0"/>
            <a:endCxn id="60" idx="2"/>
          </p:cNvCxnSpPr>
          <p:nvPr/>
        </p:nvCxnSpPr>
        <p:spPr>
          <a:xfrm>
            <a:off x="4499023" y="4320988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922419-4A00-4B9A-BA4D-4CAF3DD633FB}"/>
              </a:ext>
            </a:extLst>
          </p:cNvPr>
          <p:cNvCxnSpPr>
            <a:stCxn id="60" idx="0"/>
            <a:endCxn id="61" idx="2"/>
          </p:cNvCxnSpPr>
          <p:nvPr/>
        </p:nvCxnSpPr>
        <p:spPr>
          <a:xfrm flipV="1">
            <a:off x="6604470" y="4320987"/>
            <a:ext cx="5982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E586DB1-9AEE-B841-CBA7-FD52C3EDC2CB}"/>
              </a:ext>
            </a:extLst>
          </p:cNvPr>
          <p:cNvCxnSpPr>
            <a:stCxn id="61" idx="0"/>
            <a:endCxn id="62" idx="2"/>
          </p:cNvCxnSpPr>
          <p:nvPr/>
        </p:nvCxnSpPr>
        <p:spPr>
          <a:xfrm>
            <a:off x="8709917" y="4320987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EC9499-3590-1FD8-B31F-CCB6C32498CA}"/>
              </a:ext>
            </a:extLst>
          </p:cNvPr>
          <p:cNvCxnSpPr>
            <a:stCxn id="62" idx="1"/>
            <a:endCxn id="63" idx="3"/>
          </p:cNvCxnSpPr>
          <p:nvPr/>
        </p:nvCxnSpPr>
        <p:spPr>
          <a:xfrm>
            <a:off x="10061759" y="4630266"/>
            <a:ext cx="0" cy="375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090AD1-481B-8C03-80C9-FB1EA0EF766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8709917" y="5314667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FE5A5E-B0D3-A3DE-1B5D-0376159D5ED6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604470" y="5314667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B781A7-2EE6-92A9-FF24-6EAE333D2D42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4499023" y="5314667"/>
            <a:ext cx="598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54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399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Aptos</vt:lpstr>
      <vt:lpstr>Aptos Display</vt:lpstr>
      <vt:lpstr>Aptos Light</vt:lpstr>
      <vt:lpstr>Aptos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Prophète</dc:creator>
  <cp:lastModifiedBy>Grégory Prophète</cp:lastModifiedBy>
  <cp:revision>3</cp:revision>
  <dcterms:created xsi:type="dcterms:W3CDTF">2024-02-09T00:17:18Z</dcterms:created>
  <dcterms:modified xsi:type="dcterms:W3CDTF">2024-03-07T19:29:20Z</dcterms:modified>
</cp:coreProperties>
</file>