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CC9EF88-1F67-4C3C-B8A5-6C882F28F23A}">
  <a:tblStyle styleId="{2CC9EF88-1F67-4C3C-B8A5-6C882F28F23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False-Pos vs recall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Predicting Bill Passage in the U.S. Senate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Gregory Adams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4197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On-line classification and eliminating information leakage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gathering, cleaning (see right)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Runtime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Tried to build second type of network with Bills as nodes and edges as senators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Failed because of size of network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Scale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16565" l="45759" r="-792" t="7653"/>
          <a:stretch/>
        </p:blipFill>
        <p:spPr>
          <a:xfrm>
            <a:off x="4562125" y="1152475"/>
            <a:ext cx="441059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 Steps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076275"/>
            <a:ext cx="8520600" cy="16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 Collection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Text Classification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Network Analysis + Classification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Integration of predictions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Evaluation</a:t>
            </a:r>
          </a:p>
        </p:txBody>
      </p:sp>
      <p:sp>
        <p:nvSpPr>
          <p:cNvPr id="62" name="Shape 62"/>
          <p:cNvSpPr/>
          <p:nvPr/>
        </p:nvSpPr>
        <p:spPr>
          <a:xfrm>
            <a:off x="211350" y="2936750"/>
            <a:ext cx="1379400" cy="20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Collection</a:t>
            </a:r>
          </a:p>
        </p:txBody>
      </p:sp>
      <p:sp>
        <p:nvSpPr>
          <p:cNvPr id="63" name="Shape 63"/>
          <p:cNvSpPr/>
          <p:nvPr/>
        </p:nvSpPr>
        <p:spPr>
          <a:xfrm>
            <a:off x="1848275" y="2927300"/>
            <a:ext cx="40269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Text Classification Pipeline: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Feature Generation, Temporal Cross-Validation</a:t>
            </a:r>
          </a:p>
        </p:txBody>
      </p:sp>
      <p:sp>
        <p:nvSpPr>
          <p:cNvPr id="64" name="Shape 64"/>
          <p:cNvSpPr/>
          <p:nvPr/>
        </p:nvSpPr>
        <p:spPr>
          <a:xfrm>
            <a:off x="1848275" y="4138250"/>
            <a:ext cx="40269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Analysis: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On-Line, Measures of Centrality, Classification pipeline</a:t>
            </a:r>
          </a:p>
        </p:txBody>
      </p:sp>
      <p:sp>
        <p:nvSpPr>
          <p:cNvPr id="65" name="Shape 65"/>
          <p:cNvSpPr/>
          <p:nvPr/>
        </p:nvSpPr>
        <p:spPr>
          <a:xfrm>
            <a:off x="6089875" y="2936875"/>
            <a:ext cx="1379400" cy="20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Integration: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Voting</a:t>
            </a:r>
          </a:p>
        </p:txBody>
      </p:sp>
      <p:sp>
        <p:nvSpPr>
          <p:cNvPr id="66" name="Shape 66"/>
          <p:cNvSpPr/>
          <p:nvPr/>
        </p:nvSpPr>
        <p:spPr>
          <a:xfrm>
            <a:off x="7613875" y="2936875"/>
            <a:ext cx="1379400" cy="20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cxnSp>
        <p:nvCxnSpPr>
          <p:cNvPr id="67" name="Shape 67"/>
          <p:cNvCxnSpPr>
            <a:stCxn id="62" idx="3"/>
            <a:endCxn id="63" idx="1"/>
          </p:cNvCxnSpPr>
          <p:nvPr/>
        </p:nvCxnSpPr>
        <p:spPr>
          <a:xfrm flipH="1" rot="10800000">
            <a:off x="1590750" y="3350000"/>
            <a:ext cx="257400" cy="610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" name="Shape 68"/>
          <p:cNvCxnSpPr>
            <a:stCxn id="62" idx="3"/>
            <a:endCxn id="64" idx="1"/>
          </p:cNvCxnSpPr>
          <p:nvPr/>
        </p:nvCxnSpPr>
        <p:spPr>
          <a:xfrm>
            <a:off x="1590750" y="3960200"/>
            <a:ext cx="257400" cy="600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" name="Shape 69"/>
          <p:cNvCxnSpPr>
            <a:stCxn id="64" idx="3"/>
            <a:endCxn id="65" idx="1"/>
          </p:cNvCxnSpPr>
          <p:nvPr/>
        </p:nvCxnSpPr>
        <p:spPr>
          <a:xfrm flipH="1" rot="10800000">
            <a:off x="5875175" y="3960350"/>
            <a:ext cx="214800" cy="600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" name="Shape 70"/>
          <p:cNvCxnSpPr>
            <a:stCxn id="63" idx="3"/>
            <a:endCxn id="65" idx="1"/>
          </p:cNvCxnSpPr>
          <p:nvPr/>
        </p:nvCxnSpPr>
        <p:spPr>
          <a:xfrm>
            <a:off x="5875175" y="3350000"/>
            <a:ext cx="214800" cy="610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" name="Shape 71"/>
          <p:cNvCxnSpPr>
            <a:stCxn id="65" idx="3"/>
            <a:endCxn id="66" idx="1"/>
          </p:cNvCxnSpPr>
          <p:nvPr/>
        </p:nvCxnSpPr>
        <p:spPr>
          <a:xfrm>
            <a:off x="7469275" y="3960325"/>
            <a:ext cx="144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Collection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Scraping Congress.gov for bills from 109th Senate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Issues: Rate-limiting, Time, Few missing bills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Types of Data: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Text of Bills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Sponsorships and Cosponsorships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4122 Bills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337 Passed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Varying lengths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Varying numbers of sponsors and cosponsors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101 Senators (Jon Corzine resigned; Bob Menendez replaced him)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Text Classification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4026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Grid Search Pipeline to Choose Classifier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Possible with information leakage during model selection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Temporal cross-validation for selected classifier (Naive Bayes)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Different feature types tested in pipeline, including counts, TFIDF, normalization, ngram range,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AUROC = 0.828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884" y="1017724"/>
            <a:ext cx="455521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Most influential words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Passed: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'title', 'defense','striking', 'plan', 'amended', 'date', 'department', 'national', 'program', 'public', 'fiscal', 'code', 'federal', 'military', 'amount'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Failed: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'grant', 'bills', 'part', 'necessary', 'energy', 'qualified', 'read', 'indian', 'individuals', 'established', 'director', 'application', 'administrator'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Analysis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3748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On-line centrality measurements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Directed and undirected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Fed Centrality measurements into Classification Pipeline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Temporally Cross-validated selections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AUROC = 0.7</a:t>
            </a:r>
            <a:r>
              <a:rPr lang="en"/>
              <a:t>3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225" y="984625"/>
            <a:ext cx="4779000" cy="35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200225"/>
            <a:ext cx="1890900" cy="436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109th Congress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Undirected Network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node is a Senator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edge represents 4 co-sponsorships (either direction)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Shape 104"/>
          <p:cNvCxnSpPr/>
          <p:nvPr/>
        </p:nvCxnSpPr>
        <p:spPr>
          <a:xfrm rot="10800000">
            <a:off x="6679650" y="2726450"/>
            <a:ext cx="744600" cy="9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5" name="Shape 105"/>
          <p:cNvSpPr txBox="1"/>
          <p:nvPr/>
        </p:nvSpPr>
        <p:spPr>
          <a:xfrm>
            <a:off x="7057225" y="3628250"/>
            <a:ext cx="1447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Arlen Specter (Switched Parties in 2009)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Most influential Senators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2493900" cy="1976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Directional Network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</a:t>
            </a:r>
            <a:r>
              <a:rPr lang="en"/>
              <a:t>ageRank averaged across all bills sponsored at time of sponsorship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112" name="Shape 112"/>
          <p:cNvGraphicFramePr/>
          <p:nvPr/>
        </p:nvGraphicFramePr>
        <p:xfrm>
          <a:off x="3223050" y="10000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{2CC9EF88-1F67-4C3C-B8A5-6C882F28F23A}</a:tableStyleId>
              </a:tblPr>
              <a:tblGrid>
                <a:gridCol w="2841675"/>
                <a:gridCol w="2841675"/>
              </a:tblGrid>
              <a:tr h="268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Senator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PageRank Score</a:t>
                      </a:r>
                    </a:p>
                  </a:txBody>
                  <a:tcPr marT="91425" marB="91425" marR="91425" marL="91425"/>
                </a:tc>
              </a:tr>
              <a:tr h="268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Sen. Feinstein, Dianne [D-CA]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0.0412638413532</a:t>
                      </a:r>
                    </a:p>
                  </a:txBody>
                  <a:tcPr marT="91425" marB="91425" marR="91425" marL="91425"/>
                </a:tc>
              </a:tr>
              <a:tr h="268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Sen. Ensign, John [R-NV]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0.0323493905534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8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Sen. Grassley, Chuck [R-IA]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0.0323492905534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8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Sen. Santorum, Rick [R-PA]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0.028477628844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268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Sen. Snowe, Olympia J. [R-ME]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0.024648933823</a:t>
                      </a:r>
                    </a:p>
                  </a:txBody>
                  <a:tcPr marT="91425" marB="91425" marR="91425" marL="91425"/>
                </a:tc>
              </a:tr>
              <a:tr h="291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Sen. Smith, Gordon H. [R-OR]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0.0239087819792</a:t>
                      </a:r>
                    </a:p>
                  </a:txBody>
                  <a:tcPr marT="91425" marB="91425" marR="91425" marL="91425"/>
                </a:tc>
              </a:tr>
              <a:tr h="268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Sen. Craig, Larry E. [R-ID]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0.0232469293138</a:t>
                      </a:r>
                    </a:p>
                  </a:txBody>
                  <a:tcPr marT="91425" marB="91425" marR="91425" marL="91425"/>
                </a:tc>
              </a:tr>
              <a:tr h="268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Sen. Inouye, Daniel K. [D-HI]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0.0229804867133</a:t>
                      </a:r>
                    </a:p>
                  </a:txBody>
                  <a:tcPr marT="91425" marB="91425" marR="91425" marL="91425"/>
                </a:tc>
              </a:tr>
              <a:tr h="268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Sen. Bingaman, Jeff [D-NM]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0.020606808936</a:t>
                      </a:r>
                    </a:p>
                  </a:txBody>
                  <a:tcPr marT="91425" marB="91425" marR="91425" marL="91425"/>
                </a:tc>
              </a:tr>
              <a:tr h="268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Sen. Levin, Carl [D-MI]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0.0202426748915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Integration and Evaluation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Voting based on top classifiers’ predictions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Also considered averaging prediction probabilities, combining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Improves F1 score ~0.1 points, to 0.976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Validation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Score is suspiciously high, may need to clean data better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Reselect/retrain on smaller subsets holding out validation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Searching for information leakage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Extensions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Ranking Senators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Clustering on bill topics, integrating into network analysis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Causal inference (who should sponsor a given bill to increase its chances of passage?)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