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Relationship Id="rId4" Type="http://schemas.openxmlformats.org/officeDocument/2006/relationships/hyperlink" Target="https://warm-crag-35566.herokuapp.com/gov_data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Congressional Outcomes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Greg Adams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Goals of the Project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  <a:buAutoNum type="arabicPeriod"/>
            </a:pPr>
            <a:r>
              <a:rPr lang="en"/>
              <a:t>Estimate Senatorial Influence: Which Senators add the most value?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"/>
              <a:t>Natural Language Processing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lphaLcPeriod"/>
            </a:pPr>
            <a:r>
              <a:rPr lang="en"/>
              <a:t>Corpus of 4200 bills 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lphaLcPeriod"/>
            </a:pPr>
            <a:r>
              <a:rPr lang="en"/>
              <a:t>Predicting passage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"/>
              <a:t>Network Analysis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lphaLcPeriod"/>
            </a:pPr>
            <a:r>
              <a:rPr lang="en"/>
              <a:t>Ranking network centrality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lphaLcPeriod"/>
            </a:pPr>
            <a:r>
              <a:rPr lang="en"/>
              <a:t>Unsupervised</a:t>
            </a:r>
            <a:r>
              <a:rPr lang="en"/>
              <a:t> learning (e.g. clustering)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Shape 66"/>
          <p:cNvPicPr preferRelativeResize="0"/>
          <p:nvPr/>
        </p:nvPicPr>
        <p:blipFill rotWithShape="1">
          <a:blip r:embed="rId3">
            <a:alphaModFix/>
          </a:blip>
          <a:srcRect b="5969" l="6819" r="8037" t="3997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/>
        </p:nvSpPr>
        <p:spPr>
          <a:xfrm>
            <a:off x="6460075" y="3161275"/>
            <a:ext cx="2394900" cy="1724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u="sng">
                <a:solidFill>
                  <a:schemeClr val="accent5"/>
                </a:solidFill>
                <a:hlinkClick r:id="rId4"/>
              </a:rPr>
              <a:t>https://warm-crag-35566.herokuapp.com/gov_data/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Methods: </a:t>
            </a:r>
            <a:r>
              <a:rPr lang="en"/>
              <a:t>Network Analysis + NLP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NLP</a:t>
            </a:r>
            <a:r>
              <a:rPr lang="en"/>
              <a:t> classification for bills: passed/not-passed 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Bills hosted on Congress.gov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Dataset of ~4,000 bills from 109th congress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Network analysis of cosponsorship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Leadership measured via co-sponsorships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Pagerank, raw number, degree centrality, etc.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Network given (from my CS122 project)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Meta-classification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Combining multiple models: outputs of previous models are inputs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Predict bill passage, measure marginal increase in probability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Structure of Project: Meta-classification</a:t>
            </a:r>
          </a:p>
        </p:txBody>
      </p:sp>
      <p:sp>
        <p:nvSpPr>
          <p:cNvPr id="79" name="Shape 79"/>
          <p:cNvSpPr/>
          <p:nvPr/>
        </p:nvSpPr>
        <p:spPr>
          <a:xfrm rot="-5400000">
            <a:off x="-252425" y="1423275"/>
            <a:ext cx="1830900" cy="103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~4,200 bills from 109th Congress</a:t>
            </a:r>
          </a:p>
        </p:txBody>
      </p:sp>
      <p:sp>
        <p:nvSpPr>
          <p:cNvPr id="80" name="Shape 80"/>
          <p:cNvSpPr/>
          <p:nvPr/>
        </p:nvSpPr>
        <p:spPr>
          <a:xfrm rot="-5400000">
            <a:off x="-356275" y="3549600"/>
            <a:ext cx="1997100" cy="104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Network of co-sponsorships</a:t>
            </a:r>
            <a:r>
              <a:rPr lang="en"/>
              <a:t> from 109th Congress</a:t>
            </a:r>
          </a:p>
        </p:txBody>
      </p:sp>
      <p:sp>
        <p:nvSpPr>
          <p:cNvPr id="81" name="Shape 81"/>
          <p:cNvSpPr/>
          <p:nvPr/>
        </p:nvSpPr>
        <p:spPr>
          <a:xfrm>
            <a:off x="2283600" y="3121050"/>
            <a:ext cx="11652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Network Model 1</a:t>
            </a:r>
          </a:p>
        </p:txBody>
      </p:sp>
      <p:sp>
        <p:nvSpPr>
          <p:cNvPr id="82" name="Shape 82"/>
          <p:cNvSpPr/>
          <p:nvPr/>
        </p:nvSpPr>
        <p:spPr>
          <a:xfrm>
            <a:off x="2283600" y="3768662"/>
            <a:ext cx="11652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Network </a:t>
            </a:r>
            <a:r>
              <a:rPr lang="en"/>
              <a:t>Model 2</a:t>
            </a:r>
          </a:p>
        </p:txBody>
      </p:sp>
      <p:sp>
        <p:nvSpPr>
          <p:cNvPr id="83" name="Shape 83"/>
          <p:cNvSpPr/>
          <p:nvPr/>
        </p:nvSpPr>
        <p:spPr>
          <a:xfrm>
            <a:off x="2283600" y="4416275"/>
            <a:ext cx="11652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Network </a:t>
            </a:r>
            <a:r>
              <a:rPr lang="en"/>
              <a:t>Model 3</a:t>
            </a:r>
          </a:p>
        </p:txBody>
      </p:sp>
      <p:sp>
        <p:nvSpPr>
          <p:cNvPr id="84" name="Shape 84"/>
          <p:cNvSpPr/>
          <p:nvPr/>
        </p:nvSpPr>
        <p:spPr>
          <a:xfrm>
            <a:off x="2283600" y="1017725"/>
            <a:ext cx="11652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NLP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Model 1</a:t>
            </a:r>
          </a:p>
        </p:txBody>
      </p:sp>
      <p:sp>
        <p:nvSpPr>
          <p:cNvPr id="85" name="Shape 85"/>
          <p:cNvSpPr/>
          <p:nvPr/>
        </p:nvSpPr>
        <p:spPr>
          <a:xfrm>
            <a:off x="2283600" y="1641575"/>
            <a:ext cx="11652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NLP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Model 2</a:t>
            </a:r>
          </a:p>
        </p:txBody>
      </p:sp>
      <p:sp>
        <p:nvSpPr>
          <p:cNvPr id="86" name="Shape 86"/>
          <p:cNvSpPr/>
          <p:nvPr/>
        </p:nvSpPr>
        <p:spPr>
          <a:xfrm>
            <a:off x="2283600" y="2265425"/>
            <a:ext cx="11652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NLP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Model 3</a:t>
            </a:r>
          </a:p>
        </p:txBody>
      </p:sp>
      <p:cxnSp>
        <p:nvCxnSpPr>
          <p:cNvPr id="87" name="Shape 87"/>
          <p:cNvCxnSpPr>
            <a:stCxn id="79" idx="2"/>
            <a:endCxn id="84" idx="1"/>
          </p:cNvCxnSpPr>
          <p:nvPr/>
        </p:nvCxnSpPr>
        <p:spPr>
          <a:xfrm flipH="1" rot="10800000">
            <a:off x="1179025" y="1304175"/>
            <a:ext cx="1104600" cy="635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8" name="Shape 88"/>
          <p:cNvCxnSpPr>
            <a:stCxn id="79" idx="2"/>
            <a:endCxn id="85" idx="1"/>
          </p:cNvCxnSpPr>
          <p:nvPr/>
        </p:nvCxnSpPr>
        <p:spPr>
          <a:xfrm flipH="1" rot="10800000">
            <a:off x="1179025" y="1927875"/>
            <a:ext cx="1104600" cy="11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9" name="Shape 89"/>
          <p:cNvCxnSpPr>
            <a:stCxn id="79" idx="2"/>
            <a:endCxn id="86" idx="1"/>
          </p:cNvCxnSpPr>
          <p:nvPr/>
        </p:nvCxnSpPr>
        <p:spPr>
          <a:xfrm>
            <a:off x="1179025" y="1939275"/>
            <a:ext cx="1104600" cy="612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0" name="Shape 90"/>
          <p:cNvCxnSpPr/>
          <p:nvPr/>
        </p:nvCxnSpPr>
        <p:spPr>
          <a:xfrm flipH="1" rot="10800000">
            <a:off x="1208824" y="3407400"/>
            <a:ext cx="1057500" cy="66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1" name="Shape 91"/>
          <p:cNvCxnSpPr/>
          <p:nvPr/>
        </p:nvCxnSpPr>
        <p:spPr>
          <a:xfrm flipH="1" rot="10800000">
            <a:off x="1208824" y="4055100"/>
            <a:ext cx="1057500" cy="14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2" name="Shape 92"/>
          <p:cNvCxnSpPr/>
          <p:nvPr/>
        </p:nvCxnSpPr>
        <p:spPr>
          <a:xfrm>
            <a:off x="1185275" y="4085825"/>
            <a:ext cx="1104600" cy="624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3" name="Shape 93"/>
          <p:cNvSpPr/>
          <p:nvPr/>
        </p:nvSpPr>
        <p:spPr>
          <a:xfrm>
            <a:off x="5822125" y="1017725"/>
            <a:ext cx="2022600" cy="39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Meta-classification and analysis</a:t>
            </a:r>
          </a:p>
        </p:txBody>
      </p:sp>
      <p:sp>
        <p:nvSpPr>
          <p:cNvPr id="94" name="Shape 94"/>
          <p:cNvSpPr/>
          <p:nvPr/>
        </p:nvSpPr>
        <p:spPr>
          <a:xfrm>
            <a:off x="3665836" y="1017725"/>
            <a:ext cx="16671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Output 1</a:t>
            </a:r>
          </a:p>
        </p:txBody>
      </p:sp>
      <p:sp>
        <p:nvSpPr>
          <p:cNvPr id="95" name="Shape 95"/>
          <p:cNvSpPr/>
          <p:nvPr/>
        </p:nvSpPr>
        <p:spPr>
          <a:xfrm>
            <a:off x="3665836" y="1641575"/>
            <a:ext cx="16671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Output 2</a:t>
            </a:r>
          </a:p>
        </p:txBody>
      </p:sp>
      <p:sp>
        <p:nvSpPr>
          <p:cNvPr id="96" name="Shape 96"/>
          <p:cNvSpPr/>
          <p:nvPr/>
        </p:nvSpPr>
        <p:spPr>
          <a:xfrm>
            <a:off x="3665836" y="2265425"/>
            <a:ext cx="16671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Output 3</a:t>
            </a:r>
          </a:p>
        </p:txBody>
      </p:sp>
      <p:sp>
        <p:nvSpPr>
          <p:cNvPr id="97" name="Shape 97"/>
          <p:cNvSpPr/>
          <p:nvPr/>
        </p:nvSpPr>
        <p:spPr>
          <a:xfrm>
            <a:off x="3665836" y="3071250"/>
            <a:ext cx="16671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Output 4</a:t>
            </a:r>
          </a:p>
        </p:txBody>
      </p:sp>
      <p:sp>
        <p:nvSpPr>
          <p:cNvPr id="98" name="Shape 98"/>
          <p:cNvSpPr/>
          <p:nvPr/>
        </p:nvSpPr>
        <p:spPr>
          <a:xfrm>
            <a:off x="3665836" y="3768675"/>
            <a:ext cx="16671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Output 5</a:t>
            </a:r>
          </a:p>
        </p:txBody>
      </p:sp>
      <p:sp>
        <p:nvSpPr>
          <p:cNvPr id="99" name="Shape 99"/>
          <p:cNvSpPr/>
          <p:nvPr/>
        </p:nvSpPr>
        <p:spPr>
          <a:xfrm>
            <a:off x="3665836" y="4416275"/>
            <a:ext cx="16671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Output 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