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2" r:id="rId6"/>
    <p:sldId id="263" r:id="rId7"/>
    <p:sldId id="264" r:id="rId8"/>
    <p:sldId id="265" r:id="rId9"/>
    <p:sldId id="266" r:id="rId10"/>
    <p:sldId id="268" r:id="rId11"/>
    <p:sldId id="267" r:id="rId12"/>
    <p:sldId id="269" r:id="rId13"/>
    <p:sldId id="270" r:id="rId14"/>
    <p:sldId id="27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7/19/2020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7/19/2020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7/19/2020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7/19/2020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7/19/2020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7/19/2020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7/19/2020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7/19/2020</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7/19/2020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7/19/2020</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streetmap.org/" TargetMode="External"/><Relationship Id="rId7" Type="http://schemas.openxmlformats.org/officeDocument/2006/relationships/hyperlink" Target="https://datareportal.com/reports/digital-2020-haiti" TargetMode="External"/><Relationship Id="rId2" Type="http://schemas.openxmlformats.org/officeDocument/2006/relationships/hyperlink" Target="https://fr.wikipedia.org/wiki/Code_postal_en_Ha%C3%AFti" TargetMode="External"/><Relationship Id="rId1" Type="http://schemas.openxmlformats.org/officeDocument/2006/relationships/slideLayout" Target="../slideLayouts/slideLayout2.xml"/><Relationship Id="rId6" Type="http://schemas.openxmlformats.org/officeDocument/2006/relationships/hyperlink" Target="https://tradingeconomics.com/haiti/foreign-direct-investment-net-inflows-percent-of-gdp-wb-data.html" TargetMode="External"/><Relationship Id="rId5" Type="http://schemas.openxmlformats.org/officeDocument/2006/relationships/hyperlink" Target="https://foursquare.com/" TargetMode="External"/><Relationship Id="rId4" Type="http://schemas.openxmlformats.org/officeDocument/2006/relationships/hyperlink" Target="https://www.google.com/map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regpinchy/Coursera_Capstone_final.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CLUSTERING POSTAL CODE AREAS IN HAITI</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US" dirty="0">
                <a:solidFill>
                  <a:schemeClr val="tx1"/>
                </a:solidFill>
              </a:rPr>
              <a:t>By Grégory PINCHINAT</a:t>
            </a:r>
          </a:p>
          <a:p>
            <a:pPr>
              <a:spcAft>
                <a:spcPts val="600"/>
              </a:spcAft>
            </a:pPr>
            <a:r>
              <a:rPr lang="en-US" dirty="0">
                <a:solidFill>
                  <a:schemeClr val="tx1"/>
                </a:solidFill>
              </a:rPr>
              <a:t>July 19, 2020</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8192-8AC2-41AF-8EE6-F4ECB7EFA5DF}"/>
              </a:ext>
            </a:extLst>
          </p:cNvPr>
          <p:cNvSpPr>
            <a:spLocks noGrp="1"/>
          </p:cNvSpPr>
          <p:nvPr>
            <p:ph type="title"/>
          </p:nvPr>
        </p:nvSpPr>
        <p:spPr/>
        <p:txBody>
          <a:bodyPr/>
          <a:lstStyle/>
          <a:p>
            <a:pPr algn="ctr"/>
            <a:r>
              <a:rPr lang="en-US" dirty="0"/>
              <a:t>Discussion &amp; Conclusion</a:t>
            </a:r>
            <a:endParaRPr lang="fr-CA" dirty="0"/>
          </a:p>
        </p:txBody>
      </p:sp>
      <p:sp>
        <p:nvSpPr>
          <p:cNvPr id="3" name="Content Placeholder 2">
            <a:extLst>
              <a:ext uri="{FF2B5EF4-FFF2-40B4-BE49-F238E27FC236}">
                <a16:creationId xmlns:a16="http://schemas.microsoft.com/office/drawing/2014/main" id="{852D4887-B23C-4302-BD25-E55E06C57C86}"/>
              </a:ext>
            </a:extLst>
          </p:cNvPr>
          <p:cNvSpPr>
            <a:spLocks noGrp="1"/>
          </p:cNvSpPr>
          <p:nvPr>
            <p:ph idx="1"/>
          </p:nvPr>
        </p:nvSpPr>
        <p:spPr>
          <a:xfrm>
            <a:off x="1066800" y="2014194"/>
            <a:ext cx="10058400" cy="3924968"/>
          </a:xfrm>
        </p:spPr>
        <p:txBody>
          <a:bodyPr>
            <a:normAutofit fontScale="85000" lnSpcReduction="20000"/>
          </a:bodyPr>
          <a:lstStyle/>
          <a:p>
            <a:pPr marL="457200" marR="0" algn="just">
              <a:lnSpc>
                <a:spcPct val="150000"/>
              </a:lnSpc>
              <a:spcBef>
                <a:spcPts val="0"/>
              </a:spcBef>
              <a:spcAft>
                <a:spcPts val="800"/>
              </a:spcAft>
            </a:pPr>
            <a:r>
              <a:rPr lang="en-US" sz="1800" dirty="0">
                <a:solidFill>
                  <a:srgbClr val="002060"/>
                </a:solidFill>
                <a:effectLst/>
                <a:latin typeface="Times New Roman" panose="02020603050405020304" pitchFamily="18" charset="0"/>
                <a:ea typeface="Calibri" panose="020F0502020204030204" pitchFamily="34" charset="0"/>
                <a:cs typeface="Arial" panose="020B0604020202020204" pitchFamily="34" charset="0"/>
              </a:rPr>
              <a:t>The objective of this study was to cluster neighborhoods in Haiti in order to provide a tool to all kinds of users based on their interests (local tourism and investment on leisure or business). The neighborhoods were chosen by their attached postal codes, and neighborhoods with the same postal codes were taken individually. </a:t>
            </a:r>
          </a:p>
          <a:p>
            <a:pPr marL="457200" marR="0"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Using a Foursquare Developer API access, venues in a radius of 500 meters around each of these neighborhoods were explored, then grouped by the similarity of the venues’ categories with K-Means Clustering Methodology, yielding 5 individual clusters. The algorithm did not completely converge, a lot of null values were returned. Those null values were dropped and only neighborhoods (80) assigned to a given cluster were kept for the rendering of the tool. </a:t>
            </a:r>
          </a:p>
          <a:p>
            <a:pPr marL="457200" marR="0" algn="just">
              <a:lnSpc>
                <a:spcPct val="150000"/>
              </a:lnSpc>
              <a:spcBef>
                <a:spcPts val="0"/>
              </a:spcBef>
              <a:spcAft>
                <a:spcPts val="800"/>
              </a:spcAft>
            </a:pPr>
            <a:r>
              <a:rPr lang="en-US" sz="1800" dirty="0">
                <a:solidFill>
                  <a:srgbClr val="002060"/>
                </a:solidFill>
                <a:effectLst/>
                <a:latin typeface="Times New Roman" panose="02020603050405020304" pitchFamily="18" charset="0"/>
                <a:ea typeface="Calibri" panose="020F0502020204030204" pitchFamily="34" charset="0"/>
                <a:cs typeface="Arial" panose="020B0604020202020204" pitchFamily="34" charset="0"/>
              </a:rPr>
              <a:t>This study has limits: it is made in a country where technology is not really used, nor advanced, where 95% of businesses are not formal or do not have any digital imprint, and where there are very few assets invested. </a:t>
            </a:r>
          </a:p>
          <a:p>
            <a:pPr marL="457200" marR="0" algn="just">
              <a:lnSpc>
                <a:spcPct val="150000"/>
              </a:lnSpc>
              <a:spcBef>
                <a:spcPts val="0"/>
              </a:spcBef>
              <a:spcAft>
                <a:spcPts val="800"/>
              </a:spcAft>
            </a:pPr>
            <a:r>
              <a:rPr lang="en-US" sz="1800" dirty="0">
                <a:solidFill>
                  <a:srgbClr val="002060"/>
                </a:solidFill>
                <a:effectLst/>
                <a:latin typeface="Times New Roman" panose="02020603050405020304" pitchFamily="18" charset="0"/>
                <a:ea typeface="Calibri" panose="020F0502020204030204" pitchFamily="34" charset="0"/>
                <a:cs typeface="Arial" panose="020B0604020202020204" pitchFamily="34" charset="0"/>
              </a:rPr>
              <a:t>This map may be quite useful for all planning purposes, but may not be representative of larger (greater than one-kilometer-wide) postal areas’ neighborhoods in Haiti.</a:t>
            </a:r>
            <a:endParaRPr lang="fr-CA" sz="1800" dirty="0">
              <a:solidFill>
                <a:srgbClr val="002060"/>
              </a:solidFill>
              <a:effectLst/>
              <a:latin typeface="Calibri" panose="020F0502020204030204" pitchFamily="34" charset="0"/>
              <a:ea typeface="Calibri" panose="020F0502020204030204" pitchFamily="34" charset="0"/>
              <a:cs typeface="Arial" panose="020B0604020202020204" pitchFamily="34" charset="0"/>
            </a:endParaRPr>
          </a:p>
          <a:p>
            <a:endParaRPr lang="fr-CA" sz="1400" dirty="0">
              <a:latin typeface="+mj-lt"/>
            </a:endParaRPr>
          </a:p>
        </p:txBody>
      </p:sp>
    </p:spTree>
    <p:extLst>
      <p:ext uri="{BB962C8B-B14F-4D97-AF65-F5344CB8AC3E}">
        <p14:creationId xmlns:p14="http://schemas.microsoft.com/office/powerpoint/2010/main" val="173524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8192-8AC2-41AF-8EE6-F4ECB7EFA5DF}"/>
              </a:ext>
            </a:extLst>
          </p:cNvPr>
          <p:cNvSpPr>
            <a:spLocks noGrp="1"/>
          </p:cNvSpPr>
          <p:nvPr>
            <p:ph type="title"/>
          </p:nvPr>
        </p:nvSpPr>
        <p:spPr/>
        <p:txBody>
          <a:bodyPr/>
          <a:lstStyle/>
          <a:p>
            <a:pPr algn="ctr"/>
            <a:r>
              <a:rPr lang="en-US" dirty="0" err="1"/>
              <a:t>Webo</a:t>
            </a:r>
            <a:r>
              <a:rPr lang="en-US" dirty="0"/>
              <a:t>-Bibliography</a:t>
            </a:r>
            <a:endParaRPr lang="fr-CA" dirty="0"/>
          </a:p>
        </p:txBody>
      </p:sp>
      <p:sp>
        <p:nvSpPr>
          <p:cNvPr id="3" name="Content Placeholder 2">
            <a:extLst>
              <a:ext uri="{FF2B5EF4-FFF2-40B4-BE49-F238E27FC236}">
                <a16:creationId xmlns:a16="http://schemas.microsoft.com/office/drawing/2014/main" id="{852D4887-B23C-4302-BD25-E55E06C57C86}"/>
              </a:ext>
            </a:extLst>
          </p:cNvPr>
          <p:cNvSpPr>
            <a:spLocks noGrp="1"/>
          </p:cNvSpPr>
          <p:nvPr>
            <p:ph idx="1"/>
          </p:nvPr>
        </p:nvSpPr>
        <p:spPr>
          <a:xfrm>
            <a:off x="1066800" y="2014194"/>
            <a:ext cx="10058400" cy="3924968"/>
          </a:xfrm>
        </p:spPr>
        <p:txBody>
          <a:bodyPr>
            <a:normAutofit lnSpcReduction="10000"/>
          </a:bodyPr>
          <a:lstStyle/>
          <a:p>
            <a:pPr marL="457200" marR="0" algn="just">
              <a:lnSpc>
                <a:spcPct val="150000"/>
              </a:lnSpc>
              <a:spcBef>
                <a:spcPts val="0"/>
              </a:spcBef>
              <a:spcAft>
                <a:spcPts val="800"/>
              </a:spcAft>
            </a:pPr>
            <a:r>
              <a:rPr lang="en-US" sz="1800" u="sng" dirty="0">
                <a:solidFill>
                  <a:srgbClr val="0000FF"/>
                </a:solidFill>
                <a:effectLst/>
                <a:latin typeface="+mj-lt"/>
                <a:ea typeface="Calibri" panose="020F0502020204030204" pitchFamily="34" charset="0"/>
                <a:cs typeface="Arial" panose="020B0604020202020204" pitchFamily="34" charset="0"/>
                <a:hlinkClick r:id="rId2"/>
              </a:rPr>
              <a:t>https://fr.wikipedia.org/wiki/Code_postal_en_Ha%C3%AFti </a:t>
            </a:r>
            <a:endParaRPr lang="en-US" sz="1800" u="sng" dirty="0">
              <a:solidFill>
                <a:srgbClr val="0000FF"/>
              </a:solidFill>
              <a:effectLst/>
              <a:latin typeface="+mj-lt"/>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u="sng" dirty="0">
                <a:solidFill>
                  <a:srgbClr val="0000FF"/>
                </a:solidFill>
                <a:effectLst/>
                <a:latin typeface="+mj-lt"/>
                <a:ea typeface="Calibri" panose="020F0502020204030204" pitchFamily="34" charset="0"/>
                <a:cs typeface="Arial" panose="020B0604020202020204" pitchFamily="34" charset="0"/>
                <a:hlinkClick r:id="rId3"/>
              </a:rPr>
              <a:t>www.openstreetmap.org </a:t>
            </a:r>
            <a:endParaRPr lang="en-US" sz="1800" u="sng" dirty="0">
              <a:solidFill>
                <a:srgbClr val="0000FF"/>
              </a:solidFill>
              <a:effectLst/>
              <a:latin typeface="+mj-lt"/>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u="sng" dirty="0">
                <a:solidFill>
                  <a:srgbClr val="0000FF"/>
                </a:solidFill>
                <a:latin typeface="+mj-lt"/>
                <a:ea typeface="Calibri" panose="020F0502020204030204" pitchFamily="34" charset="0"/>
                <a:cs typeface="Arial" panose="020B0604020202020204" pitchFamily="34" charset="0"/>
                <a:hlinkClick r:id="rId4"/>
              </a:rPr>
              <a:t>https://www.google.com/maps </a:t>
            </a:r>
            <a:endParaRPr lang="en-US" sz="1800" u="sng" dirty="0">
              <a:solidFill>
                <a:srgbClr val="0000FF"/>
              </a:solidFill>
              <a:latin typeface="+mj-lt"/>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u="sng" dirty="0">
                <a:solidFill>
                  <a:srgbClr val="0000FF"/>
                </a:solidFill>
                <a:effectLst/>
                <a:latin typeface="+mj-lt"/>
                <a:ea typeface="Calibri" panose="020F0502020204030204" pitchFamily="34" charset="0"/>
                <a:cs typeface="Arial" panose="020B0604020202020204" pitchFamily="34" charset="0"/>
                <a:hlinkClick r:id="rId5"/>
              </a:rPr>
              <a:t>https://foursquare.com/ </a:t>
            </a:r>
            <a:endParaRPr lang="en-US" sz="1800" u="sng" dirty="0">
              <a:solidFill>
                <a:srgbClr val="0000FF"/>
              </a:solidFill>
              <a:effectLst/>
              <a:latin typeface="+mj-lt"/>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6"/>
              </a:rPr>
              <a:t>https://tradingeconomics.com/haiti/foreign-direct-investment-net-inflows-percent-of-gdp-wb-data.html</a:t>
            </a:r>
            <a:endParaRPr lang="fr-CA" sz="1800" u="sng" dirty="0">
              <a:solidFill>
                <a:srgbClr val="0000FF"/>
              </a:solidFill>
              <a:latin typeface="Calibri" panose="020F0502020204030204" pitchFamily="34" charset="0"/>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Private Sector Assessment Report of Haiti, Inter-American Development Bank, 2014</a:t>
            </a:r>
            <a:endParaRPr lang="fr-CA" sz="1800" dirty="0">
              <a:latin typeface="Calibri" panose="020F0502020204030204" pitchFamily="34" charset="0"/>
              <a:ea typeface="Calibri" panose="020F0502020204030204" pitchFamily="34" charset="0"/>
              <a:cs typeface="Arial" panose="020B0604020202020204" pitchFamily="34" charset="0"/>
            </a:endParaRPr>
          </a:p>
          <a:p>
            <a:pPr marL="457200" marR="0" algn="just">
              <a:lnSpc>
                <a:spcPct val="150000"/>
              </a:lnSpc>
              <a:spcBef>
                <a:spcPts val="0"/>
              </a:spcBef>
              <a:spcAft>
                <a:spcPts val="800"/>
              </a:spcAft>
            </a:pPr>
            <a:r>
              <a:rPr lang="en-US" sz="18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7"/>
              </a:rPr>
              <a:t>https://datareportal.com/reports/digital-2020-haiti</a:t>
            </a:r>
            <a:endParaRPr lang="fr-CA" sz="1400" dirty="0">
              <a:latin typeface="+mj-lt"/>
            </a:endParaRPr>
          </a:p>
        </p:txBody>
      </p:sp>
    </p:spTree>
    <p:extLst>
      <p:ext uri="{BB962C8B-B14F-4D97-AF65-F5344CB8AC3E}">
        <p14:creationId xmlns:p14="http://schemas.microsoft.com/office/powerpoint/2010/main" val="988671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8192-8AC2-41AF-8EE6-F4ECB7EFA5DF}"/>
              </a:ext>
            </a:extLst>
          </p:cNvPr>
          <p:cNvSpPr>
            <a:spLocks noGrp="1"/>
          </p:cNvSpPr>
          <p:nvPr>
            <p:ph type="title"/>
          </p:nvPr>
        </p:nvSpPr>
        <p:spPr>
          <a:xfrm>
            <a:off x="1066800" y="1965367"/>
            <a:ext cx="10058400" cy="1371600"/>
          </a:xfrm>
        </p:spPr>
        <p:txBody>
          <a:bodyPr/>
          <a:lstStyle/>
          <a:p>
            <a:pPr algn="ctr"/>
            <a:r>
              <a:rPr lang="en-US" dirty="0"/>
              <a:t>ANNEX</a:t>
            </a:r>
            <a:endParaRPr lang="fr-CA" dirty="0"/>
          </a:p>
        </p:txBody>
      </p:sp>
      <p:sp>
        <p:nvSpPr>
          <p:cNvPr id="3" name="Content Placeholder 2">
            <a:extLst>
              <a:ext uri="{FF2B5EF4-FFF2-40B4-BE49-F238E27FC236}">
                <a16:creationId xmlns:a16="http://schemas.microsoft.com/office/drawing/2014/main" id="{852D4887-B23C-4302-BD25-E55E06C57C86}"/>
              </a:ext>
            </a:extLst>
          </p:cNvPr>
          <p:cNvSpPr>
            <a:spLocks noGrp="1"/>
          </p:cNvSpPr>
          <p:nvPr>
            <p:ph idx="1"/>
          </p:nvPr>
        </p:nvSpPr>
        <p:spPr>
          <a:xfrm>
            <a:off x="1191087" y="3429000"/>
            <a:ext cx="10058400" cy="631352"/>
          </a:xfrm>
        </p:spPr>
        <p:txBody>
          <a:bodyPr>
            <a:normAutofit fontScale="92500" lnSpcReduction="20000"/>
          </a:bodyPr>
          <a:lstStyle/>
          <a:p>
            <a:pPr marL="457200" marR="0">
              <a:lnSpc>
                <a:spcPct val="150000"/>
              </a:lnSpc>
              <a:spcBef>
                <a:spcPts val="0"/>
              </a:spcBef>
              <a:spcAft>
                <a:spcPts val="800"/>
              </a:spcAft>
            </a:pPr>
            <a:r>
              <a:rPr lang="fr-CA" sz="2400" dirty="0">
                <a:latin typeface="+mj-lt"/>
                <a:hlinkClick r:id="rId2"/>
              </a:rPr>
              <a:t>https://github.com/gregpinchy/Coursera_Capstone_final.git</a:t>
            </a:r>
            <a:endParaRPr lang="fr-CA" sz="2400" dirty="0">
              <a:latin typeface="+mj-lt"/>
            </a:endParaRPr>
          </a:p>
          <a:p>
            <a:pPr marL="274320" marR="0" indent="0" algn="just">
              <a:lnSpc>
                <a:spcPct val="150000"/>
              </a:lnSpc>
              <a:spcBef>
                <a:spcPts val="0"/>
              </a:spcBef>
              <a:spcAft>
                <a:spcPts val="800"/>
              </a:spcAft>
              <a:buNone/>
            </a:pPr>
            <a:endParaRPr lang="fr-CA" sz="1400" dirty="0">
              <a:latin typeface="+mj-lt"/>
            </a:endParaRPr>
          </a:p>
        </p:txBody>
      </p:sp>
    </p:spTree>
    <p:extLst>
      <p:ext uri="{BB962C8B-B14F-4D97-AF65-F5344CB8AC3E}">
        <p14:creationId xmlns:p14="http://schemas.microsoft.com/office/powerpoint/2010/main" val="621907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8192-8AC2-41AF-8EE6-F4ECB7EFA5DF}"/>
              </a:ext>
            </a:extLst>
          </p:cNvPr>
          <p:cNvSpPr>
            <a:spLocks noGrp="1"/>
          </p:cNvSpPr>
          <p:nvPr>
            <p:ph type="title"/>
          </p:nvPr>
        </p:nvSpPr>
        <p:spPr/>
        <p:txBody>
          <a:bodyPr/>
          <a:lstStyle/>
          <a:p>
            <a:pPr algn="ctr"/>
            <a:r>
              <a:rPr lang="en-US" dirty="0"/>
              <a:t>Goals and Interests</a:t>
            </a:r>
            <a:endParaRPr lang="fr-CA" dirty="0"/>
          </a:p>
        </p:txBody>
      </p:sp>
      <p:sp>
        <p:nvSpPr>
          <p:cNvPr id="3" name="Content Placeholder 2">
            <a:extLst>
              <a:ext uri="{FF2B5EF4-FFF2-40B4-BE49-F238E27FC236}">
                <a16:creationId xmlns:a16="http://schemas.microsoft.com/office/drawing/2014/main" id="{852D4887-B23C-4302-BD25-E55E06C57C86}"/>
              </a:ext>
            </a:extLst>
          </p:cNvPr>
          <p:cNvSpPr>
            <a:spLocks noGrp="1"/>
          </p:cNvSpPr>
          <p:nvPr>
            <p:ph idx="1"/>
          </p:nvPr>
        </p:nvSpPr>
        <p:spPr>
          <a:xfrm>
            <a:off x="1066800" y="2014194"/>
            <a:ext cx="10058400" cy="3924968"/>
          </a:xfrm>
        </p:spPr>
        <p:txBody>
          <a:bodyPr>
            <a:normAutofit/>
          </a:bodyPr>
          <a:lstStyle/>
          <a:p>
            <a:r>
              <a:rPr lang="en-US" sz="1800" dirty="0">
                <a:solidFill>
                  <a:srgbClr val="002060"/>
                </a:solidFill>
                <a:latin typeface="+mj-lt"/>
                <a:ea typeface="Calibri" panose="020F0502020204030204" pitchFamily="34" charset="0"/>
                <a:cs typeface="Arial" panose="020B0604020202020204" pitchFamily="34" charset="0"/>
              </a:rPr>
              <a:t>Exploring venues on Foursquare and scraping other geographical data on Haiti on other sources as described in the before slide should allow to build a map on which post code areas (neighborhoods) of Haiti are properly clustered, based on most frequent venues around.</a:t>
            </a:r>
          </a:p>
          <a:p>
            <a:r>
              <a:rPr lang="en-US" sz="1800" dirty="0">
                <a:solidFill>
                  <a:srgbClr val="002060"/>
                </a:solidFill>
                <a:effectLst/>
                <a:latin typeface="+mj-lt"/>
                <a:ea typeface="Calibri" panose="020F0502020204030204" pitchFamily="34" charset="0"/>
                <a:cs typeface="Arial" panose="020B0604020202020204" pitchFamily="34" charset="0"/>
              </a:rPr>
              <a:t>For entrepreneurs of all kind (touristic ones included), the map may reveal places that are already crowded with a given type of business and inspire for new ideas of investment. </a:t>
            </a:r>
          </a:p>
          <a:p>
            <a:r>
              <a:rPr lang="en-US" sz="1800" dirty="0">
                <a:solidFill>
                  <a:srgbClr val="002060"/>
                </a:solidFill>
                <a:effectLst/>
                <a:latin typeface="+mj-lt"/>
                <a:ea typeface="Calibri" panose="020F0502020204030204" pitchFamily="34" charset="0"/>
                <a:cs typeface="Arial" panose="020B0604020202020204" pitchFamily="34" charset="0"/>
              </a:rPr>
              <a:t>For consumers of all kinds (especially local or foreign travelers), the map may serve as a guide to know which venues they may find in a radius of ten 10 kilometers around the area where they are headed to or where they already are.</a:t>
            </a:r>
            <a:endParaRPr lang="fr-CA" sz="1800" dirty="0">
              <a:solidFill>
                <a:srgbClr val="002060"/>
              </a:solidFill>
              <a:effectLst/>
              <a:latin typeface="+mj-lt"/>
              <a:ea typeface="Calibri" panose="020F0502020204030204" pitchFamily="34" charset="0"/>
              <a:cs typeface="Arial" panose="020B0604020202020204" pitchFamily="34" charset="0"/>
            </a:endParaRPr>
          </a:p>
          <a:p>
            <a:endParaRPr lang="fr-CA" sz="1400" dirty="0">
              <a:latin typeface="+mj-lt"/>
            </a:endParaRPr>
          </a:p>
        </p:txBody>
      </p:sp>
    </p:spTree>
    <p:extLst>
      <p:ext uri="{BB962C8B-B14F-4D97-AF65-F5344CB8AC3E}">
        <p14:creationId xmlns:p14="http://schemas.microsoft.com/office/powerpoint/2010/main" val="418205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02CAD-4A04-43F5-A8EB-BBF9D7E2975D}"/>
              </a:ext>
            </a:extLst>
          </p:cNvPr>
          <p:cNvSpPr>
            <a:spLocks noGrp="1"/>
          </p:cNvSpPr>
          <p:nvPr>
            <p:ph type="title"/>
          </p:nvPr>
        </p:nvSpPr>
        <p:spPr/>
        <p:txBody>
          <a:bodyPr/>
          <a:lstStyle/>
          <a:p>
            <a:pPr algn="ctr"/>
            <a:r>
              <a:rPr lang="en-US" dirty="0"/>
              <a:t>Data &amp; Methodology</a:t>
            </a:r>
            <a:endParaRPr lang="fr-CA" dirty="0"/>
          </a:p>
        </p:txBody>
      </p:sp>
      <p:sp>
        <p:nvSpPr>
          <p:cNvPr id="3" name="Content Placeholder 2">
            <a:extLst>
              <a:ext uri="{FF2B5EF4-FFF2-40B4-BE49-F238E27FC236}">
                <a16:creationId xmlns:a16="http://schemas.microsoft.com/office/drawing/2014/main" id="{662A22E0-E2EC-4C3D-924A-3170C07E5998}"/>
              </a:ext>
            </a:extLst>
          </p:cNvPr>
          <p:cNvSpPr>
            <a:spLocks noGrp="1"/>
          </p:cNvSpPr>
          <p:nvPr>
            <p:ph idx="1"/>
          </p:nvPr>
        </p:nvSpPr>
        <p:spPr>
          <a:xfrm>
            <a:off x="1066800" y="2103119"/>
            <a:ext cx="10058400" cy="3898185"/>
          </a:xfrm>
        </p:spPr>
        <p:txBody>
          <a:bodyPr>
            <a:normAutofit fontScale="85000" lnSpcReduction="10000"/>
          </a:bodyPr>
          <a:lstStyle/>
          <a:p>
            <a:pPr marL="914400">
              <a:lnSpc>
                <a:spcPct val="150000"/>
              </a:lnSpc>
              <a:spcBef>
                <a:spcPts val="0"/>
              </a:spcBef>
              <a:spcAft>
                <a:spcPts val="1200"/>
              </a:spcAft>
            </a:pPr>
            <a:r>
              <a:rPr lang="en-US" sz="1800" dirty="0">
                <a:effectLst/>
                <a:latin typeface="+mj-lt"/>
                <a:ea typeface="Calibri" panose="020F0502020204030204" pitchFamily="34" charset="0"/>
                <a:cs typeface="Arial" panose="020B0604020202020204" pitchFamily="34" charset="0"/>
              </a:rPr>
              <a:t>The Data needed for clustering neighborhoods in Haiti Postal Codes, Postal Codes’ areas along with their administrative boroughs, which were scraped from Wikipedia.</a:t>
            </a:r>
          </a:p>
          <a:p>
            <a:pPr marL="914400">
              <a:lnSpc>
                <a:spcPct val="150000"/>
              </a:lnSpc>
              <a:spcBef>
                <a:spcPts val="0"/>
              </a:spcBef>
              <a:spcAft>
                <a:spcPts val="1200"/>
              </a:spcAft>
            </a:pPr>
            <a:r>
              <a:rPr lang="en-US" sz="1800" dirty="0">
                <a:effectLst/>
                <a:latin typeface="+mj-lt"/>
                <a:ea typeface="Calibri" panose="020F0502020204030204" pitchFamily="34" charset="0"/>
                <a:cs typeface="Arial" panose="020B0604020202020204" pitchFamily="34" charset="0"/>
              </a:rPr>
              <a:t>Geographical coordinates were requested and obtained from various open sources such as </a:t>
            </a:r>
            <a:r>
              <a:rPr lang="en-US" sz="1800" dirty="0" err="1">
                <a:effectLst/>
                <a:latin typeface="+mj-lt"/>
                <a:ea typeface="Calibri" panose="020F0502020204030204" pitchFamily="34" charset="0"/>
                <a:cs typeface="Arial" panose="020B0604020202020204" pitchFamily="34" charset="0"/>
              </a:rPr>
              <a:t>OpenStreet</a:t>
            </a:r>
            <a:r>
              <a:rPr lang="en-US" sz="1800" dirty="0">
                <a:effectLst/>
                <a:latin typeface="+mj-lt"/>
                <a:ea typeface="Calibri" panose="020F0502020204030204" pitchFamily="34" charset="0"/>
                <a:cs typeface="Arial" panose="020B0604020202020204" pitchFamily="34" charset="0"/>
              </a:rPr>
              <a:t> Maps</a:t>
            </a:r>
            <a:r>
              <a:rPr lang="fr-CA" sz="1800" dirty="0">
                <a:effectLst/>
                <a:latin typeface="+mj-lt"/>
                <a:ea typeface="Calibri" panose="020F0502020204030204" pitchFamily="34" charset="0"/>
                <a:cs typeface="Arial" panose="020B0604020202020204" pitchFamily="34" charset="0"/>
              </a:rPr>
              <a:t> </a:t>
            </a:r>
            <a:r>
              <a:rPr lang="en-US" sz="1800" dirty="0">
                <a:effectLst/>
                <a:latin typeface="+mj-lt"/>
                <a:ea typeface="Calibri" panose="020F0502020204030204" pitchFamily="34" charset="0"/>
                <a:cs typeface="Arial" panose="020B0604020202020204" pitchFamily="34" charset="0"/>
              </a:rPr>
              <a:t>and Google Maps. </a:t>
            </a:r>
          </a:p>
          <a:p>
            <a:pPr marL="914400">
              <a:lnSpc>
                <a:spcPct val="150000"/>
              </a:lnSpc>
              <a:spcBef>
                <a:spcPts val="0"/>
              </a:spcBef>
              <a:spcAft>
                <a:spcPts val="1200"/>
              </a:spcAft>
            </a:pPr>
            <a:r>
              <a:rPr lang="en-US" sz="1800" dirty="0">
                <a:effectLst/>
                <a:latin typeface="+mj-lt"/>
                <a:ea typeface="Calibri" panose="020F0502020204030204" pitchFamily="34" charset="0"/>
                <a:cs typeface="Arial" panose="020B0604020202020204" pitchFamily="34" charset="0"/>
              </a:rPr>
              <a:t>And finally, venues data were obtained from Foursquare.</a:t>
            </a:r>
            <a:endParaRPr lang="fr-CA" sz="1800" dirty="0">
              <a:effectLst/>
              <a:latin typeface="+mj-lt"/>
              <a:ea typeface="Calibri" panose="020F0502020204030204" pitchFamily="34" charset="0"/>
              <a:cs typeface="Arial" panose="020B0604020202020204" pitchFamily="34" charset="0"/>
            </a:endParaRPr>
          </a:p>
          <a:p>
            <a:pPr marL="914400">
              <a:lnSpc>
                <a:spcPct val="150000"/>
              </a:lnSpc>
              <a:spcBef>
                <a:spcPts val="0"/>
              </a:spcBef>
              <a:spcAft>
                <a:spcPts val="1200"/>
              </a:spcAft>
            </a:pPr>
            <a:r>
              <a:rPr lang="fr-CA" sz="1800" dirty="0">
                <a:solidFill>
                  <a:srgbClr val="002060"/>
                </a:solidFill>
                <a:latin typeface="+mj-lt"/>
                <a:ea typeface="Calibri" panose="020F0502020204030204" pitchFamily="34" charset="0"/>
                <a:cs typeface="Arial" panose="020B0604020202020204" pitchFamily="34" charset="0"/>
              </a:rPr>
              <a:t>K-</a:t>
            </a:r>
            <a:r>
              <a:rPr lang="fr-CA" sz="1800" dirty="0" err="1">
                <a:solidFill>
                  <a:srgbClr val="002060"/>
                </a:solidFill>
                <a:latin typeface="+mj-lt"/>
                <a:ea typeface="Calibri" panose="020F0502020204030204" pitchFamily="34" charset="0"/>
                <a:cs typeface="Arial" panose="020B0604020202020204" pitchFamily="34" charset="0"/>
              </a:rPr>
              <a:t>Means</a:t>
            </a:r>
            <a:r>
              <a:rPr lang="fr-CA" sz="1800" dirty="0">
                <a:solidFill>
                  <a:srgbClr val="002060"/>
                </a:solidFill>
                <a:latin typeface="+mj-lt"/>
                <a:ea typeface="Calibri" panose="020F0502020204030204" pitchFamily="34" charset="0"/>
                <a:cs typeface="Arial" panose="020B0604020202020204" pitchFamily="34" charset="0"/>
              </a:rPr>
              <a:t> Clustering </a:t>
            </a:r>
            <a:r>
              <a:rPr lang="fr-CA" sz="1800" dirty="0" err="1">
                <a:solidFill>
                  <a:srgbClr val="002060"/>
                </a:solidFill>
                <a:latin typeface="+mj-lt"/>
                <a:ea typeface="Calibri" panose="020F0502020204030204" pitchFamily="34" charset="0"/>
                <a:cs typeface="Arial" panose="020B0604020202020204" pitchFamily="34" charset="0"/>
              </a:rPr>
              <a:t>was</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used</a:t>
            </a:r>
            <a:r>
              <a:rPr lang="fr-CA" sz="1800" dirty="0">
                <a:solidFill>
                  <a:srgbClr val="002060"/>
                </a:solidFill>
                <a:latin typeface="+mj-lt"/>
                <a:ea typeface="Calibri" panose="020F0502020204030204" pitchFamily="34" charset="0"/>
                <a:cs typeface="Arial" panose="020B0604020202020204" pitchFamily="34" charset="0"/>
              </a:rPr>
              <a:t> to </a:t>
            </a:r>
            <a:r>
              <a:rPr lang="fr-CA" sz="1800" dirty="0" err="1">
                <a:solidFill>
                  <a:srgbClr val="002060"/>
                </a:solidFill>
                <a:latin typeface="+mj-lt"/>
                <a:ea typeface="Calibri" panose="020F0502020204030204" pitchFamily="34" charset="0"/>
                <a:cs typeface="Arial" panose="020B0604020202020204" pitchFamily="34" charset="0"/>
              </a:rPr>
              <a:t>classify</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each</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neighborhood</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based</a:t>
            </a:r>
            <a:r>
              <a:rPr lang="fr-CA" sz="1800" dirty="0">
                <a:solidFill>
                  <a:srgbClr val="002060"/>
                </a:solidFill>
                <a:latin typeface="+mj-lt"/>
                <a:ea typeface="Calibri" panose="020F0502020204030204" pitchFamily="34" charset="0"/>
                <a:cs typeface="Arial" panose="020B0604020202020204" pitchFamily="34" charset="0"/>
              </a:rPr>
              <a:t> on the </a:t>
            </a:r>
            <a:r>
              <a:rPr lang="fr-CA" sz="1800" dirty="0" err="1">
                <a:solidFill>
                  <a:srgbClr val="002060"/>
                </a:solidFill>
                <a:latin typeface="+mj-lt"/>
                <a:ea typeface="Calibri" panose="020F0502020204030204" pitchFamily="34" charset="0"/>
                <a:cs typeface="Arial" panose="020B0604020202020204" pitchFamily="34" charset="0"/>
              </a:rPr>
              <a:t>most</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frequent</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categories</a:t>
            </a:r>
            <a:r>
              <a:rPr lang="fr-CA" sz="1800" dirty="0">
                <a:solidFill>
                  <a:srgbClr val="002060"/>
                </a:solidFill>
                <a:latin typeface="+mj-lt"/>
                <a:ea typeface="Calibri" panose="020F0502020204030204" pitchFamily="34" charset="0"/>
                <a:cs typeface="Arial" panose="020B0604020202020204" pitchFamily="34" charset="0"/>
              </a:rPr>
              <a:t> of venues </a:t>
            </a:r>
            <a:r>
              <a:rPr lang="fr-CA" sz="1800" dirty="0" err="1">
                <a:solidFill>
                  <a:srgbClr val="002060"/>
                </a:solidFill>
                <a:latin typeface="+mj-lt"/>
                <a:ea typeface="Calibri" panose="020F0502020204030204" pitchFamily="34" charset="0"/>
                <a:cs typeface="Arial" panose="020B0604020202020204" pitchFamily="34" charset="0"/>
              </a:rPr>
              <a:t>that</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may</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be</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found</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around</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them</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Many</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neighborhoods</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could</a:t>
            </a:r>
            <a:r>
              <a:rPr lang="fr-CA" sz="1800" dirty="0">
                <a:solidFill>
                  <a:srgbClr val="002060"/>
                </a:solidFill>
                <a:latin typeface="+mj-lt"/>
                <a:ea typeface="Calibri" panose="020F0502020204030204" pitchFamily="34" charset="0"/>
                <a:cs typeface="Arial" panose="020B0604020202020204" pitchFamily="34" charset="0"/>
              </a:rPr>
              <a:t> not </a:t>
            </a:r>
            <a:r>
              <a:rPr lang="fr-CA" sz="1800" dirty="0" err="1">
                <a:solidFill>
                  <a:srgbClr val="002060"/>
                </a:solidFill>
                <a:latin typeface="+mj-lt"/>
                <a:ea typeface="Calibri" panose="020F0502020204030204" pitchFamily="34" charset="0"/>
                <a:cs typeface="Arial" panose="020B0604020202020204" pitchFamily="34" charset="0"/>
              </a:rPr>
              <a:t>be</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classified</a:t>
            </a:r>
            <a:r>
              <a:rPr lang="fr-CA" sz="1800" dirty="0">
                <a:solidFill>
                  <a:srgbClr val="002060"/>
                </a:solidFill>
                <a:latin typeface="+mj-lt"/>
                <a:ea typeface="Calibri" panose="020F0502020204030204" pitchFamily="34" charset="0"/>
                <a:cs typeface="Arial" panose="020B0604020202020204" pitchFamily="34" charset="0"/>
              </a:rPr>
              <a:t> in </a:t>
            </a:r>
            <a:r>
              <a:rPr lang="fr-CA" sz="1800" dirty="0" err="1">
                <a:solidFill>
                  <a:srgbClr val="002060"/>
                </a:solidFill>
                <a:latin typeface="+mj-lt"/>
                <a:ea typeface="Calibri" panose="020F0502020204030204" pitchFamily="34" charset="0"/>
                <a:cs typeface="Arial" panose="020B0604020202020204" pitchFamily="34" charset="0"/>
              </a:rPr>
              <a:t>any</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specific</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category</a:t>
            </a:r>
            <a:r>
              <a:rPr lang="fr-CA" sz="1800" dirty="0">
                <a:solidFill>
                  <a:srgbClr val="002060"/>
                </a:solidFill>
                <a:latin typeface="+mj-lt"/>
                <a:ea typeface="Calibri" panose="020F0502020204030204" pitchFamily="34" charset="0"/>
                <a:cs typeface="Arial" panose="020B0604020202020204" pitchFamily="34" charset="0"/>
              </a:rPr>
              <a:t>, due to a </a:t>
            </a:r>
            <a:r>
              <a:rPr lang="fr-CA" sz="1800" dirty="0" err="1">
                <a:solidFill>
                  <a:srgbClr val="002060"/>
                </a:solidFill>
                <a:latin typeface="+mj-lt"/>
                <a:ea typeface="Calibri" panose="020F0502020204030204" pitchFamily="34" charset="0"/>
                <a:cs typeface="Arial" panose="020B0604020202020204" pitchFamily="34" charset="0"/>
              </a:rPr>
              <a:t>lack</a:t>
            </a:r>
            <a:r>
              <a:rPr lang="fr-CA" sz="1800" dirty="0">
                <a:solidFill>
                  <a:srgbClr val="002060"/>
                </a:solidFill>
                <a:latin typeface="+mj-lt"/>
                <a:ea typeface="Calibri" panose="020F0502020204030204" pitchFamily="34" charset="0"/>
                <a:cs typeface="Arial" panose="020B0604020202020204" pitchFamily="34" charset="0"/>
              </a:rPr>
              <a:t> of venue data. The </a:t>
            </a:r>
            <a:r>
              <a:rPr lang="fr-CA" sz="1800" dirty="0" err="1">
                <a:solidFill>
                  <a:srgbClr val="002060"/>
                </a:solidFill>
                <a:latin typeface="+mj-lt"/>
                <a:ea typeface="Calibri" panose="020F0502020204030204" pitchFamily="34" charset="0"/>
                <a:cs typeface="Arial" panose="020B0604020202020204" pitchFamily="34" charset="0"/>
              </a:rPr>
              <a:t>unclassified</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were</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removed</a:t>
            </a:r>
            <a:r>
              <a:rPr lang="fr-CA" sz="1800" dirty="0">
                <a:solidFill>
                  <a:srgbClr val="002060"/>
                </a:solidFill>
                <a:latin typeface="+mj-lt"/>
                <a:ea typeface="Calibri" panose="020F0502020204030204" pitchFamily="34" charset="0"/>
                <a:cs typeface="Arial" panose="020B0604020202020204" pitchFamily="34" charset="0"/>
              </a:rPr>
              <a:t> and </a:t>
            </a:r>
            <a:r>
              <a:rPr lang="fr-CA" sz="1800" dirty="0" err="1">
                <a:solidFill>
                  <a:srgbClr val="002060"/>
                </a:solidFill>
                <a:latin typeface="+mj-lt"/>
                <a:ea typeface="Calibri" panose="020F0502020204030204" pitchFamily="34" charset="0"/>
                <a:cs typeface="Arial" panose="020B0604020202020204" pitchFamily="34" charset="0"/>
              </a:rPr>
              <a:t>finally</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only</a:t>
            </a:r>
            <a:r>
              <a:rPr lang="fr-CA" sz="1800" dirty="0">
                <a:solidFill>
                  <a:srgbClr val="002060"/>
                </a:solidFill>
                <a:latin typeface="+mj-lt"/>
                <a:ea typeface="Calibri" panose="020F0502020204030204" pitchFamily="34" charset="0"/>
                <a:cs typeface="Arial" panose="020B0604020202020204" pitchFamily="34" charset="0"/>
              </a:rPr>
              <a:t> 80 </a:t>
            </a:r>
            <a:r>
              <a:rPr lang="fr-CA" sz="1800" dirty="0" err="1">
                <a:solidFill>
                  <a:srgbClr val="002060"/>
                </a:solidFill>
                <a:latin typeface="+mj-lt"/>
                <a:ea typeface="Calibri" panose="020F0502020204030204" pitchFamily="34" charset="0"/>
                <a:cs typeface="Arial" panose="020B0604020202020204" pitchFamily="34" charset="0"/>
              </a:rPr>
              <a:t>neighborhoods</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were</a:t>
            </a:r>
            <a:r>
              <a:rPr lang="fr-CA" sz="1800" dirty="0">
                <a:solidFill>
                  <a:srgbClr val="002060"/>
                </a:solidFill>
                <a:latin typeface="+mj-lt"/>
                <a:ea typeface="Calibri" panose="020F0502020204030204" pitchFamily="34" charset="0"/>
                <a:cs typeface="Arial" panose="020B0604020202020204" pitchFamily="34" charset="0"/>
              </a:rPr>
              <a:t> </a:t>
            </a:r>
            <a:r>
              <a:rPr lang="fr-CA" sz="1800" dirty="0" err="1">
                <a:solidFill>
                  <a:srgbClr val="002060"/>
                </a:solidFill>
                <a:latin typeface="+mj-lt"/>
                <a:ea typeface="Calibri" panose="020F0502020204030204" pitchFamily="34" charset="0"/>
                <a:cs typeface="Arial" panose="020B0604020202020204" pitchFamily="34" charset="0"/>
              </a:rPr>
              <a:t>processed</a:t>
            </a:r>
            <a:r>
              <a:rPr lang="fr-CA" sz="1800" dirty="0">
                <a:solidFill>
                  <a:srgbClr val="002060"/>
                </a:solidFill>
                <a:latin typeface="+mj-lt"/>
                <a:ea typeface="Calibri" panose="020F0502020204030204" pitchFamily="34" charset="0"/>
                <a:cs typeface="Arial" panose="020B0604020202020204" pitchFamily="34" charset="0"/>
              </a:rPr>
              <a:t>.</a:t>
            </a:r>
            <a:endParaRPr lang="fr-CA" sz="1800" dirty="0">
              <a:solidFill>
                <a:srgbClr val="002060"/>
              </a:solidFill>
              <a:effectLst/>
              <a:latin typeface="+mj-lt"/>
              <a:ea typeface="Calibri" panose="020F0502020204030204" pitchFamily="34" charset="0"/>
              <a:cs typeface="Arial" panose="020B0604020202020204" pitchFamily="34" charset="0"/>
            </a:endParaRPr>
          </a:p>
          <a:p>
            <a:pPr marL="731520" marR="0" indent="0">
              <a:lnSpc>
                <a:spcPct val="150000"/>
              </a:lnSpc>
              <a:spcBef>
                <a:spcPts val="0"/>
              </a:spcBef>
              <a:spcAft>
                <a:spcPts val="1200"/>
              </a:spcAft>
              <a:buNone/>
            </a:pPr>
            <a:endParaRPr lang="fr-CA" sz="18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5050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F7B5-9992-42BD-9CBA-5351F06E16C1}"/>
              </a:ext>
            </a:extLst>
          </p:cNvPr>
          <p:cNvSpPr>
            <a:spLocks noGrp="1"/>
          </p:cNvSpPr>
          <p:nvPr>
            <p:ph type="title"/>
          </p:nvPr>
        </p:nvSpPr>
        <p:spPr>
          <a:xfrm>
            <a:off x="1066800" y="2743200"/>
            <a:ext cx="10058400" cy="1371600"/>
          </a:xfrm>
        </p:spPr>
        <p:txBody>
          <a:bodyPr/>
          <a:lstStyle/>
          <a:p>
            <a:pPr algn="ctr"/>
            <a:r>
              <a:rPr lang="en-US" dirty="0"/>
              <a:t>EXPLORATORY DATA ANALYSIS</a:t>
            </a:r>
            <a:endParaRPr lang="fr-CA" dirty="0"/>
          </a:p>
        </p:txBody>
      </p:sp>
    </p:spTree>
    <p:extLst>
      <p:ext uri="{BB962C8B-B14F-4D97-AF65-F5344CB8AC3E}">
        <p14:creationId xmlns:p14="http://schemas.microsoft.com/office/powerpoint/2010/main" val="1459412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FE0-42AA-41E3-8A59-8AC3F3CB0991}"/>
              </a:ext>
            </a:extLst>
          </p:cNvPr>
          <p:cNvSpPr>
            <a:spLocks noGrp="1"/>
          </p:cNvSpPr>
          <p:nvPr>
            <p:ph type="title"/>
          </p:nvPr>
        </p:nvSpPr>
        <p:spPr/>
        <p:txBody>
          <a:bodyPr/>
          <a:lstStyle/>
          <a:p>
            <a:pPr algn="ctr"/>
            <a:r>
              <a:rPr lang="en-US" dirty="0"/>
              <a:t>1. Neighborhoods</a:t>
            </a:r>
            <a:endParaRPr lang="fr-CA" dirty="0"/>
          </a:p>
        </p:txBody>
      </p:sp>
      <p:sp>
        <p:nvSpPr>
          <p:cNvPr id="3" name="Content Placeholder 2">
            <a:extLst>
              <a:ext uri="{FF2B5EF4-FFF2-40B4-BE49-F238E27FC236}">
                <a16:creationId xmlns:a16="http://schemas.microsoft.com/office/drawing/2014/main" id="{B8B0D76E-5CD9-481C-9AE0-FD84742B80C0}"/>
              </a:ext>
            </a:extLst>
          </p:cNvPr>
          <p:cNvSpPr>
            <a:spLocks noGrp="1"/>
          </p:cNvSpPr>
          <p:nvPr>
            <p:ph idx="1"/>
          </p:nvPr>
        </p:nvSpPr>
        <p:spPr>
          <a:xfrm>
            <a:off x="2350459" y="4216893"/>
            <a:ext cx="7491081" cy="2241877"/>
          </a:xfrm>
        </p:spPr>
        <p:txBody>
          <a:bodyPr/>
          <a:lstStyle/>
          <a:p>
            <a:r>
              <a:rPr lang="en-US" dirty="0">
                <a:solidFill>
                  <a:srgbClr val="002060"/>
                </a:solidFill>
              </a:rPr>
              <a:t>After wrangling, the Dataset was left with 240 entries.</a:t>
            </a:r>
          </a:p>
          <a:p>
            <a:r>
              <a:rPr lang="en-US" dirty="0">
                <a:solidFill>
                  <a:srgbClr val="002060"/>
                </a:solidFill>
              </a:rPr>
              <a:t>With 227 unique postal codes, 10 unique boroughs (Departments: largest administrative division of the Haitian territory);</a:t>
            </a:r>
          </a:p>
          <a:p>
            <a:r>
              <a:rPr lang="en-US" dirty="0">
                <a:solidFill>
                  <a:srgbClr val="002060"/>
                </a:solidFill>
              </a:rPr>
              <a:t>There were also 239 unique neighborhoods instead of 240, because one of them appears twice with different geographical information.</a:t>
            </a:r>
          </a:p>
          <a:p>
            <a:r>
              <a:rPr lang="en-US" dirty="0">
                <a:solidFill>
                  <a:srgbClr val="002060"/>
                </a:solidFill>
              </a:rPr>
              <a:t>The department with the most neighborhoods remain the Ouest, it’s where the capital is located.</a:t>
            </a:r>
          </a:p>
          <a:p>
            <a:endParaRPr lang="fr-CA" dirty="0"/>
          </a:p>
        </p:txBody>
      </p:sp>
      <p:pic>
        <p:nvPicPr>
          <p:cNvPr id="5" name="Picture 4">
            <a:extLst>
              <a:ext uri="{FF2B5EF4-FFF2-40B4-BE49-F238E27FC236}">
                <a16:creationId xmlns:a16="http://schemas.microsoft.com/office/drawing/2014/main" id="{54B16993-62CA-40D2-88EF-2480A34A6C23}"/>
              </a:ext>
            </a:extLst>
          </p:cNvPr>
          <p:cNvPicPr/>
          <p:nvPr/>
        </p:nvPicPr>
        <p:blipFill>
          <a:blip r:embed="rId2"/>
          <a:stretch>
            <a:fillRect/>
          </a:stretch>
        </p:blipFill>
        <p:spPr>
          <a:xfrm>
            <a:off x="2350459" y="2045546"/>
            <a:ext cx="7491081" cy="1987267"/>
          </a:xfrm>
          <a:prstGeom prst="rect">
            <a:avLst/>
          </a:prstGeom>
        </p:spPr>
      </p:pic>
    </p:spTree>
    <p:extLst>
      <p:ext uri="{BB962C8B-B14F-4D97-AF65-F5344CB8AC3E}">
        <p14:creationId xmlns:p14="http://schemas.microsoft.com/office/powerpoint/2010/main" val="174909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FE0-42AA-41E3-8A59-8AC3F3CB0991}"/>
              </a:ext>
            </a:extLst>
          </p:cNvPr>
          <p:cNvSpPr>
            <a:spLocks noGrp="1"/>
          </p:cNvSpPr>
          <p:nvPr>
            <p:ph type="title"/>
          </p:nvPr>
        </p:nvSpPr>
        <p:spPr>
          <a:xfrm>
            <a:off x="8321527" y="377418"/>
            <a:ext cx="3455982" cy="1371600"/>
          </a:xfrm>
        </p:spPr>
        <p:txBody>
          <a:bodyPr/>
          <a:lstStyle/>
          <a:p>
            <a:pPr algn="ctr"/>
            <a:r>
              <a:rPr lang="en-US" dirty="0"/>
              <a:t>2. Venues</a:t>
            </a:r>
            <a:endParaRPr lang="fr-CA" dirty="0"/>
          </a:p>
        </p:txBody>
      </p:sp>
      <p:sp>
        <p:nvSpPr>
          <p:cNvPr id="3" name="Content Placeholder 2">
            <a:extLst>
              <a:ext uri="{FF2B5EF4-FFF2-40B4-BE49-F238E27FC236}">
                <a16:creationId xmlns:a16="http://schemas.microsoft.com/office/drawing/2014/main" id="{B8B0D76E-5CD9-481C-9AE0-FD84742B80C0}"/>
              </a:ext>
            </a:extLst>
          </p:cNvPr>
          <p:cNvSpPr>
            <a:spLocks noGrp="1"/>
          </p:cNvSpPr>
          <p:nvPr>
            <p:ph idx="1"/>
          </p:nvPr>
        </p:nvSpPr>
        <p:spPr>
          <a:xfrm>
            <a:off x="8236814" y="1749018"/>
            <a:ext cx="3540696" cy="4699790"/>
          </a:xfrm>
        </p:spPr>
        <p:txBody>
          <a:bodyPr>
            <a:normAutofit/>
          </a:bodyPr>
          <a:lstStyle/>
          <a:p>
            <a:r>
              <a:rPr lang="en-US" dirty="0">
                <a:solidFill>
                  <a:srgbClr val="002060"/>
                </a:solidFill>
              </a:rPr>
              <a:t>This map displays venues in a radius of 500 meters around neighborhoods in Haiti.</a:t>
            </a:r>
          </a:p>
          <a:p>
            <a:r>
              <a:rPr lang="en-US" dirty="0">
                <a:solidFill>
                  <a:srgbClr val="002060"/>
                </a:solidFill>
              </a:rPr>
              <a:t>The markers are of 10 different colors to clearly identify venues around neighborhoods in each respective Department.</a:t>
            </a:r>
          </a:p>
          <a:p>
            <a:r>
              <a:rPr lang="en-US" dirty="0">
                <a:solidFill>
                  <a:srgbClr val="002060"/>
                </a:solidFill>
              </a:rPr>
              <a:t>These markers are they appear on the map may be more than one. </a:t>
            </a:r>
          </a:p>
          <a:p>
            <a:r>
              <a:rPr lang="en-US" dirty="0">
                <a:solidFill>
                  <a:srgbClr val="002060"/>
                </a:solidFill>
              </a:rPr>
              <a:t>For this map and every other which is snapshot in this document, an html version of the map is attached so it can be explored in more detail.</a:t>
            </a:r>
          </a:p>
        </p:txBody>
      </p:sp>
      <p:pic>
        <p:nvPicPr>
          <p:cNvPr id="6" name="Picture 5">
            <a:extLst>
              <a:ext uri="{FF2B5EF4-FFF2-40B4-BE49-F238E27FC236}">
                <a16:creationId xmlns:a16="http://schemas.microsoft.com/office/drawing/2014/main" id="{783BCC05-C607-4B5C-BF48-311C980A14E8}"/>
              </a:ext>
            </a:extLst>
          </p:cNvPr>
          <p:cNvPicPr/>
          <p:nvPr/>
        </p:nvPicPr>
        <p:blipFill>
          <a:blip r:embed="rId2"/>
          <a:stretch>
            <a:fillRect/>
          </a:stretch>
        </p:blipFill>
        <p:spPr>
          <a:xfrm>
            <a:off x="414491" y="409192"/>
            <a:ext cx="7822322" cy="6039616"/>
          </a:xfrm>
          <a:prstGeom prst="rect">
            <a:avLst/>
          </a:prstGeom>
        </p:spPr>
      </p:pic>
      <p:pic>
        <p:nvPicPr>
          <p:cNvPr id="7" name="Picture 6">
            <a:extLst>
              <a:ext uri="{FF2B5EF4-FFF2-40B4-BE49-F238E27FC236}">
                <a16:creationId xmlns:a16="http://schemas.microsoft.com/office/drawing/2014/main" id="{2AFF5A99-1B12-4A73-BF85-F8DB732FDE3E}"/>
              </a:ext>
            </a:extLst>
          </p:cNvPr>
          <p:cNvPicPr/>
          <p:nvPr/>
        </p:nvPicPr>
        <p:blipFill>
          <a:blip r:embed="rId3">
            <a:extLst>
              <a:ext uri="{28A0092B-C50C-407E-A947-70E740481C1C}">
                <a14:useLocalDpi xmlns:a14="http://schemas.microsoft.com/office/drawing/2010/main" val="0"/>
              </a:ext>
            </a:extLst>
          </a:blip>
          <a:stretch>
            <a:fillRect/>
          </a:stretch>
        </p:blipFill>
        <p:spPr>
          <a:xfrm>
            <a:off x="1018666" y="1408011"/>
            <a:ext cx="1642237" cy="2503049"/>
          </a:xfrm>
          <a:prstGeom prst="rect">
            <a:avLst/>
          </a:prstGeom>
        </p:spPr>
      </p:pic>
    </p:spTree>
    <p:extLst>
      <p:ext uri="{BB962C8B-B14F-4D97-AF65-F5344CB8AC3E}">
        <p14:creationId xmlns:p14="http://schemas.microsoft.com/office/powerpoint/2010/main" val="1202513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F7B5-9992-42BD-9CBA-5351F06E16C1}"/>
              </a:ext>
            </a:extLst>
          </p:cNvPr>
          <p:cNvSpPr>
            <a:spLocks noGrp="1"/>
          </p:cNvSpPr>
          <p:nvPr>
            <p:ph type="title"/>
          </p:nvPr>
        </p:nvSpPr>
        <p:spPr>
          <a:xfrm>
            <a:off x="1066800" y="2743200"/>
            <a:ext cx="10058400" cy="1371600"/>
          </a:xfrm>
        </p:spPr>
        <p:txBody>
          <a:bodyPr/>
          <a:lstStyle/>
          <a:p>
            <a:pPr algn="ctr"/>
            <a:r>
              <a:rPr lang="en-US" dirty="0"/>
              <a:t>RESULTS</a:t>
            </a:r>
            <a:endParaRPr lang="fr-CA" dirty="0"/>
          </a:p>
        </p:txBody>
      </p:sp>
    </p:spTree>
    <p:extLst>
      <p:ext uri="{BB962C8B-B14F-4D97-AF65-F5344CB8AC3E}">
        <p14:creationId xmlns:p14="http://schemas.microsoft.com/office/powerpoint/2010/main" val="281148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FE0-42AA-41E3-8A59-8AC3F3CB0991}"/>
              </a:ext>
            </a:extLst>
          </p:cNvPr>
          <p:cNvSpPr>
            <a:spLocks noGrp="1"/>
          </p:cNvSpPr>
          <p:nvPr>
            <p:ph type="title"/>
          </p:nvPr>
        </p:nvSpPr>
        <p:spPr/>
        <p:txBody>
          <a:bodyPr/>
          <a:lstStyle/>
          <a:p>
            <a:pPr algn="ctr"/>
            <a:r>
              <a:rPr lang="en-US" dirty="0"/>
              <a:t>1. Description of Clusters</a:t>
            </a:r>
            <a:endParaRPr lang="fr-CA" dirty="0"/>
          </a:p>
        </p:txBody>
      </p:sp>
      <p:sp>
        <p:nvSpPr>
          <p:cNvPr id="3" name="Content Placeholder 2">
            <a:extLst>
              <a:ext uri="{FF2B5EF4-FFF2-40B4-BE49-F238E27FC236}">
                <a16:creationId xmlns:a16="http://schemas.microsoft.com/office/drawing/2014/main" id="{B8B0D76E-5CD9-481C-9AE0-FD84742B80C0}"/>
              </a:ext>
            </a:extLst>
          </p:cNvPr>
          <p:cNvSpPr>
            <a:spLocks noGrp="1"/>
          </p:cNvSpPr>
          <p:nvPr>
            <p:ph idx="1"/>
          </p:nvPr>
        </p:nvSpPr>
        <p:spPr>
          <a:xfrm>
            <a:off x="1571347" y="2014195"/>
            <a:ext cx="9685537" cy="4444576"/>
          </a:xfrm>
        </p:spPr>
        <p:txBody>
          <a:bodyPr>
            <a:normAutofit/>
          </a:bodyPr>
          <a:lstStyle/>
          <a:p>
            <a:pPr>
              <a:lnSpc>
                <a:spcPct val="200000"/>
              </a:lnSpc>
            </a:pPr>
            <a:r>
              <a:rPr lang="en-US" sz="1400" dirty="0">
                <a:solidFill>
                  <a:srgbClr val="002060"/>
                </a:solidFill>
              </a:rPr>
              <a:t>Cluster 1 : NIGHT CLUBS, </a:t>
            </a:r>
            <a:r>
              <a:rPr lang="en-US" sz="1400" dirty="0"/>
              <a:t>groups all neighborhoods with nightclubs around</a:t>
            </a:r>
          </a:p>
          <a:p>
            <a:pPr>
              <a:lnSpc>
                <a:spcPct val="200000"/>
              </a:lnSpc>
            </a:pPr>
            <a:r>
              <a:rPr lang="en-US" sz="1400" dirty="0">
                <a:solidFill>
                  <a:srgbClr val="002060"/>
                </a:solidFill>
              </a:rPr>
              <a:t>Cluster 2 : BARS &amp; BOUTIQUES, </a:t>
            </a:r>
            <a:r>
              <a:rPr lang="en-US" sz="1400" dirty="0"/>
              <a:t>groups all neighborhoods around which bars, bar restaurants, shops and other convenience stores are more likely to be found.</a:t>
            </a:r>
          </a:p>
          <a:p>
            <a:pPr>
              <a:lnSpc>
                <a:spcPct val="200000"/>
              </a:lnSpc>
            </a:pPr>
            <a:r>
              <a:rPr lang="en-US" sz="1400" dirty="0">
                <a:solidFill>
                  <a:srgbClr val="002060"/>
                </a:solidFill>
              </a:rPr>
              <a:t>Cluster 3 : CREOLE RESTAURANTS, </a:t>
            </a:r>
            <a:r>
              <a:rPr lang="en-US" sz="1400" dirty="0"/>
              <a:t>groups all neighborhoods around </a:t>
            </a:r>
            <a:r>
              <a:rPr lang="en-US" sz="1400" dirty="0" err="1"/>
              <a:t>cajun</a:t>
            </a:r>
            <a:r>
              <a:rPr lang="en-US" sz="1400" dirty="0"/>
              <a:t>-cuisine and/or creole-cuisine restaurants are more likely to be found.</a:t>
            </a:r>
          </a:p>
          <a:p>
            <a:pPr>
              <a:lnSpc>
                <a:spcPct val="200000"/>
              </a:lnSpc>
            </a:pPr>
            <a:r>
              <a:rPr lang="en-US" sz="1400" dirty="0">
                <a:solidFill>
                  <a:srgbClr val="002060"/>
                </a:solidFill>
              </a:rPr>
              <a:t>Cluster 4 : HOSTING PLACES, </a:t>
            </a:r>
            <a:r>
              <a:rPr lang="en-US" sz="1400" dirty="0"/>
              <a:t>groups all neighborhoods around which restaurants, diners, hotels, hotels that have a restaurant are more likely to be found.</a:t>
            </a:r>
          </a:p>
          <a:p>
            <a:pPr>
              <a:lnSpc>
                <a:spcPct val="200000"/>
              </a:lnSpc>
            </a:pPr>
            <a:r>
              <a:rPr lang="en-US" sz="1400" dirty="0">
                <a:solidFill>
                  <a:srgbClr val="002060"/>
                </a:solidFill>
              </a:rPr>
              <a:t>Cluster 5 : PARKS, </a:t>
            </a:r>
            <a:r>
              <a:rPr lang="en-US" sz="1400" dirty="0"/>
              <a:t>groups all neighborhoods around which parks and other public open-air meeting spots are more likely to be found.</a:t>
            </a:r>
          </a:p>
          <a:p>
            <a:pPr>
              <a:lnSpc>
                <a:spcPct val="200000"/>
              </a:lnSpc>
            </a:pPr>
            <a:endParaRPr lang="fr-CA" sz="1200" dirty="0"/>
          </a:p>
        </p:txBody>
      </p:sp>
      <p:pic>
        <p:nvPicPr>
          <p:cNvPr id="6" name="Picture 5">
            <a:extLst>
              <a:ext uri="{FF2B5EF4-FFF2-40B4-BE49-F238E27FC236}">
                <a16:creationId xmlns:a16="http://schemas.microsoft.com/office/drawing/2014/main" id="{67507ACE-B213-4D51-984E-E33F7C0834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363" y="2040828"/>
            <a:ext cx="495300" cy="495300"/>
          </a:xfrm>
          <a:prstGeom prst="rect">
            <a:avLst/>
          </a:prstGeom>
          <a:noFill/>
          <a:ln>
            <a:noFill/>
          </a:ln>
        </p:spPr>
      </p:pic>
      <p:pic>
        <p:nvPicPr>
          <p:cNvPr id="7" name="Picture 6">
            <a:extLst>
              <a:ext uri="{FF2B5EF4-FFF2-40B4-BE49-F238E27FC236}">
                <a16:creationId xmlns:a16="http://schemas.microsoft.com/office/drawing/2014/main" id="{EB4439EA-A6A7-4614-823C-0EE2395D510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4363" y="2765356"/>
            <a:ext cx="510540" cy="510540"/>
          </a:xfrm>
          <a:prstGeom prst="rect">
            <a:avLst/>
          </a:prstGeom>
          <a:noFill/>
          <a:ln>
            <a:noFill/>
          </a:ln>
        </p:spPr>
      </p:pic>
      <p:pic>
        <p:nvPicPr>
          <p:cNvPr id="8" name="Picture 7">
            <a:extLst>
              <a:ext uri="{FF2B5EF4-FFF2-40B4-BE49-F238E27FC236}">
                <a16:creationId xmlns:a16="http://schemas.microsoft.com/office/drawing/2014/main" id="{E7D71769-5F22-4EA9-8B2A-8618ED0E32BF}"/>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9603" y="3744819"/>
            <a:ext cx="464820" cy="464820"/>
          </a:xfrm>
          <a:prstGeom prst="rect">
            <a:avLst/>
          </a:prstGeom>
          <a:noFill/>
          <a:ln>
            <a:noFill/>
          </a:ln>
        </p:spPr>
      </p:pic>
      <p:pic>
        <p:nvPicPr>
          <p:cNvPr id="9" name="Picture 8">
            <a:extLst>
              <a:ext uri="{FF2B5EF4-FFF2-40B4-BE49-F238E27FC236}">
                <a16:creationId xmlns:a16="http://schemas.microsoft.com/office/drawing/2014/main" id="{34EEFD79-4DBC-4663-868F-F4E8AF89C97B}"/>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5116" y="4678562"/>
            <a:ext cx="472440" cy="472440"/>
          </a:xfrm>
          <a:prstGeom prst="rect">
            <a:avLst/>
          </a:prstGeom>
          <a:noFill/>
          <a:ln>
            <a:noFill/>
          </a:ln>
        </p:spPr>
      </p:pic>
      <p:pic>
        <p:nvPicPr>
          <p:cNvPr id="10" name="Picture 9">
            <a:extLst>
              <a:ext uri="{FF2B5EF4-FFF2-40B4-BE49-F238E27FC236}">
                <a16:creationId xmlns:a16="http://schemas.microsoft.com/office/drawing/2014/main" id="{A1EA9D4F-7E83-4269-B70C-DA160A8B5674}"/>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62249" y="5612305"/>
            <a:ext cx="470535" cy="493395"/>
          </a:xfrm>
          <a:prstGeom prst="rect">
            <a:avLst/>
          </a:prstGeom>
          <a:noFill/>
          <a:ln>
            <a:noFill/>
          </a:ln>
        </p:spPr>
      </p:pic>
    </p:spTree>
    <p:extLst>
      <p:ext uri="{BB962C8B-B14F-4D97-AF65-F5344CB8AC3E}">
        <p14:creationId xmlns:p14="http://schemas.microsoft.com/office/powerpoint/2010/main" val="230096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6FFE0-42AA-41E3-8A59-8AC3F3CB0991}"/>
              </a:ext>
            </a:extLst>
          </p:cNvPr>
          <p:cNvSpPr>
            <a:spLocks noGrp="1"/>
          </p:cNvSpPr>
          <p:nvPr>
            <p:ph type="title"/>
          </p:nvPr>
        </p:nvSpPr>
        <p:spPr>
          <a:xfrm>
            <a:off x="8321527" y="377418"/>
            <a:ext cx="3455982" cy="1371600"/>
          </a:xfrm>
        </p:spPr>
        <p:txBody>
          <a:bodyPr/>
          <a:lstStyle/>
          <a:p>
            <a:pPr algn="ctr"/>
            <a:r>
              <a:rPr lang="en-US" dirty="0"/>
              <a:t>2. Final Map</a:t>
            </a:r>
            <a:endParaRPr lang="fr-CA" dirty="0"/>
          </a:p>
        </p:txBody>
      </p:sp>
      <p:sp>
        <p:nvSpPr>
          <p:cNvPr id="3" name="Content Placeholder 2">
            <a:extLst>
              <a:ext uri="{FF2B5EF4-FFF2-40B4-BE49-F238E27FC236}">
                <a16:creationId xmlns:a16="http://schemas.microsoft.com/office/drawing/2014/main" id="{B8B0D76E-5CD9-481C-9AE0-FD84742B80C0}"/>
              </a:ext>
            </a:extLst>
          </p:cNvPr>
          <p:cNvSpPr>
            <a:spLocks noGrp="1"/>
          </p:cNvSpPr>
          <p:nvPr>
            <p:ph idx="1"/>
          </p:nvPr>
        </p:nvSpPr>
        <p:spPr>
          <a:xfrm>
            <a:off x="8535762" y="1749018"/>
            <a:ext cx="3241747" cy="4699790"/>
          </a:xfrm>
        </p:spPr>
        <p:txBody>
          <a:bodyPr>
            <a:normAutofit fontScale="92500" lnSpcReduction="20000"/>
          </a:bodyPr>
          <a:lstStyle/>
          <a:p>
            <a:r>
              <a:rPr lang="en-US" dirty="0">
                <a:solidFill>
                  <a:srgbClr val="002060"/>
                </a:solidFill>
              </a:rPr>
              <a:t>The only night-club cluster on the map is constituted by “Camp-Perrin”, a city in the Department Sud.</a:t>
            </a:r>
          </a:p>
          <a:p>
            <a:r>
              <a:rPr lang="en-US" dirty="0">
                <a:solidFill>
                  <a:srgbClr val="002060"/>
                </a:solidFill>
              </a:rPr>
              <a:t>The neighborhoods where most clusters are represented are located around the capital, “Port-au-Prince.</a:t>
            </a:r>
          </a:p>
          <a:p>
            <a:r>
              <a:rPr lang="en-US" dirty="0">
                <a:solidFill>
                  <a:srgbClr val="002060"/>
                </a:solidFill>
              </a:rPr>
              <a:t>Bars and Boutiques are fairly represented throughout the territory, showing a preference for small businesses.</a:t>
            </a:r>
          </a:p>
          <a:p>
            <a:r>
              <a:rPr lang="en-US" dirty="0">
                <a:solidFill>
                  <a:srgbClr val="002060"/>
                </a:solidFill>
              </a:rPr>
              <a:t>Hosting places are more likely to be found in coastal regions.</a:t>
            </a:r>
          </a:p>
          <a:p>
            <a:r>
              <a:rPr lang="en-US" dirty="0">
                <a:solidFill>
                  <a:srgbClr val="002060"/>
                </a:solidFill>
              </a:rPr>
              <a:t>Creole restaurants are remarkable in two departments: “Centre” and “Sud”</a:t>
            </a:r>
          </a:p>
          <a:p>
            <a:r>
              <a:rPr lang="en-US" dirty="0">
                <a:solidFill>
                  <a:srgbClr val="002060"/>
                </a:solidFill>
              </a:rPr>
              <a:t>Most parks and open-air meeting spots are found in the Metropolitan Area of “Port-au-Prince.</a:t>
            </a:r>
          </a:p>
        </p:txBody>
      </p:sp>
      <p:pic>
        <p:nvPicPr>
          <p:cNvPr id="8" name="Picture 7">
            <a:extLst>
              <a:ext uri="{FF2B5EF4-FFF2-40B4-BE49-F238E27FC236}">
                <a16:creationId xmlns:a16="http://schemas.microsoft.com/office/drawing/2014/main" id="{5A022F87-46BA-4DF4-842B-580A6C1A2861}"/>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14490" y="412129"/>
            <a:ext cx="8121273" cy="6036679"/>
          </a:xfrm>
          <a:prstGeom prst="rect">
            <a:avLst/>
          </a:prstGeom>
        </p:spPr>
      </p:pic>
      <p:pic>
        <p:nvPicPr>
          <p:cNvPr id="7" name="Picture 6">
            <a:extLst>
              <a:ext uri="{FF2B5EF4-FFF2-40B4-BE49-F238E27FC236}">
                <a16:creationId xmlns:a16="http://schemas.microsoft.com/office/drawing/2014/main" id="{2AFF5A99-1B12-4A73-BF85-F8DB732FDE3E}"/>
              </a:ext>
            </a:extLst>
          </p:cNvPr>
          <p:cNvPicPr/>
          <p:nvPr/>
        </p:nvPicPr>
        <p:blipFill>
          <a:blip r:embed="rId3">
            <a:extLst>
              <a:ext uri="{28A0092B-C50C-407E-A947-70E740481C1C}">
                <a14:useLocalDpi xmlns:a14="http://schemas.microsoft.com/office/drawing/2010/main" val="0"/>
              </a:ext>
            </a:extLst>
          </a:blip>
          <a:stretch>
            <a:fillRect/>
          </a:stretch>
        </p:blipFill>
        <p:spPr>
          <a:xfrm>
            <a:off x="1018666" y="1408011"/>
            <a:ext cx="1642237" cy="2503049"/>
          </a:xfrm>
          <a:prstGeom prst="rect">
            <a:avLst/>
          </a:prstGeom>
        </p:spPr>
      </p:pic>
    </p:spTree>
    <p:extLst>
      <p:ext uri="{BB962C8B-B14F-4D97-AF65-F5344CB8AC3E}">
        <p14:creationId xmlns:p14="http://schemas.microsoft.com/office/powerpoint/2010/main" val="3320907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{4E6AE2AD-A757-41AE-828A-117E6F5347A3}tf78438558</Template>
  <TotalTime>67</TotalTime>
  <Words>941</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Garamond</vt:lpstr>
      <vt:lpstr>Times New Roman</vt:lpstr>
      <vt:lpstr>SavonVTI</vt:lpstr>
      <vt:lpstr>CLUSTERING POSTAL CODE AREAS IN HAITI</vt:lpstr>
      <vt:lpstr>Goals and Interests</vt:lpstr>
      <vt:lpstr>Data &amp; Methodology</vt:lpstr>
      <vt:lpstr>EXPLORATORY DATA ANALYSIS</vt:lpstr>
      <vt:lpstr>1. Neighborhoods</vt:lpstr>
      <vt:lpstr>2. Venues</vt:lpstr>
      <vt:lpstr>RESULTS</vt:lpstr>
      <vt:lpstr>1. Description of Clusters</vt:lpstr>
      <vt:lpstr>2. Final Map</vt:lpstr>
      <vt:lpstr>Discussion &amp; Conclusion</vt:lpstr>
      <vt:lpstr>Webo-Bibliography</vt:lpstr>
      <vt:lpstr>ANNEX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POSTAL CODE AREAS IN HAITI</dc:title>
  <dc:creator>Grégory PINCHINAT</dc:creator>
  <cp:lastModifiedBy>Grégory PINCHINAT</cp:lastModifiedBy>
  <cp:revision>9</cp:revision>
  <dcterms:created xsi:type="dcterms:W3CDTF">2020-07-19T16:20:08Z</dcterms:created>
  <dcterms:modified xsi:type="dcterms:W3CDTF">2020-07-19T17:27:56Z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