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4"/>
  </p:notesMasterIdLst>
  <p:sldIdLst>
    <p:sldId id="256" r:id="rId2"/>
    <p:sldId id="257" r:id="rId3"/>
    <p:sldId id="258" r:id="rId4"/>
    <p:sldId id="290" r:id="rId5"/>
    <p:sldId id="259" r:id="rId6"/>
    <p:sldId id="269" r:id="rId7"/>
    <p:sldId id="262" r:id="rId8"/>
    <p:sldId id="271" r:id="rId9"/>
    <p:sldId id="268" r:id="rId10"/>
    <p:sldId id="263" r:id="rId11"/>
    <p:sldId id="266" r:id="rId12"/>
    <p:sldId id="267"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6" r:id="rId27"/>
    <p:sldId id="285" r:id="rId28"/>
    <p:sldId id="288" r:id="rId29"/>
    <p:sldId id="287" r:id="rId30"/>
    <p:sldId id="260" r:id="rId31"/>
    <p:sldId id="289" r:id="rId32"/>
    <p:sldId id="261" r:id="rId33"/>
  </p:sldIdLst>
  <p:sldSz cx="9144000" cy="5143500" type="screen16x9"/>
  <p:notesSz cx="6858000" cy="9144000"/>
  <p:embeddedFontLst>
    <p:embeddedFont>
      <p:font typeface="Cutive" panose="020B0604020202020204" charset="0"/>
      <p:regular r:id="rId35"/>
    </p:embeddedFont>
    <p:embeddedFont>
      <p:font typeface="Encode Sans SemiBold" panose="020B0604020202020204" charset="0"/>
      <p:regular r:id="rId36"/>
      <p:bold r:id="rId37"/>
    </p:embeddedFont>
    <p:embeddedFont>
      <p:font typeface="Lato" panose="020B0604020202020204" charset="0"/>
      <p:regular r:id="rId38"/>
      <p:bold r:id="rId39"/>
      <p:italic r:id="rId40"/>
      <p:boldItalic r:id="rId41"/>
    </p:embeddedFont>
    <p:embeddedFont>
      <p:font typeface="Raleway" panose="020B060402020202020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6dd56b83e6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6dd56b83e6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130938c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130938c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6969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879690bf82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879690bf82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879690bf82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879690bf82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2089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12596b762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712596b76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6dd56b83e6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6dd56b83e6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12596b76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12596b76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12596b76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12596b76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3074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130938c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130938c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130938c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130938c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7487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130938c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130938c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379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130938c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130938c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9253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130938c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130938c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8485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830392" y="1191256"/>
            <a:ext cx="745763" cy="45826"/>
            <a:chOff x="4580561" y="2589004"/>
            <a:chExt cx="1064464" cy="25200"/>
          </a:xfrm>
        </p:grpSpPr>
        <p:sp>
          <p:nvSpPr>
            <p:cNvPr id="11" name="Google Shape;11;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4" name="Google Shape;14;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5" name="Google Shape;15;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82"/>
        <p:cNvGrpSpPr/>
        <p:nvPr/>
      </p:nvGrpSpPr>
      <p:grpSpPr>
        <a:xfrm>
          <a:off x="0" y="0"/>
          <a:ext cx="0" cy="0"/>
          <a:chOff x="0" y="0"/>
          <a:chExt cx="0" cy="0"/>
        </a:xfrm>
      </p:grpSpPr>
      <p:sp>
        <p:nvSpPr>
          <p:cNvPr id="83" name="Google Shape;83;p11"/>
          <p:cNvSpPr/>
          <p:nvPr/>
        </p:nvSpPr>
        <p:spPr>
          <a:xfrm>
            <a:off x="1650" y="4749880"/>
            <a:ext cx="9144000" cy="393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4" name="Google Shape;84;p11"/>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grpSp>
        <p:nvGrpSpPr>
          <p:cNvPr id="85" name="Google Shape;85;p11"/>
          <p:cNvGrpSpPr/>
          <p:nvPr/>
        </p:nvGrpSpPr>
        <p:grpSpPr>
          <a:xfrm>
            <a:off x="830392" y="4169130"/>
            <a:ext cx="745763" cy="45826"/>
            <a:chOff x="4580561" y="2589004"/>
            <a:chExt cx="1064464" cy="25200"/>
          </a:xfrm>
        </p:grpSpPr>
        <p:sp>
          <p:nvSpPr>
            <p:cNvPr id="86" name="Google Shape;86;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89" name="Google Shape;89;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90" name="Google Shape;90;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Ayiti Analytics Steamline Theme" type="blank">
  <p:cSld name="BLANK">
    <p:spTree>
      <p:nvGrpSpPr>
        <p:cNvPr id="1" name="Shape 91"/>
        <p:cNvGrpSpPr/>
        <p:nvPr/>
      </p:nvGrpSpPr>
      <p:grpSpPr>
        <a:xfrm>
          <a:off x="0" y="0"/>
          <a:ext cx="0" cy="0"/>
          <a:chOff x="0" y="0"/>
          <a:chExt cx="0" cy="0"/>
        </a:xfrm>
      </p:grpSpPr>
      <p:sp>
        <p:nvSpPr>
          <p:cNvPr id="92" name="Google Shape;92;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93" name="Google Shape;93;p12"/>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600"/>
              </a:spcBef>
              <a:spcAft>
                <a:spcPts val="0"/>
              </a:spcAft>
              <a:buClr>
                <a:schemeClr val="dk1"/>
              </a:buClr>
              <a:buSzPts val="1400"/>
              <a:buChar char="○"/>
              <a:defRPr/>
            </a:lvl2pPr>
            <a:lvl3pPr marL="1371600" lvl="2" indent="-317500" algn="l" rtl="0">
              <a:lnSpc>
                <a:spcPct val="90000"/>
              </a:lnSpc>
              <a:spcBef>
                <a:spcPts val="1600"/>
              </a:spcBef>
              <a:spcAft>
                <a:spcPts val="0"/>
              </a:spcAft>
              <a:buClr>
                <a:schemeClr val="dk1"/>
              </a:buClr>
              <a:buSzPts val="1400"/>
              <a:buChar char="■"/>
              <a:defRPr/>
            </a:lvl3pPr>
            <a:lvl4pPr marL="1828800" lvl="3" indent="-317500" algn="l" rtl="0">
              <a:lnSpc>
                <a:spcPct val="90000"/>
              </a:lnSpc>
              <a:spcBef>
                <a:spcPts val="1600"/>
              </a:spcBef>
              <a:spcAft>
                <a:spcPts val="0"/>
              </a:spcAft>
              <a:buClr>
                <a:schemeClr val="dk1"/>
              </a:buClr>
              <a:buSzPts val="1400"/>
              <a:buChar char="●"/>
              <a:defRPr/>
            </a:lvl4pPr>
            <a:lvl5pPr marL="2286000" lvl="4" indent="-317500" algn="l" rtl="0">
              <a:lnSpc>
                <a:spcPct val="90000"/>
              </a:lnSpc>
              <a:spcBef>
                <a:spcPts val="1600"/>
              </a:spcBef>
              <a:spcAft>
                <a:spcPts val="0"/>
              </a:spcAft>
              <a:buClr>
                <a:schemeClr val="dk1"/>
              </a:buClr>
              <a:buSzPts val="1400"/>
              <a:buChar char="○"/>
              <a:defRPr/>
            </a:lvl5pPr>
            <a:lvl6pPr marL="2743200" lvl="5" indent="-317500" algn="l" rtl="0">
              <a:lnSpc>
                <a:spcPct val="90000"/>
              </a:lnSpc>
              <a:spcBef>
                <a:spcPts val="1600"/>
              </a:spcBef>
              <a:spcAft>
                <a:spcPts val="0"/>
              </a:spcAft>
              <a:buClr>
                <a:schemeClr val="dk1"/>
              </a:buClr>
              <a:buSzPts val="1400"/>
              <a:buChar char="■"/>
              <a:defRPr/>
            </a:lvl6pPr>
            <a:lvl7pPr marL="3200400" lvl="6" indent="-317500" algn="l" rtl="0">
              <a:lnSpc>
                <a:spcPct val="90000"/>
              </a:lnSpc>
              <a:spcBef>
                <a:spcPts val="1600"/>
              </a:spcBef>
              <a:spcAft>
                <a:spcPts val="0"/>
              </a:spcAft>
              <a:buClr>
                <a:schemeClr val="dk1"/>
              </a:buClr>
              <a:buSzPts val="1400"/>
              <a:buChar char="●"/>
              <a:defRPr/>
            </a:lvl7pPr>
            <a:lvl8pPr marL="3657600" lvl="7" indent="-317500" algn="l" rtl="0">
              <a:lnSpc>
                <a:spcPct val="90000"/>
              </a:lnSpc>
              <a:spcBef>
                <a:spcPts val="1600"/>
              </a:spcBef>
              <a:spcAft>
                <a:spcPts val="0"/>
              </a:spcAft>
              <a:buClr>
                <a:schemeClr val="dk1"/>
              </a:buClr>
              <a:buSzPts val="1400"/>
              <a:buChar char="○"/>
              <a:defRPr/>
            </a:lvl8pPr>
            <a:lvl9pPr marL="4114800" lvl="8" indent="-317500" algn="l" rtl="0">
              <a:lnSpc>
                <a:spcPct val="90000"/>
              </a:lnSpc>
              <a:spcBef>
                <a:spcPts val="1600"/>
              </a:spcBef>
              <a:spcAft>
                <a:spcPts val="1600"/>
              </a:spcAft>
              <a:buClr>
                <a:schemeClr val="dk1"/>
              </a:buClr>
              <a:buSzPts val="1400"/>
              <a:buChar char="■"/>
              <a:defRPr/>
            </a:lvl9pPr>
          </a:lstStyle>
          <a:p>
            <a:endParaRPr/>
          </a:p>
        </p:txBody>
      </p:sp>
      <p:sp>
        <p:nvSpPr>
          <p:cNvPr id="97" name="Google Shape;97;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98" name="Google Shape;98;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99" name="Google Shape;99;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grpSp>
        <p:nvGrpSpPr>
          <p:cNvPr id="17" name="Google Shape;17;p3"/>
          <p:cNvGrpSpPr/>
          <p:nvPr/>
        </p:nvGrpSpPr>
        <p:grpSpPr>
          <a:xfrm>
            <a:off x="830392" y="1191256"/>
            <a:ext cx="745763" cy="45826"/>
            <a:chOff x="4580561" y="2589004"/>
            <a:chExt cx="1064464" cy="25200"/>
          </a:xfrm>
        </p:grpSpPr>
        <p:sp>
          <p:nvSpPr>
            <p:cNvPr id="18" name="Google Shape;18;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1" name="Google Shape;21;p3"/>
          <p:cNvSpPr/>
          <p:nvPr/>
        </p:nvSpPr>
        <p:spPr>
          <a:xfrm>
            <a:off x="1650" y="4749880"/>
            <a:ext cx="9144000" cy="393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 name="Google Shape;22;p3"/>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
        <p:nvSpPr>
          <p:cNvPr id="23" name="Google Shape;23;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p4"/>
          <p:cNvSpPr/>
          <p:nvPr/>
        </p:nvSpPr>
        <p:spPr>
          <a:xfrm>
            <a:off x="0" y="4749850"/>
            <a:ext cx="91440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4"/>
          <p:cNvGrpSpPr/>
          <p:nvPr/>
        </p:nvGrpSpPr>
        <p:grpSpPr>
          <a:xfrm>
            <a:off x="830392" y="657856"/>
            <a:ext cx="745763" cy="45826"/>
            <a:chOff x="4580561" y="2589004"/>
            <a:chExt cx="1064464" cy="25200"/>
          </a:xfrm>
        </p:grpSpPr>
        <p:sp>
          <p:nvSpPr>
            <p:cNvPr id="27" name="Google Shape;27;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4"/>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0" name="Google Shape;30;p4"/>
          <p:cNvSpPr txBox="1">
            <a:spLocks noGrp="1"/>
          </p:cNvSpPr>
          <p:nvPr>
            <p:ph type="body" idx="1"/>
          </p:nvPr>
        </p:nvSpPr>
        <p:spPr>
          <a:xfrm>
            <a:off x="729450" y="15454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32" name="Google Shape;32;p4"/>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grpSp>
        <p:nvGrpSpPr>
          <p:cNvPr id="34" name="Google Shape;34;p5"/>
          <p:cNvGrpSpPr/>
          <p:nvPr/>
        </p:nvGrpSpPr>
        <p:grpSpPr>
          <a:xfrm>
            <a:off x="830392" y="719639"/>
            <a:ext cx="745763" cy="45826"/>
            <a:chOff x="4580561" y="2589004"/>
            <a:chExt cx="1064464" cy="25200"/>
          </a:xfrm>
        </p:grpSpPr>
        <p:sp>
          <p:nvSpPr>
            <p:cNvPr id="35" name="Google Shape;35;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5"/>
          <p:cNvSpPr txBox="1">
            <a:spLocks noGrp="1"/>
          </p:cNvSpPr>
          <p:nvPr>
            <p:ph type="title"/>
          </p:nvPr>
        </p:nvSpPr>
        <p:spPr>
          <a:xfrm>
            <a:off x="729450" y="847034"/>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8" name="Google Shape;38;p5"/>
          <p:cNvSpPr txBox="1">
            <a:spLocks noGrp="1"/>
          </p:cNvSpPr>
          <p:nvPr>
            <p:ph type="body" idx="1"/>
          </p:nvPr>
        </p:nvSpPr>
        <p:spPr>
          <a:xfrm>
            <a:off x="729325" y="1607259"/>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body" idx="2"/>
          </p:nvPr>
        </p:nvSpPr>
        <p:spPr>
          <a:xfrm>
            <a:off x="4643604" y="1607259"/>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0" name="Google Shape;40;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5"/>
          <p:cNvSpPr/>
          <p:nvPr/>
        </p:nvSpPr>
        <p:spPr>
          <a:xfrm>
            <a:off x="0" y="4749850"/>
            <a:ext cx="91440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5"/>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grpSp>
        <p:nvGrpSpPr>
          <p:cNvPr id="44" name="Google Shape;44;p6"/>
          <p:cNvGrpSpPr/>
          <p:nvPr/>
        </p:nvGrpSpPr>
        <p:grpSpPr>
          <a:xfrm>
            <a:off x="830392" y="1191256"/>
            <a:ext cx="745763" cy="45826"/>
            <a:chOff x="4580561" y="2589004"/>
            <a:chExt cx="1064464" cy="25200"/>
          </a:xfrm>
        </p:grpSpPr>
        <p:sp>
          <p:nvSpPr>
            <p:cNvPr id="45" name="Google Shape;45;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6"/>
          <p:cNvSpPr txBox="1">
            <a:spLocks noGrp="1"/>
          </p:cNvSpPr>
          <p:nvPr>
            <p:ph type="title"/>
          </p:nvPr>
        </p:nvSpPr>
        <p:spPr>
          <a:xfrm>
            <a:off x="729450" y="12424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8" name="Google Shape;48;p6"/>
          <p:cNvSpPr/>
          <p:nvPr/>
        </p:nvSpPr>
        <p:spPr>
          <a:xfrm>
            <a:off x="0" y="4749850"/>
            <a:ext cx="91440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0" name="Google Shape;50;p6"/>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p:nvPr/>
        </p:nvSpPr>
        <p:spPr>
          <a:xfrm>
            <a:off x="0" y="4749850"/>
            <a:ext cx="91440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7"/>
          <p:cNvGrpSpPr/>
          <p:nvPr/>
        </p:nvGrpSpPr>
        <p:grpSpPr>
          <a:xfrm>
            <a:off x="802942" y="655806"/>
            <a:ext cx="745763" cy="45826"/>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7"/>
          <p:cNvSpPr txBox="1">
            <a:spLocks noGrp="1"/>
          </p:cNvSpPr>
          <p:nvPr>
            <p:ph type="title"/>
          </p:nvPr>
        </p:nvSpPr>
        <p:spPr>
          <a:xfrm>
            <a:off x="702550" y="78320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7" name="Google Shape;57;p7"/>
          <p:cNvSpPr txBox="1">
            <a:spLocks noGrp="1"/>
          </p:cNvSpPr>
          <p:nvPr>
            <p:ph type="body" idx="1"/>
          </p:nvPr>
        </p:nvSpPr>
        <p:spPr>
          <a:xfrm>
            <a:off x="693775" y="224627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8" name="Google Shape;58;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9" name="Google Shape;59;p7"/>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60"/>
        <p:cNvGrpSpPr/>
        <p:nvPr/>
      </p:nvGrpSpPr>
      <p:grpSpPr>
        <a:xfrm>
          <a:off x="0" y="0"/>
          <a:ext cx="0" cy="0"/>
          <a:chOff x="0" y="0"/>
          <a:chExt cx="0" cy="0"/>
        </a:xfrm>
      </p:grpSpPr>
      <p:sp>
        <p:nvSpPr>
          <p:cNvPr id="61" name="Google Shape;61;p8"/>
          <p:cNvSpPr/>
          <p:nvPr/>
        </p:nvSpPr>
        <p:spPr>
          <a:xfrm>
            <a:off x="0" y="4749850"/>
            <a:ext cx="9144000" cy="3936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8"/>
          <p:cNvGrpSpPr/>
          <p:nvPr/>
        </p:nvGrpSpPr>
        <p:grpSpPr>
          <a:xfrm>
            <a:off x="830392" y="4169130"/>
            <a:ext cx="745763" cy="45826"/>
            <a:chOff x="4580561" y="2589004"/>
            <a:chExt cx="1064464" cy="25200"/>
          </a:xfrm>
        </p:grpSpPr>
        <p:sp>
          <p:nvSpPr>
            <p:cNvPr id="63" name="Google Shape;63;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6" name="Google Shape;66;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pic>
        <p:nvPicPr>
          <p:cNvPr id="67" name="Google Shape;67;p8"/>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8"/>
        <p:cNvGrpSpPr/>
        <p:nvPr/>
      </p:nvGrpSpPr>
      <p:grpSpPr>
        <a:xfrm>
          <a:off x="0" y="0"/>
          <a:ext cx="0" cy="0"/>
          <a:chOff x="0" y="0"/>
          <a:chExt cx="0" cy="0"/>
        </a:xfrm>
      </p:grpSpPr>
      <p:sp>
        <p:nvSpPr>
          <p:cNvPr id="69" name="Google Shape;69;p9"/>
          <p:cNvSpPr/>
          <p:nvPr/>
        </p:nvSpPr>
        <p:spPr>
          <a:xfrm>
            <a:off x="4575425"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9"/>
          <p:cNvGrpSpPr/>
          <p:nvPr/>
        </p:nvGrpSpPr>
        <p:grpSpPr>
          <a:xfrm>
            <a:off x="830392" y="1191256"/>
            <a:ext cx="745763" cy="45826"/>
            <a:chOff x="4580561" y="2589004"/>
            <a:chExt cx="1064464" cy="25200"/>
          </a:xfrm>
        </p:grpSpPr>
        <p:sp>
          <p:nvSpPr>
            <p:cNvPr id="71" name="Google Shape;71;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74" name="Google Shape;74;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75" name="Google Shape;75;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77" name="Google Shape;77;p9"/>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8"/>
        <p:cNvGrpSpPr/>
        <p:nvPr/>
      </p:nvGrpSpPr>
      <p:grpSpPr>
        <a:xfrm>
          <a:off x="0" y="0"/>
          <a:ext cx="0" cy="0"/>
          <a:chOff x="0" y="0"/>
          <a:chExt cx="0" cy="0"/>
        </a:xfrm>
      </p:grpSpPr>
      <p:sp>
        <p:nvSpPr>
          <p:cNvPr id="79" name="Google Shape;79;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80" name="Google Shape;80;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81" name="Google Shape;81;p10"/>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regpinchy@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www.kaggle.com/blastchar/telco-customer-churn/data"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4"/>
          <p:cNvSpPr txBox="1">
            <a:spLocks noGrp="1"/>
          </p:cNvSpPr>
          <p:nvPr>
            <p:ph type="ctrTitle"/>
          </p:nvPr>
        </p:nvSpPr>
        <p:spPr>
          <a:xfrm>
            <a:off x="538975" y="1378450"/>
            <a:ext cx="4974300" cy="2015100"/>
          </a:xfrm>
          <a:prstGeom prst="rect">
            <a:avLst/>
          </a:prstGeom>
        </p:spPr>
        <p:txBody>
          <a:bodyPr spcFirstLastPara="1" wrap="square" lIns="91425" tIns="91425" rIns="91425" bIns="91425" anchor="t" anchorCtr="0">
            <a:noAutofit/>
          </a:bodyPr>
          <a:lstStyle/>
          <a:p>
            <a:pPr lvl="0"/>
            <a:r>
              <a:rPr lang="en-US" dirty="0"/>
              <a:t>BI Project </a:t>
            </a:r>
            <a:br>
              <a:rPr lang="en-US" dirty="0"/>
            </a:br>
            <a:r>
              <a:rPr lang="en-US" dirty="0"/>
              <a:t>Customer Churn</a:t>
            </a:r>
            <a:br>
              <a:rPr lang="en-US" dirty="0"/>
            </a:br>
            <a:r>
              <a:rPr lang="en-US" dirty="0"/>
              <a:t>Analysis – Final</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latin typeface="Cutive"/>
              <a:ea typeface="Cutive"/>
              <a:cs typeface="Cutive"/>
              <a:sym typeface="Cutive"/>
            </a:endParaRPr>
          </a:p>
        </p:txBody>
      </p:sp>
      <p:sp>
        <p:nvSpPr>
          <p:cNvPr id="105" name="Google Shape;105;p14"/>
          <p:cNvSpPr txBox="1">
            <a:spLocks noGrp="1"/>
          </p:cNvSpPr>
          <p:nvPr>
            <p:ph type="subTitle" idx="1"/>
          </p:nvPr>
        </p:nvSpPr>
        <p:spPr>
          <a:xfrm>
            <a:off x="538975" y="3691704"/>
            <a:ext cx="7688100" cy="729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fr-CA" sz="1800" dirty="0">
                <a:latin typeface="Encode Sans SemiBold"/>
                <a:ea typeface="Encode Sans SemiBold"/>
                <a:cs typeface="Encode Sans SemiBold"/>
                <a:sym typeface="Encode Sans SemiBold"/>
              </a:rPr>
              <a:t>Grégory PINCHINAT</a:t>
            </a:r>
          </a:p>
          <a:p>
            <a:pPr marL="0" lvl="0" indent="0"/>
            <a:r>
              <a:rPr lang="fr-CA" sz="1200" dirty="0">
                <a:latin typeface="Encode Sans SemiBold"/>
                <a:ea typeface="Encode Sans SemiBold"/>
                <a:cs typeface="Encode Sans SemiBold"/>
                <a:sym typeface="Encode Sans SemiBold"/>
              </a:rPr>
              <a:t>Email  : </a:t>
            </a:r>
            <a:r>
              <a:rPr lang="fr-CA" sz="1200" dirty="0">
                <a:latin typeface="Encode Sans SemiBold"/>
                <a:ea typeface="Encode Sans SemiBold"/>
                <a:cs typeface="Encode Sans SemiBold"/>
                <a:sym typeface="Encode Sans SemiBold"/>
                <a:hlinkClick r:id="rId3"/>
              </a:rPr>
              <a:t>gregpinchy@gmail.com</a:t>
            </a:r>
            <a:endParaRPr lang="fr-CA" sz="1200" dirty="0">
              <a:latin typeface="Encode Sans SemiBold"/>
              <a:ea typeface="Encode Sans SemiBold"/>
              <a:cs typeface="Encode Sans SemiBold"/>
              <a:sym typeface="Encode Sans SemiBold"/>
            </a:endParaRPr>
          </a:p>
          <a:p>
            <a:pPr marL="0" lvl="0" indent="0" algn="l" rtl="0">
              <a:spcBef>
                <a:spcPts val="0"/>
              </a:spcBef>
              <a:spcAft>
                <a:spcPts val="0"/>
              </a:spcAft>
              <a:buNone/>
            </a:pPr>
            <a:r>
              <a:rPr lang="fr-CA" sz="1200" dirty="0">
                <a:latin typeface="Encode Sans SemiBold"/>
                <a:ea typeface="Encode Sans SemiBold"/>
                <a:cs typeface="Encode Sans SemiBold"/>
                <a:sym typeface="Encode Sans SemiBold"/>
              </a:rPr>
              <a:t>Phone : (509) 33 14 43 47</a:t>
            </a:r>
            <a:endParaRPr sz="1200" dirty="0">
              <a:latin typeface="Encode Sans SemiBold"/>
              <a:ea typeface="Encode Sans SemiBold"/>
              <a:cs typeface="Encode Sans SemiBold"/>
              <a:sym typeface="Encode Sans SemiBold"/>
            </a:endParaRPr>
          </a:p>
        </p:txBody>
      </p:sp>
      <p:pic>
        <p:nvPicPr>
          <p:cNvPr id="106" name="Google Shape;106;p14" descr="A screenshot of a cell phone&#10;&#10;Description automatically generated"/>
          <p:cNvPicPr preferRelativeResize="0"/>
          <p:nvPr/>
        </p:nvPicPr>
        <p:blipFill rotWithShape="1">
          <a:blip r:embed="rId4">
            <a:alphaModFix/>
          </a:blip>
          <a:srcRect l="4073" t="25634" r="9630" b="24482"/>
          <a:stretch/>
        </p:blipFill>
        <p:spPr>
          <a:xfrm>
            <a:off x="10788026" y="8728450"/>
            <a:ext cx="2216774" cy="1025150"/>
          </a:xfrm>
          <a:prstGeom prst="rect">
            <a:avLst/>
          </a:prstGeom>
          <a:noFill/>
          <a:ln>
            <a:noFill/>
          </a:ln>
        </p:spPr>
      </p:pic>
      <p:sp>
        <p:nvSpPr>
          <p:cNvPr id="107" name="Google Shape;107;p14"/>
          <p:cNvSpPr/>
          <p:nvPr/>
        </p:nvSpPr>
        <p:spPr>
          <a:xfrm>
            <a:off x="4997825" y="0"/>
            <a:ext cx="4146300" cy="5143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8" name="Google Shape;108;p14" descr="A screenshot of a cell phone&#10;&#10;Description automatically generated"/>
          <p:cNvPicPr preferRelativeResize="0"/>
          <p:nvPr/>
        </p:nvPicPr>
        <p:blipFill rotWithShape="1">
          <a:blip r:embed="rId4">
            <a:alphaModFix/>
          </a:blip>
          <a:srcRect l="4073" t="25634" r="9630" b="24482"/>
          <a:stretch/>
        </p:blipFill>
        <p:spPr>
          <a:xfrm>
            <a:off x="5053338" y="1277742"/>
            <a:ext cx="4035273" cy="18661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2FF0-E550-4EA4-B886-DD111F6C0576}"/>
              </a:ext>
            </a:extLst>
          </p:cNvPr>
          <p:cNvSpPr>
            <a:spLocks noGrp="1"/>
          </p:cNvSpPr>
          <p:nvPr>
            <p:ph type="title"/>
          </p:nvPr>
        </p:nvSpPr>
        <p:spPr/>
        <p:txBody>
          <a:bodyPr/>
          <a:lstStyle/>
          <a:p>
            <a:r>
              <a:rPr lang="en-US" dirty="0"/>
              <a:t>2.-a.1) Churn through the demographics – AGE</a:t>
            </a:r>
            <a:endParaRPr lang="fr-CA" dirty="0"/>
          </a:p>
        </p:txBody>
      </p:sp>
      <p:sp>
        <p:nvSpPr>
          <p:cNvPr id="3" name="Text Placeholder 2">
            <a:extLst>
              <a:ext uri="{FF2B5EF4-FFF2-40B4-BE49-F238E27FC236}">
                <a16:creationId xmlns:a16="http://schemas.microsoft.com/office/drawing/2014/main" id="{4D05AC1C-C42A-4E82-A3A3-1CFFF866B163}"/>
              </a:ext>
            </a:extLst>
          </p:cNvPr>
          <p:cNvSpPr>
            <a:spLocks noGrp="1"/>
          </p:cNvSpPr>
          <p:nvPr>
            <p:ph type="body" idx="1"/>
          </p:nvPr>
        </p:nvSpPr>
        <p:spPr>
          <a:xfrm>
            <a:off x="1261731" y="3518893"/>
            <a:ext cx="7312364" cy="940494"/>
          </a:xfrm>
        </p:spPr>
        <p:txBody>
          <a:bodyPr/>
          <a:lstStyle/>
          <a:p>
            <a:r>
              <a:rPr lang="en-US" dirty="0"/>
              <a:t>According to the data, 25.47% of the Total Churn only comes from the Seniors. But this is because the other company’s customers are mostly Youngsters. (Graph 2)</a:t>
            </a:r>
          </a:p>
          <a:p>
            <a:r>
              <a:rPr lang="en-US" dirty="0"/>
              <a:t>In fact, as we look inside each group separately, we discover another reality. The Younger customers tend to churn less: about 24 % of all the Youngsters churn while almost 42% of the Seniors churn monthly. (Graph 2.1)</a:t>
            </a:r>
          </a:p>
          <a:p>
            <a:r>
              <a:rPr lang="en-US" b="1" dirty="0">
                <a:solidFill>
                  <a:schemeClr val="accent1">
                    <a:lumMod val="50000"/>
                  </a:schemeClr>
                </a:solidFill>
              </a:rPr>
              <a:t>So the company should expect the probability of churn as higher for their senior customers.</a:t>
            </a:r>
            <a:endParaRPr lang="fr-CA" b="1" dirty="0">
              <a:solidFill>
                <a:schemeClr val="accent1">
                  <a:lumMod val="50000"/>
                </a:schemeClr>
              </a:solidFill>
            </a:endParaRPr>
          </a:p>
        </p:txBody>
      </p:sp>
      <p:pic>
        <p:nvPicPr>
          <p:cNvPr id="6" name="Picture 5">
            <a:extLst>
              <a:ext uri="{FF2B5EF4-FFF2-40B4-BE49-F238E27FC236}">
                <a16:creationId xmlns:a16="http://schemas.microsoft.com/office/drawing/2014/main" id="{F4E0F2D2-7B94-4BEE-8CF4-D358C45953F3}"/>
              </a:ext>
            </a:extLst>
          </p:cNvPr>
          <p:cNvPicPr>
            <a:picLocks noChangeAspect="1"/>
          </p:cNvPicPr>
          <p:nvPr/>
        </p:nvPicPr>
        <p:blipFill>
          <a:blip r:embed="rId2"/>
          <a:stretch>
            <a:fillRect/>
          </a:stretch>
        </p:blipFill>
        <p:spPr>
          <a:xfrm>
            <a:off x="839264" y="1320450"/>
            <a:ext cx="3485505" cy="2062606"/>
          </a:xfrm>
          <a:prstGeom prst="rect">
            <a:avLst/>
          </a:prstGeom>
        </p:spPr>
      </p:pic>
      <p:pic>
        <p:nvPicPr>
          <p:cNvPr id="7" name="Picture 6">
            <a:extLst>
              <a:ext uri="{FF2B5EF4-FFF2-40B4-BE49-F238E27FC236}">
                <a16:creationId xmlns:a16="http://schemas.microsoft.com/office/drawing/2014/main" id="{BB228B07-1804-4A69-A485-B1D32F2A391A}"/>
              </a:ext>
            </a:extLst>
          </p:cNvPr>
          <p:cNvPicPr>
            <a:picLocks noChangeAspect="1"/>
          </p:cNvPicPr>
          <p:nvPr/>
        </p:nvPicPr>
        <p:blipFill>
          <a:blip r:embed="rId3"/>
          <a:stretch>
            <a:fillRect/>
          </a:stretch>
        </p:blipFill>
        <p:spPr>
          <a:xfrm>
            <a:off x="5079387" y="1320450"/>
            <a:ext cx="3013144" cy="2062606"/>
          </a:xfrm>
          <a:prstGeom prst="rect">
            <a:avLst/>
          </a:prstGeom>
        </p:spPr>
      </p:pic>
    </p:spTree>
    <p:extLst>
      <p:ext uri="{BB962C8B-B14F-4D97-AF65-F5344CB8AC3E}">
        <p14:creationId xmlns:p14="http://schemas.microsoft.com/office/powerpoint/2010/main" val="555985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2FF0-E550-4EA4-B886-DD111F6C0576}"/>
              </a:ext>
            </a:extLst>
          </p:cNvPr>
          <p:cNvSpPr>
            <a:spLocks noGrp="1"/>
          </p:cNvSpPr>
          <p:nvPr>
            <p:ph type="title"/>
          </p:nvPr>
        </p:nvSpPr>
        <p:spPr/>
        <p:txBody>
          <a:bodyPr/>
          <a:lstStyle/>
          <a:p>
            <a:r>
              <a:rPr lang="en-US" sz="2400" dirty="0"/>
              <a:t>2.-a.2) Churn through the demographics – GENDER</a:t>
            </a:r>
            <a:endParaRPr lang="fr-CA" sz="2400" dirty="0"/>
          </a:p>
        </p:txBody>
      </p:sp>
      <p:sp>
        <p:nvSpPr>
          <p:cNvPr id="3" name="Text Placeholder 2">
            <a:extLst>
              <a:ext uri="{FF2B5EF4-FFF2-40B4-BE49-F238E27FC236}">
                <a16:creationId xmlns:a16="http://schemas.microsoft.com/office/drawing/2014/main" id="{4D05AC1C-C42A-4E82-A3A3-1CFFF866B163}"/>
              </a:ext>
            </a:extLst>
          </p:cNvPr>
          <p:cNvSpPr>
            <a:spLocks noGrp="1"/>
          </p:cNvSpPr>
          <p:nvPr>
            <p:ph type="body" idx="1"/>
          </p:nvPr>
        </p:nvSpPr>
        <p:spPr>
          <a:xfrm>
            <a:off x="4572000" y="1441200"/>
            <a:ext cx="3842550" cy="2261100"/>
          </a:xfrm>
        </p:spPr>
        <p:txBody>
          <a:bodyPr/>
          <a:lstStyle/>
          <a:p>
            <a:r>
              <a:rPr lang="en-US" dirty="0"/>
              <a:t>The Gender of the customers doesn’t seem to affect their propensity to churn. Almost as many women as men have churned during the past month.</a:t>
            </a:r>
          </a:p>
          <a:p>
            <a:endParaRPr lang="en-US" dirty="0"/>
          </a:p>
          <a:p>
            <a:r>
              <a:rPr lang="en-US" dirty="0"/>
              <a:t>To test the non-significance of the difference, we’ve run a t-test on the difference of proportions. The results (p-value is the second value in the tuple beneath Graph 3) have not given us enough evidence to reject the hypothesis of null difference. </a:t>
            </a:r>
          </a:p>
          <a:p>
            <a:endParaRPr lang="en-US" dirty="0"/>
          </a:p>
          <a:p>
            <a:r>
              <a:rPr lang="en-US" b="1" dirty="0">
                <a:solidFill>
                  <a:schemeClr val="accent1">
                    <a:lumMod val="50000"/>
                  </a:schemeClr>
                </a:solidFill>
              </a:rPr>
              <a:t>Therefore, we may state that the Gender has no real impact on the Churn, so far. </a:t>
            </a:r>
            <a:endParaRPr lang="fr-CA" b="1" dirty="0">
              <a:solidFill>
                <a:schemeClr val="accent1">
                  <a:lumMod val="50000"/>
                </a:schemeClr>
              </a:solidFill>
            </a:endParaRPr>
          </a:p>
        </p:txBody>
      </p:sp>
      <p:pic>
        <p:nvPicPr>
          <p:cNvPr id="7" name="Picture 6">
            <a:extLst>
              <a:ext uri="{FF2B5EF4-FFF2-40B4-BE49-F238E27FC236}">
                <a16:creationId xmlns:a16="http://schemas.microsoft.com/office/drawing/2014/main" id="{9E5B6D63-90D7-46B8-AAFF-85EF7BA654F5}"/>
              </a:ext>
            </a:extLst>
          </p:cNvPr>
          <p:cNvPicPr>
            <a:picLocks noChangeAspect="1"/>
          </p:cNvPicPr>
          <p:nvPr/>
        </p:nvPicPr>
        <p:blipFill>
          <a:blip r:embed="rId2"/>
          <a:stretch>
            <a:fillRect/>
          </a:stretch>
        </p:blipFill>
        <p:spPr>
          <a:xfrm>
            <a:off x="729450" y="1657194"/>
            <a:ext cx="3732736" cy="2799552"/>
          </a:xfrm>
          <a:prstGeom prst="rect">
            <a:avLst/>
          </a:prstGeom>
        </p:spPr>
      </p:pic>
      <p:pic>
        <p:nvPicPr>
          <p:cNvPr id="8" name="Picture 7">
            <a:extLst>
              <a:ext uri="{FF2B5EF4-FFF2-40B4-BE49-F238E27FC236}">
                <a16:creationId xmlns:a16="http://schemas.microsoft.com/office/drawing/2014/main" id="{721845A6-E296-4CB3-872D-5611DE140B9F}"/>
              </a:ext>
            </a:extLst>
          </p:cNvPr>
          <p:cNvPicPr>
            <a:picLocks noChangeAspect="1"/>
          </p:cNvPicPr>
          <p:nvPr/>
        </p:nvPicPr>
        <p:blipFill>
          <a:blip r:embed="rId3"/>
          <a:stretch>
            <a:fillRect/>
          </a:stretch>
        </p:blipFill>
        <p:spPr>
          <a:xfrm>
            <a:off x="729450" y="4465678"/>
            <a:ext cx="3732736" cy="203501"/>
          </a:xfrm>
          <a:prstGeom prst="rect">
            <a:avLst/>
          </a:prstGeom>
        </p:spPr>
      </p:pic>
    </p:spTree>
    <p:extLst>
      <p:ext uri="{BB962C8B-B14F-4D97-AF65-F5344CB8AC3E}">
        <p14:creationId xmlns:p14="http://schemas.microsoft.com/office/powerpoint/2010/main" val="1166705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2FF0-E550-4EA4-B886-DD111F6C0576}"/>
              </a:ext>
            </a:extLst>
          </p:cNvPr>
          <p:cNvSpPr>
            <a:spLocks noGrp="1"/>
          </p:cNvSpPr>
          <p:nvPr>
            <p:ph type="title"/>
          </p:nvPr>
        </p:nvSpPr>
        <p:spPr/>
        <p:txBody>
          <a:bodyPr/>
          <a:lstStyle/>
          <a:p>
            <a:r>
              <a:rPr lang="en-US" sz="2400" dirty="0"/>
              <a:t>2.-a.3) Churn through the demographics – RELATIVES</a:t>
            </a:r>
            <a:endParaRPr lang="fr-CA" sz="2400" dirty="0"/>
          </a:p>
        </p:txBody>
      </p:sp>
      <p:sp>
        <p:nvSpPr>
          <p:cNvPr id="3" name="Text Placeholder 2">
            <a:extLst>
              <a:ext uri="{FF2B5EF4-FFF2-40B4-BE49-F238E27FC236}">
                <a16:creationId xmlns:a16="http://schemas.microsoft.com/office/drawing/2014/main" id="{4D05AC1C-C42A-4E82-A3A3-1CFFF866B163}"/>
              </a:ext>
            </a:extLst>
          </p:cNvPr>
          <p:cNvSpPr>
            <a:spLocks noGrp="1"/>
          </p:cNvSpPr>
          <p:nvPr>
            <p:ph type="body" idx="1"/>
          </p:nvPr>
        </p:nvSpPr>
        <p:spPr>
          <a:xfrm>
            <a:off x="1261731" y="3518893"/>
            <a:ext cx="7312364" cy="940494"/>
          </a:xfrm>
        </p:spPr>
        <p:txBody>
          <a:bodyPr/>
          <a:lstStyle/>
          <a:p>
            <a:r>
              <a:rPr lang="en-US" dirty="0"/>
              <a:t>About 32 percent of customers who don’t have any partner or dependents are prone to churn, while 20% of those who have a partner and 15% of those who have dependents churn.</a:t>
            </a:r>
          </a:p>
          <a:p>
            <a:r>
              <a:rPr lang="en-US" dirty="0"/>
              <a:t>Such results inform us that the distribution of the proportion of churn by the Relatives doesn’t change much, it’s practically the same whether it’s viewed from the Relationship perspective, or from the Dependents themselves. </a:t>
            </a:r>
          </a:p>
          <a:p>
            <a:r>
              <a:rPr lang="en-US" b="1" dirty="0">
                <a:solidFill>
                  <a:schemeClr val="accent1">
                    <a:lumMod val="50000"/>
                  </a:schemeClr>
                </a:solidFill>
              </a:rPr>
              <a:t>They also tell us that the Marital status and the Dependents affect the churn  the same.</a:t>
            </a:r>
          </a:p>
          <a:p>
            <a:endParaRPr lang="fr-CA" b="1" dirty="0">
              <a:solidFill>
                <a:schemeClr val="accent1">
                  <a:lumMod val="50000"/>
                </a:schemeClr>
              </a:solidFill>
            </a:endParaRPr>
          </a:p>
        </p:txBody>
      </p:sp>
      <p:pic>
        <p:nvPicPr>
          <p:cNvPr id="8" name="Picture 7">
            <a:extLst>
              <a:ext uri="{FF2B5EF4-FFF2-40B4-BE49-F238E27FC236}">
                <a16:creationId xmlns:a16="http://schemas.microsoft.com/office/drawing/2014/main" id="{8B05A5AA-4903-4D44-9DD6-396ECA3407B7}"/>
              </a:ext>
            </a:extLst>
          </p:cNvPr>
          <p:cNvPicPr>
            <a:picLocks noChangeAspect="1"/>
          </p:cNvPicPr>
          <p:nvPr/>
        </p:nvPicPr>
        <p:blipFill>
          <a:blip r:embed="rId2"/>
          <a:stretch>
            <a:fillRect/>
          </a:stretch>
        </p:blipFill>
        <p:spPr>
          <a:xfrm>
            <a:off x="1119967" y="1320450"/>
            <a:ext cx="3128539" cy="2282456"/>
          </a:xfrm>
          <a:prstGeom prst="rect">
            <a:avLst/>
          </a:prstGeom>
        </p:spPr>
      </p:pic>
      <p:pic>
        <p:nvPicPr>
          <p:cNvPr id="4" name="Picture 3">
            <a:extLst>
              <a:ext uri="{FF2B5EF4-FFF2-40B4-BE49-F238E27FC236}">
                <a16:creationId xmlns:a16="http://schemas.microsoft.com/office/drawing/2014/main" id="{7ABC1891-5F40-4A5B-BBE2-DE54E5B26B91}"/>
              </a:ext>
            </a:extLst>
          </p:cNvPr>
          <p:cNvPicPr>
            <a:picLocks noChangeAspect="1"/>
          </p:cNvPicPr>
          <p:nvPr/>
        </p:nvPicPr>
        <p:blipFill>
          <a:blip r:embed="rId3"/>
          <a:stretch>
            <a:fillRect/>
          </a:stretch>
        </p:blipFill>
        <p:spPr>
          <a:xfrm>
            <a:off x="4950248" y="1320450"/>
            <a:ext cx="3073785" cy="2267000"/>
          </a:xfrm>
          <a:prstGeom prst="rect">
            <a:avLst/>
          </a:prstGeom>
        </p:spPr>
      </p:pic>
    </p:spTree>
    <p:extLst>
      <p:ext uri="{BB962C8B-B14F-4D97-AF65-F5344CB8AC3E}">
        <p14:creationId xmlns:p14="http://schemas.microsoft.com/office/powerpoint/2010/main" val="2699866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727650" y="2304150"/>
            <a:ext cx="76887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2.-b) Explanation </a:t>
            </a:r>
            <a:r>
              <a:rPr lang="fr-CA" dirty="0"/>
              <a:t>by </a:t>
            </a:r>
            <a:r>
              <a:rPr lang="fr-CA" dirty="0" err="1"/>
              <a:t>Subscription</a:t>
            </a:r>
            <a:r>
              <a:rPr lang="fr-CA" dirty="0"/>
              <a:t> to diverse Services </a:t>
            </a:r>
            <a:r>
              <a:rPr lang="fr-CA" dirty="0" err="1"/>
              <a:t>offered</a:t>
            </a:r>
            <a:r>
              <a:rPr lang="fr-CA" dirty="0"/>
              <a:t> by the </a:t>
            </a:r>
            <a:r>
              <a:rPr lang="fr-CA" dirty="0" err="1"/>
              <a:t>company</a:t>
            </a:r>
            <a:endParaRPr lang="fr-CA" dirty="0"/>
          </a:p>
        </p:txBody>
      </p:sp>
    </p:spTree>
    <p:extLst>
      <p:ext uri="{BB962C8B-B14F-4D97-AF65-F5344CB8AC3E}">
        <p14:creationId xmlns:p14="http://schemas.microsoft.com/office/powerpoint/2010/main" val="3236375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2FF0-E550-4EA4-B886-DD111F6C0576}"/>
              </a:ext>
            </a:extLst>
          </p:cNvPr>
          <p:cNvSpPr>
            <a:spLocks noGrp="1"/>
          </p:cNvSpPr>
          <p:nvPr>
            <p:ph type="title"/>
          </p:nvPr>
        </p:nvSpPr>
        <p:spPr/>
        <p:txBody>
          <a:bodyPr/>
          <a:lstStyle/>
          <a:p>
            <a:r>
              <a:rPr lang="en-US" sz="2400" dirty="0"/>
              <a:t>2.-b.1) Churn through the Services – PHONELINES</a:t>
            </a:r>
            <a:endParaRPr lang="fr-CA" sz="2400" dirty="0"/>
          </a:p>
        </p:txBody>
      </p:sp>
      <p:sp>
        <p:nvSpPr>
          <p:cNvPr id="3" name="Text Placeholder 2">
            <a:extLst>
              <a:ext uri="{FF2B5EF4-FFF2-40B4-BE49-F238E27FC236}">
                <a16:creationId xmlns:a16="http://schemas.microsoft.com/office/drawing/2014/main" id="{4D05AC1C-C42A-4E82-A3A3-1CFFF866B163}"/>
              </a:ext>
            </a:extLst>
          </p:cNvPr>
          <p:cNvSpPr>
            <a:spLocks noGrp="1"/>
          </p:cNvSpPr>
          <p:nvPr>
            <p:ph type="body" idx="1"/>
          </p:nvPr>
        </p:nvSpPr>
        <p:spPr>
          <a:xfrm>
            <a:off x="1261731" y="3518893"/>
            <a:ext cx="7312364" cy="940494"/>
          </a:xfrm>
        </p:spPr>
        <p:txBody>
          <a:bodyPr/>
          <a:lstStyle/>
          <a:p>
            <a:r>
              <a:rPr lang="en-US" dirty="0"/>
              <a:t>The customers who haven’t subscribed for any phone service churn about as much as those who have purchased at least one (between 25 and 27%). </a:t>
            </a:r>
          </a:p>
          <a:p>
            <a:r>
              <a:rPr lang="en-US" dirty="0"/>
              <a:t>But among those who have subscribed to our phoneline service, those who have purchased more than one phoneline tend to churn more (about 29% of them) than those who have purchased one or no phone at all.</a:t>
            </a:r>
            <a:endParaRPr lang="en-US" b="1" dirty="0">
              <a:solidFill>
                <a:schemeClr val="accent1">
                  <a:lumMod val="50000"/>
                </a:schemeClr>
              </a:solidFill>
            </a:endParaRPr>
          </a:p>
          <a:p>
            <a:r>
              <a:rPr lang="en-US" b="1" dirty="0">
                <a:solidFill>
                  <a:schemeClr val="accent1">
                    <a:lumMod val="50000"/>
                  </a:schemeClr>
                </a:solidFill>
              </a:rPr>
              <a:t>Thus having bought multiple phonelines is an indicator that the customer is likely to churn.</a:t>
            </a:r>
          </a:p>
          <a:p>
            <a:endParaRPr lang="fr-CA" b="1" dirty="0">
              <a:solidFill>
                <a:schemeClr val="accent1">
                  <a:lumMod val="50000"/>
                </a:schemeClr>
              </a:solidFill>
            </a:endParaRPr>
          </a:p>
        </p:txBody>
      </p:sp>
      <p:pic>
        <p:nvPicPr>
          <p:cNvPr id="5" name="Picture 4">
            <a:extLst>
              <a:ext uri="{FF2B5EF4-FFF2-40B4-BE49-F238E27FC236}">
                <a16:creationId xmlns:a16="http://schemas.microsoft.com/office/drawing/2014/main" id="{978998FD-EC49-43C1-BD89-B7B733248E9A}"/>
              </a:ext>
            </a:extLst>
          </p:cNvPr>
          <p:cNvPicPr>
            <a:picLocks noChangeAspect="1"/>
          </p:cNvPicPr>
          <p:nvPr/>
        </p:nvPicPr>
        <p:blipFill>
          <a:blip r:embed="rId2"/>
          <a:stretch>
            <a:fillRect/>
          </a:stretch>
        </p:blipFill>
        <p:spPr>
          <a:xfrm>
            <a:off x="675946" y="1320450"/>
            <a:ext cx="3410591" cy="2267000"/>
          </a:xfrm>
          <a:prstGeom prst="rect">
            <a:avLst/>
          </a:prstGeom>
        </p:spPr>
      </p:pic>
      <p:pic>
        <p:nvPicPr>
          <p:cNvPr id="6" name="Picture 5">
            <a:extLst>
              <a:ext uri="{FF2B5EF4-FFF2-40B4-BE49-F238E27FC236}">
                <a16:creationId xmlns:a16="http://schemas.microsoft.com/office/drawing/2014/main" id="{6181E63D-B3FB-4F24-95BA-E2AFF4C785BC}"/>
              </a:ext>
            </a:extLst>
          </p:cNvPr>
          <p:cNvPicPr>
            <a:picLocks noChangeAspect="1"/>
          </p:cNvPicPr>
          <p:nvPr/>
        </p:nvPicPr>
        <p:blipFill>
          <a:blip r:embed="rId3"/>
          <a:stretch>
            <a:fillRect/>
          </a:stretch>
        </p:blipFill>
        <p:spPr>
          <a:xfrm>
            <a:off x="4261429" y="1320450"/>
            <a:ext cx="3981828" cy="2291430"/>
          </a:xfrm>
          <a:prstGeom prst="rect">
            <a:avLst/>
          </a:prstGeom>
        </p:spPr>
      </p:pic>
      <p:pic>
        <p:nvPicPr>
          <p:cNvPr id="7" name="Picture 6">
            <a:extLst>
              <a:ext uri="{FF2B5EF4-FFF2-40B4-BE49-F238E27FC236}">
                <a16:creationId xmlns:a16="http://schemas.microsoft.com/office/drawing/2014/main" id="{7268F1F8-1496-43C5-A142-D776AD831F76}"/>
              </a:ext>
            </a:extLst>
          </p:cNvPr>
          <p:cNvPicPr>
            <a:picLocks noChangeAspect="1"/>
          </p:cNvPicPr>
          <p:nvPr/>
        </p:nvPicPr>
        <p:blipFill>
          <a:blip r:embed="rId4"/>
          <a:stretch>
            <a:fillRect/>
          </a:stretch>
        </p:blipFill>
        <p:spPr>
          <a:xfrm>
            <a:off x="4158126" y="2626761"/>
            <a:ext cx="4078043" cy="485950"/>
          </a:xfrm>
          <a:prstGeom prst="rect">
            <a:avLst/>
          </a:prstGeom>
          <a:ln w="3175">
            <a:solidFill>
              <a:schemeClr val="tx1"/>
            </a:solidFill>
          </a:ln>
        </p:spPr>
      </p:pic>
      <p:pic>
        <p:nvPicPr>
          <p:cNvPr id="9" name="Picture 8">
            <a:extLst>
              <a:ext uri="{FF2B5EF4-FFF2-40B4-BE49-F238E27FC236}">
                <a16:creationId xmlns:a16="http://schemas.microsoft.com/office/drawing/2014/main" id="{66F442F2-D193-4EF8-86C0-95101B5B20C7}"/>
              </a:ext>
            </a:extLst>
          </p:cNvPr>
          <p:cNvPicPr>
            <a:picLocks noChangeAspect="1"/>
          </p:cNvPicPr>
          <p:nvPr/>
        </p:nvPicPr>
        <p:blipFill>
          <a:blip r:embed="rId5"/>
          <a:stretch>
            <a:fillRect/>
          </a:stretch>
        </p:blipFill>
        <p:spPr>
          <a:xfrm>
            <a:off x="771707" y="2757756"/>
            <a:ext cx="3306061" cy="217236"/>
          </a:xfrm>
          <a:prstGeom prst="rect">
            <a:avLst/>
          </a:prstGeom>
          <a:ln w="3175">
            <a:solidFill>
              <a:schemeClr val="tx1"/>
            </a:solidFill>
          </a:ln>
        </p:spPr>
      </p:pic>
    </p:spTree>
    <p:extLst>
      <p:ext uri="{BB962C8B-B14F-4D97-AF65-F5344CB8AC3E}">
        <p14:creationId xmlns:p14="http://schemas.microsoft.com/office/powerpoint/2010/main" val="322161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2FF0-E550-4EA4-B886-DD111F6C0576}"/>
              </a:ext>
            </a:extLst>
          </p:cNvPr>
          <p:cNvSpPr>
            <a:spLocks noGrp="1"/>
          </p:cNvSpPr>
          <p:nvPr>
            <p:ph type="title"/>
          </p:nvPr>
        </p:nvSpPr>
        <p:spPr/>
        <p:txBody>
          <a:bodyPr/>
          <a:lstStyle/>
          <a:p>
            <a:r>
              <a:rPr lang="en-US" sz="2400" dirty="0"/>
              <a:t>2.-b.2.) Churn through the Services – INTERNET</a:t>
            </a:r>
            <a:endParaRPr lang="fr-CA" sz="2400" dirty="0"/>
          </a:p>
        </p:txBody>
      </p:sp>
      <p:sp>
        <p:nvSpPr>
          <p:cNvPr id="3" name="Text Placeholder 2">
            <a:extLst>
              <a:ext uri="{FF2B5EF4-FFF2-40B4-BE49-F238E27FC236}">
                <a16:creationId xmlns:a16="http://schemas.microsoft.com/office/drawing/2014/main" id="{4D05AC1C-C42A-4E82-A3A3-1CFFF866B163}"/>
              </a:ext>
            </a:extLst>
          </p:cNvPr>
          <p:cNvSpPr>
            <a:spLocks noGrp="1"/>
          </p:cNvSpPr>
          <p:nvPr>
            <p:ph type="body" idx="1"/>
          </p:nvPr>
        </p:nvSpPr>
        <p:spPr>
          <a:xfrm>
            <a:off x="4572000" y="1235638"/>
            <a:ext cx="3842550" cy="2261100"/>
          </a:xfrm>
        </p:spPr>
        <p:txBody>
          <a:bodyPr/>
          <a:lstStyle/>
          <a:p>
            <a:r>
              <a:rPr lang="en-US" dirty="0"/>
              <a:t>Among the people who bought internet services from us, those who churn the more are the Fiber-optic users (42% of them churn), followed by 19% of the DSL users. The rest of the Churn might be explained by services other than the Internet.</a:t>
            </a:r>
          </a:p>
          <a:p>
            <a:endParaRPr lang="en-US" dirty="0"/>
          </a:p>
          <a:p>
            <a:r>
              <a:rPr lang="en-US" dirty="0"/>
              <a:t>This might be because of the prices, since the DSL users pay an average 49$ monthly while the Fiber-optic users are paying an average 88$ monthly. </a:t>
            </a:r>
            <a:endParaRPr lang="fr-CA" b="1" dirty="0">
              <a:solidFill>
                <a:schemeClr val="accent1">
                  <a:lumMod val="50000"/>
                </a:schemeClr>
              </a:solidFill>
            </a:endParaRPr>
          </a:p>
        </p:txBody>
      </p:sp>
      <p:pic>
        <p:nvPicPr>
          <p:cNvPr id="4" name="Picture 3">
            <a:extLst>
              <a:ext uri="{FF2B5EF4-FFF2-40B4-BE49-F238E27FC236}">
                <a16:creationId xmlns:a16="http://schemas.microsoft.com/office/drawing/2014/main" id="{013F88E8-37D3-46EC-89EB-E2E223F6A410}"/>
              </a:ext>
            </a:extLst>
          </p:cNvPr>
          <p:cNvPicPr>
            <a:picLocks noChangeAspect="1"/>
          </p:cNvPicPr>
          <p:nvPr/>
        </p:nvPicPr>
        <p:blipFill>
          <a:blip r:embed="rId2"/>
          <a:stretch>
            <a:fillRect/>
          </a:stretch>
        </p:blipFill>
        <p:spPr>
          <a:xfrm>
            <a:off x="676587" y="1359177"/>
            <a:ext cx="3813841" cy="2463874"/>
          </a:xfrm>
          <a:prstGeom prst="rect">
            <a:avLst/>
          </a:prstGeom>
        </p:spPr>
      </p:pic>
      <p:sp>
        <p:nvSpPr>
          <p:cNvPr id="5" name="Rectangle 4">
            <a:extLst>
              <a:ext uri="{FF2B5EF4-FFF2-40B4-BE49-F238E27FC236}">
                <a16:creationId xmlns:a16="http://schemas.microsoft.com/office/drawing/2014/main" id="{29166478-9481-4449-B592-D6A53E2FDCDA}"/>
              </a:ext>
            </a:extLst>
          </p:cNvPr>
          <p:cNvSpPr/>
          <p:nvPr/>
        </p:nvSpPr>
        <p:spPr>
          <a:xfrm>
            <a:off x="676586" y="3823051"/>
            <a:ext cx="8198056" cy="892552"/>
          </a:xfrm>
          <a:prstGeom prst="rect">
            <a:avLst/>
          </a:prstGeom>
        </p:spPr>
        <p:txBody>
          <a:bodyPr wrap="square">
            <a:spAutoFit/>
          </a:bodyPr>
          <a:lstStyle/>
          <a:p>
            <a:pPr marL="285750" indent="-285750">
              <a:buFont typeface="Arial" panose="020B0604020202020204" pitchFamily="34" charset="0"/>
              <a:buChar char="•"/>
            </a:pPr>
            <a:r>
              <a:rPr lang="en-US" sz="1300" dirty="0">
                <a:latin typeface="Lato" panose="020B0604020202020204" charset="0"/>
              </a:rPr>
              <a:t>We might also want to check with the IT Department and the customer care service to see if there’s been any complaint about the quality of the Internet. </a:t>
            </a:r>
          </a:p>
          <a:p>
            <a:endParaRPr lang="en-US" sz="1300" dirty="0">
              <a:latin typeface="Lato" panose="020B0604020202020204" charset="0"/>
            </a:endParaRPr>
          </a:p>
          <a:p>
            <a:pPr marL="285750" indent="-285750">
              <a:buFont typeface="Arial" panose="020B0604020202020204" pitchFamily="34" charset="0"/>
              <a:buChar char="•"/>
            </a:pPr>
            <a:r>
              <a:rPr lang="en-US" sz="1300" b="1" dirty="0">
                <a:solidFill>
                  <a:schemeClr val="accent1">
                    <a:lumMod val="50000"/>
                  </a:schemeClr>
                </a:solidFill>
                <a:latin typeface="Lato" panose="020B0604020202020204" charset="0"/>
              </a:rPr>
              <a:t>But what is sure is the Internet users account for a big deal of share out of the churn proportion observed. </a:t>
            </a:r>
            <a:endParaRPr lang="fr-CA" sz="1300" b="1" dirty="0">
              <a:solidFill>
                <a:schemeClr val="accent1">
                  <a:lumMod val="50000"/>
                </a:schemeClr>
              </a:solidFill>
              <a:latin typeface="Lato" panose="020B0604020202020204" charset="0"/>
            </a:endParaRPr>
          </a:p>
        </p:txBody>
      </p:sp>
    </p:spTree>
    <p:extLst>
      <p:ext uri="{BB962C8B-B14F-4D97-AF65-F5344CB8AC3E}">
        <p14:creationId xmlns:p14="http://schemas.microsoft.com/office/powerpoint/2010/main" val="1206284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2812-1F0A-4C85-ABB7-16220348379B}"/>
              </a:ext>
            </a:extLst>
          </p:cNvPr>
          <p:cNvSpPr>
            <a:spLocks noGrp="1"/>
          </p:cNvSpPr>
          <p:nvPr>
            <p:ph type="title"/>
          </p:nvPr>
        </p:nvSpPr>
        <p:spPr/>
        <p:txBody>
          <a:bodyPr/>
          <a:lstStyle/>
          <a:p>
            <a:r>
              <a:rPr lang="en-US" sz="2400" dirty="0"/>
              <a:t>2.-b.2.) Churn through other Online Services (1) – SECURITY | BACKUP | PROTECTION | IT | STREAMING </a:t>
            </a:r>
            <a:endParaRPr lang="fr-CA" sz="2400" dirty="0"/>
          </a:p>
        </p:txBody>
      </p:sp>
      <p:pic>
        <p:nvPicPr>
          <p:cNvPr id="6" name="Picture 5">
            <a:extLst>
              <a:ext uri="{FF2B5EF4-FFF2-40B4-BE49-F238E27FC236}">
                <a16:creationId xmlns:a16="http://schemas.microsoft.com/office/drawing/2014/main" id="{9529FB10-8542-4D21-8266-C536F65A0416}"/>
              </a:ext>
            </a:extLst>
          </p:cNvPr>
          <p:cNvPicPr>
            <a:picLocks noChangeAspect="1"/>
          </p:cNvPicPr>
          <p:nvPr/>
        </p:nvPicPr>
        <p:blipFill>
          <a:blip r:embed="rId2"/>
          <a:stretch>
            <a:fillRect/>
          </a:stretch>
        </p:blipFill>
        <p:spPr>
          <a:xfrm>
            <a:off x="165806" y="1600088"/>
            <a:ext cx="3583949" cy="1732501"/>
          </a:xfrm>
          <a:prstGeom prst="rect">
            <a:avLst/>
          </a:prstGeom>
        </p:spPr>
      </p:pic>
      <p:pic>
        <p:nvPicPr>
          <p:cNvPr id="7" name="Picture 6">
            <a:extLst>
              <a:ext uri="{FF2B5EF4-FFF2-40B4-BE49-F238E27FC236}">
                <a16:creationId xmlns:a16="http://schemas.microsoft.com/office/drawing/2014/main" id="{45082021-7322-455F-8E64-12F9E248266D}"/>
              </a:ext>
            </a:extLst>
          </p:cNvPr>
          <p:cNvPicPr>
            <a:picLocks noChangeAspect="1"/>
          </p:cNvPicPr>
          <p:nvPr/>
        </p:nvPicPr>
        <p:blipFill>
          <a:blip r:embed="rId3"/>
          <a:stretch>
            <a:fillRect/>
          </a:stretch>
        </p:blipFill>
        <p:spPr>
          <a:xfrm>
            <a:off x="3767211" y="1600088"/>
            <a:ext cx="2672856" cy="1732501"/>
          </a:xfrm>
          <a:prstGeom prst="rect">
            <a:avLst/>
          </a:prstGeom>
        </p:spPr>
      </p:pic>
      <p:pic>
        <p:nvPicPr>
          <p:cNvPr id="8" name="Picture 7">
            <a:extLst>
              <a:ext uri="{FF2B5EF4-FFF2-40B4-BE49-F238E27FC236}">
                <a16:creationId xmlns:a16="http://schemas.microsoft.com/office/drawing/2014/main" id="{7F4BEA36-B1C0-4813-81EC-FB58D92D2882}"/>
              </a:ext>
            </a:extLst>
          </p:cNvPr>
          <p:cNvPicPr>
            <a:picLocks noChangeAspect="1"/>
          </p:cNvPicPr>
          <p:nvPr/>
        </p:nvPicPr>
        <p:blipFill>
          <a:blip r:embed="rId4"/>
          <a:stretch>
            <a:fillRect/>
          </a:stretch>
        </p:blipFill>
        <p:spPr>
          <a:xfrm>
            <a:off x="6350274" y="1600088"/>
            <a:ext cx="2567441" cy="1732501"/>
          </a:xfrm>
          <a:prstGeom prst="rect">
            <a:avLst/>
          </a:prstGeom>
        </p:spPr>
      </p:pic>
      <p:pic>
        <p:nvPicPr>
          <p:cNvPr id="9" name="Picture 8">
            <a:extLst>
              <a:ext uri="{FF2B5EF4-FFF2-40B4-BE49-F238E27FC236}">
                <a16:creationId xmlns:a16="http://schemas.microsoft.com/office/drawing/2014/main" id="{C05F53D3-1153-4F81-A2E1-8E61E33E2E35}"/>
              </a:ext>
            </a:extLst>
          </p:cNvPr>
          <p:cNvPicPr>
            <a:picLocks noChangeAspect="1"/>
          </p:cNvPicPr>
          <p:nvPr/>
        </p:nvPicPr>
        <p:blipFill>
          <a:blip r:embed="rId5"/>
          <a:stretch>
            <a:fillRect/>
          </a:stretch>
        </p:blipFill>
        <p:spPr>
          <a:xfrm>
            <a:off x="734010" y="3332589"/>
            <a:ext cx="2583926" cy="1810911"/>
          </a:xfrm>
          <a:prstGeom prst="rect">
            <a:avLst/>
          </a:prstGeom>
        </p:spPr>
      </p:pic>
      <p:pic>
        <p:nvPicPr>
          <p:cNvPr id="10" name="Picture 9">
            <a:extLst>
              <a:ext uri="{FF2B5EF4-FFF2-40B4-BE49-F238E27FC236}">
                <a16:creationId xmlns:a16="http://schemas.microsoft.com/office/drawing/2014/main" id="{CD2EB08A-DD60-4961-B5E2-F73A5FCE39FB}"/>
              </a:ext>
            </a:extLst>
          </p:cNvPr>
          <p:cNvPicPr>
            <a:picLocks noChangeAspect="1"/>
          </p:cNvPicPr>
          <p:nvPr/>
        </p:nvPicPr>
        <p:blipFill>
          <a:blip r:embed="rId6"/>
          <a:stretch>
            <a:fillRect/>
          </a:stretch>
        </p:blipFill>
        <p:spPr>
          <a:xfrm>
            <a:off x="3473881" y="3302446"/>
            <a:ext cx="2672856" cy="1841054"/>
          </a:xfrm>
          <a:prstGeom prst="rect">
            <a:avLst/>
          </a:prstGeom>
        </p:spPr>
      </p:pic>
      <p:pic>
        <p:nvPicPr>
          <p:cNvPr id="11" name="Picture 10">
            <a:extLst>
              <a:ext uri="{FF2B5EF4-FFF2-40B4-BE49-F238E27FC236}">
                <a16:creationId xmlns:a16="http://schemas.microsoft.com/office/drawing/2014/main" id="{21E33DEC-561E-4103-8719-6AF76F35F945}"/>
              </a:ext>
            </a:extLst>
          </p:cNvPr>
          <p:cNvPicPr>
            <a:picLocks noChangeAspect="1"/>
          </p:cNvPicPr>
          <p:nvPr/>
        </p:nvPicPr>
        <p:blipFill>
          <a:blip r:embed="rId7"/>
          <a:stretch>
            <a:fillRect/>
          </a:stretch>
        </p:blipFill>
        <p:spPr>
          <a:xfrm>
            <a:off x="6201426" y="3299772"/>
            <a:ext cx="2768359" cy="1843727"/>
          </a:xfrm>
          <a:prstGeom prst="rect">
            <a:avLst/>
          </a:prstGeom>
        </p:spPr>
      </p:pic>
    </p:spTree>
    <p:extLst>
      <p:ext uri="{BB962C8B-B14F-4D97-AF65-F5344CB8AC3E}">
        <p14:creationId xmlns:p14="http://schemas.microsoft.com/office/powerpoint/2010/main" val="2341589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2812-1F0A-4C85-ABB7-16220348379B}"/>
              </a:ext>
            </a:extLst>
          </p:cNvPr>
          <p:cNvSpPr>
            <a:spLocks noGrp="1"/>
          </p:cNvSpPr>
          <p:nvPr>
            <p:ph type="title"/>
          </p:nvPr>
        </p:nvSpPr>
        <p:spPr/>
        <p:txBody>
          <a:bodyPr/>
          <a:lstStyle/>
          <a:p>
            <a:r>
              <a:rPr lang="en-US" sz="2400" dirty="0"/>
              <a:t>2.-b.2.) Churn through other Online Services (2) – SECURITY | BACKUP | PROTECTION | IT | STREAMING </a:t>
            </a:r>
            <a:endParaRPr lang="fr-CA" sz="2400" dirty="0"/>
          </a:p>
        </p:txBody>
      </p:sp>
      <p:sp>
        <p:nvSpPr>
          <p:cNvPr id="3" name="Text Placeholder 2">
            <a:extLst>
              <a:ext uri="{FF2B5EF4-FFF2-40B4-BE49-F238E27FC236}">
                <a16:creationId xmlns:a16="http://schemas.microsoft.com/office/drawing/2014/main" id="{11AB072C-71B0-40AB-B8B3-E401DC6EA204}"/>
              </a:ext>
            </a:extLst>
          </p:cNvPr>
          <p:cNvSpPr>
            <a:spLocks noGrp="1"/>
          </p:cNvSpPr>
          <p:nvPr>
            <p:ph type="body" idx="1"/>
          </p:nvPr>
        </p:nvSpPr>
        <p:spPr>
          <a:xfrm>
            <a:off x="607148" y="1561951"/>
            <a:ext cx="7688700" cy="2261100"/>
          </a:xfrm>
        </p:spPr>
        <p:txBody>
          <a:bodyPr/>
          <a:lstStyle/>
          <a:p>
            <a:r>
              <a:rPr lang="en-US" dirty="0"/>
              <a:t>We are considering all these services together because the distribution of Churn relative to each of them has practically the same shape and varies with the same trend, as can be seen on the graphs from the previous slide. </a:t>
            </a:r>
          </a:p>
          <a:p>
            <a:pPr marL="146050" indent="0">
              <a:buNone/>
            </a:pPr>
            <a:endParaRPr lang="en-US" dirty="0"/>
          </a:p>
          <a:p>
            <a:r>
              <a:rPr lang="en-US" dirty="0"/>
              <a:t>We have already seen that people who have no internet at all churn less (7.4%) of them. This percentage hasn’t changed. But what all these graphs (graphs 9  thru 14) tell us is that </a:t>
            </a:r>
            <a:r>
              <a:rPr lang="en-US" b="1" dirty="0">
                <a:solidFill>
                  <a:schemeClr val="accent3"/>
                </a:solidFill>
              </a:rPr>
              <a:t>when people </a:t>
            </a:r>
            <a:r>
              <a:rPr lang="en-US" b="1" u="sng" dirty="0">
                <a:solidFill>
                  <a:schemeClr val="accent3"/>
                </a:solidFill>
              </a:rPr>
              <a:t>do have internet and don’t have at least one of these online services </a:t>
            </a:r>
            <a:r>
              <a:rPr lang="en-US" b="1" dirty="0">
                <a:solidFill>
                  <a:schemeClr val="accent3"/>
                </a:solidFill>
              </a:rPr>
              <a:t>with the company, then they will be more prone to churn</a:t>
            </a:r>
            <a:r>
              <a:rPr lang="en-US" b="1" dirty="0">
                <a:solidFill>
                  <a:srgbClr val="FF0000"/>
                </a:solidFill>
              </a:rPr>
              <a:t> </a:t>
            </a:r>
            <a:r>
              <a:rPr lang="en-US" dirty="0"/>
              <a:t>(from 34 to 42% of them according to the past month data). </a:t>
            </a:r>
          </a:p>
          <a:p>
            <a:endParaRPr lang="en-US" dirty="0"/>
          </a:p>
          <a:p>
            <a:r>
              <a:rPr lang="en-US" b="1" dirty="0">
                <a:solidFill>
                  <a:schemeClr val="accent3"/>
                </a:solidFill>
              </a:rPr>
              <a:t>We could believe it is because they are paying quite high for these services:</a:t>
            </a:r>
            <a:r>
              <a:rPr lang="en-US" dirty="0"/>
              <a:t> people who use at least of the company’s 6 online services pay monthly about 82$ in average. This is quite close to the average 88$ paid by the Fiber-optic users. </a:t>
            </a:r>
            <a:endParaRPr lang="fr-CA" dirty="0"/>
          </a:p>
        </p:txBody>
      </p:sp>
    </p:spTree>
    <p:extLst>
      <p:ext uri="{BB962C8B-B14F-4D97-AF65-F5344CB8AC3E}">
        <p14:creationId xmlns:p14="http://schemas.microsoft.com/office/powerpoint/2010/main" val="2484394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2812-1F0A-4C85-ABB7-16220348379B}"/>
              </a:ext>
            </a:extLst>
          </p:cNvPr>
          <p:cNvSpPr>
            <a:spLocks noGrp="1"/>
          </p:cNvSpPr>
          <p:nvPr>
            <p:ph type="title"/>
          </p:nvPr>
        </p:nvSpPr>
        <p:spPr/>
        <p:txBody>
          <a:bodyPr/>
          <a:lstStyle/>
          <a:p>
            <a:r>
              <a:rPr lang="en-US" sz="2400" dirty="0"/>
              <a:t>2.-b.2.) Churn through other Online Services (2) – SECURITY | BACKUP | PROTECTION | IT | STREAMING </a:t>
            </a:r>
            <a:endParaRPr lang="fr-CA" sz="2400" dirty="0"/>
          </a:p>
        </p:txBody>
      </p:sp>
      <p:sp>
        <p:nvSpPr>
          <p:cNvPr id="3" name="Text Placeholder 2">
            <a:extLst>
              <a:ext uri="{FF2B5EF4-FFF2-40B4-BE49-F238E27FC236}">
                <a16:creationId xmlns:a16="http://schemas.microsoft.com/office/drawing/2014/main" id="{11AB072C-71B0-40AB-B8B3-E401DC6EA204}"/>
              </a:ext>
            </a:extLst>
          </p:cNvPr>
          <p:cNvSpPr>
            <a:spLocks noGrp="1"/>
          </p:cNvSpPr>
          <p:nvPr>
            <p:ph type="body" idx="1"/>
          </p:nvPr>
        </p:nvSpPr>
        <p:spPr>
          <a:xfrm>
            <a:off x="727650" y="1751038"/>
            <a:ext cx="7688700" cy="2261100"/>
          </a:xfrm>
        </p:spPr>
        <p:txBody>
          <a:bodyPr/>
          <a:lstStyle/>
          <a:p>
            <a:r>
              <a:rPr lang="en-US" dirty="0"/>
              <a:t>So the Fiber-optic users are also those who can afford any of our online services. So maybe </a:t>
            </a:r>
            <a:r>
              <a:rPr lang="en-US" b="1" dirty="0">
                <a:solidFill>
                  <a:schemeClr val="accent3"/>
                </a:solidFill>
              </a:rPr>
              <a:t>the DSL users might want to churn if other companies are offering them a full package (net + online service) at a better price</a:t>
            </a:r>
            <a:r>
              <a:rPr lang="en-US" dirty="0"/>
              <a:t>.</a:t>
            </a:r>
          </a:p>
          <a:p>
            <a:endParaRPr lang="en-US" dirty="0"/>
          </a:p>
          <a:p>
            <a:r>
              <a:rPr lang="en-US" dirty="0"/>
              <a:t>Also maybe if they had online security on their bandwidth, or Data backed up on our servers, or that their computers were protected through our internet, or that they had real support from our IT Department, or could stream TV and online movies to enjoy, maybe </a:t>
            </a:r>
            <a:r>
              <a:rPr lang="en-US" b="1" dirty="0">
                <a:solidFill>
                  <a:schemeClr val="accent3"/>
                </a:solidFill>
              </a:rPr>
              <a:t>they’</a:t>
            </a:r>
            <a:r>
              <a:rPr lang="fr-CA" b="1" dirty="0">
                <a:solidFill>
                  <a:schemeClr val="accent3"/>
                </a:solidFill>
              </a:rPr>
              <a:t>d have more </a:t>
            </a:r>
            <a:r>
              <a:rPr lang="fr-CA" b="1" dirty="0" err="1">
                <a:solidFill>
                  <a:schemeClr val="accent3"/>
                </a:solidFill>
              </a:rPr>
              <a:t>reasons</a:t>
            </a:r>
            <a:r>
              <a:rPr lang="fr-CA" b="1" dirty="0">
                <a:solidFill>
                  <a:schemeClr val="accent3"/>
                </a:solidFill>
              </a:rPr>
              <a:t> to </a:t>
            </a:r>
            <a:r>
              <a:rPr lang="fr-CA" b="1" dirty="0" err="1">
                <a:solidFill>
                  <a:schemeClr val="accent3"/>
                </a:solidFill>
              </a:rPr>
              <a:t>feel</a:t>
            </a:r>
            <a:r>
              <a:rPr lang="fr-CA" b="1" dirty="0">
                <a:solidFill>
                  <a:schemeClr val="accent3"/>
                </a:solidFill>
              </a:rPr>
              <a:t> the </a:t>
            </a:r>
            <a:r>
              <a:rPr lang="fr-CA" b="1" dirty="0" err="1">
                <a:solidFill>
                  <a:schemeClr val="accent3"/>
                </a:solidFill>
              </a:rPr>
              <a:t>need</a:t>
            </a:r>
            <a:r>
              <a:rPr lang="fr-CA" b="1" dirty="0">
                <a:solidFill>
                  <a:schemeClr val="accent3"/>
                </a:solidFill>
              </a:rPr>
              <a:t> to </a:t>
            </a:r>
            <a:r>
              <a:rPr lang="fr-CA" b="1" dirty="0" err="1">
                <a:solidFill>
                  <a:schemeClr val="accent3"/>
                </a:solidFill>
              </a:rPr>
              <a:t>keep</a:t>
            </a:r>
            <a:r>
              <a:rPr lang="fr-CA" b="1" dirty="0">
                <a:solidFill>
                  <a:schemeClr val="accent3"/>
                </a:solidFill>
              </a:rPr>
              <a:t> on </a:t>
            </a:r>
            <a:r>
              <a:rPr lang="fr-CA" b="1" dirty="0" err="1">
                <a:solidFill>
                  <a:schemeClr val="accent3"/>
                </a:solidFill>
              </a:rPr>
              <a:t>paying</a:t>
            </a:r>
            <a:r>
              <a:rPr lang="fr-CA" b="1" dirty="0">
                <a:solidFill>
                  <a:schemeClr val="accent3"/>
                </a:solidFill>
              </a:rPr>
              <a:t> for the internet.</a:t>
            </a:r>
          </a:p>
          <a:p>
            <a:endParaRPr lang="fr-CA" dirty="0"/>
          </a:p>
          <a:p>
            <a:r>
              <a:rPr lang="fr-CA" dirty="0" err="1"/>
              <a:t>Actually</a:t>
            </a:r>
            <a:r>
              <a:rPr lang="fr-CA" dirty="0"/>
              <a:t>, the graphs 9 </a:t>
            </a:r>
            <a:r>
              <a:rPr lang="fr-CA" dirty="0" err="1"/>
              <a:t>thru</a:t>
            </a:r>
            <a:r>
              <a:rPr lang="fr-CA" dirty="0"/>
              <a:t> 14 </a:t>
            </a:r>
            <a:r>
              <a:rPr lang="fr-CA" dirty="0" err="1"/>
              <a:t>allow</a:t>
            </a:r>
            <a:r>
              <a:rPr lang="fr-CA" dirty="0"/>
              <a:t> us to assume the right-</a:t>
            </a:r>
            <a:r>
              <a:rPr lang="fr-CA" dirty="0" err="1"/>
              <a:t>above</a:t>
            </a:r>
            <a:r>
              <a:rPr lang="fr-CA" dirty="0"/>
              <a:t> </a:t>
            </a:r>
            <a:r>
              <a:rPr lang="fr-CA" dirty="0" err="1"/>
              <a:t>paragraph</a:t>
            </a:r>
            <a:r>
              <a:rPr lang="fr-CA" dirty="0"/>
              <a:t> </a:t>
            </a:r>
            <a:r>
              <a:rPr lang="fr-CA" dirty="0" err="1"/>
              <a:t>is</a:t>
            </a:r>
            <a:r>
              <a:rPr lang="fr-CA" dirty="0"/>
              <a:t> </a:t>
            </a:r>
            <a:r>
              <a:rPr lang="fr-CA" dirty="0" err="1"/>
              <a:t>true</a:t>
            </a:r>
            <a:r>
              <a:rPr lang="fr-CA" dirty="0"/>
              <a:t>. </a:t>
            </a:r>
            <a:r>
              <a:rPr lang="fr-CA" dirty="0" err="1"/>
              <a:t>Because</a:t>
            </a:r>
            <a:r>
              <a:rPr lang="fr-CA" dirty="0"/>
              <a:t> </a:t>
            </a:r>
            <a:r>
              <a:rPr lang="fr-CA" dirty="0" err="1"/>
              <a:t>we</a:t>
            </a:r>
            <a:r>
              <a:rPr lang="fr-CA" dirty="0"/>
              <a:t> can observe </a:t>
            </a:r>
            <a:r>
              <a:rPr lang="fr-CA" b="1" dirty="0">
                <a:solidFill>
                  <a:schemeClr val="accent3"/>
                </a:solidFill>
              </a:rPr>
              <a:t>a </a:t>
            </a:r>
            <a:r>
              <a:rPr lang="fr-CA" b="1" dirty="0" err="1">
                <a:solidFill>
                  <a:schemeClr val="accent3"/>
                </a:solidFill>
              </a:rPr>
              <a:t>lower</a:t>
            </a:r>
            <a:r>
              <a:rPr lang="fr-CA" b="1" dirty="0">
                <a:solidFill>
                  <a:schemeClr val="accent3"/>
                </a:solidFill>
              </a:rPr>
              <a:t> proportion of </a:t>
            </a:r>
            <a:r>
              <a:rPr lang="fr-CA" b="1" dirty="0" err="1">
                <a:solidFill>
                  <a:schemeClr val="accent3"/>
                </a:solidFill>
              </a:rPr>
              <a:t>churn</a:t>
            </a:r>
            <a:r>
              <a:rPr lang="fr-CA" b="1" dirty="0">
                <a:solidFill>
                  <a:schemeClr val="accent3"/>
                </a:solidFill>
              </a:rPr>
              <a:t> (</a:t>
            </a:r>
            <a:r>
              <a:rPr lang="fr-CA" b="1" dirty="0" err="1">
                <a:solidFill>
                  <a:schemeClr val="accent3"/>
                </a:solidFill>
              </a:rPr>
              <a:t>between</a:t>
            </a:r>
            <a:r>
              <a:rPr lang="fr-CA" b="1" dirty="0">
                <a:solidFill>
                  <a:schemeClr val="accent3"/>
                </a:solidFill>
              </a:rPr>
              <a:t> 15 and 30% </a:t>
            </a:r>
            <a:r>
              <a:rPr lang="fr-CA" b="1" dirty="0" err="1">
                <a:solidFill>
                  <a:schemeClr val="accent3"/>
                </a:solidFill>
              </a:rPr>
              <a:t>only</a:t>
            </a:r>
            <a:r>
              <a:rPr lang="fr-CA" b="1" dirty="0">
                <a:solidFill>
                  <a:schemeClr val="accent3"/>
                </a:solidFill>
              </a:rPr>
              <a:t>) </a:t>
            </a:r>
            <a:r>
              <a:rPr lang="fr-CA" b="1" dirty="0" err="1">
                <a:solidFill>
                  <a:schemeClr val="accent3"/>
                </a:solidFill>
              </a:rPr>
              <a:t>among</a:t>
            </a:r>
            <a:r>
              <a:rPr lang="fr-CA" b="1" dirty="0">
                <a:solidFill>
                  <a:schemeClr val="accent3"/>
                </a:solidFill>
              </a:rPr>
              <a:t> </a:t>
            </a:r>
            <a:r>
              <a:rPr lang="fr-CA" b="1" dirty="0" err="1">
                <a:solidFill>
                  <a:schemeClr val="accent3"/>
                </a:solidFill>
              </a:rPr>
              <a:t>those</a:t>
            </a:r>
            <a:r>
              <a:rPr lang="fr-CA" b="1" dirty="0">
                <a:solidFill>
                  <a:schemeClr val="accent3"/>
                </a:solidFill>
              </a:rPr>
              <a:t> </a:t>
            </a:r>
            <a:r>
              <a:rPr lang="fr-CA" b="1" dirty="0" err="1">
                <a:solidFill>
                  <a:schemeClr val="accent3"/>
                </a:solidFill>
              </a:rPr>
              <a:t>who</a:t>
            </a:r>
            <a:r>
              <a:rPr lang="fr-CA" b="1" dirty="0">
                <a:solidFill>
                  <a:schemeClr val="accent3"/>
                </a:solidFill>
              </a:rPr>
              <a:t> have internet and have </a:t>
            </a:r>
            <a:r>
              <a:rPr lang="fr-CA" b="1" dirty="0" err="1">
                <a:solidFill>
                  <a:schemeClr val="accent3"/>
                </a:solidFill>
              </a:rPr>
              <a:t>purchased</a:t>
            </a:r>
            <a:r>
              <a:rPr lang="fr-CA" b="1" dirty="0">
                <a:solidFill>
                  <a:schemeClr val="accent3"/>
                </a:solidFill>
              </a:rPr>
              <a:t> at least one of </a:t>
            </a:r>
            <a:r>
              <a:rPr lang="fr-CA" b="1" dirty="0" err="1">
                <a:solidFill>
                  <a:schemeClr val="accent3"/>
                </a:solidFill>
              </a:rPr>
              <a:t>these</a:t>
            </a:r>
            <a:r>
              <a:rPr lang="fr-CA" b="1" dirty="0">
                <a:solidFill>
                  <a:schemeClr val="accent3"/>
                </a:solidFill>
              </a:rPr>
              <a:t> online services.</a:t>
            </a:r>
            <a:endParaRPr lang="en-US" b="1" dirty="0">
              <a:solidFill>
                <a:schemeClr val="accent3"/>
              </a:solidFill>
            </a:endParaRPr>
          </a:p>
        </p:txBody>
      </p:sp>
    </p:spTree>
    <p:extLst>
      <p:ext uri="{BB962C8B-B14F-4D97-AF65-F5344CB8AC3E}">
        <p14:creationId xmlns:p14="http://schemas.microsoft.com/office/powerpoint/2010/main" val="4076383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727650" y="2304150"/>
            <a:ext cx="76887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2.-c) Explanation </a:t>
            </a:r>
            <a:r>
              <a:rPr lang="fr-CA" dirty="0"/>
              <a:t>by </a:t>
            </a:r>
            <a:r>
              <a:rPr lang="fr-CA" dirty="0" err="1"/>
              <a:t>Billing</a:t>
            </a:r>
            <a:r>
              <a:rPr lang="fr-CA" dirty="0"/>
              <a:t> Information</a:t>
            </a:r>
          </a:p>
        </p:txBody>
      </p:sp>
    </p:spTree>
    <p:extLst>
      <p:ext uri="{BB962C8B-B14F-4D97-AF65-F5344CB8AC3E}">
        <p14:creationId xmlns:p14="http://schemas.microsoft.com/office/powerpoint/2010/main" val="1283017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5"/>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a:t>
            </a:r>
            <a:endParaRPr/>
          </a:p>
        </p:txBody>
      </p:sp>
      <p:sp>
        <p:nvSpPr>
          <p:cNvPr id="114" name="Google Shape;114;p15"/>
          <p:cNvSpPr txBox="1"/>
          <p:nvPr/>
        </p:nvSpPr>
        <p:spPr>
          <a:xfrm>
            <a:off x="729450" y="1574425"/>
            <a:ext cx="6966900" cy="281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CA" sz="1600" dirty="0">
                <a:solidFill>
                  <a:schemeClr val="accent1"/>
                </a:solidFill>
                <a:latin typeface="Lato"/>
                <a:ea typeface="Lato"/>
                <a:cs typeface="Lato"/>
                <a:sym typeface="Lato"/>
              </a:rPr>
              <a:t>Our client </a:t>
            </a:r>
            <a:r>
              <a:rPr lang="fr-CA" sz="1600" dirty="0" err="1">
                <a:solidFill>
                  <a:schemeClr val="accent1"/>
                </a:solidFill>
                <a:latin typeface="Lato"/>
                <a:ea typeface="Lato"/>
                <a:cs typeface="Lato"/>
                <a:sym typeface="Lato"/>
              </a:rPr>
              <a:t>is</a:t>
            </a:r>
            <a:r>
              <a:rPr lang="fr-CA" sz="1600" dirty="0">
                <a:solidFill>
                  <a:schemeClr val="accent1"/>
                </a:solidFill>
                <a:latin typeface="Lato"/>
                <a:ea typeface="Lato"/>
                <a:cs typeface="Lato"/>
                <a:sym typeface="Lato"/>
              </a:rPr>
              <a:t> a </a:t>
            </a:r>
            <a:r>
              <a:rPr lang="fr-CA" sz="1600" dirty="0" err="1">
                <a:solidFill>
                  <a:schemeClr val="accent1"/>
                </a:solidFill>
                <a:latin typeface="Lato"/>
                <a:ea typeface="Lato"/>
                <a:cs typeface="Lato"/>
                <a:sym typeface="Lato"/>
              </a:rPr>
              <a:t>Telecommunications</a:t>
            </a:r>
            <a:r>
              <a:rPr lang="fr-CA" sz="1600" dirty="0">
                <a:solidFill>
                  <a:schemeClr val="accent1"/>
                </a:solidFill>
                <a:latin typeface="Lato"/>
                <a:ea typeface="Lato"/>
                <a:cs typeface="Lato"/>
                <a:sym typeface="Lato"/>
              </a:rPr>
              <a:t> </a:t>
            </a:r>
            <a:r>
              <a:rPr lang="fr-CA" sz="1600" dirty="0" err="1">
                <a:solidFill>
                  <a:schemeClr val="accent1"/>
                </a:solidFill>
                <a:latin typeface="Lato"/>
                <a:ea typeface="Lato"/>
                <a:cs typeface="Lato"/>
                <a:sym typeface="Lato"/>
              </a:rPr>
              <a:t>company</a:t>
            </a:r>
            <a:r>
              <a:rPr lang="fr-CA" sz="1600" dirty="0">
                <a:solidFill>
                  <a:schemeClr val="accent1"/>
                </a:solidFill>
                <a:latin typeface="Lato"/>
                <a:ea typeface="Lato"/>
                <a:cs typeface="Lato"/>
                <a:sym typeface="Lato"/>
              </a:rPr>
              <a:t> </a:t>
            </a:r>
            <a:r>
              <a:rPr lang="fr-CA" sz="1600" dirty="0" err="1">
                <a:solidFill>
                  <a:schemeClr val="accent1"/>
                </a:solidFill>
                <a:latin typeface="Lato"/>
                <a:ea typeface="Lato"/>
                <a:cs typeface="Lato"/>
                <a:sym typeface="Lato"/>
              </a:rPr>
              <a:t>which</a:t>
            </a:r>
            <a:r>
              <a:rPr lang="fr-CA" sz="1600" dirty="0">
                <a:solidFill>
                  <a:schemeClr val="accent1"/>
                </a:solidFill>
                <a:latin typeface="Lato"/>
                <a:ea typeface="Lato"/>
                <a:cs typeface="Lato"/>
                <a:sym typeface="Lato"/>
              </a:rPr>
              <a:t> has a massive </a:t>
            </a:r>
            <a:r>
              <a:rPr lang="fr-CA" sz="1600" dirty="0" err="1">
                <a:solidFill>
                  <a:schemeClr val="accent1"/>
                </a:solidFill>
                <a:latin typeface="Lato"/>
                <a:ea typeface="Lato"/>
                <a:cs typeface="Lato"/>
                <a:sym typeface="Lato"/>
              </a:rPr>
              <a:t>market</a:t>
            </a:r>
            <a:r>
              <a:rPr lang="fr-CA" sz="1600" dirty="0">
                <a:solidFill>
                  <a:schemeClr val="accent1"/>
                </a:solidFill>
                <a:latin typeface="Lato"/>
                <a:ea typeface="Lato"/>
                <a:cs typeface="Lato"/>
                <a:sym typeface="Lato"/>
              </a:rPr>
              <a:t> </a:t>
            </a:r>
            <a:r>
              <a:rPr lang="fr-CA" sz="1600" dirty="0" err="1">
                <a:solidFill>
                  <a:schemeClr val="accent1"/>
                </a:solidFill>
                <a:latin typeface="Lato"/>
                <a:ea typeface="Lato"/>
                <a:cs typeface="Lato"/>
                <a:sym typeface="Lato"/>
              </a:rPr>
              <a:t>share</a:t>
            </a:r>
            <a:r>
              <a:rPr lang="fr-CA" sz="1600" dirty="0">
                <a:solidFill>
                  <a:schemeClr val="accent1"/>
                </a:solidFill>
                <a:latin typeface="Lato"/>
                <a:ea typeface="Lato"/>
                <a:cs typeface="Lato"/>
                <a:sym typeface="Lato"/>
              </a:rPr>
              <a:t>, but </a:t>
            </a:r>
            <a:r>
              <a:rPr lang="fr-CA" sz="1600" dirty="0" err="1">
                <a:solidFill>
                  <a:schemeClr val="accent1"/>
                </a:solidFill>
                <a:latin typeface="Lato"/>
                <a:ea typeface="Lato"/>
                <a:cs typeface="Lato"/>
                <a:sym typeface="Lato"/>
              </a:rPr>
              <a:t>also</a:t>
            </a:r>
            <a:r>
              <a:rPr lang="fr-CA" sz="1600" dirty="0">
                <a:solidFill>
                  <a:schemeClr val="accent1"/>
                </a:solidFill>
                <a:latin typeface="Lato"/>
                <a:ea typeface="Lato"/>
                <a:cs typeface="Lato"/>
                <a:sym typeface="Lato"/>
              </a:rPr>
              <a:t> </a:t>
            </a:r>
            <a:r>
              <a:rPr lang="fr-CA" sz="1600" dirty="0" err="1">
                <a:solidFill>
                  <a:schemeClr val="accent1"/>
                </a:solidFill>
                <a:latin typeface="Lato"/>
                <a:ea typeface="Lato"/>
                <a:cs typeface="Lato"/>
                <a:sym typeface="Lato"/>
              </a:rPr>
              <a:t>competitors</a:t>
            </a:r>
            <a:r>
              <a:rPr lang="fr-CA" sz="1600" dirty="0">
                <a:solidFill>
                  <a:schemeClr val="accent1"/>
                </a:solidFill>
                <a:latin typeface="Lato"/>
                <a:ea typeface="Lato"/>
                <a:cs typeface="Lato"/>
                <a:sym typeface="Lato"/>
              </a:rPr>
              <a:t> </a:t>
            </a:r>
            <a:r>
              <a:rPr lang="fr-CA" sz="1600" dirty="0" err="1">
                <a:solidFill>
                  <a:schemeClr val="accent1"/>
                </a:solidFill>
                <a:latin typeface="Lato"/>
                <a:ea typeface="Lato"/>
                <a:cs typeface="Lato"/>
                <a:sym typeface="Lato"/>
              </a:rPr>
              <a:t>trying</a:t>
            </a:r>
            <a:r>
              <a:rPr lang="fr-CA" sz="1600" dirty="0">
                <a:solidFill>
                  <a:schemeClr val="accent1"/>
                </a:solidFill>
                <a:latin typeface="Lato"/>
                <a:ea typeface="Lato"/>
                <a:cs typeface="Lato"/>
                <a:sym typeface="Lato"/>
              </a:rPr>
              <a:t> to </a:t>
            </a:r>
            <a:r>
              <a:rPr lang="fr-CA" sz="1600" dirty="0" err="1">
                <a:solidFill>
                  <a:schemeClr val="accent1"/>
                </a:solidFill>
                <a:latin typeface="Lato"/>
                <a:ea typeface="Lato"/>
                <a:cs typeface="Lato"/>
                <a:sym typeface="Lato"/>
              </a:rPr>
              <a:t>attract</a:t>
            </a:r>
            <a:r>
              <a:rPr lang="fr-CA" sz="1600" dirty="0">
                <a:solidFill>
                  <a:schemeClr val="accent1"/>
                </a:solidFill>
                <a:latin typeface="Lato"/>
                <a:ea typeface="Lato"/>
                <a:cs typeface="Lato"/>
                <a:sym typeface="Lato"/>
              </a:rPr>
              <a:t> the </a:t>
            </a:r>
            <a:r>
              <a:rPr lang="fr-CA" sz="1600" dirty="0" err="1">
                <a:solidFill>
                  <a:schemeClr val="accent1"/>
                </a:solidFill>
                <a:latin typeface="Lato"/>
                <a:ea typeface="Lato"/>
                <a:cs typeface="Lato"/>
                <a:sym typeface="Lato"/>
              </a:rPr>
              <a:t>customers</a:t>
            </a:r>
            <a:r>
              <a:rPr lang="en" sz="1600" dirty="0">
                <a:solidFill>
                  <a:schemeClr val="accent1"/>
                </a:solidFill>
                <a:latin typeface="Lato"/>
                <a:ea typeface="Lato"/>
                <a:cs typeface="Lato"/>
                <a:sym typeface="Lato"/>
              </a:rPr>
              <a:t>.</a:t>
            </a:r>
            <a:endParaRPr sz="1600" dirty="0">
              <a:solidFill>
                <a:schemeClr val="accent1"/>
              </a:solidFill>
              <a:latin typeface="Lato"/>
              <a:ea typeface="Lato"/>
              <a:cs typeface="Lato"/>
              <a:sym typeface="Lato"/>
            </a:endParaRPr>
          </a:p>
          <a:p>
            <a:pPr marL="0" lvl="0" indent="0" algn="l" rtl="0">
              <a:spcBef>
                <a:spcPts val="0"/>
              </a:spcBef>
              <a:spcAft>
                <a:spcPts val="0"/>
              </a:spcAft>
              <a:buNone/>
            </a:pPr>
            <a:endParaRPr sz="1600" dirty="0">
              <a:solidFill>
                <a:schemeClr val="accent1"/>
              </a:solidFill>
              <a:latin typeface="Lato"/>
              <a:ea typeface="Lato"/>
              <a:cs typeface="Lato"/>
              <a:sym typeface="Lato"/>
            </a:endParaRPr>
          </a:p>
          <a:p>
            <a:pPr marL="457200" lvl="0" indent="-330200" algn="l" rtl="0">
              <a:spcBef>
                <a:spcPts val="0"/>
              </a:spcBef>
              <a:spcAft>
                <a:spcPts val="0"/>
              </a:spcAft>
              <a:buClr>
                <a:schemeClr val="accent1"/>
              </a:buClr>
              <a:buSzPts val="1600"/>
              <a:buFont typeface="Lato"/>
              <a:buChar char="❏"/>
            </a:pPr>
            <a:r>
              <a:rPr lang="en-US" sz="1600" dirty="0">
                <a:solidFill>
                  <a:schemeClr val="accent1"/>
                </a:solidFill>
                <a:latin typeface="Lato"/>
                <a:ea typeface="Lato"/>
                <a:cs typeface="Lato"/>
                <a:sym typeface="Lato"/>
              </a:rPr>
              <a:t>The problem they’re facing is : Customers churning</a:t>
            </a:r>
            <a:endParaRPr sz="1600" dirty="0">
              <a:solidFill>
                <a:schemeClr val="accent1"/>
              </a:solidFill>
              <a:latin typeface="Lato"/>
              <a:ea typeface="Lato"/>
              <a:cs typeface="Lato"/>
              <a:sym typeface="Lato"/>
            </a:endParaRPr>
          </a:p>
          <a:p>
            <a:pPr marL="457200" lvl="0" indent="-330200" algn="l" rtl="0">
              <a:spcBef>
                <a:spcPts val="0"/>
              </a:spcBef>
              <a:spcAft>
                <a:spcPts val="0"/>
              </a:spcAft>
              <a:buClr>
                <a:schemeClr val="accent1"/>
              </a:buClr>
              <a:buSzPts val="1600"/>
              <a:buFont typeface="Lato"/>
              <a:buChar char="❏"/>
            </a:pPr>
            <a:r>
              <a:rPr lang="en-US" sz="1600" dirty="0">
                <a:solidFill>
                  <a:schemeClr val="accent1"/>
                </a:solidFill>
                <a:latin typeface="Lato"/>
                <a:ea typeface="Lato"/>
                <a:cs typeface="Lato"/>
                <a:sym typeface="Lato"/>
              </a:rPr>
              <a:t>The stakeholders impacted are:</a:t>
            </a:r>
          </a:p>
          <a:p>
            <a:pPr marL="412750" lvl="8" indent="-285750">
              <a:buClr>
                <a:schemeClr val="accent1"/>
              </a:buClr>
              <a:buSzPts val="1600"/>
              <a:buFont typeface="Arial" panose="020B0604020202020204" pitchFamily="34" charset="0"/>
              <a:buChar char="•"/>
            </a:pPr>
            <a:r>
              <a:rPr lang="en-US" sz="1600" dirty="0">
                <a:solidFill>
                  <a:schemeClr val="accent1"/>
                </a:solidFill>
                <a:latin typeface="Lato"/>
                <a:ea typeface="Lato"/>
                <a:cs typeface="Lato"/>
                <a:sym typeface="Lato"/>
              </a:rPr>
              <a:t>The investors;</a:t>
            </a:r>
          </a:p>
          <a:p>
            <a:pPr marL="412750" lvl="8" indent="-285750">
              <a:buClr>
                <a:schemeClr val="accent1"/>
              </a:buClr>
              <a:buSzPts val="1600"/>
              <a:buFont typeface="Arial" panose="020B0604020202020204" pitchFamily="34" charset="0"/>
              <a:buChar char="•"/>
            </a:pPr>
            <a:r>
              <a:rPr lang="en-US" sz="1600" dirty="0">
                <a:solidFill>
                  <a:schemeClr val="accent1"/>
                </a:solidFill>
                <a:latin typeface="Lato"/>
                <a:ea typeface="Lato"/>
                <a:cs typeface="Lato"/>
                <a:sym typeface="Lato"/>
              </a:rPr>
              <a:t>The board.</a:t>
            </a:r>
            <a:endParaRPr sz="1600" dirty="0">
              <a:solidFill>
                <a:schemeClr val="accent1"/>
              </a:solidFill>
              <a:latin typeface="Lato"/>
              <a:ea typeface="Lato"/>
              <a:cs typeface="Lato"/>
              <a:sym typeface="Lato"/>
            </a:endParaRPr>
          </a:p>
          <a:p>
            <a:pPr marL="457200" lvl="0" indent="-330200" algn="l" rtl="0">
              <a:spcBef>
                <a:spcPts val="0"/>
              </a:spcBef>
              <a:spcAft>
                <a:spcPts val="0"/>
              </a:spcAft>
              <a:buClr>
                <a:schemeClr val="accent1"/>
              </a:buClr>
              <a:buSzPts val="1600"/>
              <a:buFont typeface="Lato"/>
              <a:buChar char="❏"/>
            </a:pPr>
            <a:r>
              <a:rPr lang="en-US" sz="1600" dirty="0">
                <a:solidFill>
                  <a:schemeClr val="accent1"/>
                </a:solidFill>
                <a:latin typeface="Lato"/>
                <a:ea typeface="Lato"/>
                <a:cs typeface="Lato"/>
                <a:sym typeface="Lato"/>
              </a:rPr>
              <a:t>This problem is important to the organization, because customers that are churning are a potential source of decrease on the company’s revenues.</a:t>
            </a:r>
            <a:endParaRPr sz="1600" b="1" dirty="0">
              <a:solidFill>
                <a:schemeClr val="accent1"/>
              </a:solidFill>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2FF0-E550-4EA4-B886-DD111F6C0576}"/>
              </a:ext>
            </a:extLst>
          </p:cNvPr>
          <p:cNvSpPr>
            <a:spLocks noGrp="1"/>
          </p:cNvSpPr>
          <p:nvPr>
            <p:ph type="title"/>
          </p:nvPr>
        </p:nvSpPr>
        <p:spPr/>
        <p:txBody>
          <a:bodyPr/>
          <a:lstStyle/>
          <a:p>
            <a:r>
              <a:rPr lang="en-US" sz="2000" dirty="0"/>
              <a:t>2.-c.1.) Churn by the Billing Info – PAYMENT FREQUENCY (1)</a:t>
            </a:r>
            <a:endParaRPr lang="fr-CA" sz="2000" dirty="0"/>
          </a:p>
        </p:txBody>
      </p:sp>
      <p:sp>
        <p:nvSpPr>
          <p:cNvPr id="3" name="Text Placeholder 2">
            <a:extLst>
              <a:ext uri="{FF2B5EF4-FFF2-40B4-BE49-F238E27FC236}">
                <a16:creationId xmlns:a16="http://schemas.microsoft.com/office/drawing/2014/main" id="{4D05AC1C-C42A-4E82-A3A3-1CFFF866B163}"/>
              </a:ext>
            </a:extLst>
          </p:cNvPr>
          <p:cNvSpPr>
            <a:spLocks noGrp="1"/>
          </p:cNvSpPr>
          <p:nvPr>
            <p:ph type="body" idx="1"/>
          </p:nvPr>
        </p:nvSpPr>
        <p:spPr>
          <a:xfrm>
            <a:off x="4575600" y="1767266"/>
            <a:ext cx="3842550" cy="1784009"/>
          </a:xfrm>
        </p:spPr>
        <p:txBody>
          <a:bodyPr/>
          <a:lstStyle/>
          <a:p>
            <a:r>
              <a:rPr lang="en-US" dirty="0"/>
              <a:t>The customers who churn the most are the monthly contractors (42%). This makes sense because </a:t>
            </a:r>
            <a:r>
              <a:rPr lang="en-US" b="1" dirty="0">
                <a:solidFill>
                  <a:schemeClr val="accent3"/>
                </a:solidFill>
              </a:rPr>
              <a:t>someone who pays for a service monthly either doesn’t intend to take any long-term commitment with the provider, or just can’t afford paying for it on the long-term</a:t>
            </a:r>
            <a:r>
              <a:rPr lang="en-US" dirty="0"/>
              <a:t>.</a:t>
            </a:r>
          </a:p>
        </p:txBody>
      </p:sp>
      <p:pic>
        <p:nvPicPr>
          <p:cNvPr id="6" name="Picture 5">
            <a:extLst>
              <a:ext uri="{FF2B5EF4-FFF2-40B4-BE49-F238E27FC236}">
                <a16:creationId xmlns:a16="http://schemas.microsoft.com/office/drawing/2014/main" id="{4985F90E-47FB-47C3-82DB-9527D5AF1255}"/>
              </a:ext>
            </a:extLst>
          </p:cNvPr>
          <p:cNvPicPr>
            <a:picLocks noChangeAspect="1"/>
          </p:cNvPicPr>
          <p:nvPr/>
        </p:nvPicPr>
        <p:blipFill>
          <a:blip r:embed="rId2"/>
          <a:stretch>
            <a:fillRect/>
          </a:stretch>
        </p:blipFill>
        <p:spPr>
          <a:xfrm>
            <a:off x="942112" y="1343339"/>
            <a:ext cx="3521484" cy="2479712"/>
          </a:xfrm>
          <a:prstGeom prst="rect">
            <a:avLst/>
          </a:prstGeom>
        </p:spPr>
      </p:pic>
      <p:sp>
        <p:nvSpPr>
          <p:cNvPr id="7" name="Rectangle 6">
            <a:extLst>
              <a:ext uri="{FF2B5EF4-FFF2-40B4-BE49-F238E27FC236}">
                <a16:creationId xmlns:a16="http://schemas.microsoft.com/office/drawing/2014/main" id="{1B4D9489-8C14-4768-98F6-B21C376CF865}"/>
              </a:ext>
            </a:extLst>
          </p:cNvPr>
          <p:cNvSpPr/>
          <p:nvPr/>
        </p:nvSpPr>
        <p:spPr>
          <a:xfrm>
            <a:off x="1105432" y="3845940"/>
            <a:ext cx="7312718" cy="892552"/>
          </a:xfrm>
          <a:prstGeom prst="rect">
            <a:avLst/>
          </a:prstGeom>
        </p:spPr>
        <p:txBody>
          <a:bodyPr wrap="square">
            <a:spAutoFit/>
          </a:bodyPr>
          <a:lstStyle/>
          <a:p>
            <a:pPr marL="285750" indent="-285750">
              <a:buFont typeface="Arial" panose="020B0604020202020204" pitchFamily="34" charset="0"/>
              <a:buChar char="•"/>
            </a:pPr>
            <a:r>
              <a:rPr lang="en-US" sz="1300" dirty="0">
                <a:latin typeface="Lato" panose="020B0604020202020204" charset="0"/>
              </a:rPr>
              <a:t>The trend is negative. Meaning that </a:t>
            </a:r>
            <a:r>
              <a:rPr lang="en-US" sz="1300" b="1" dirty="0">
                <a:solidFill>
                  <a:schemeClr val="accent1">
                    <a:lumMod val="50000"/>
                  </a:schemeClr>
                </a:solidFill>
                <a:latin typeface="Lato" panose="020B0604020202020204" charset="0"/>
              </a:rPr>
              <a:t>the longer the contract lasts, the lesser the churn (11.27% for yearly contractors and 2.83% for bi-yearly contractors)</a:t>
            </a:r>
            <a:r>
              <a:rPr lang="en-US" sz="1300" dirty="0">
                <a:latin typeface="Lato" panose="020B0604020202020204" charset="0"/>
              </a:rPr>
              <a:t>. Which also makes sense, because </a:t>
            </a:r>
            <a:r>
              <a:rPr lang="en-US" sz="1300" b="1" dirty="0">
                <a:solidFill>
                  <a:schemeClr val="accent3"/>
                </a:solidFill>
                <a:latin typeface="Lato" panose="020B0604020202020204" charset="0"/>
              </a:rPr>
              <a:t>once the contract is paid, the customers would be the only ones to lose if they churned before the next term</a:t>
            </a:r>
            <a:r>
              <a:rPr lang="en-US" sz="1300" dirty="0">
                <a:latin typeface="Lato" panose="020B0604020202020204" charset="0"/>
              </a:rPr>
              <a:t>.</a:t>
            </a:r>
            <a:endParaRPr lang="fr-CA" sz="1300" b="1" dirty="0">
              <a:solidFill>
                <a:schemeClr val="accent1">
                  <a:lumMod val="50000"/>
                </a:schemeClr>
              </a:solidFill>
              <a:latin typeface="Lato" panose="020B0604020202020204" charset="0"/>
            </a:endParaRPr>
          </a:p>
        </p:txBody>
      </p:sp>
    </p:spTree>
    <p:extLst>
      <p:ext uri="{BB962C8B-B14F-4D97-AF65-F5344CB8AC3E}">
        <p14:creationId xmlns:p14="http://schemas.microsoft.com/office/powerpoint/2010/main" val="2492417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2FF0-E550-4EA4-B886-DD111F6C0576}"/>
              </a:ext>
            </a:extLst>
          </p:cNvPr>
          <p:cNvSpPr>
            <a:spLocks noGrp="1"/>
          </p:cNvSpPr>
          <p:nvPr>
            <p:ph type="title"/>
          </p:nvPr>
        </p:nvSpPr>
        <p:spPr/>
        <p:txBody>
          <a:bodyPr/>
          <a:lstStyle/>
          <a:p>
            <a:r>
              <a:rPr lang="en-US" sz="1800" dirty="0"/>
              <a:t>2.-c.1.) Churn by the Billing Info – TENURE &amp; PAYMENT FREQUENCY (2)</a:t>
            </a:r>
            <a:endParaRPr lang="fr-CA" sz="1800" dirty="0"/>
          </a:p>
        </p:txBody>
      </p:sp>
      <p:sp>
        <p:nvSpPr>
          <p:cNvPr id="7" name="Rectangle 6">
            <a:extLst>
              <a:ext uri="{FF2B5EF4-FFF2-40B4-BE49-F238E27FC236}">
                <a16:creationId xmlns:a16="http://schemas.microsoft.com/office/drawing/2014/main" id="{1B4D9489-8C14-4768-98F6-B21C376CF865}"/>
              </a:ext>
            </a:extLst>
          </p:cNvPr>
          <p:cNvSpPr/>
          <p:nvPr/>
        </p:nvSpPr>
        <p:spPr>
          <a:xfrm>
            <a:off x="3449372" y="3085108"/>
            <a:ext cx="5157599" cy="1938992"/>
          </a:xfrm>
          <a:prstGeom prst="rect">
            <a:avLst/>
          </a:prstGeom>
        </p:spPr>
        <p:txBody>
          <a:bodyPr wrap="square">
            <a:spAutoFit/>
          </a:bodyPr>
          <a:lstStyle/>
          <a:p>
            <a:pPr marL="285750" indent="-285750">
              <a:buFont typeface="Arial" panose="020B0604020202020204" pitchFamily="34" charset="0"/>
              <a:buChar char="•"/>
            </a:pPr>
            <a:r>
              <a:rPr lang="en-US" sz="1200" dirty="0">
                <a:latin typeface="Lato" panose="020B0604020202020204" charset="0"/>
              </a:rPr>
              <a:t>These additional graphs show reinforce the existence of the negative trend we discussed in the previous slides, but also give us a more precise idea of how long we may expect a customers to stay with the company before deciding to churn: </a:t>
            </a:r>
          </a:p>
          <a:p>
            <a:endParaRPr lang="en-US" sz="1200" dirty="0">
              <a:latin typeface="Lato" panose="020B0604020202020204" charset="0"/>
            </a:endParaRPr>
          </a:p>
          <a:p>
            <a:pPr marL="285750" indent="-285750">
              <a:buFont typeface="Arial" panose="020B0604020202020204" pitchFamily="34" charset="0"/>
              <a:buChar char="•"/>
            </a:pPr>
            <a:r>
              <a:rPr lang="en-US" sz="1200" b="1" dirty="0">
                <a:solidFill>
                  <a:schemeClr val="accent3"/>
                </a:solidFill>
                <a:latin typeface="Lato" panose="020B0604020202020204" charset="0"/>
              </a:rPr>
              <a:t>50% of the churners churn on the 10</a:t>
            </a:r>
            <a:r>
              <a:rPr lang="en-US" sz="1200" b="1" baseline="30000" dirty="0">
                <a:solidFill>
                  <a:schemeClr val="accent3"/>
                </a:solidFill>
                <a:latin typeface="Lato" panose="020B0604020202020204" charset="0"/>
              </a:rPr>
              <a:t>th</a:t>
            </a:r>
            <a:r>
              <a:rPr lang="en-US" sz="1200" b="1" dirty="0">
                <a:solidFill>
                  <a:schemeClr val="accent3"/>
                </a:solidFill>
                <a:latin typeface="Lato" panose="020B0604020202020204" charset="0"/>
              </a:rPr>
              <a:t> month</a:t>
            </a:r>
            <a:r>
              <a:rPr lang="en-US" sz="1200" dirty="0">
                <a:latin typeface="Lato" panose="020B0604020202020204" charset="0"/>
              </a:rPr>
              <a:t>. Of those 50%, </a:t>
            </a:r>
            <a:r>
              <a:rPr lang="en-US" sz="1200" b="1" dirty="0">
                <a:solidFill>
                  <a:schemeClr val="accent1">
                    <a:lumMod val="50000"/>
                  </a:schemeClr>
                </a:solidFill>
                <a:latin typeface="Lato" panose="020B0604020202020204" charset="0"/>
              </a:rPr>
              <a:t>the monthly contractors</a:t>
            </a:r>
            <a:r>
              <a:rPr lang="en-US" sz="1200" dirty="0">
                <a:latin typeface="Lato" panose="020B0604020202020204" charset="0"/>
              </a:rPr>
              <a:t> contribute the most to the churn with 50% of them churning </a:t>
            </a:r>
            <a:r>
              <a:rPr lang="en-US" sz="1200" b="1" dirty="0">
                <a:latin typeface="Lato" panose="020B0604020202020204" charset="0"/>
              </a:rPr>
              <a:t>after the 7</a:t>
            </a:r>
            <a:r>
              <a:rPr lang="en-US" sz="1200" b="1" baseline="30000" dirty="0">
                <a:latin typeface="Lato" panose="020B0604020202020204" charset="0"/>
              </a:rPr>
              <a:t>th</a:t>
            </a:r>
            <a:r>
              <a:rPr lang="en-US" sz="1200" b="1" dirty="0">
                <a:latin typeface="Lato" panose="020B0604020202020204" charset="0"/>
              </a:rPr>
              <a:t> month of subscription</a:t>
            </a:r>
            <a:r>
              <a:rPr lang="en-US" sz="1200" dirty="0">
                <a:latin typeface="Lato" panose="020B0604020202020204" charset="0"/>
              </a:rPr>
              <a:t>. Then, the 50% of </a:t>
            </a:r>
            <a:r>
              <a:rPr lang="en-US" sz="1200" b="1" dirty="0">
                <a:latin typeface="Lato" panose="020B0604020202020204" charset="0"/>
              </a:rPr>
              <a:t>the yearly contractors churn around the 49</a:t>
            </a:r>
            <a:r>
              <a:rPr lang="en-US" sz="1200" b="1" baseline="30000" dirty="0">
                <a:latin typeface="Lato" panose="020B0604020202020204" charset="0"/>
              </a:rPr>
              <a:t>th</a:t>
            </a:r>
            <a:r>
              <a:rPr lang="en-US" sz="1200" b="1" dirty="0">
                <a:latin typeface="Lato" panose="020B0604020202020204" charset="0"/>
              </a:rPr>
              <a:t> month</a:t>
            </a:r>
            <a:r>
              <a:rPr lang="en-US" sz="1200" dirty="0">
                <a:latin typeface="Lato" panose="020B0604020202020204" charset="0"/>
              </a:rPr>
              <a:t>, while </a:t>
            </a:r>
            <a:r>
              <a:rPr lang="en-US" sz="1200" b="1" dirty="0">
                <a:latin typeface="Lato" panose="020B0604020202020204" charset="0"/>
              </a:rPr>
              <a:t>bi-yearly ones do after 66</a:t>
            </a:r>
            <a:r>
              <a:rPr lang="en-US" sz="1200" b="1" baseline="30000" dirty="0">
                <a:latin typeface="Lato" panose="020B0604020202020204" charset="0"/>
              </a:rPr>
              <a:t>th</a:t>
            </a:r>
            <a:r>
              <a:rPr lang="en-US" sz="1200" b="1" dirty="0">
                <a:latin typeface="Lato" panose="020B0604020202020204" charset="0"/>
              </a:rPr>
              <a:t> month</a:t>
            </a:r>
            <a:r>
              <a:rPr lang="en-US" sz="1200" dirty="0">
                <a:latin typeface="Lato" panose="020B0604020202020204" charset="0"/>
              </a:rPr>
              <a:t> and may stay until over the 70</a:t>
            </a:r>
            <a:r>
              <a:rPr lang="en-US" sz="1200" baseline="30000" dirty="0">
                <a:latin typeface="Lato" panose="020B0604020202020204" charset="0"/>
              </a:rPr>
              <a:t>th.</a:t>
            </a:r>
            <a:endParaRPr lang="en-US" sz="1200" dirty="0">
              <a:latin typeface="Lato" panose="020B0604020202020204" charset="0"/>
            </a:endParaRPr>
          </a:p>
        </p:txBody>
      </p:sp>
      <p:pic>
        <p:nvPicPr>
          <p:cNvPr id="8" name="Picture 7">
            <a:extLst>
              <a:ext uri="{FF2B5EF4-FFF2-40B4-BE49-F238E27FC236}">
                <a16:creationId xmlns:a16="http://schemas.microsoft.com/office/drawing/2014/main" id="{8A0A6466-F7CB-44A3-80C4-156EF045C99B}"/>
              </a:ext>
            </a:extLst>
          </p:cNvPr>
          <p:cNvPicPr>
            <a:picLocks noChangeAspect="1"/>
          </p:cNvPicPr>
          <p:nvPr/>
        </p:nvPicPr>
        <p:blipFill>
          <a:blip r:embed="rId2"/>
          <a:stretch>
            <a:fillRect/>
          </a:stretch>
        </p:blipFill>
        <p:spPr>
          <a:xfrm>
            <a:off x="725850" y="3016848"/>
            <a:ext cx="2535865" cy="1847246"/>
          </a:xfrm>
          <a:prstGeom prst="rect">
            <a:avLst/>
          </a:prstGeom>
        </p:spPr>
      </p:pic>
      <p:pic>
        <p:nvPicPr>
          <p:cNvPr id="9" name="Picture 8">
            <a:extLst>
              <a:ext uri="{FF2B5EF4-FFF2-40B4-BE49-F238E27FC236}">
                <a16:creationId xmlns:a16="http://schemas.microsoft.com/office/drawing/2014/main" id="{BC6C5A92-9C58-4DE3-A3E5-96C25201B750}"/>
              </a:ext>
            </a:extLst>
          </p:cNvPr>
          <p:cNvPicPr>
            <a:picLocks noChangeAspect="1"/>
          </p:cNvPicPr>
          <p:nvPr/>
        </p:nvPicPr>
        <p:blipFill>
          <a:blip r:embed="rId3"/>
          <a:stretch>
            <a:fillRect/>
          </a:stretch>
        </p:blipFill>
        <p:spPr>
          <a:xfrm>
            <a:off x="725850" y="1203029"/>
            <a:ext cx="2535865" cy="1869663"/>
          </a:xfrm>
          <a:prstGeom prst="rect">
            <a:avLst/>
          </a:prstGeom>
        </p:spPr>
      </p:pic>
      <p:pic>
        <p:nvPicPr>
          <p:cNvPr id="10" name="Picture 9">
            <a:extLst>
              <a:ext uri="{FF2B5EF4-FFF2-40B4-BE49-F238E27FC236}">
                <a16:creationId xmlns:a16="http://schemas.microsoft.com/office/drawing/2014/main" id="{844B4693-39CB-46B9-95A1-45DBC1DBD407}"/>
              </a:ext>
            </a:extLst>
          </p:cNvPr>
          <p:cNvPicPr>
            <a:picLocks noChangeAspect="1"/>
          </p:cNvPicPr>
          <p:nvPr/>
        </p:nvPicPr>
        <p:blipFill>
          <a:blip r:embed="rId4"/>
          <a:stretch>
            <a:fillRect/>
          </a:stretch>
        </p:blipFill>
        <p:spPr>
          <a:xfrm>
            <a:off x="3449372" y="1203030"/>
            <a:ext cx="2572355" cy="1882079"/>
          </a:xfrm>
          <a:prstGeom prst="rect">
            <a:avLst/>
          </a:prstGeom>
        </p:spPr>
      </p:pic>
      <p:pic>
        <p:nvPicPr>
          <p:cNvPr id="11" name="Picture 10">
            <a:extLst>
              <a:ext uri="{FF2B5EF4-FFF2-40B4-BE49-F238E27FC236}">
                <a16:creationId xmlns:a16="http://schemas.microsoft.com/office/drawing/2014/main" id="{8543FBF3-5336-4EE0-9176-4C4F656ACEF3}"/>
              </a:ext>
            </a:extLst>
          </p:cNvPr>
          <p:cNvPicPr>
            <a:picLocks noChangeAspect="1"/>
          </p:cNvPicPr>
          <p:nvPr/>
        </p:nvPicPr>
        <p:blipFill>
          <a:blip r:embed="rId5"/>
          <a:stretch>
            <a:fillRect/>
          </a:stretch>
        </p:blipFill>
        <p:spPr>
          <a:xfrm>
            <a:off x="6143395" y="1203029"/>
            <a:ext cx="2555386" cy="1882079"/>
          </a:xfrm>
          <a:prstGeom prst="rect">
            <a:avLst/>
          </a:prstGeom>
        </p:spPr>
      </p:pic>
    </p:spTree>
    <p:extLst>
      <p:ext uri="{BB962C8B-B14F-4D97-AF65-F5344CB8AC3E}">
        <p14:creationId xmlns:p14="http://schemas.microsoft.com/office/powerpoint/2010/main" val="24617261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2FF0-E550-4EA4-B886-DD111F6C0576}"/>
              </a:ext>
            </a:extLst>
          </p:cNvPr>
          <p:cNvSpPr>
            <a:spLocks noGrp="1"/>
          </p:cNvSpPr>
          <p:nvPr>
            <p:ph type="title"/>
          </p:nvPr>
        </p:nvSpPr>
        <p:spPr/>
        <p:txBody>
          <a:bodyPr/>
          <a:lstStyle/>
          <a:p>
            <a:r>
              <a:rPr lang="en-US" sz="1600" dirty="0"/>
              <a:t>2.-c.2.) Churn by the Billing Info – BILLING MONEY &amp; PAYMENT METHOD</a:t>
            </a:r>
            <a:endParaRPr lang="fr-CA" sz="1600" dirty="0"/>
          </a:p>
        </p:txBody>
      </p:sp>
      <p:sp>
        <p:nvSpPr>
          <p:cNvPr id="7" name="Rectangle 6">
            <a:extLst>
              <a:ext uri="{FF2B5EF4-FFF2-40B4-BE49-F238E27FC236}">
                <a16:creationId xmlns:a16="http://schemas.microsoft.com/office/drawing/2014/main" id="{1B4D9489-8C14-4768-98F6-B21C376CF865}"/>
              </a:ext>
            </a:extLst>
          </p:cNvPr>
          <p:cNvSpPr/>
          <p:nvPr/>
        </p:nvSpPr>
        <p:spPr>
          <a:xfrm>
            <a:off x="729450" y="3275613"/>
            <a:ext cx="7499069" cy="1569660"/>
          </a:xfrm>
          <a:prstGeom prst="rect">
            <a:avLst/>
          </a:prstGeom>
        </p:spPr>
        <p:txBody>
          <a:bodyPr wrap="square">
            <a:spAutoFit/>
          </a:bodyPr>
          <a:lstStyle/>
          <a:p>
            <a:pPr marL="285750" indent="-285750">
              <a:buFont typeface="Arial" panose="020B0604020202020204" pitchFamily="34" charset="0"/>
              <a:buChar char="•"/>
            </a:pPr>
            <a:r>
              <a:rPr lang="en-US" sz="1200" dirty="0">
                <a:latin typeface="Lato" panose="020B0604020202020204" charset="0"/>
              </a:rPr>
              <a:t>Only 16.33% of the customers who pay with the means of paper churn, while 35.57% of the paperless billed customers churn. The company then should prioritize or encourage its customers to pay paperlessly.</a:t>
            </a:r>
          </a:p>
          <a:p>
            <a:pPr marL="285750" indent="-285750">
              <a:buFont typeface="Arial" panose="020B0604020202020204" pitchFamily="34" charset="0"/>
              <a:buChar char="•"/>
            </a:pPr>
            <a:endParaRPr lang="en-US" sz="1200" dirty="0">
              <a:latin typeface="Lato" panose="020B0604020202020204" charset="0"/>
            </a:endParaRPr>
          </a:p>
          <a:p>
            <a:pPr marL="285750" indent="-285750">
              <a:buFont typeface="Arial" panose="020B0604020202020204" pitchFamily="34" charset="0"/>
              <a:buChar char="•"/>
            </a:pPr>
            <a:r>
              <a:rPr lang="en-US" sz="1200" dirty="0">
                <a:solidFill>
                  <a:schemeClr val="bg2"/>
                </a:solidFill>
                <a:latin typeface="Lato" panose="020B0604020202020204" charset="0"/>
              </a:rPr>
              <a:t>The electronic mode of payment seems to favor churning </a:t>
            </a:r>
            <a:r>
              <a:rPr lang="en-US" sz="1200" b="1" dirty="0">
                <a:solidFill>
                  <a:schemeClr val="accent1">
                    <a:lumMod val="50000"/>
                  </a:schemeClr>
                </a:solidFill>
                <a:latin typeface="Lato" panose="020B0604020202020204" charset="0"/>
              </a:rPr>
              <a:t>(45% churn, which is 2 to 3 times more than the other payment methods)</a:t>
            </a:r>
          </a:p>
          <a:p>
            <a:pPr marL="285750" indent="-285750">
              <a:buFont typeface="Arial" panose="020B0604020202020204" pitchFamily="34" charset="0"/>
              <a:buChar char="•"/>
            </a:pPr>
            <a:endParaRPr lang="en-US" sz="1200" b="1" dirty="0">
              <a:solidFill>
                <a:schemeClr val="accent1">
                  <a:lumMod val="50000"/>
                </a:schemeClr>
              </a:solidFill>
              <a:latin typeface="Lato" panose="020B0604020202020204" charset="0"/>
            </a:endParaRPr>
          </a:p>
          <a:p>
            <a:pPr marL="285750" indent="-285750">
              <a:buFont typeface="Arial" panose="020B0604020202020204" pitchFamily="34" charset="0"/>
              <a:buChar char="•"/>
            </a:pPr>
            <a:r>
              <a:rPr lang="en-US" sz="1200" b="1" dirty="0">
                <a:solidFill>
                  <a:schemeClr val="accent3"/>
                </a:solidFill>
                <a:latin typeface="Lato" panose="020B0604020202020204" charset="0"/>
              </a:rPr>
              <a:t>We might want to reach to these customers thru the IT or customer care department to know whether the problem is technical. </a:t>
            </a:r>
          </a:p>
        </p:txBody>
      </p:sp>
      <p:pic>
        <p:nvPicPr>
          <p:cNvPr id="5" name="Picture 4">
            <a:extLst>
              <a:ext uri="{FF2B5EF4-FFF2-40B4-BE49-F238E27FC236}">
                <a16:creationId xmlns:a16="http://schemas.microsoft.com/office/drawing/2014/main" id="{0824CD3A-2645-4ADB-9167-6668037D6D57}"/>
              </a:ext>
            </a:extLst>
          </p:cNvPr>
          <p:cNvPicPr>
            <a:picLocks noChangeAspect="1"/>
          </p:cNvPicPr>
          <p:nvPr/>
        </p:nvPicPr>
        <p:blipFill>
          <a:blip r:embed="rId2"/>
          <a:stretch>
            <a:fillRect/>
          </a:stretch>
        </p:blipFill>
        <p:spPr>
          <a:xfrm>
            <a:off x="1502738" y="1317999"/>
            <a:ext cx="2684701" cy="1985375"/>
          </a:xfrm>
          <a:prstGeom prst="rect">
            <a:avLst/>
          </a:prstGeom>
        </p:spPr>
      </p:pic>
      <p:pic>
        <p:nvPicPr>
          <p:cNvPr id="6" name="Picture 5">
            <a:extLst>
              <a:ext uri="{FF2B5EF4-FFF2-40B4-BE49-F238E27FC236}">
                <a16:creationId xmlns:a16="http://schemas.microsoft.com/office/drawing/2014/main" id="{032F681B-F9DC-4D56-BB7B-0A74B763B4D2}"/>
              </a:ext>
            </a:extLst>
          </p:cNvPr>
          <p:cNvPicPr>
            <a:picLocks noChangeAspect="1"/>
          </p:cNvPicPr>
          <p:nvPr/>
        </p:nvPicPr>
        <p:blipFill>
          <a:blip r:embed="rId3"/>
          <a:stretch>
            <a:fillRect/>
          </a:stretch>
        </p:blipFill>
        <p:spPr>
          <a:xfrm>
            <a:off x="4926422" y="1317587"/>
            <a:ext cx="2623825" cy="1954542"/>
          </a:xfrm>
          <a:prstGeom prst="rect">
            <a:avLst/>
          </a:prstGeom>
        </p:spPr>
      </p:pic>
    </p:spTree>
    <p:extLst>
      <p:ext uri="{BB962C8B-B14F-4D97-AF65-F5344CB8AC3E}">
        <p14:creationId xmlns:p14="http://schemas.microsoft.com/office/powerpoint/2010/main" val="365906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2FF0-E550-4EA4-B886-DD111F6C0576}"/>
              </a:ext>
            </a:extLst>
          </p:cNvPr>
          <p:cNvSpPr>
            <a:spLocks noGrp="1"/>
          </p:cNvSpPr>
          <p:nvPr>
            <p:ph type="title"/>
          </p:nvPr>
        </p:nvSpPr>
        <p:spPr/>
        <p:txBody>
          <a:bodyPr/>
          <a:lstStyle/>
          <a:p>
            <a:r>
              <a:rPr lang="en-US" sz="1600" dirty="0"/>
              <a:t>2.-c.3.) Churn by the Total Charges – Trend of charges over tenure periods</a:t>
            </a:r>
            <a:endParaRPr lang="fr-CA" sz="1600" dirty="0"/>
          </a:p>
        </p:txBody>
      </p:sp>
      <p:sp>
        <p:nvSpPr>
          <p:cNvPr id="7" name="Rectangle 6">
            <a:extLst>
              <a:ext uri="{FF2B5EF4-FFF2-40B4-BE49-F238E27FC236}">
                <a16:creationId xmlns:a16="http://schemas.microsoft.com/office/drawing/2014/main" id="{1B4D9489-8C14-4768-98F6-B21C376CF865}"/>
              </a:ext>
            </a:extLst>
          </p:cNvPr>
          <p:cNvSpPr/>
          <p:nvPr/>
        </p:nvSpPr>
        <p:spPr>
          <a:xfrm>
            <a:off x="5326699" y="2436409"/>
            <a:ext cx="3172911" cy="1015663"/>
          </a:xfrm>
          <a:prstGeom prst="rect">
            <a:avLst/>
          </a:prstGeom>
        </p:spPr>
        <p:txBody>
          <a:bodyPr wrap="square">
            <a:spAutoFit/>
          </a:bodyPr>
          <a:lstStyle/>
          <a:p>
            <a:pPr marL="285750" indent="-285750">
              <a:buFont typeface="Arial" panose="020B0604020202020204" pitchFamily="34" charset="0"/>
              <a:buChar char="•"/>
            </a:pPr>
            <a:r>
              <a:rPr lang="en-US" sz="1200" dirty="0">
                <a:latin typeface="Lato" panose="020B0604020202020204" charset="0"/>
              </a:rPr>
              <a:t>The churners’ charges </a:t>
            </a:r>
            <a:r>
              <a:rPr lang="en-US" sz="1200">
                <a:latin typeface="Lato" panose="020B0604020202020204" charset="0"/>
              </a:rPr>
              <a:t>remain always </a:t>
            </a:r>
            <a:r>
              <a:rPr lang="en-US" sz="1200" dirty="0">
                <a:latin typeface="Lato" panose="020B0604020202020204" charset="0"/>
              </a:rPr>
              <a:t>higher than the charges of the non-churners. So customers might be churning because of too much they’re paying.</a:t>
            </a:r>
          </a:p>
        </p:txBody>
      </p:sp>
      <p:pic>
        <p:nvPicPr>
          <p:cNvPr id="3" name="Picture 2">
            <a:extLst>
              <a:ext uri="{FF2B5EF4-FFF2-40B4-BE49-F238E27FC236}">
                <a16:creationId xmlns:a16="http://schemas.microsoft.com/office/drawing/2014/main" id="{05914712-C0E9-4D00-8B72-2F7F1C378C0D}"/>
              </a:ext>
            </a:extLst>
          </p:cNvPr>
          <p:cNvPicPr>
            <a:picLocks noChangeAspect="1"/>
          </p:cNvPicPr>
          <p:nvPr/>
        </p:nvPicPr>
        <p:blipFill>
          <a:blip r:embed="rId2"/>
          <a:stretch>
            <a:fillRect/>
          </a:stretch>
        </p:blipFill>
        <p:spPr>
          <a:xfrm>
            <a:off x="729450" y="1345566"/>
            <a:ext cx="4512189" cy="3012684"/>
          </a:xfrm>
          <a:prstGeom prst="rect">
            <a:avLst/>
          </a:prstGeom>
        </p:spPr>
      </p:pic>
    </p:spTree>
    <p:extLst>
      <p:ext uri="{BB962C8B-B14F-4D97-AF65-F5344CB8AC3E}">
        <p14:creationId xmlns:p14="http://schemas.microsoft.com/office/powerpoint/2010/main" val="13309801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98683-F964-4686-9DE3-65988E06EF57}"/>
              </a:ext>
            </a:extLst>
          </p:cNvPr>
          <p:cNvSpPr>
            <a:spLocks noGrp="1"/>
          </p:cNvSpPr>
          <p:nvPr>
            <p:ph type="title"/>
          </p:nvPr>
        </p:nvSpPr>
        <p:spPr/>
        <p:txBody>
          <a:bodyPr/>
          <a:lstStyle/>
          <a:p>
            <a:r>
              <a:rPr lang="en-US" sz="2400" dirty="0"/>
              <a:t>BONUS : How long before the company loses all its customers and which demographics will it lose first?</a:t>
            </a:r>
            <a:endParaRPr lang="fr-CA" sz="2400" dirty="0"/>
          </a:p>
        </p:txBody>
      </p:sp>
      <p:pic>
        <p:nvPicPr>
          <p:cNvPr id="5" name="Picture 4">
            <a:extLst>
              <a:ext uri="{FF2B5EF4-FFF2-40B4-BE49-F238E27FC236}">
                <a16:creationId xmlns:a16="http://schemas.microsoft.com/office/drawing/2014/main" id="{ABEFC00C-A9A3-48AE-BF45-CAE6513DAA10}"/>
              </a:ext>
            </a:extLst>
          </p:cNvPr>
          <p:cNvPicPr>
            <a:picLocks noChangeAspect="1"/>
          </p:cNvPicPr>
          <p:nvPr/>
        </p:nvPicPr>
        <p:blipFill>
          <a:blip r:embed="rId2"/>
          <a:stretch>
            <a:fillRect/>
          </a:stretch>
        </p:blipFill>
        <p:spPr>
          <a:xfrm>
            <a:off x="2562225" y="1827471"/>
            <a:ext cx="4019550" cy="466725"/>
          </a:xfrm>
          <a:prstGeom prst="rect">
            <a:avLst/>
          </a:prstGeom>
        </p:spPr>
      </p:pic>
      <p:pic>
        <p:nvPicPr>
          <p:cNvPr id="6" name="Picture 5">
            <a:extLst>
              <a:ext uri="{FF2B5EF4-FFF2-40B4-BE49-F238E27FC236}">
                <a16:creationId xmlns:a16="http://schemas.microsoft.com/office/drawing/2014/main" id="{8725D874-0970-4148-9CDA-095BCC7EA0AA}"/>
              </a:ext>
            </a:extLst>
          </p:cNvPr>
          <p:cNvPicPr>
            <a:picLocks noChangeAspect="1"/>
          </p:cNvPicPr>
          <p:nvPr/>
        </p:nvPicPr>
        <p:blipFill>
          <a:blip r:embed="rId3"/>
          <a:stretch>
            <a:fillRect/>
          </a:stretch>
        </p:blipFill>
        <p:spPr>
          <a:xfrm>
            <a:off x="4025864" y="2324100"/>
            <a:ext cx="2524125" cy="495300"/>
          </a:xfrm>
          <a:prstGeom prst="rect">
            <a:avLst/>
          </a:prstGeom>
        </p:spPr>
      </p:pic>
      <p:pic>
        <p:nvPicPr>
          <p:cNvPr id="7" name="Picture 6">
            <a:extLst>
              <a:ext uri="{FF2B5EF4-FFF2-40B4-BE49-F238E27FC236}">
                <a16:creationId xmlns:a16="http://schemas.microsoft.com/office/drawing/2014/main" id="{3B3E88A5-3BE0-4265-AEE5-38D24B97D688}"/>
              </a:ext>
            </a:extLst>
          </p:cNvPr>
          <p:cNvPicPr>
            <a:picLocks noChangeAspect="1"/>
          </p:cNvPicPr>
          <p:nvPr/>
        </p:nvPicPr>
        <p:blipFill>
          <a:blip r:embed="rId4"/>
          <a:stretch>
            <a:fillRect/>
          </a:stretch>
        </p:blipFill>
        <p:spPr>
          <a:xfrm>
            <a:off x="2663789" y="2366962"/>
            <a:ext cx="1362075" cy="409575"/>
          </a:xfrm>
          <a:prstGeom prst="rect">
            <a:avLst/>
          </a:prstGeom>
        </p:spPr>
      </p:pic>
      <p:sp>
        <p:nvSpPr>
          <p:cNvPr id="8" name="Rectangle 7">
            <a:extLst>
              <a:ext uri="{FF2B5EF4-FFF2-40B4-BE49-F238E27FC236}">
                <a16:creationId xmlns:a16="http://schemas.microsoft.com/office/drawing/2014/main" id="{D7FC3EFE-EED2-45F2-8E02-1B1C1B40A783}"/>
              </a:ext>
            </a:extLst>
          </p:cNvPr>
          <p:cNvSpPr/>
          <p:nvPr/>
        </p:nvSpPr>
        <p:spPr>
          <a:xfrm>
            <a:off x="1821712" y="3225320"/>
            <a:ext cx="5975497" cy="830997"/>
          </a:xfrm>
          <a:prstGeom prst="rect">
            <a:avLst/>
          </a:prstGeom>
        </p:spPr>
        <p:txBody>
          <a:bodyPr wrap="square">
            <a:spAutoFit/>
          </a:bodyPr>
          <a:lstStyle/>
          <a:p>
            <a:r>
              <a:rPr lang="en-US" sz="1200" dirty="0">
                <a:latin typeface="Lato" panose="020B0604020202020204" charset="0"/>
              </a:rPr>
              <a:t>By plugging in the values of N=7043 and p=0.2654, we find n=29 months, which is the tenure after which all current customers will have churned if nothing is done to change anything</a:t>
            </a:r>
          </a:p>
          <a:p>
            <a:r>
              <a:rPr lang="en-US" sz="1200" dirty="0">
                <a:latin typeface="Lato" panose="020B0604020202020204" charset="0"/>
              </a:rPr>
              <a:t> </a:t>
            </a:r>
          </a:p>
        </p:txBody>
      </p:sp>
    </p:spTree>
    <p:extLst>
      <p:ext uri="{BB962C8B-B14F-4D97-AF65-F5344CB8AC3E}">
        <p14:creationId xmlns:p14="http://schemas.microsoft.com/office/powerpoint/2010/main" val="1573540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CE749-4903-467F-9A57-A8418841A0B2}"/>
              </a:ext>
            </a:extLst>
          </p:cNvPr>
          <p:cNvSpPr>
            <a:spLocks noGrp="1"/>
          </p:cNvSpPr>
          <p:nvPr>
            <p:ph type="title"/>
          </p:nvPr>
        </p:nvSpPr>
        <p:spPr/>
        <p:txBody>
          <a:bodyPr/>
          <a:lstStyle/>
          <a:p>
            <a:r>
              <a:rPr lang="en-US" dirty="0"/>
              <a:t>CUSTOMER PROFILES</a:t>
            </a:r>
            <a:endParaRPr lang="fr-CA" dirty="0"/>
          </a:p>
        </p:txBody>
      </p:sp>
      <p:graphicFrame>
        <p:nvGraphicFramePr>
          <p:cNvPr id="4" name="Table 3">
            <a:extLst>
              <a:ext uri="{FF2B5EF4-FFF2-40B4-BE49-F238E27FC236}">
                <a16:creationId xmlns:a16="http://schemas.microsoft.com/office/drawing/2014/main" id="{D03ECE5D-8C27-4921-944C-9A046BD2088D}"/>
              </a:ext>
            </a:extLst>
          </p:cNvPr>
          <p:cNvGraphicFramePr>
            <a:graphicFrameLocks noGrp="1"/>
          </p:cNvGraphicFramePr>
          <p:nvPr>
            <p:extLst>
              <p:ext uri="{D42A27DB-BD31-4B8C-83A1-F6EECF244321}">
                <p14:modId xmlns:p14="http://schemas.microsoft.com/office/powerpoint/2010/main" val="3972889872"/>
              </p:ext>
            </p:extLst>
          </p:nvPr>
        </p:nvGraphicFramePr>
        <p:xfrm>
          <a:off x="342897" y="1574800"/>
          <a:ext cx="8458205" cy="2980669"/>
        </p:xfrm>
        <a:graphic>
          <a:graphicData uri="http://schemas.openxmlformats.org/drawingml/2006/table">
            <a:tbl>
              <a:tblPr/>
              <a:tblGrid>
                <a:gridCol w="391346">
                  <a:extLst>
                    <a:ext uri="{9D8B030D-6E8A-4147-A177-3AD203B41FA5}">
                      <a16:colId xmlns:a16="http://schemas.microsoft.com/office/drawing/2014/main" val="2288768714"/>
                    </a:ext>
                  </a:extLst>
                </a:gridCol>
                <a:gridCol w="391346">
                  <a:extLst>
                    <a:ext uri="{9D8B030D-6E8A-4147-A177-3AD203B41FA5}">
                      <a16:colId xmlns:a16="http://schemas.microsoft.com/office/drawing/2014/main" val="2880749669"/>
                    </a:ext>
                  </a:extLst>
                </a:gridCol>
                <a:gridCol w="391346">
                  <a:extLst>
                    <a:ext uri="{9D8B030D-6E8A-4147-A177-3AD203B41FA5}">
                      <a16:colId xmlns:a16="http://schemas.microsoft.com/office/drawing/2014/main" val="2597282741"/>
                    </a:ext>
                  </a:extLst>
                </a:gridCol>
                <a:gridCol w="391346">
                  <a:extLst>
                    <a:ext uri="{9D8B030D-6E8A-4147-A177-3AD203B41FA5}">
                      <a16:colId xmlns:a16="http://schemas.microsoft.com/office/drawing/2014/main" val="289146194"/>
                    </a:ext>
                  </a:extLst>
                </a:gridCol>
                <a:gridCol w="464720">
                  <a:extLst>
                    <a:ext uri="{9D8B030D-6E8A-4147-A177-3AD203B41FA5}">
                      <a16:colId xmlns:a16="http://schemas.microsoft.com/office/drawing/2014/main" val="778325080"/>
                    </a:ext>
                  </a:extLst>
                </a:gridCol>
                <a:gridCol w="317966">
                  <a:extLst>
                    <a:ext uri="{9D8B030D-6E8A-4147-A177-3AD203B41FA5}">
                      <a16:colId xmlns:a16="http://schemas.microsoft.com/office/drawing/2014/main" val="920932155"/>
                    </a:ext>
                  </a:extLst>
                </a:gridCol>
                <a:gridCol w="391346">
                  <a:extLst>
                    <a:ext uri="{9D8B030D-6E8A-4147-A177-3AD203B41FA5}">
                      <a16:colId xmlns:a16="http://schemas.microsoft.com/office/drawing/2014/main" val="3289937230"/>
                    </a:ext>
                  </a:extLst>
                </a:gridCol>
                <a:gridCol w="391346">
                  <a:extLst>
                    <a:ext uri="{9D8B030D-6E8A-4147-A177-3AD203B41FA5}">
                      <a16:colId xmlns:a16="http://schemas.microsoft.com/office/drawing/2014/main" val="4230188588"/>
                    </a:ext>
                  </a:extLst>
                </a:gridCol>
                <a:gridCol w="391346">
                  <a:extLst>
                    <a:ext uri="{9D8B030D-6E8A-4147-A177-3AD203B41FA5}">
                      <a16:colId xmlns:a16="http://schemas.microsoft.com/office/drawing/2014/main" val="2296480763"/>
                    </a:ext>
                  </a:extLst>
                </a:gridCol>
                <a:gridCol w="513642">
                  <a:extLst>
                    <a:ext uri="{9D8B030D-6E8A-4147-A177-3AD203B41FA5}">
                      <a16:colId xmlns:a16="http://schemas.microsoft.com/office/drawing/2014/main" val="1469870001"/>
                    </a:ext>
                  </a:extLst>
                </a:gridCol>
                <a:gridCol w="391346">
                  <a:extLst>
                    <a:ext uri="{9D8B030D-6E8A-4147-A177-3AD203B41FA5}">
                      <a16:colId xmlns:a16="http://schemas.microsoft.com/office/drawing/2014/main" val="509827089"/>
                    </a:ext>
                  </a:extLst>
                </a:gridCol>
                <a:gridCol w="391346">
                  <a:extLst>
                    <a:ext uri="{9D8B030D-6E8A-4147-A177-3AD203B41FA5}">
                      <a16:colId xmlns:a16="http://schemas.microsoft.com/office/drawing/2014/main" val="833984389"/>
                    </a:ext>
                  </a:extLst>
                </a:gridCol>
                <a:gridCol w="391346">
                  <a:extLst>
                    <a:ext uri="{9D8B030D-6E8A-4147-A177-3AD203B41FA5}">
                      <a16:colId xmlns:a16="http://schemas.microsoft.com/office/drawing/2014/main" val="1589465057"/>
                    </a:ext>
                  </a:extLst>
                </a:gridCol>
                <a:gridCol w="391346">
                  <a:extLst>
                    <a:ext uri="{9D8B030D-6E8A-4147-A177-3AD203B41FA5}">
                      <a16:colId xmlns:a16="http://schemas.microsoft.com/office/drawing/2014/main" val="964778984"/>
                    </a:ext>
                  </a:extLst>
                </a:gridCol>
                <a:gridCol w="391346">
                  <a:extLst>
                    <a:ext uri="{9D8B030D-6E8A-4147-A177-3AD203B41FA5}">
                      <a16:colId xmlns:a16="http://schemas.microsoft.com/office/drawing/2014/main" val="1075255174"/>
                    </a:ext>
                  </a:extLst>
                </a:gridCol>
                <a:gridCol w="391346">
                  <a:extLst>
                    <a:ext uri="{9D8B030D-6E8A-4147-A177-3AD203B41FA5}">
                      <a16:colId xmlns:a16="http://schemas.microsoft.com/office/drawing/2014/main" val="4226105920"/>
                    </a:ext>
                  </a:extLst>
                </a:gridCol>
                <a:gridCol w="650632">
                  <a:extLst>
                    <a:ext uri="{9D8B030D-6E8A-4147-A177-3AD203B41FA5}">
                      <a16:colId xmlns:a16="http://schemas.microsoft.com/office/drawing/2014/main" val="2243980298"/>
                    </a:ext>
                  </a:extLst>
                </a:gridCol>
                <a:gridCol w="391346">
                  <a:extLst>
                    <a:ext uri="{9D8B030D-6E8A-4147-A177-3AD203B41FA5}">
                      <a16:colId xmlns:a16="http://schemas.microsoft.com/office/drawing/2014/main" val="3617625438"/>
                    </a:ext>
                  </a:extLst>
                </a:gridCol>
                <a:gridCol w="694560">
                  <a:extLst>
                    <a:ext uri="{9D8B030D-6E8A-4147-A177-3AD203B41FA5}">
                      <a16:colId xmlns:a16="http://schemas.microsoft.com/office/drawing/2014/main" val="2837704470"/>
                    </a:ext>
                  </a:extLst>
                </a:gridCol>
                <a:gridCol w="337841">
                  <a:extLst>
                    <a:ext uri="{9D8B030D-6E8A-4147-A177-3AD203B41FA5}">
                      <a16:colId xmlns:a16="http://schemas.microsoft.com/office/drawing/2014/main" val="2335030851"/>
                    </a:ext>
                  </a:extLst>
                </a:gridCol>
              </a:tblGrid>
              <a:tr h="744100">
                <a:tc>
                  <a:txBody>
                    <a:bodyPr/>
                    <a:lstStyle/>
                    <a:p>
                      <a:pPr algn="l" fontAlgn="ctr"/>
                      <a:endParaRPr lang="fr-CA" sz="700" b="1" dirty="0">
                        <a:effectLst/>
                      </a:endParaRPr>
                    </a:p>
                  </a:txBody>
                  <a:tcPr marL="17824" marR="17824" marT="8912" marB="8912" vert="vert270" anchor="ctr">
                    <a:lnL>
                      <a:noFill/>
                    </a:lnL>
                    <a:lnR>
                      <a:noFill/>
                    </a:lnR>
                    <a:lnT>
                      <a:noFill/>
                    </a:lnT>
                    <a:lnB>
                      <a:noFill/>
                    </a:lnB>
                    <a:solidFill>
                      <a:srgbClr val="FFFFFF"/>
                    </a:solidFill>
                  </a:tcPr>
                </a:tc>
                <a:tc>
                  <a:txBody>
                    <a:bodyPr/>
                    <a:lstStyle/>
                    <a:p>
                      <a:pPr algn="l" fontAlgn="ctr"/>
                      <a:r>
                        <a:rPr lang="fr-CA" sz="900" b="1" dirty="0">
                          <a:solidFill>
                            <a:srgbClr val="002060"/>
                          </a:solidFill>
                          <a:effectLst/>
                        </a:rPr>
                        <a:t>Senior Citizen</a:t>
                      </a:r>
                    </a:p>
                  </a:txBody>
                  <a:tcPr marL="17824" marR="17824" marT="8912" marB="8912" vert="vert270" anchor="ctr">
                    <a:lnL>
                      <a:noFill/>
                    </a:lnL>
                    <a:lnR>
                      <a:noFill/>
                    </a:lnR>
                    <a:lnT>
                      <a:noFill/>
                    </a:lnT>
                    <a:lnB>
                      <a:noFill/>
                    </a:lnB>
                    <a:solidFill>
                      <a:srgbClr val="FFFFFF"/>
                    </a:solidFill>
                  </a:tcPr>
                </a:tc>
                <a:tc>
                  <a:txBody>
                    <a:bodyPr/>
                    <a:lstStyle/>
                    <a:p>
                      <a:pPr algn="l" fontAlgn="ctr"/>
                      <a:r>
                        <a:rPr lang="fr-CA" sz="900" b="1" dirty="0">
                          <a:solidFill>
                            <a:srgbClr val="002060"/>
                          </a:solidFill>
                          <a:effectLst/>
                        </a:rPr>
                        <a:t>tenure</a:t>
                      </a:r>
                    </a:p>
                  </a:txBody>
                  <a:tcPr marL="17824" marR="17824" marT="8912" marB="8912" vert="vert270" anchor="ctr">
                    <a:lnL>
                      <a:noFill/>
                    </a:lnL>
                    <a:lnR>
                      <a:noFill/>
                    </a:lnR>
                    <a:lnT>
                      <a:noFill/>
                    </a:lnT>
                    <a:lnB>
                      <a:noFill/>
                    </a:lnB>
                    <a:solidFill>
                      <a:srgbClr val="FFFFFF"/>
                    </a:solidFill>
                  </a:tcPr>
                </a:tc>
                <a:tc>
                  <a:txBody>
                    <a:bodyPr/>
                    <a:lstStyle/>
                    <a:p>
                      <a:pPr algn="l" fontAlgn="ctr"/>
                      <a:r>
                        <a:rPr lang="fr-CA" sz="900" b="1" dirty="0" err="1">
                          <a:solidFill>
                            <a:srgbClr val="002060"/>
                          </a:solidFill>
                          <a:effectLst/>
                        </a:rPr>
                        <a:t>Monthly</a:t>
                      </a:r>
                      <a:endParaRPr lang="fr-CA" sz="900" b="1" dirty="0">
                        <a:solidFill>
                          <a:srgbClr val="002060"/>
                        </a:solidFill>
                        <a:effectLst/>
                      </a:endParaRPr>
                    </a:p>
                    <a:p>
                      <a:pPr algn="l" fontAlgn="ctr"/>
                      <a:r>
                        <a:rPr lang="fr-CA" sz="900" b="1" dirty="0">
                          <a:solidFill>
                            <a:srgbClr val="002060"/>
                          </a:solidFill>
                          <a:effectLst/>
                        </a:rPr>
                        <a:t>Charges</a:t>
                      </a:r>
                    </a:p>
                  </a:txBody>
                  <a:tcPr marL="17824" marR="17824" marT="8912" marB="8912" vert="vert270" anchor="ctr">
                    <a:lnL>
                      <a:noFill/>
                    </a:lnL>
                    <a:lnR>
                      <a:noFill/>
                    </a:lnR>
                    <a:lnT>
                      <a:noFill/>
                    </a:lnT>
                    <a:lnB>
                      <a:noFill/>
                    </a:lnB>
                    <a:solidFill>
                      <a:srgbClr val="FFFFFF"/>
                    </a:solidFill>
                  </a:tcPr>
                </a:tc>
                <a:tc>
                  <a:txBody>
                    <a:bodyPr/>
                    <a:lstStyle/>
                    <a:p>
                      <a:pPr algn="l" fontAlgn="ctr"/>
                      <a:r>
                        <a:rPr lang="en-US" sz="900" b="1" dirty="0">
                          <a:solidFill>
                            <a:srgbClr val="002060"/>
                          </a:solidFill>
                          <a:effectLst/>
                        </a:rPr>
                        <a:t>g</a:t>
                      </a:r>
                      <a:r>
                        <a:rPr lang="fr-CA" sz="900" b="1" dirty="0" err="1">
                          <a:solidFill>
                            <a:srgbClr val="002060"/>
                          </a:solidFill>
                          <a:effectLst/>
                        </a:rPr>
                        <a:t>ender</a:t>
                      </a:r>
                      <a:endParaRPr lang="fr-CA" sz="900" b="1" dirty="0">
                        <a:solidFill>
                          <a:srgbClr val="002060"/>
                        </a:solidFill>
                        <a:effectLst/>
                      </a:endParaRPr>
                    </a:p>
                  </a:txBody>
                  <a:tcPr marL="17824" marR="17824" marT="8912" marB="8912" vert="vert270" anchor="ctr">
                    <a:lnL>
                      <a:noFill/>
                    </a:lnL>
                    <a:lnR>
                      <a:noFill/>
                    </a:lnR>
                    <a:lnT>
                      <a:noFill/>
                    </a:lnT>
                    <a:lnB>
                      <a:noFill/>
                    </a:lnB>
                    <a:solidFill>
                      <a:srgbClr val="FFFFFF"/>
                    </a:solidFill>
                  </a:tcPr>
                </a:tc>
                <a:tc>
                  <a:txBody>
                    <a:bodyPr/>
                    <a:lstStyle/>
                    <a:p>
                      <a:pPr algn="l" fontAlgn="ctr"/>
                      <a:r>
                        <a:rPr lang="fr-CA" sz="900" b="1" dirty="0">
                          <a:solidFill>
                            <a:srgbClr val="002060"/>
                          </a:solidFill>
                          <a:effectLst/>
                        </a:rPr>
                        <a:t>Partner</a:t>
                      </a:r>
                    </a:p>
                  </a:txBody>
                  <a:tcPr marL="17824" marR="17824" marT="8912" marB="8912" vert="vert270" anchor="ctr">
                    <a:lnL>
                      <a:noFill/>
                    </a:lnL>
                    <a:lnR>
                      <a:noFill/>
                    </a:lnR>
                    <a:lnT>
                      <a:noFill/>
                    </a:lnT>
                    <a:lnB>
                      <a:noFill/>
                    </a:lnB>
                    <a:solidFill>
                      <a:srgbClr val="FFFFFF"/>
                    </a:solidFill>
                  </a:tcPr>
                </a:tc>
                <a:tc>
                  <a:txBody>
                    <a:bodyPr/>
                    <a:lstStyle/>
                    <a:p>
                      <a:pPr algn="l" fontAlgn="ctr"/>
                      <a:r>
                        <a:rPr lang="fr-CA" sz="900" b="1" dirty="0" err="1">
                          <a:solidFill>
                            <a:srgbClr val="002060"/>
                          </a:solidFill>
                          <a:effectLst/>
                        </a:rPr>
                        <a:t>Dependents</a:t>
                      </a:r>
                      <a:endParaRPr lang="fr-CA" sz="900" b="1" dirty="0">
                        <a:solidFill>
                          <a:srgbClr val="002060"/>
                        </a:solidFill>
                        <a:effectLst/>
                      </a:endParaRPr>
                    </a:p>
                  </a:txBody>
                  <a:tcPr marL="17824" marR="17824" marT="8912" marB="8912" vert="vert270" anchor="ctr">
                    <a:lnL>
                      <a:noFill/>
                    </a:lnL>
                    <a:lnR>
                      <a:noFill/>
                    </a:lnR>
                    <a:lnT>
                      <a:noFill/>
                    </a:lnT>
                    <a:lnB>
                      <a:noFill/>
                    </a:lnB>
                    <a:solidFill>
                      <a:srgbClr val="FFFFFF"/>
                    </a:solidFill>
                  </a:tcPr>
                </a:tc>
                <a:tc>
                  <a:txBody>
                    <a:bodyPr/>
                    <a:lstStyle/>
                    <a:p>
                      <a:pPr algn="l" fontAlgn="ctr"/>
                      <a:r>
                        <a:rPr lang="fr-CA" sz="900" b="1" dirty="0">
                          <a:solidFill>
                            <a:srgbClr val="002060"/>
                          </a:solidFill>
                          <a:effectLst/>
                        </a:rPr>
                        <a:t>Phone Service</a:t>
                      </a:r>
                    </a:p>
                  </a:txBody>
                  <a:tcPr marL="17824" marR="17824" marT="8912" marB="8912" vert="vert270" anchor="ctr">
                    <a:lnL>
                      <a:noFill/>
                    </a:lnL>
                    <a:lnR>
                      <a:noFill/>
                    </a:lnR>
                    <a:lnT>
                      <a:noFill/>
                    </a:lnT>
                    <a:lnB>
                      <a:noFill/>
                    </a:lnB>
                    <a:solidFill>
                      <a:srgbClr val="FFFFFF"/>
                    </a:solidFill>
                  </a:tcPr>
                </a:tc>
                <a:tc>
                  <a:txBody>
                    <a:bodyPr/>
                    <a:lstStyle/>
                    <a:p>
                      <a:pPr algn="l" fontAlgn="ctr"/>
                      <a:r>
                        <a:rPr lang="fr-CA" sz="900" b="1" dirty="0">
                          <a:solidFill>
                            <a:srgbClr val="002060"/>
                          </a:solidFill>
                          <a:effectLst/>
                        </a:rPr>
                        <a:t>Multiple Lines</a:t>
                      </a:r>
                    </a:p>
                  </a:txBody>
                  <a:tcPr marL="17824" marR="17824" marT="8912" marB="8912" vert="vert270" anchor="ctr">
                    <a:lnL>
                      <a:noFill/>
                    </a:lnL>
                    <a:lnR>
                      <a:noFill/>
                    </a:lnR>
                    <a:lnT>
                      <a:noFill/>
                    </a:lnT>
                    <a:lnB>
                      <a:noFill/>
                    </a:lnB>
                    <a:solidFill>
                      <a:srgbClr val="FFFFFF"/>
                    </a:solidFill>
                  </a:tcPr>
                </a:tc>
                <a:tc>
                  <a:txBody>
                    <a:bodyPr/>
                    <a:lstStyle/>
                    <a:p>
                      <a:pPr algn="l" fontAlgn="ctr"/>
                      <a:r>
                        <a:rPr lang="fr-CA" sz="900" b="1" dirty="0">
                          <a:solidFill>
                            <a:srgbClr val="002060"/>
                          </a:solidFill>
                          <a:effectLst/>
                        </a:rPr>
                        <a:t>Internet</a:t>
                      </a:r>
                    </a:p>
                    <a:p>
                      <a:pPr algn="l" fontAlgn="ctr"/>
                      <a:r>
                        <a:rPr lang="fr-CA" sz="900" b="1" dirty="0">
                          <a:solidFill>
                            <a:srgbClr val="002060"/>
                          </a:solidFill>
                          <a:effectLst/>
                        </a:rPr>
                        <a:t>Service</a:t>
                      </a:r>
                    </a:p>
                  </a:txBody>
                  <a:tcPr marL="17824" marR="17824" marT="8912" marB="8912" vert="vert270" anchor="ctr">
                    <a:lnL>
                      <a:noFill/>
                    </a:lnL>
                    <a:lnR>
                      <a:noFill/>
                    </a:lnR>
                    <a:lnT>
                      <a:noFill/>
                    </a:lnT>
                    <a:lnB>
                      <a:noFill/>
                    </a:lnB>
                    <a:solidFill>
                      <a:srgbClr val="FFFFFF"/>
                    </a:solidFill>
                  </a:tcPr>
                </a:tc>
                <a:tc>
                  <a:txBody>
                    <a:bodyPr/>
                    <a:lstStyle/>
                    <a:p>
                      <a:pPr algn="l" fontAlgn="ctr"/>
                      <a:r>
                        <a:rPr lang="fr-CA" sz="900" b="1" dirty="0">
                          <a:solidFill>
                            <a:srgbClr val="002060"/>
                          </a:solidFill>
                          <a:effectLst/>
                        </a:rPr>
                        <a:t>Online</a:t>
                      </a:r>
                    </a:p>
                    <a:p>
                      <a:pPr algn="l" fontAlgn="ctr"/>
                      <a:r>
                        <a:rPr lang="fr-CA" sz="900" b="1" dirty="0">
                          <a:solidFill>
                            <a:srgbClr val="002060"/>
                          </a:solidFill>
                          <a:effectLst/>
                        </a:rPr>
                        <a:t>Security</a:t>
                      </a:r>
                    </a:p>
                  </a:txBody>
                  <a:tcPr marL="17824" marR="17824" marT="8912" marB="8912" vert="vert270" anchor="ctr">
                    <a:lnL>
                      <a:noFill/>
                    </a:lnL>
                    <a:lnR>
                      <a:noFill/>
                    </a:lnR>
                    <a:lnT>
                      <a:noFill/>
                    </a:lnT>
                    <a:lnB>
                      <a:noFill/>
                    </a:lnB>
                    <a:solidFill>
                      <a:srgbClr val="FFFFFF"/>
                    </a:solidFill>
                  </a:tcPr>
                </a:tc>
                <a:tc>
                  <a:txBody>
                    <a:bodyPr/>
                    <a:lstStyle/>
                    <a:p>
                      <a:pPr algn="l" fontAlgn="ctr"/>
                      <a:r>
                        <a:rPr lang="fr-CA" sz="900" b="1" dirty="0">
                          <a:solidFill>
                            <a:srgbClr val="002060"/>
                          </a:solidFill>
                          <a:effectLst/>
                        </a:rPr>
                        <a:t>Online</a:t>
                      </a:r>
                    </a:p>
                    <a:p>
                      <a:pPr algn="l" fontAlgn="ctr"/>
                      <a:r>
                        <a:rPr lang="fr-CA" sz="900" b="1" dirty="0">
                          <a:solidFill>
                            <a:srgbClr val="002060"/>
                          </a:solidFill>
                          <a:effectLst/>
                        </a:rPr>
                        <a:t>Backup</a:t>
                      </a:r>
                    </a:p>
                  </a:txBody>
                  <a:tcPr marL="17824" marR="17824" marT="8912" marB="8912" vert="vert270" anchor="ctr">
                    <a:lnL>
                      <a:noFill/>
                    </a:lnL>
                    <a:lnR>
                      <a:noFill/>
                    </a:lnR>
                    <a:lnT>
                      <a:noFill/>
                    </a:lnT>
                    <a:lnB>
                      <a:noFill/>
                    </a:lnB>
                    <a:solidFill>
                      <a:srgbClr val="FFFFFF"/>
                    </a:solidFill>
                  </a:tcPr>
                </a:tc>
                <a:tc>
                  <a:txBody>
                    <a:bodyPr/>
                    <a:lstStyle/>
                    <a:p>
                      <a:pPr algn="l" fontAlgn="ctr"/>
                      <a:r>
                        <a:rPr lang="fr-CA" sz="900" b="1" dirty="0" err="1">
                          <a:solidFill>
                            <a:srgbClr val="002060"/>
                          </a:solidFill>
                          <a:effectLst/>
                        </a:rPr>
                        <a:t>Device</a:t>
                      </a:r>
                      <a:endParaRPr lang="fr-CA" sz="900" b="1" dirty="0">
                        <a:solidFill>
                          <a:srgbClr val="002060"/>
                        </a:solidFill>
                        <a:effectLst/>
                      </a:endParaRPr>
                    </a:p>
                    <a:p>
                      <a:pPr algn="l" fontAlgn="ctr"/>
                      <a:r>
                        <a:rPr lang="fr-CA" sz="900" b="1" dirty="0">
                          <a:solidFill>
                            <a:srgbClr val="002060"/>
                          </a:solidFill>
                          <a:effectLst/>
                        </a:rPr>
                        <a:t>Protection</a:t>
                      </a:r>
                    </a:p>
                  </a:txBody>
                  <a:tcPr marL="17824" marR="17824" marT="8912" marB="8912" vert="vert270" anchor="ctr">
                    <a:lnL>
                      <a:noFill/>
                    </a:lnL>
                    <a:lnR>
                      <a:noFill/>
                    </a:lnR>
                    <a:lnT>
                      <a:noFill/>
                    </a:lnT>
                    <a:lnB>
                      <a:noFill/>
                    </a:lnB>
                    <a:solidFill>
                      <a:srgbClr val="FFFFFF"/>
                    </a:solidFill>
                  </a:tcPr>
                </a:tc>
                <a:tc>
                  <a:txBody>
                    <a:bodyPr/>
                    <a:lstStyle/>
                    <a:p>
                      <a:pPr algn="l" fontAlgn="ctr"/>
                      <a:r>
                        <a:rPr lang="fr-CA" sz="900" b="1" dirty="0">
                          <a:solidFill>
                            <a:srgbClr val="002060"/>
                          </a:solidFill>
                          <a:effectLst/>
                        </a:rPr>
                        <a:t>Tech</a:t>
                      </a:r>
                    </a:p>
                    <a:p>
                      <a:pPr algn="l" fontAlgn="ctr"/>
                      <a:r>
                        <a:rPr lang="fr-CA" sz="900" b="1" dirty="0">
                          <a:solidFill>
                            <a:srgbClr val="002060"/>
                          </a:solidFill>
                          <a:effectLst/>
                        </a:rPr>
                        <a:t>Support</a:t>
                      </a:r>
                    </a:p>
                  </a:txBody>
                  <a:tcPr marL="17824" marR="17824" marT="8912" marB="8912" vert="vert270" anchor="ctr">
                    <a:lnL>
                      <a:noFill/>
                    </a:lnL>
                    <a:lnR>
                      <a:noFill/>
                    </a:lnR>
                    <a:lnT>
                      <a:noFill/>
                    </a:lnT>
                    <a:lnB>
                      <a:noFill/>
                    </a:lnB>
                    <a:solidFill>
                      <a:srgbClr val="FFFFFF"/>
                    </a:solidFill>
                  </a:tcPr>
                </a:tc>
                <a:tc>
                  <a:txBody>
                    <a:bodyPr/>
                    <a:lstStyle/>
                    <a:p>
                      <a:pPr algn="l" fontAlgn="ctr"/>
                      <a:r>
                        <a:rPr lang="fr-CA" sz="900" b="1" dirty="0">
                          <a:solidFill>
                            <a:srgbClr val="002060"/>
                          </a:solidFill>
                          <a:effectLst/>
                        </a:rPr>
                        <a:t>Streaming TV</a:t>
                      </a:r>
                    </a:p>
                  </a:txBody>
                  <a:tcPr marL="17824" marR="17824" marT="8912" marB="8912" vert="vert270" anchor="ctr">
                    <a:lnL>
                      <a:noFill/>
                    </a:lnL>
                    <a:lnR>
                      <a:noFill/>
                    </a:lnR>
                    <a:lnT>
                      <a:noFill/>
                    </a:lnT>
                    <a:lnB>
                      <a:noFill/>
                    </a:lnB>
                    <a:solidFill>
                      <a:srgbClr val="FFFFFF"/>
                    </a:solidFill>
                  </a:tcPr>
                </a:tc>
                <a:tc>
                  <a:txBody>
                    <a:bodyPr/>
                    <a:lstStyle/>
                    <a:p>
                      <a:pPr algn="l" fontAlgn="ctr"/>
                      <a:r>
                        <a:rPr lang="fr-CA" sz="900" b="1" dirty="0">
                          <a:solidFill>
                            <a:srgbClr val="002060"/>
                          </a:solidFill>
                          <a:effectLst/>
                        </a:rPr>
                        <a:t>Streaming </a:t>
                      </a:r>
                      <a:r>
                        <a:rPr lang="fr-CA" sz="900" b="1" dirty="0" err="1">
                          <a:solidFill>
                            <a:srgbClr val="002060"/>
                          </a:solidFill>
                          <a:effectLst/>
                        </a:rPr>
                        <a:t>Movies</a:t>
                      </a:r>
                      <a:endParaRPr lang="fr-CA" sz="900" b="1" dirty="0">
                        <a:solidFill>
                          <a:srgbClr val="002060"/>
                        </a:solidFill>
                        <a:effectLst/>
                      </a:endParaRPr>
                    </a:p>
                  </a:txBody>
                  <a:tcPr marL="17824" marR="17824" marT="8912" marB="8912" vert="vert270" anchor="ctr">
                    <a:lnL>
                      <a:noFill/>
                    </a:lnL>
                    <a:lnR>
                      <a:noFill/>
                    </a:lnR>
                    <a:lnT>
                      <a:noFill/>
                    </a:lnT>
                    <a:lnB>
                      <a:noFill/>
                    </a:lnB>
                    <a:solidFill>
                      <a:srgbClr val="FFFFFF"/>
                    </a:solidFill>
                  </a:tcPr>
                </a:tc>
                <a:tc>
                  <a:txBody>
                    <a:bodyPr/>
                    <a:lstStyle/>
                    <a:p>
                      <a:pPr algn="l" fontAlgn="ctr"/>
                      <a:r>
                        <a:rPr lang="fr-CA" sz="900" b="1" dirty="0" err="1">
                          <a:solidFill>
                            <a:srgbClr val="002060"/>
                          </a:solidFill>
                          <a:effectLst/>
                        </a:rPr>
                        <a:t>Contract</a:t>
                      </a:r>
                      <a:r>
                        <a:rPr lang="fr-CA" sz="900" b="1" dirty="0">
                          <a:solidFill>
                            <a:srgbClr val="002060"/>
                          </a:solidFill>
                          <a:effectLst/>
                        </a:rPr>
                        <a:t> </a:t>
                      </a:r>
                      <a:r>
                        <a:rPr lang="fr-CA" sz="900" b="1" dirty="0" err="1">
                          <a:solidFill>
                            <a:srgbClr val="002060"/>
                          </a:solidFill>
                          <a:effectLst/>
                        </a:rPr>
                        <a:t>Length</a:t>
                      </a:r>
                      <a:endParaRPr lang="fr-CA" sz="900" b="1" dirty="0">
                        <a:solidFill>
                          <a:srgbClr val="002060"/>
                        </a:solidFill>
                        <a:effectLst/>
                      </a:endParaRPr>
                    </a:p>
                  </a:txBody>
                  <a:tcPr marL="17824" marR="17824" marT="8912" marB="8912" vert="vert270" anchor="ctr">
                    <a:lnL>
                      <a:noFill/>
                    </a:lnL>
                    <a:lnR>
                      <a:noFill/>
                    </a:lnR>
                    <a:lnT>
                      <a:noFill/>
                    </a:lnT>
                    <a:lnB>
                      <a:noFill/>
                    </a:lnB>
                    <a:solidFill>
                      <a:srgbClr val="FFFFFF"/>
                    </a:solidFill>
                  </a:tcPr>
                </a:tc>
                <a:tc>
                  <a:txBody>
                    <a:bodyPr/>
                    <a:lstStyle/>
                    <a:p>
                      <a:pPr algn="l" fontAlgn="ctr"/>
                      <a:r>
                        <a:rPr lang="fr-CA" sz="900" b="1" dirty="0" err="1">
                          <a:solidFill>
                            <a:srgbClr val="002060"/>
                          </a:solidFill>
                          <a:effectLst/>
                        </a:rPr>
                        <a:t>Paperless</a:t>
                      </a:r>
                      <a:r>
                        <a:rPr lang="fr-CA" sz="900" b="1" dirty="0">
                          <a:solidFill>
                            <a:srgbClr val="002060"/>
                          </a:solidFill>
                          <a:effectLst/>
                        </a:rPr>
                        <a:t> </a:t>
                      </a:r>
                      <a:r>
                        <a:rPr lang="fr-CA" sz="900" b="1" dirty="0" err="1">
                          <a:solidFill>
                            <a:srgbClr val="002060"/>
                          </a:solidFill>
                          <a:effectLst/>
                        </a:rPr>
                        <a:t>Billing</a:t>
                      </a:r>
                      <a:endParaRPr lang="fr-CA" sz="900" b="1" dirty="0">
                        <a:solidFill>
                          <a:srgbClr val="002060"/>
                        </a:solidFill>
                        <a:effectLst/>
                      </a:endParaRPr>
                    </a:p>
                  </a:txBody>
                  <a:tcPr marL="17824" marR="17824" marT="8912" marB="8912" vert="vert270" anchor="ctr">
                    <a:lnL>
                      <a:noFill/>
                    </a:lnL>
                    <a:lnR>
                      <a:noFill/>
                    </a:lnR>
                    <a:lnT>
                      <a:noFill/>
                    </a:lnT>
                    <a:lnB>
                      <a:noFill/>
                    </a:lnB>
                    <a:solidFill>
                      <a:srgbClr val="FFFFFF"/>
                    </a:solidFill>
                  </a:tcPr>
                </a:tc>
                <a:tc>
                  <a:txBody>
                    <a:bodyPr/>
                    <a:lstStyle/>
                    <a:p>
                      <a:pPr algn="l" fontAlgn="ctr"/>
                      <a:r>
                        <a:rPr lang="fr-CA" sz="900" b="1" dirty="0" err="1">
                          <a:solidFill>
                            <a:srgbClr val="002060"/>
                          </a:solidFill>
                          <a:effectLst/>
                        </a:rPr>
                        <a:t>Payment</a:t>
                      </a:r>
                      <a:r>
                        <a:rPr lang="fr-CA" sz="900" b="1" dirty="0">
                          <a:solidFill>
                            <a:srgbClr val="002060"/>
                          </a:solidFill>
                          <a:effectLst/>
                        </a:rPr>
                        <a:t> Method</a:t>
                      </a:r>
                    </a:p>
                  </a:txBody>
                  <a:tcPr marL="17824" marR="17824" marT="8912" marB="8912" vert="vert270" anchor="ctr">
                    <a:lnL>
                      <a:noFill/>
                    </a:lnL>
                    <a:lnR>
                      <a:noFill/>
                    </a:lnR>
                    <a:lnT>
                      <a:noFill/>
                    </a:lnT>
                    <a:lnB>
                      <a:noFill/>
                    </a:lnB>
                    <a:solidFill>
                      <a:srgbClr val="FFFFFF"/>
                    </a:solidFill>
                  </a:tcPr>
                </a:tc>
                <a:tc>
                  <a:txBody>
                    <a:bodyPr/>
                    <a:lstStyle/>
                    <a:p>
                      <a:pPr algn="l" fontAlgn="ctr"/>
                      <a:r>
                        <a:rPr lang="fr-CA" sz="900" b="1" dirty="0" err="1">
                          <a:solidFill>
                            <a:srgbClr val="002060"/>
                          </a:solidFill>
                          <a:effectLst/>
                        </a:rPr>
                        <a:t>Churn</a:t>
                      </a:r>
                      <a:endParaRPr lang="fr-CA" sz="900" b="1" dirty="0">
                        <a:solidFill>
                          <a:srgbClr val="002060"/>
                        </a:solidFill>
                        <a:effectLst/>
                      </a:endParaRPr>
                    </a:p>
                  </a:txBody>
                  <a:tcPr marL="17824" marR="17824" marT="8912" marB="8912" vert="vert270" anchor="ctr">
                    <a:lnL>
                      <a:noFill/>
                    </a:lnL>
                    <a:lnR>
                      <a:noFill/>
                    </a:lnR>
                    <a:lnT>
                      <a:noFill/>
                    </a:lnT>
                    <a:lnB>
                      <a:noFill/>
                    </a:lnB>
                    <a:solidFill>
                      <a:srgbClr val="FFFFFF"/>
                    </a:solidFill>
                  </a:tcPr>
                </a:tc>
                <a:extLst>
                  <a:ext uri="{0D108BD9-81ED-4DB2-BD59-A6C34878D82A}">
                    <a16:rowId xmlns:a16="http://schemas.microsoft.com/office/drawing/2014/main" val="4008334772"/>
                  </a:ext>
                </a:extLst>
              </a:tr>
              <a:tr h="257226">
                <a:tc>
                  <a:txBody>
                    <a:bodyPr/>
                    <a:lstStyle/>
                    <a:p>
                      <a:pPr algn="r" fontAlgn="ctr"/>
                      <a:r>
                        <a:rPr lang="en-US" sz="600" b="1" i="1" dirty="0">
                          <a:solidFill>
                            <a:srgbClr val="C00000"/>
                          </a:solidFill>
                          <a:effectLst/>
                        </a:rPr>
                        <a:t>PROFILES</a:t>
                      </a:r>
                      <a:endParaRPr lang="fr-CA" sz="600" b="1" i="1" dirty="0">
                        <a:solidFill>
                          <a:srgbClr val="C00000"/>
                        </a:solidFill>
                        <a:effectLst/>
                      </a:endParaRPr>
                    </a:p>
                  </a:txBody>
                  <a:tcPr marL="17824" marR="17824" marT="8912" marB="8912" anchor="ctr">
                    <a:lnL>
                      <a:noFill/>
                    </a:lnL>
                    <a:lnR>
                      <a:noFill/>
                    </a:lnR>
                    <a:lnT>
                      <a:noFill/>
                    </a:lnT>
                    <a:lnB>
                      <a:noFill/>
                    </a:lnB>
                    <a:solidFill>
                      <a:srgbClr val="FFFFFF"/>
                    </a:solidFill>
                  </a:tcPr>
                </a:tc>
                <a:tc gridSpan="19">
                  <a:txBody>
                    <a:bodyPr/>
                    <a:lstStyle/>
                    <a:p>
                      <a:pPr algn="r" fontAlgn="ctr"/>
                      <a:endParaRPr lang="fr-CA" sz="600" b="1" dirty="0">
                        <a:effectLst/>
                      </a:endParaRPr>
                    </a:p>
                  </a:txBody>
                  <a:tcPr marL="17824" marR="17824" marT="8912" marB="8912" anchor="ctr">
                    <a:lnL>
                      <a:noFill/>
                    </a:lnL>
                    <a:lnR>
                      <a:noFill/>
                    </a:lnR>
                    <a:lnT>
                      <a:noFill/>
                    </a:lnT>
                    <a:lnB>
                      <a:noFill/>
                    </a:lnB>
                    <a:solidFill>
                      <a:srgbClr val="FFFFFF"/>
                    </a:solidFill>
                  </a:tcPr>
                </a:tc>
                <a:tc hMerge="1">
                  <a:txBody>
                    <a:bodyPr/>
                    <a:lstStyle/>
                    <a:p>
                      <a:pPr algn="r" fontAlgn="ctr"/>
                      <a:endParaRPr lang="fr-CA" sz="600" b="1" dirty="0">
                        <a:effectLst/>
                      </a:endParaRPr>
                    </a:p>
                  </a:txBody>
                  <a:tcPr marL="17824" marR="17824" marT="8912" marB="8912" anchor="ctr">
                    <a:lnL>
                      <a:noFill/>
                    </a:lnL>
                    <a:lnR>
                      <a:noFill/>
                    </a:lnR>
                    <a:lnT>
                      <a:noFill/>
                    </a:lnT>
                    <a:lnB>
                      <a:noFill/>
                    </a:lnB>
                    <a:solidFill>
                      <a:srgbClr val="FFFFFF"/>
                    </a:solidFill>
                  </a:tcPr>
                </a:tc>
                <a:tc hMerge="1">
                  <a:txBody>
                    <a:bodyPr/>
                    <a:lstStyle/>
                    <a:p>
                      <a:pPr algn="r" fontAlgn="ctr"/>
                      <a:endParaRPr lang="fr-CA" sz="600" b="1" dirty="0">
                        <a:effectLst/>
                      </a:endParaRPr>
                    </a:p>
                  </a:txBody>
                  <a:tcPr marL="17824" marR="17824" marT="8912" marB="8912" anchor="ctr">
                    <a:lnL>
                      <a:noFill/>
                    </a:lnL>
                    <a:lnR>
                      <a:noFill/>
                    </a:lnR>
                    <a:lnT>
                      <a:noFill/>
                    </a:lnT>
                    <a:lnB>
                      <a:noFill/>
                    </a:lnB>
                    <a:solidFill>
                      <a:srgbClr val="FFFFFF"/>
                    </a:solidFill>
                  </a:tcPr>
                </a:tc>
                <a:tc hMerge="1">
                  <a:txBody>
                    <a:bodyPr/>
                    <a:lstStyle/>
                    <a:p>
                      <a:pPr algn="r" fontAlgn="ctr"/>
                      <a:endParaRPr lang="fr-CA" sz="600" b="1" dirty="0">
                        <a:effectLst/>
                      </a:endParaRPr>
                    </a:p>
                  </a:txBody>
                  <a:tcPr marL="17824" marR="17824" marT="8912" marB="8912" anchor="ctr">
                    <a:lnL>
                      <a:noFill/>
                    </a:lnL>
                    <a:lnR>
                      <a:noFill/>
                    </a:lnR>
                    <a:lnT>
                      <a:noFill/>
                    </a:lnT>
                    <a:lnB>
                      <a:noFill/>
                    </a:lnB>
                    <a:solidFill>
                      <a:srgbClr val="FFFFFF"/>
                    </a:solidFill>
                  </a:tcPr>
                </a:tc>
                <a:tc hMerge="1">
                  <a:txBody>
                    <a:bodyPr/>
                    <a:lstStyle/>
                    <a:p>
                      <a:pPr algn="r" fontAlgn="ctr"/>
                      <a:endParaRPr lang="fr-CA" sz="600" b="1" dirty="0">
                        <a:effectLst/>
                      </a:endParaRPr>
                    </a:p>
                  </a:txBody>
                  <a:tcPr marL="17824" marR="17824" marT="8912" marB="8912" anchor="ctr">
                    <a:lnL>
                      <a:noFill/>
                    </a:lnL>
                    <a:lnR>
                      <a:noFill/>
                    </a:lnR>
                    <a:lnT>
                      <a:noFill/>
                    </a:lnT>
                    <a:lnB>
                      <a:noFill/>
                    </a:lnB>
                    <a:solidFill>
                      <a:srgbClr val="FFFFFF"/>
                    </a:solidFill>
                  </a:tcPr>
                </a:tc>
                <a:tc hMerge="1">
                  <a:txBody>
                    <a:bodyPr/>
                    <a:lstStyle/>
                    <a:p>
                      <a:pPr algn="r" fontAlgn="ctr"/>
                      <a:endParaRPr lang="fr-CA" sz="600" b="1" dirty="0">
                        <a:effectLst/>
                      </a:endParaRPr>
                    </a:p>
                  </a:txBody>
                  <a:tcPr marL="17824" marR="17824" marT="8912" marB="8912" anchor="ctr">
                    <a:lnL>
                      <a:noFill/>
                    </a:lnL>
                    <a:lnR>
                      <a:noFill/>
                    </a:lnR>
                    <a:lnT>
                      <a:noFill/>
                    </a:lnT>
                    <a:lnB>
                      <a:noFill/>
                    </a:lnB>
                    <a:solidFill>
                      <a:srgbClr val="FFFFFF"/>
                    </a:solidFill>
                  </a:tcPr>
                </a:tc>
                <a:tc hMerge="1">
                  <a:txBody>
                    <a:bodyPr/>
                    <a:lstStyle/>
                    <a:p>
                      <a:pPr algn="r" fontAlgn="ctr"/>
                      <a:endParaRPr lang="fr-CA" sz="600" b="1" dirty="0">
                        <a:effectLst/>
                      </a:endParaRPr>
                    </a:p>
                  </a:txBody>
                  <a:tcPr marL="17824" marR="17824" marT="8912" marB="8912" anchor="ctr">
                    <a:lnL>
                      <a:noFill/>
                    </a:lnL>
                    <a:lnR>
                      <a:noFill/>
                    </a:lnR>
                    <a:lnT>
                      <a:noFill/>
                    </a:lnT>
                    <a:lnB>
                      <a:noFill/>
                    </a:lnB>
                    <a:solidFill>
                      <a:srgbClr val="FFFFFF"/>
                    </a:solidFill>
                  </a:tcPr>
                </a:tc>
                <a:tc hMerge="1">
                  <a:txBody>
                    <a:bodyPr/>
                    <a:lstStyle/>
                    <a:p>
                      <a:pPr algn="r" fontAlgn="ctr"/>
                      <a:endParaRPr lang="fr-CA" sz="600" b="1" dirty="0">
                        <a:effectLst/>
                      </a:endParaRPr>
                    </a:p>
                  </a:txBody>
                  <a:tcPr marL="17824" marR="17824" marT="8912" marB="8912" anchor="ctr">
                    <a:lnL>
                      <a:noFill/>
                    </a:lnL>
                    <a:lnR>
                      <a:noFill/>
                    </a:lnR>
                    <a:lnT>
                      <a:noFill/>
                    </a:lnT>
                    <a:lnB>
                      <a:noFill/>
                    </a:lnB>
                    <a:solidFill>
                      <a:srgbClr val="FFFFFF"/>
                    </a:solidFill>
                  </a:tcPr>
                </a:tc>
                <a:tc hMerge="1">
                  <a:txBody>
                    <a:bodyPr/>
                    <a:lstStyle/>
                    <a:p>
                      <a:pPr algn="r" fontAlgn="ctr"/>
                      <a:endParaRPr lang="fr-CA" sz="600" b="1" dirty="0">
                        <a:effectLst/>
                      </a:endParaRPr>
                    </a:p>
                  </a:txBody>
                  <a:tcPr marL="17824" marR="17824" marT="8912" marB="8912" anchor="ctr">
                    <a:lnL>
                      <a:noFill/>
                    </a:lnL>
                    <a:lnR>
                      <a:noFill/>
                    </a:lnR>
                    <a:lnT>
                      <a:noFill/>
                    </a:lnT>
                    <a:lnB>
                      <a:noFill/>
                    </a:lnB>
                    <a:solidFill>
                      <a:srgbClr val="FFFFFF"/>
                    </a:solidFill>
                  </a:tcPr>
                </a:tc>
                <a:tc hMerge="1">
                  <a:txBody>
                    <a:bodyPr/>
                    <a:lstStyle/>
                    <a:p>
                      <a:pPr algn="r" fontAlgn="ctr"/>
                      <a:endParaRPr lang="fr-CA" sz="600" b="1" dirty="0">
                        <a:effectLst/>
                      </a:endParaRPr>
                    </a:p>
                  </a:txBody>
                  <a:tcPr marL="17824" marR="17824" marT="8912" marB="8912" anchor="ctr">
                    <a:lnL>
                      <a:noFill/>
                    </a:lnL>
                    <a:lnR>
                      <a:noFill/>
                    </a:lnR>
                    <a:lnT>
                      <a:noFill/>
                    </a:lnT>
                    <a:lnB>
                      <a:noFill/>
                    </a:lnB>
                    <a:solidFill>
                      <a:srgbClr val="FFFFFF"/>
                    </a:solidFill>
                  </a:tcPr>
                </a:tc>
                <a:tc hMerge="1">
                  <a:txBody>
                    <a:bodyPr/>
                    <a:lstStyle/>
                    <a:p>
                      <a:pPr algn="r" fontAlgn="ctr"/>
                      <a:endParaRPr lang="fr-CA" sz="600" b="1" dirty="0">
                        <a:effectLst/>
                      </a:endParaRPr>
                    </a:p>
                  </a:txBody>
                  <a:tcPr marL="17824" marR="17824" marT="8912" marB="8912" anchor="ctr">
                    <a:lnL>
                      <a:noFill/>
                    </a:lnL>
                    <a:lnR>
                      <a:noFill/>
                    </a:lnR>
                    <a:lnT>
                      <a:noFill/>
                    </a:lnT>
                    <a:lnB>
                      <a:noFill/>
                    </a:lnB>
                    <a:solidFill>
                      <a:srgbClr val="FFFFFF"/>
                    </a:solidFill>
                  </a:tcPr>
                </a:tc>
                <a:tc hMerge="1">
                  <a:txBody>
                    <a:bodyPr/>
                    <a:lstStyle/>
                    <a:p>
                      <a:pPr algn="r" fontAlgn="ctr"/>
                      <a:endParaRPr lang="fr-CA" sz="600" b="1" dirty="0">
                        <a:effectLst/>
                      </a:endParaRPr>
                    </a:p>
                  </a:txBody>
                  <a:tcPr marL="17824" marR="17824" marT="8912" marB="8912" anchor="ctr">
                    <a:lnL>
                      <a:noFill/>
                    </a:lnL>
                    <a:lnR>
                      <a:noFill/>
                    </a:lnR>
                    <a:lnT>
                      <a:noFill/>
                    </a:lnT>
                    <a:lnB>
                      <a:noFill/>
                    </a:lnB>
                    <a:solidFill>
                      <a:srgbClr val="FFFFFF"/>
                    </a:solidFill>
                  </a:tcPr>
                </a:tc>
                <a:tc hMerge="1">
                  <a:txBody>
                    <a:bodyPr/>
                    <a:lstStyle/>
                    <a:p>
                      <a:pPr algn="r" fontAlgn="ctr"/>
                      <a:endParaRPr lang="fr-CA" sz="600" b="1" dirty="0">
                        <a:effectLst/>
                      </a:endParaRPr>
                    </a:p>
                  </a:txBody>
                  <a:tcPr marL="17824" marR="17824" marT="8912" marB="8912" anchor="ctr">
                    <a:lnL>
                      <a:noFill/>
                    </a:lnL>
                    <a:lnR>
                      <a:noFill/>
                    </a:lnR>
                    <a:lnT>
                      <a:noFill/>
                    </a:lnT>
                    <a:lnB>
                      <a:noFill/>
                    </a:lnB>
                    <a:solidFill>
                      <a:srgbClr val="FFFFFF"/>
                    </a:solidFill>
                  </a:tcPr>
                </a:tc>
                <a:tc hMerge="1">
                  <a:txBody>
                    <a:bodyPr/>
                    <a:lstStyle/>
                    <a:p>
                      <a:pPr algn="r" fontAlgn="ctr"/>
                      <a:endParaRPr lang="fr-CA" sz="600" b="1" dirty="0">
                        <a:effectLst/>
                      </a:endParaRPr>
                    </a:p>
                  </a:txBody>
                  <a:tcPr marL="17824" marR="17824" marT="8912" marB="8912" anchor="ctr">
                    <a:lnL>
                      <a:noFill/>
                    </a:lnL>
                    <a:lnR>
                      <a:noFill/>
                    </a:lnR>
                    <a:lnT>
                      <a:noFill/>
                    </a:lnT>
                    <a:lnB>
                      <a:noFill/>
                    </a:lnB>
                    <a:solidFill>
                      <a:srgbClr val="FFFFFF"/>
                    </a:solidFill>
                  </a:tcPr>
                </a:tc>
                <a:tc hMerge="1">
                  <a:txBody>
                    <a:bodyPr/>
                    <a:lstStyle/>
                    <a:p>
                      <a:pPr algn="r" fontAlgn="ctr"/>
                      <a:endParaRPr lang="fr-CA" sz="600" b="1" dirty="0">
                        <a:effectLst/>
                      </a:endParaRPr>
                    </a:p>
                  </a:txBody>
                  <a:tcPr marL="17824" marR="17824" marT="8912" marB="8912" anchor="ctr">
                    <a:lnL>
                      <a:noFill/>
                    </a:lnL>
                    <a:lnR>
                      <a:noFill/>
                    </a:lnR>
                    <a:lnT>
                      <a:noFill/>
                    </a:lnT>
                    <a:lnB>
                      <a:noFill/>
                    </a:lnB>
                    <a:solidFill>
                      <a:srgbClr val="FFFFFF"/>
                    </a:solidFill>
                  </a:tcPr>
                </a:tc>
                <a:tc hMerge="1">
                  <a:txBody>
                    <a:bodyPr/>
                    <a:lstStyle/>
                    <a:p>
                      <a:pPr algn="r" fontAlgn="ctr"/>
                      <a:endParaRPr lang="fr-CA" sz="600" b="1" dirty="0">
                        <a:effectLst/>
                      </a:endParaRPr>
                    </a:p>
                  </a:txBody>
                  <a:tcPr marL="17824" marR="17824" marT="8912" marB="8912" anchor="ctr">
                    <a:lnL>
                      <a:noFill/>
                    </a:lnL>
                    <a:lnR>
                      <a:noFill/>
                    </a:lnR>
                    <a:lnT>
                      <a:noFill/>
                    </a:lnT>
                    <a:lnB>
                      <a:noFill/>
                    </a:lnB>
                    <a:solidFill>
                      <a:srgbClr val="FFFFFF"/>
                    </a:solidFill>
                  </a:tcPr>
                </a:tc>
                <a:tc hMerge="1">
                  <a:txBody>
                    <a:bodyPr/>
                    <a:lstStyle/>
                    <a:p>
                      <a:pPr algn="r" fontAlgn="ctr"/>
                      <a:endParaRPr lang="fr-CA" sz="600" b="1" dirty="0">
                        <a:effectLst/>
                      </a:endParaRPr>
                    </a:p>
                  </a:txBody>
                  <a:tcPr marL="17824" marR="17824" marT="8912" marB="8912" anchor="ctr">
                    <a:lnL>
                      <a:noFill/>
                    </a:lnL>
                    <a:lnR>
                      <a:noFill/>
                    </a:lnR>
                    <a:lnT>
                      <a:noFill/>
                    </a:lnT>
                    <a:lnB>
                      <a:noFill/>
                    </a:lnB>
                    <a:solidFill>
                      <a:srgbClr val="FFFFFF"/>
                    </a:solidFill>
                  </a:tcPr>
                </a:tc>
                <a:tc hMerge="1">
                  <a:txBody>
                    <a:bodyPr/>
                    <a:lstStyle/>
                    <a:p>
                      <a:pPr algn="r" fontAlgn="ctr"/>
                      <a:endParaRPr lang="fr-CA" sz="600" b="1" dirty="0">
                        <a:effectLst/>
                      </a:endParaRPr>
                    </a:p>
                  </a:txBody>
                  <a:tcPr marL="17824" marR="17824" marT="8912" marB="8912" anchor="ctr">
                    <a:lnL>
                      <a:noFill/>
                    </a:lnL>
                    <a:lnR>
                      <a:noFill/>
                    </a:lnR>
                    <a:lnT>
                      <a:noFill/>
                    </a:lnT>
                    <a:lnB>
                      <a:noFill/>
                    </a:lnB>
                    <a:solidFill>
                      <a:srgbClr val="FFFFFF"/>
                    </a:solidFill>
                  </a:tcPr>
                </a:tc>
                <a:tc hMerge="1">
                  <a:txBody>
                    <a:bodyPr/>
                    <a:lstStyle/>
                    <a:p>
                      <a:pPr algn="r" fontAlgn="ctr"/>
                      <a:endParaRPr lang="fr-CA" sz="600" b="1" dirty="0">
                        <a:effectLst/>
                      </a:endParaRPr>
                    </a:p>
                  </a:txBody>
                  <a:tcPr marL="17824" marR="17824" marT="8912" marB="8912" anchor="ctr">
                    <a:lnL>
                      <a:noFill/>
                    </a:lnL>
                    <a:lnR>
                      <a:noFill/>
                    </a:lnR>
                    <a:lnT>
                      <a:noFill/>
                    </a:lnT>
                    <a:lnB>
                      <a:noFill/>
                    </a:lnB>
                    <a:solidFill>
                      <a:srgbClr val="FFFFFF"/>
                    </a:solidFill>
                  </a:tcPr>
                </a:tc>
                <a:extLst>
                  <a:ext uri="{0D108BD9-81ED-4DB2-BD59-A6C34878D82A}">
                    <a16:rowId xmlns:a16="http://schemas.microsoft.com/office/drawing/2014/main" val="4040274723"/>
                  </a:ext>
                </a:extLst>
              </a:tr>
              <a:tr h="659781">
                <a:tc>
                  <a:txBody>
                    <a:bodyPr/>
                    <a:lstStyle/>
                    <a:p>
                      <a:pPr algn="ctr" fontAlgn="ctr"/>
                      <a:r>
                        <a:rPr lang="en-US" sz="700" b="1" dirty="0">
                          <a:solidFill>
                            <a:srgbClr val="FF0000"/>
                          </a:solidFill>
                          <a:effectLst/>
                        </a:rPr>
                        <a:t>RISKY</a:t>
                      </a:r>
                    </a:p>
                    <a:p>
                      <a:pPr algn="ctr" fontAlgn="ctr"/>
                      <a:r>
                        <a:rPr lang="en-US" sz="700" b="1" dirty="0">
                          <a:solidFill>
                            <a:srgbClr val="FF0000"/>
                          </a:solidFill>
                          <a:effectLst/>
                        </a:rPr>
                        <a:t>USERS</a:t>
                      </a:r>
                      <a:endParaRPr lang="fr-CA" sz="700" b="1" dirty="0">
                        <a:solidFill>
                          <a:srgbClr val="FF0000"/>
                        </a:solidFill>
                        <a:effectLst/>
                      </a:endParaRPr>
                    </a:p>
                  </a:txBody>
                  <a:tcPr marL="17824" marR="17824" marT="8912" marB="8912" vert="vert270" anchor="ctr">
                    <a:lnL>
                      <a:noFill/>
                    </a:lnL>
                    <a:lnR>
                      <a:noFill/>
                    </a:lnR>
                    <a:lnT>
                      <a:noFill/>
                    </a:lnT>
                    <a:lnB>
                      <a:noFill/>
                    </a:lnB>
                    <a:solidFill>
                      <a:srgbClr val="F5F5F5"/>
                    </a:solidFill>
                  </a:tcPr>
                </a:tc>
                <a:tc>
                  <a:txBody>
                    <a:bodyPr/>
                    <a:lstStyle/>
                    <a:p>
                      <a:pPr algn="ctr" fontAlgn="ctr"/>
                      <a:r>
                        <a:rPr lang="fr-CA" sz="1600" b="1" i="0" u="none" strike="noStrike" cap="none" dirty="0">
                          <a:solidFill>
                            <a:schemeClr val="tx1"/>
                          </a:solidFill>
                          <a:effectLst/>
                          <a:latin typeface="+mn-lt"/>
                          <a:ea typeface="+mn-ea"/>
                          <a:cs typeface="+mn-cs"/>
                          <a:sym typeface="Wingdings" panose="05000000000000000000" pitchFamily="2" charset="2"/>
                        </a:rPr>
                        <a:t></a:t>
                      </a:r>
                      <a:endParaRPr lang="fr-CA" sz="700" b="1" dirty="0">
                        <a:effectLst/>
                      </a:endParaRPr>
                    </a:p>
                  </a:txBody>
                  <a:tcPr marL="17824" marR="17824" marT="8912" marB="8912" anchor="ctr">
                    <a:lnL>
                      <a:noFill/>
                    </a:lnL>
                    <a:lnR>
                      <a:noFill/>
                    </a:lnR>
                    <a:lnT>
                      <a:noFill/>
                    </a:lnT>
                    <a:lnB>
                      <a:noFill/>
                    </a:lnB>
                    <a:solidFill>
                      <a:srgbClr val="F5F5F5"/>
                    </a:solidFill>
                  </a:tcPr>
                </a:tc>
                <a:tc>
                  <a:txBody>
                    <a:bodyPr/>
                    <a:lstStyle/>
                    <a:p>
                      <a:pPr algn="ctr" fontAlgn="ctr"/>
                      <a:r>
                        <a:rPr lang="fr-CA" sz="700" b="1" dirty="0">
                          <a:effectLst/>
                        </a:rPr>
                        <a:t>16.4</a:t>
                      </a:r>
                    </a:p>
                  </a:txBody>
                  <a:tcPr marL="17824" marR="17824" marT="8912" marB="8912" anchor="ctr">
                    <a:lnL>
                      <a:noFill/>
                    </a:lnL>
                    <a:lnR>
                      <a:noFill/>
                    </a:lnR>
                    <a:lnT>
                      <a:noFill/>
                    </a:lnT>
                    <a:lnB>
                      <a:noFill/>
                    </a:lnB>
                    <a:solidFill>
                      <a:srgbClr val="F5F5F5"/>
                    </a:solidFill>
                  </a:tcPr>
                </a:tc>
                <a:tc>
                  <a:txBody>
                    <a:bodyPr/>
                    <a:lstStyle/>
                    <a:p>
                      <a:pPr algn="ctr" fontAlgn="ctr"/>
                      <a:r>
                        <a:rPr lang="fr-CA" sz="700" b="1" dirty="0">
                          <a:effectLst/>
                        </a:rPr>
                        <a:t>69.6</a:t>
                      </a:r>
                    </a:p>
                  </a:txBody>
                  <a:tcPr marL="17824" marR="17824" marT="8912" marB="8912" anchor="ctr">
                    <a:lnL>
                      <a:noFill/>
                    </a:lnL>
                    <a:lnR>
                      <a:noFill/>
                    </a:lnR>
                    <a:lnT>
                      <a:noFill/>
                    </a:lnT>
                    <a:lnB>
                      <a:noFill/>
                    </a:lnB>
                    <a:solidFill>
                      <a:srgbClr val="F5F5F5"/>
                    </a:solidFill>
                  </a:tcPr>
                </a:tc>
                <a:tc>
                  <a:txBody>
                    <a:bodyPr/>
                    <a:lstStyle/>
                    <a:p>
                      <a:pPr algn="ctr" fontAlgn="ctr"/>
                      <a:r>
                        <a:rPr lang="en-US" sz="800" b="1" i="0" u="none" strike="noStrike" cap="none" dirty="0">
                          <a:solidFill>
                            <a:schemeClr val="tx1"/>
                          </a:solidFill>
                          <a:effectLst/>
                          <a:latin typeface="+mn-lt"/>
                          <a:ea typeface="+mn-ea"/>
                          <a:cs typeface="+mn-cs"/>
                          <a:sym typeface="Arial"/>
                        </a:rPr>
                        <a:t>M | F</a:t>
                      </a:r>
                      <a:endParaRPr lang="fr-CA" sz="200" b="1" dirty="0">
                        <a:effectLst/>
                      </a:endParaRPr>
                    </a:p>
                  </a:txBody>
                  <a:tcPr marL="17824" marR="17824" marT="8912" marB="8912" anchor="ctr">
                    <a:lnL>
                      <a:noFill/>
                    </a:lnL>
                    <a:lnR>
                      <a:noFill/>
                    </a:lnR>
                    <a:lnT>
                      <a:noFill/>
                    </a:lnT>
                    <a:lnB>
                      <a:noFill/>
                    </a:lnB>
                    <a:solidFill>
                      <a:srgbClr val="F5F5F5"/>
                    </a:solidFill>
                  </a:tcPr>
                </a:tc>
                <a:tc>
                  <a:txBody>
                    <a:bodyPr/>
                    <a:lstStyle/>
                    <a:p>
                      <a:pPr algn="ctr" fontAlgn="ctr"/>
                      <a:r>
                        <a:rPr lang="fr-CA" sz="1600" b="1" i="0" u="none" strike="noStrike" cap="none" dirty="0">
                          <a:solidFill>
                            <a:schemeClr val="tx1"/>
                          </a:solidFill>
                          <a:effectLst/>
                          <a:latin typeface="+mn-lt"/>
                          <a:ea typeface="+mn-ea"/>
                          <a:cs typeface="+mn-cs"/>
                          <a:sym typeface="Wingdings" panose="05000000000000000000" pitchFamily="2" charset="2"/>
                        </a:rPr>
                        <a:t></a:t>
                      </a:r>
                      <a:endParaRPr lang="fr-CA" sz="700" b="1" dirty="0">
                        <a:effectLst/>
                      </a:endParaRPr>
                    </a:p>
                  </a:txBody>
                  <a:tcPr marL="17824" marR="17824" marT="8912" marB="8912" anchor="ctr">
                    <a:lnL>
                      <a:noFill/>
                    </a:lnL>
                    <a:lnR>
                      <a:noFill/>
                    </a:lnR>
                    <a:lnT>
                      <a:noFill/>
                    </a:lnT>
                    <a:lnB>
                      <a:noFill/>
                    </a:lnB>
                    <a:solidFill>
                      <a:srgbClr val="F5F5F5"/>
                    </a:solidFill>
                  </a:tcPr>
                </a:tc>
                <a:tc>
                  <a:txBody>
                    <a:bodyPr/>
                    <a:lstStyle/>
                    <a:p>
                      <a:pPr algn="ctr" fontAlgn="ctr"/>
                      <a:r>
                        <a:rPr lang="fr-CA" sz="1600" b="1" i="0" u="none" strike="noStrike" cap="none" dirty="0">
                          <a:solidFill>
                            <a:schemeClr val="tx1"/>
                          </a:solidFill>
                          <a:effectLst/>
                          <a:latin typeface="+mn-lt"/>
                          <a:ea typeface="+mn-ea"/>
                          <a:cs typeface="+mn-cs"/>
                          <a:sym typeface="Wingdings" panose="05000000000000000000" pitchFamily="2" charset="2"/>
                        </a:rPr>
                        <a:t></a:t>
                      </a:r>
                      <a:endParaRPr lang="fr-CA" sz="800" b="1" dirty="0">
                        <a:effectLst/>
                      </a:endParaRPr>
                    </a:p>
                  </a:txBody>
                  <a:tcPr marL="17824" marR="17824" marT="8912" marB="8912" anchor="ctr">
                    <a:lnL>
                      <a:noFill/>
                    </a:lnL>
                    <a:lnR>
                      <a:noFill/>
                    </a:lnR>
                    <a:lnT>
                      <a:noFill/>
                    </a:lnT>
                    <a:lnB>
                      <a:noFill/>
                    </a:lnB>
                    <a:solidFill>
                      <a:srgbClr val="F5F5F5"/>
                    </a:solidFill>
                  </a:tcPr>
                </a:tc>
                <a:tc>
                  <a:txBody>
                    <a:bodyPr/>
                    <a:lstStyle/>
                    <a:p>
                      <a:pPr algn="ctr" fontAlgn="ctr"/>
                      <a:r>
                        <a:rPr lang="fr-CA" sz="1600" b="1" i="0" u="none" strike="noStrike" cap="none" dirty="0">
                          <a:solidFill>
                            <a:schemeClr val="tx1"/>
                          </a:solidFill>
                          <a:effectLst/>
                          <a:latin typeface="+mn-lt"/>
                          <a:ea typeface="+mn-ea"/>
                          <a:cs typeface="+mn-cs"/>
                          <a:sym typeface="Wingdings" panose="05000000000000000000" pitchFamily="2" charset="2"/>
                        </a:rPr>
                        <a:t></a:t>
                      </a:r>
                      <a:endParaRPr lang="fr-CA" sz="700" b="1" dirty="0">
                        <a:effectLst/>
                      </a:endParaRPr>
                    </a:p>
                  </a:txBody>
                  <a:tcPr marL="17824" marR="17824" marT="8912" marB="8912" anchor="ctr">
                    <a:lnL>
                      <a:noFill/>
                    </a:lnL>
                    <a:lnR>
                      <a:noFill/>
                    </a:lnR>
                    <a:lnT>
                      <a:noFill/>
                    </a:lnT>
                    <a:lnB>
                      <a:noFill/>
                    </a:lnB>
                    <a:solidFill>
                      <a:srgbClr val="F5F5F5"/>
                    </a:solidFill>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fr-CA" sz="1600" b="1" i="0" u="none" strike="noStrike" cap="none" dirty="0">
                          <a:solidFill>
                            <a:schemeClr val="tx1"/>
                          </a:solidFill>
                          <a:effectLst/>
                          <a:latin typeface="+mn-lt"/>
                          <a:ea typeface="+mn-ea"/>
                          <a:cs typeface="+mn-cs"/>
                          <a:sym typeface="Wingdings" panose="05000000000000000000" pitchFamily="2" charset="2"/>
                        </a:rPr>
                        <a:t></a:t>
                      </a:r>
                      <a:endParaRPr lang="fr-CA" sz="800" b="1" dirty="0">
                        <a:effectLst/>
                      </a:endParaRPr>
                    </a:p>
                  </a:txBody>
                  <a:tcPr marL="17824" marR="17824" marT="8912" marB="8912" anchor="ctr">
                    <a:lnL>
                      <a:noFill/>
                    </a:lnL>
                    <a:lnR>
                      <a:noFill/>
                    </a:lnR>
                    <a:lnT>
                      <a:noFill/>
                    </a:lnT>
                    <a:lnB>
                      <a:noFill/>
                    </a:lnB>
                    <a:solidFill>
                      <a:srgbClr val="F5F5F5"/>
                    </a:solidFill>
                  </a:tcPr>
                </a:tc>
                <a:tc>
                  <a:txBody>
                    <a:bodyPr/>
                    <a:lstStyle/>
                    <a:p>
                      <a:pPr algn="ctr" fontAlgn="ctr"/>
                      <a:r>
                        <a:rPr lang="en-US" sz="800" b="1" dirty="0">
                          <a:effectLst/>
                        </a:rPr>
                        <a:t>F</a:t>
                      </a:r>
                      <a:r>
                        <a:rPr lang="fr-CA" sz="800" b="1" dirty="0" err="1">
                          <a:effectLst/>
                        </a:rPr>
                        <a:t>iber</a:t>
                      </a:r>
                      <a:endParaRPr lang="fr-CA" sz="800" b="1" dirty="0">
                        <a:effectLst/>
                      </a:endParaRPr>
                    </a:p>
                  </a:txBody>
                  <a:tcPr marL="17824" marR="17824" marT="8912" marB="8912" anchor="ctr">
                    <a:lnL>
                      <a:noFill/>
                    </a:lnL>
                    <a:lnR>
                      <a:noFill/>
                    </a:lnR>
                    <a:lnT>
                      <a:noFill/>
                    </a:lnT>
                    <a:lnB>
                      <a:noFill/>
                    </a:lnB>
                    <a:solidFill>
                      <a:srgbClr val="F5F5F5"/>
                    </a:solidFill>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fr-CA" sz="1600" b="1" i="0" u="none" strike="noStrike" cap="none" dirty="0">
                          <a:solidFill>
                            <a:schemeClr val="tx1"/>
                          </a:solidFill>
                          <a:effectLst/>
                          <a:latin typeface="+mn-lt"/>
                          <a:ea typeface="+mn-ea"/>
                          <a:cs typeface="+mn-cs"/>
                          <a:sym typeface="Wingdings" panose="05000000000000000000" pitchFamily="2" charset="2"/>
                        </a:rPr>
                        <a:t></a:t>
                      </a:r>
                      <a:endParaRPr lang="fr-CA" sz="800" b="1" dirty="0">
                        <a:effectLst/>
                      </a:endParaRPr>
                    </a:p>
                  </a:txBody>
                  <a:tcPr marL="17824" marR="17824" marT="8912" marB="8912" anchor="ctr">
                    <a:lnL>
                      <a:noFill/>
                    </a:lnL>
                    <a:lnR>
                      <a:noFill/>
                    </a:lnR>
                    <a:lnT>
                      <a:noFill/>
                    </a:lnT>
                    <a:lnB>
                      <a:noFill/>
                    </a:lnB>
                    <a:solidFill>
                      <a:srgbClr val="F5F5F5"/>
                    </a:solidFill>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fr-CA" sz="1600" b="1" i="0" u="none" strike="noStrike" cap="none" dirty="0">
                          <a:solidFill>
                            <a:schemeClr val="tx1"/>
                          </a:solidFill>
                          <a:effectLst/>
                          <a:latin typeface="+mn-lt"/>
                          <a:ea typeface="+mn-ea"/>
                          <a:cs typeface="+mn-cs"/>
                          <a:sym typeface="Wingdings" panose="05000000000000000000" pitchFamily="2" charset="2"/>
                        </a:rPr>
                        <a:t></a:t>
                      </a:r>
                      <a:endParaRPr lang="fr-CA" sz="1600" b="1" dirty="0">
                        <a:effectLst/>
                      </a:endParaRPr>
                    </a:p>
                  </a:txBody>
                  <a:tcPr marL="17824" marR="17824" marT="8912" marB="8912" anchor="ctr">
                    <a:lnL>
                      <a:noFill/>
                    </a:lnL>
                    <a:lnR>
                      <a:noFill/>
                    </a:lnR>
                    <a:lnT>
                      <a:noFill/>
                    </a:lnT>
                    <a:lnB>
                      <a:noFill/>
                    </a:lnB>
                    <a:solidFill>
                      <a:srgbClr val="F5F5F5"/>
                    </a:solidFill>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fr-CA" sz="1600" b="1" i="0" u="none" strike="noStrike" cap="none" dirty="0">
                          <a:solidFill>
                            <a:schemeClr val="tx1"/>
                          </a:solidFill>
                          <a:effectLst/>
                          <a:latin typeface="+mn-lt"/>
                          <a:ea typeface="+mn-ea"/>
                          <a:cs typeface="+mn-cs"/>
                          <a:sym typeface="Wingdings" panose="05000000000000000000" pitchFamily="2" charset="2"/>
                        </a:rPr>
                        <a:t></a:t>
                      </a:r>
                      <a:endParaRPr lang="fr-CA" sz="1600" b="1" dirty="0">
                        <a:effectLst/>
                      </a:endParaRPr>
                    </a:p>
                  </a:txBody>
                  <a:tcPr marL="17824" marR="17824" marT="8912" marB="8912" anchor="ctr">
                    <a:lnL>
                      <a:noFill/>
                    </a:lnL>
                    <a:lnR>
                      <a:noFill/>
                    </a:lnR>
                    <a:lnT>
                      <a:noFill/>
                    </a:lnT>
                    <a:lnB>
                      <a:noFill/>
                    </a:lnB>
                    <a:solidFill>
                      <a:srgbClr val="F5F5F5"/>
                    </a:solidFill>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fr-CA" sz="1600" b="1" i="0" u="none" strike="noStrike" cap="none" dirty="0">
                          <a:solidFill>
                            <a:schemeClr val="tx1"/>
                          </a:solidFill>
                          <a:effectLst/>
                          <a:latin typeface="+mn-lt"/>
                          <a:ea typeface="+mn-ea"/>
                          <a:cs typeface="+mn-cs"/>
                          <a:sym typeface="Wingdings" panose="05000000000000000000" pitchFamily="2" charset="2"/>
                        </a:rPr>
                        <a:t></a:t>
                      </a:r>
                      <a:endParaRPr lang="fr-CA" sz="1600" b="1" dirty="0">
                        <a:effectLst/>
                      </a:endParaRPr>
                    </a:p>
                  </a:txBody>
                  <a:tcPr marL="17824" marR="17824" marT="8912" marB="8912" anchor="ctr">
                    <a:lnL>
                      <a:noFill/>
                    </a:lnL>
                    <a:lnR>
                      <a:noFill/>
                    </a:lnR>
                    <a:lnT>
                      <a:noFill/>
                    </a:lnT>
                    <a:lnB>
                      <a:noFill/>
                    </a:lnB>
                    <a:solidFill>
                      <a:srgbClr val="F5F5F5"/>
                    </a:solidFill>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fr-CA" sz="1600" b="1" i="0" u="none" strike="noStrike" cap="none" dirty="0">
                          <a:solidFill>
                            <a:schemeClr val="tx1"/>
                          </a:solidFill>
                          <a:effectLst/>
                          <a:latin typeface="+mn-lt"/>
                          <a:ea typeface="+mn-ea"/>
                          <a:cs typeface="+mn-cs"/>
                          <a:sym typeface="Wingdings" panose="05000000000000000000" pitchFamily="2" charset="2"/>
                        </a:rPr>
                        <a:t></a:t>
                      </a:r>
                      <a:endParaRPr lang="fr-CA" sz="1600" b="1" dirty="0">
                        <a:effectLst/>
                      </a:endParaRPr>
                    </a:p>
                  </a:txBody>
                  <a:tcPr marL="17824" marR="17824" marT="8912" marB="8912" anchor="ctr">
                    <a:lnL>
                      <a:noFill/>
                    </a:lnL>
                    <a:lnR>
                      <a:noFill/>
                    </a:lnR>
                    <a:lnT>
                      <a:noFill/>
                    </a:lnT>
                    <a:lnB>
                      <a:noFill/>
                    </a:lnB>
                    <a:solidFill>
                      <a:srgbClr val="F5F5F5"/>
                    </a:solidFill>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fr-CA" sz="1600" b="1" i="0" u="none" strike="noStrike" cap="none" dirty="0">
                          <a:solidFill>
                            <a:schemeClr val="tx1"/>
                          </a:solidFill>
                          <a:effectLst/>
                          <a:latin typeface="+mn-lt"/>
                          <a:ea typeface="+mn-ea"/>
                          <a:cs typeface="+mn-cs"/>
                          <a:sym typeface="Wingdings" panose="05000000000000000000" pitchFamily="2" charset="2"/>
                        </a:rPr>
                        <a:t></a:t>
                      </a:r>
                      <a:endParaRPr lang="fr-CA" sz="1600" b="1" dirty="0">
                        <a:effectLst/>
                      </a:endParaRPr>
                    </a:p>
                  </a:txBody>
                  <a:tcPr marL="17824" marR="17824" marT="8912" marB="8912" anchor="ctr">
                    <a:lnL>
                      <a:noFill/>
                    </a:lnL>
                    <a:lnR>
                      <a:noFill/>
                    </a:lnR>
                    <a:lnT>
                      <a:noFill/>
                    </a:lnT>
                    <a:lnB>
                      <a:noFill/>
                    </a:lnB>
                    <a:solidFill>
                      <a:srgbClr val="F5F5F5"/>
                    </a:solidFill>
                  </a:tcPr>
                </a:tc>
                <a:tc>
                  <a:txBody>
                    <a:bodyPr/>
                    <a:lstStyle/>
                    <a:p>
                      <a:pPr algn="ctr" fontAlgn="ctr"/>
                      <a:r>
                        <a:rPr lang="fr-CA" sz="800" b="1" dirty="0" err="1">
                          <a:effectLst/>
                        </a:rPr>
                        <a:t>Monthly</a:t>
                      </a:r>
                      <a:endParaRPr lang="fr-CA" sz="800" b="1" dirty="0">
                        <a:effectLst/>
                      </a:endParaRPr>
                    </a:p>
                  </a:txBody>
                  <a:tcPr marL="17824" marR="17824" marT="8912" marB="8912" anchor="ctr">
                    <a:lnL>
                      <a:noFill/>
                    </a:lnL>
                    <a:lnR>
                      <a:noFill/>
                    </a:lnR>
                    <a:lnT>
                      <a:noFill/>
                    </a:lnT>
                    <a:lnB>
                      <a:noFill/>
                    </a:lnB>
                    <a:solidFill>
                      <a:srgbClr val="F5F5F5"/>
                    </a:solidFill>
                  </a:tcPr>
                </a:tc>
                <a:tc>
                  <a:txBody>
                    <a:bodyPr/>
                    <a:lstStyle/>
                    <a:p>
                      <a:pPr algn="ctr" fontAlgn="ctr"/>
                      <a:r>
                        <a:rPr lang="fr-CA" sz="1600" b="1" i="0" u="none" strike="noStrike" cap="none" dirty="0">
                          <a:solidFill>
                            <a:schemeClr val="tx1"/>
                          </a:solidFill>
                          <a:effectLst/>
                          <a:latin typeface="+mn-lt"/>
                          <a:ea typeface="+mn-ea"/>
                          <a:cs typeface="+mn-cs"/>
                          <a:sym typeface="Wingdings" panose="05000000000000000000" pitchFamily="2" charset="2"/>
                        </a:rPr>
                        <a:t></a:t>
                      </a:r>
                      <a:endParaRPr lang="fr-CA" sz="1600" b="1" dirty="0">
                        <a:effectLst/>
                      </a:endParaRPr>
                    </a:p>
                  </a:txBody>
                  <a:tcPr marL="17824" marR="17824" marT="8912" marB="8912" anchor="ctr">
                    <a:lnL>
                      <a:noFill/>
                    </a:lnL>
                    <a:lnR>
                      <a:noFill/>
                    </a:lnR>
                    <a:lnT>
                      <a:noFill/>
                    </a:lnT>
                    <a:lnB>
                      <a:noFill/>
                    </a:lnB>
                    <a:solidFill>
                      <a:srgbClr val="F5F5F5"/>
                    </a:solidFill>
                  </a:tcPr>
                </a:tc>
                <a:tc>
                  <a:txBody>
                    <a:bodyPr/>
                    <a:lstStyle/>
                    <a:p>
                      <a:pPr algn="ctr" fontAlgn="ctr"/>
                      <a:r>
                        <a:rPr lang="fr-CA" sz="800" b="1" dirty="0" err="1">
                          <a:effectLst/>
                        </a:rPr>
                        <a:t>Electronic</a:t>
                      </a:r>
                      <a:r>
                        <a:rPr lang="fr-CA" sz="800" b="1" dirty="0">
                          <a:effectLst/>
                        </a:rPr>
                        <a:t> Check</a:t>
                      </a:r>
                    </a:p>
                  </a:txBody>
                  <a:tcPr marL="17824" marR="17824" marT="8912" marB="8912" anchor="ctr">
                    <a:lnL>
                      <a:noFill/>
                    </a:lnL>
                    <a:lnR>
                      <a:noFill/>
                    </a:lnR>
                    <a:lnT>
                      <a:noFill/>
                    </a:lnT>
                    <a:lnB>
                      <a:noFill/>
                    </a:lnB>
                    <a:solidFill>
                      <a:srgbClr val="F5F5F5"/>
                    </a:solidFill>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fr-CA" sz="900" b="1" i="0" u="none" strike="noStrike" cap="none" dirty="0">
                          <a:solidFill>
                            <a:schemeClr val="tx1"/>
                          </a:solidFill>
                          <a:effectLst/>
                          <a:latin typeface="+mn-lt"/>
                          <a:ea typeface="+mn-ea"/>
                          <a:cs typeface="+mn-cs"/>
                          <a:sym typeface="Wingdings" panose="05000000000000000000" pitchFamily="2" charset="2"/>
                        </a:rPr>
                        <a:t>0.49</a:t>
                      </a:r>
                      <a:endParaRPr lang="fr-CA" sz="900" b="1" dirty="0">
                        <a:effectLst/>
                      </a:endParaRPr>
                    </a:p>
                    <a:p>
                      <a:pPr algn="ctr" fontAlgn="ctr"/>
                      <a:endParaRPr lang="fr-CA" sz="700" b="1" dirty="0">
                        <a:effectLst/>
                      </a:endParaRPr>
                    </a:p>
                  </a:txBody>
                  <a:tcPr marL="17824" marR="17824" marT="8912" marB="8912" anchor="ctr">
                    <a:lnL>
                      <a:noFill/>
                    </a:lnL>
                    <a:lnR>
                      <a:noFill/>
                    </a:lnR>
                    <a:lnT>
                      <a:noFill/>
                    </a:lnT>
                    <a:lnB>
                      <a:noFill/>
                    </a:lnB>
                    <a:solidFill>
                      <a:srgbClr val="F5F5F5"/>
                    </a:solidFill>
                  </a:tcPr>
                </a:tc>
                <a:extLst>
                  <a:ext uri="{0D108BD9-81ED-4DB2-BD59-A6C34878D82A}">
                    <a16:rowId xmlns:a16="http://schemas.microsoft.com/office/drawing/2014/main" val="1416437149"/>
                  </a:ext>
                </a:extLst>
              </a:tr>
              <a:tr h="659781">
                <a:tc>
                  <a:txBody>
                    <a:bodyPr/>
                    <a:lstStyle/>
                    <a:p>
                      <a:pPr algn="ctr" fontAlgn="ctr"/>
                      <a:r>
                        <a:rPr lang="fr-CA" sz="700" b="1" dirty="0">
                          <a:solidFill>
                            <a:srgbClr val="FF0000"/>
                          </a:solidFill>
                          <a:effectLst/>
                        </a:rPr>
                        <a:t>PREMIUM USERS</a:t>
                      </a:r>
                    </a:p>
                  </a:txBody>
                  <a:tcPr marL="17824" marR="17824" marT="8912" marB="8912" vert="vert270" anchor="ctr">
                    <a:lnL>
                      <a:noFill/>
                    </a:lnL>
                    <a:lnR>
                      <a:noFill/>
                    </a:lnR>
                    <a:lnT>
                      <a:noFill/>
                    </a:lnT>
                    <a:lnB>
                      <a:noFill/>
                    </a:lnB>
                    <a:solidFill>
                      <a:srgbClr val="FFFFFF"/>
                    </a:solidFill>
                  </a:tcPr>
                </a:tc>
                <a:tc>
                  <a:txBody>
                    <a:bodyPr/>
                    <a:lstStyle/>
                    <a:p>
                      <a:pPr algn="ctr" fontAlgn="ctr"/>
                      <a:r>
                        <a:rPr lang="fr-CA" sz="1600" b="1" i="0" u="none" strike="noStrike" cap="none" dirty="0">
                          <a:solidFill>
                            <a:schemeClr val="tx1"/>
                          </a:solidFill>
                          <a:effectLst/>
                          <a:latin typeface="+mn-lt"/>
                          <a:ea typeface="+mn-ea"/>
                          <a:cs typeface="+mn-cs"/>
                          <a:sym typeface="Wingdings" panose="05000000000000000000" pitchFamily="2" charset="2"/>
                        </a:rPr>
                        <a:t></a:t>
                      </a:r>
                      <a:endParaRPr lang="fr-CA" sz="700" b="1" dirty="0">
                        <a:effectLst/>
                      </a:endParaRPr>
                    </a:p>
                  </a:txBody>
                  <a:tcPr marL="17824" marR="17824" marT="8912" marB="8912" anchor="ctr">
                    <a:lnL>
                      <a:noFill/>
                    </a:lnL>
                    <a:lnR>
                      <a:noFill/>
                    </a:lnR>
                    <a:lnT>
                      <a:noFill/>
                    </a:lnT>
                    <a:lnB>
                      <a:noFill/>
                    </a:lnB>
                    <a:solidFill>
                      <a:srgbClr val="FFFFFF"/>
                    </a:solidFill>
                  </a:tcPr>
                </a:tc>
                <a:tc>
                  <a:txBody>
                    <a:bodyPr/>
                    <a:lstStyle/>
                    <a:p>
                      <a:pPr algn="ctr" fontAlgn="ctr"/>
                      <a:r>
                        <a:rPr lang="fr-CA" sz="700" b="1" dirty="0">
                          <a:effectLst/>
                        </a:rPr>
                        <a:t>53.4</a:t>
                      </a:r>
                    </a:p>
                  </a:txBody>
                  <a:tcPr marL="17824" marR="17824" marT="8912" marB="8912" anchor="ctr">
                    <a:lnL>
                      <a:noFill/>
                    </a:lnL>
                    <a:lnR>
                      <a:noFill/>
                    </a:lnR>
                    <a:lnT>
                      <a:noFill/>
                    </a:lnT>
                    <a:lnB>
                      <a:noFill/>
                    </a:lnB>
                    <a:solidFill>
                      <a:srgbClr val="FFFFFF"/>
                    </a:solidFill>
                  </a:tcPr>
                </a:tc>
                <a:tc>
                  <a:txBody>
                    <a:bodyPr/>
                    <a:lstStyle/>
                    <a:p>
                      <a:pPr algn="ctr" fontAlgn="ctr"/>
                      <a:r>
                        <a:rPr lang="fr-CA" sz="700" b="1" dirty="0">
                          <a:effectLst/>
                        </a:rPr>
                        <a:t>85.8</a:t>
                      </a:r>
                    </a:p>
                  </a:txBody>
                  <a:tcPr marL="17824" marR="17824" marT="8912" marB="8912" anchor="ctr">
                    <a:lnL>
                      <a:noFill/>
                    </a:lnL>
                    <a:lnR>
                      <a:noFill/>
                    </a:lnR>
                    <a:lnT>
                      <a:noFill/>
                    </a:lnT>
                    <a:lnB>
                      <a:noFill/>
                    </a:lnB>
                    <a:solidFill>
                      <a:srgbClr val="FFFFFF"/>
                    </a:solidFill>
                  </a:tcPr>
                </a:tc>
                <a:tc>
                  <a:txBody>
                    <a:bodyPr/>
                    <a:lstStyle/>
                    <a:p>
                      <a:pPr algn="ctr" fontAlgn="ctr"/>
                      <a:r>
                        <a:rPr lang="en-US" sz="800" b="1" i="0" u="none" strike="noStrike" cap="none" dirty="0">
                          <a:solidFill>
                            <a:schemeClr val="tx1"/>
                          </a:solidFill>
                          <a:effectLst/>
                          <a:latin typeface="+mn-lt"/>
                          <a:ea typeface="+mn-ea"/>
                          <a:cs typeface="+mn-cs"/>
                          <a:sym typeface="Arial"/>
                        </a:rPr>
                        <a:t>M | F</a:t>
                      </a:r>
                      <a:endParaRPr lang="fr-CA" sz="800" b="1" dirty="0">
                        <a:effectLst/>
                      </a:endParaRPr>
                    </a:p>
                  </a:txBody>
                  <a:tcPr marL="17824" marR="17824" marT="8912" marB="8912" anchor="ctr">
                    <a:lnL>
                      <a:noFill/>
                    </a:lnL>
                    <a:lnR>
                      <a:noFill/>
                    </a:lnR>
                    <a:lnT>
                      <a:noFill/>
                    </a:lnT>
                    <a:lnB>
                      <a:noFill/>
                    </a:lnB>
                    <a:solidFill>
                      <a:srgbClr val="FFFFFF"/>
                    </a:solidFill>
                  </a:tcPr>
                </a:tc>
                <a:tc>
                  <a:txBody>
                    <a:bodyPr/>
                    <a:lstStyle/>
                    <a:p>
                      <a:pPr algn="ctr" fontAlgn="ctr"/>
                      <a:r>
                        <a:rPr lang="fr-CA" sz="1600" b="1" i="0" u="none" strike="noStrike" cap="none" dirty="0">
                          <a:solidFill>
                            <a:schemeClr val="tx1"/>
                          </a:solidFill>
                          <a:effectLst/>
                          <a:latin typeface="+mn-lt"/>
                          <a:ea typeface="+mn-ea"/>
                          <a:cs typeface="+mn-cs"/>
                          <a:sym typeface="Wingdings" panose="05000000000000000000" pitchFamily="2" charset="2"/>
                        </a:rPr>
                        <a:t></a:t>
                      </a:r>
                      <a:endParaRPr lang="fr-CA" sz="800" b="1" dirty="0">
                        <a:effectLst/>
                      </a:endParaRPr>
                    </a:p>
                  </a:txBody>
                  <a:tcPr marL="17824" marR="17824" marT="8912" marB="8912" anchor="ctr">
                    <a:lnL>
                      <a:noFill/>
                    </a:lnL>
                    <a:lnR>
                      <a:noFill/>
                    </a:lnR>
                    <a:lnT>
                      <a:noFill/>
                    </a:lnT>
                    <a:lnB>
                      <a:noFill/>
                    </a:lnB>
                    <a:solidFill>
                      <a:srgbClr val="FFFFFF"/>
                    </a:solidFill>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fr-CA" sz="1600" b="1" i="0" u="none" strike="noStrike" cap="none" dirty="0">
                          <a:solidFill>
                            <a:schemeClr val="tx1"/>
                          </a:solidFill>
                          <a:effectLst/>
                          <a:latin typeface="+mn-lt"/>
                          <a:ea typeface="+mn-ea"/>
                          <a:cs typeface="+mn-cs"/>
                          <a:sym typeface="Wingdings" panose="05000000000000000000" pitchFamily="2" charset="2"/>
                        </a:rPr>
                        <a:t></a:t>
                      </a:r>
                      <a:endParaRPr lang="fr-CA" sz="1600" b="1" dirty="0">
                        <a:effectLst/>
                      </a:endParaRPr>
                    </a:p>
                  </a:txBody>
                  <a:tcPr marL="17824" marR="17824" marT="8912" marB="8912" anchor="ctr">
                    <a:lnL>
                      <a:noFill/>
                    </a:lnL>
                    <a:lnR>
                      <a:noFill/>
                    </a:lnR>
                    <a:lnT>
                      <a:noFill/>
                    </a:lnT>
                    <a:lnB>
                      <a:noFill/>
                    </a:lnB>
                    <a:solidFill>
                      <a:srgbClr val="FFFFFF"/>
                    </a:solidFill>
                  </a:tcPr>
                </a:tc>
                <a:tc>
                  <a:txBody>
                    <a:bodyPr/>
                    <a:lstStyle/>
                    <a:p>
                      <a:pPr algn="ctr" fontAlgn="ctr"/>
                      <a:r>
                        <a:rPr lang="fr-CA" sz="1600" b="1" i="0" u="none" strike="noStrike" cap="none" dirty="0">
                          <a:solidFill>
                            <a:schemeClr val="tx1"/>
                          </a:solidFill>
                          <a:effectLst/>
                          <a:latin typeface="+mn-lt"/>
                          <a:ea typeface="+mn-ea"/>
                          <a:cs typeface="+mn-cs"/>
                          <a:sym typeface="Wingdings" panose="05000000000000000000" pitchFamily="2" charset="2"/>
                        </a:rPr>
                        <a:t></a:t>
                      </a:r>
                      <a:endParaRPr lang="fr-CA" sz="700" b="1" dirty="0">
                        <a:effectLst/>
                      </a:endParaRPr>
                    </a:p>
                  </a:txBody>
                  <a:tcPr marL="17824" marR="17824" marT="8912" marB="8912" anchor="ctr">
                    <a:lnL>
                      <a:noFill/>
                    </a:lnL>
                    <a:lnR>
                      <a:noFill/>
                    </a:lnR>
                    <a:lnT>
                      <a:noFill/>
                    </a:lnT>
                    <a:lnB>
                      <a:noFill/>
                    </a:lnB>
                    <a:solidFill>
                      <a:srgbClr val="FFFFFF"/>
                    </a:solidFill>
                  </a:tcPr>
                </a:tc>
                <a:tc>
                  <a:txBody>
                    <a:bodyPr/>
                    <a:lstStyle/>
                    <a:p>
                      <a:pPr algn="ctr" fontAlgn="ctr"/>
                      <a:r>
                        <a:rPr lang="fr-CA" sz="1600" b="1" i="0" u="none" strike="noStrike" cap="none" dirty="0">
                          <a:solidFill>
                            <a:schemeClr val="tx1"/>
                          </a:solidFill>
                          <a:effectLst/>
                          <a:latin typeface="+mn-lt"/>
                          <a:ea typeface="+mn-ea"/>
                          <a:cs typeface="+mn-cs"/>
                          <a:sym typeface="Wingdings" panose="05000000000000000000" pitchFamily="2" charset="2"/>
                        </a:rPr>
                        <a:t></a:t>
                      </a:r>
                      <a:endParaRPr lang="fr-CA" sz="800" b="1" dirty="0">
                        <a:effectLst/>
                      </a:endParaRPr>
                    </a:p>
                  </a:txBody>
                  <a:tcPr marL="17824" marR="17824" marT="8912" marB="8912" anchor="ctr">
                    <a:lnL>
                      <a:noFill/>
                    </a:lnL>
                    <a:lnR>
                      <a:noFill/>
                    </a:lnR>
                    <a:lnT>
                      <a:noFill/>
                    </a:lnT>
                    <a:lnB>
                      <a:noFill/>
                    </a:lnB>
                    <a:solidFill>
                      <a:srgbClr val="FFFFFF"/>
                    </a:solidFill>
                  </a:tcPr>
                </a:tc>
                <a:tc>
                  <a:txBody>
                    <a:bodyPr/>
                    <a:lstStyle/>
                    <a:p>
                      <a:pPr algn="ctr" fontAlgn="ctr"/>
                      <a:r>
                        <a:rPr lang="fr-CA" sz="800" b="1" dirty="0" err="1">
                          <a:effectLst/>
                        </a:rPr>
                        <a:t>Fiber</a:t>
                      </a:r>
                      <a:r>
                        <a:rPr lang="fr-CA" sz="800" b="1" dirty="0">
                          <a:effectLst/>
                        </a:rPr>
                        <a:t> | DSL</a:t>
                      </a:r>
                    </a:p>
                  </a:txBody>
                  <a:tcPr marL="17824" marR="17824" marT="8912" marB="8912" anchor="ctr">
                    <a:lnL>
                      <a:noFill/>
                    </a:lnL>
                    <a:lnR>
                      <a:noFill/>
                    </a:lnR>
                    <a:lnT>
                      <a:noFill/>
                    </a:lnT>
                    <a:lnB>
                      <a:noFill/>
                    </a:lnB>
                    <a:solidFill>
                      <a:srgbClr val="FFFFFF"/>
                    </a:solidFill>
                  </a:tcPr>
                </a:tc>
                <a:tc>
                  <a:txBody>
                    <a:bodyPr/>
                    <a:lstStyle/>
                    <a:p>
                      <a:pPr algn="ctr" fontAlgn="ctr"/>
                      <a:r>
                        <a:rPr lang="fr-CA" sz="1600" b="1" i="0" u="none" strike="noStrike" cap="none" dirty="0">
                          <a:solidFill>
                            <a:schemeClr val="tx1"/>
                          </a:solidFill>
                          <a:effectLst/>
                          <a:latin typeface="+mn-lt"/>
                          <a:ea typeface="+mn-ea"/>
                          <a:cs typeface="+mn-cs"/>
                          <a:sym typeface="Wingdings" panose="05000000000000000000" pitchFamily="2" charset="2"/>
                        </a:rPr>
                        <a:t></a:t>
                      </a:r>
                      <a:endParaRPr lang="fr-CA" sz="800" b="1" dirty="0">
                        <a:effectLst/>
                      </a:endParaRPr>
                    </a:p>
                  </a:txBody>
                  <a:tcPr marL="17824" marR="17824" marT="8912" marB="8912" anchor="ctr">
                    <a:lnL>
                      <a:noFill/>
                    </a:lnL>
                    <a:lnR>
                      <a:noFill/>
                    </a:lnR>
                    <a:lnT>
                      <a:noFill/>
                    </a:lnT>
                    <a:lnB>
                      <a:noFill/>
                    </a:lnB>
                    <a:solidFill>
                      <a:srgbClr val="FFFFFF"/>
                    </a:solidFill>
                  </a:tcPr>
                </a:tc>
                <a:tc>
                  <a:txBody>
                    <a:bodyPr/>
                    <a:lstStyle/>
                    <a:p>
                      <a:pPr algn="ctr" fontAlgn="ctr"/>
                      <a:r>
                        <a:rPr lang="fr-CA" sz="1600" b="1" i="0" u="none" strike="noStrike" cap="none" dirty="0">
                          <a:solidFill>
                            <a:schemeClr val="tx1"/>
                          </a:solidFill>
                          <a:effectLst/>
                          <a:latin typeface="+mn-lt"/>
                          <a:ea typeface="+mn-ea"/>
                          <a:cs typeface="+mn-cs"/>
                          <a:sym typeface="Wingdings" panose="05000000000000000000" pitchFamily="2" charset="2"/>
                        </a:rPr>
                        <a:t></a:t>
                      </a:r>
                      <a:endParaRPr lang="fr-CA" sz="1600" b="1" dirty="0">
                        <a:effectLst/>
                      </a:endParaRPr>
                    </a:p>
                  </a:txBody>
                  <a:tcPr marL="17824" marR="17824" marT="8912" marB="8912" anchor="ctr">
                    <a:lnL>
                      <a:noFill/>
                    </a:lnL>
                    <a:lnR>
                      <a:noFill/>
                    </a:lnR>
                    <a:lnT>
                      <a:noFill/>
                    </a:lnT>
                    <a:lnB>
                      <a:noFill/>
                    </a:lnB>
                    <a:solidFill>
                      <a:srgbClr val="FFFFFF"/>
                    </a:solidFill>
                  </a:tcPr>
                </a:tc>
                <a:tc>
                  <a:txBody>
                    <a:bodyPr/>
                    <a:lstStyle/>
                    <a:p>
                      <a:pPr algn="ctr" fontAlgn="ctr"/>
                      <a:r>
                        <a:rPr lang="fr-CA" sz="1600" b="1" i="0" u="none" strike="noStrike" cap="none" dirty="0">
                          <a:solidFill>
                            <a:schemeClr val="tx1"/>
                          </a:solidFill>
                          <a:effectLst/>
                          <a:latin typeface="+mn-lt"/>
                          <a:ea typeface="+mn-ea"/>
                          <a:cs typeface="+mn-cs"/>
                          <a:sym typeface="Wingdings" panose="05000000000000000000" pitchFamily="2" charset="2"/>
                        </a:rPr>
                        <a:t></a:t>
                      </a:r>
                      <a:endParaRPr lang="fr-CA" sz="1600" b="1" dirty="0">
                        <a:effectLst/>
                      </a:endParaRPr>
                    </a:p>
                  </a:txBody>
                  <a:tcPr marL="17824" marR="17824" marT="8912" marB="8912" anchor="ctr">
                    <a:lnL>
                      <a:noFill/>
                    </a:lnL>
                    <a:lnR>
                      <a:noFill/>
                    </a:lnR>
                    <a:lnT>
                      <a:noFill/>
                    </a:lnT>
                    <a:lnB>
                      <a:noFill/>
                    </a:lnB>
                    <a:solidFill>
                      <a:srgbClr val="FFFFFF"/>
                    </a:solidFill>
                  </a:tcPr>
                </a:tc>
                <a:tc>
                  <a:txBody>
                    <a:bodyPr/>
                    <a:lstStyle/>
                    <a:p>
                      <a:pPr algn="ctr" fontAlgn="ctr"/>
                      <a:r>
                        <a:rPr lang="fr-CA" sz="1600" b="1" i="0" u="none" strike="noStrike" cap="none" dirty="0">
                          <a:solidFill>
                            <a:schemeClr val="tx1"/>
                          </a:solidFill>
                          <a:effectLst/>
                          <a:latin typeface="+mn-lt"/>
                          <a:ea typeface="+mn-ea"/>
                          <a:cs typeface="+mn-cs"/>
                          <a:sym typeface="Wingdings" panose="05000000000000000000" pitchFamily="2" charset="2"/>
                        </a:rPr>
                        <a:t></a:t>
                      </a:r>
                      <a:endParaRPr lang="fr-CA" sz="1600" b="1" dirty="0">
                        <a:effectLst/>
                      </a:endParaRPr>
                    </a:p>
                  </a:txBody>
                  <a:tcPr marL="17824" marR="17824" marT="8912" marB="8912" anchor="ctr">
                    <a:lnL>
                      <a:noFill/>
                    </a:lnL>
                    <a:lnR>
                      <a:noFill/>
                    </a:lnR>
                    <a:lnT>
                      <a:noFill/>
                    </a:lnT>
                    <a:lnB>
                      <a:noFill/>
                    </a:lnB>
                    <a:solidFill>
                      <a:srgbClr val="FFFFFF"/>
                    </a:solidFill>
                  </a:tcPr>
                </a:tc>
                <a:tc>
                  <a:txBody>
                    <a:bodyPr/>
                    <a:lstStyle/>
                    <a:p>
                      <a:pPr algn="ctr" fontAlgn="ctr"/>
                      <a:r>
                        <a:rPr lang="fr-CA" sz="1600" b="1" i="0" u="none" strike="noStrike" cap="none" dirty="0">
                          <a:solidFill>
                            <a:schemeClr val="tx1"/>
                          </a:solidFill>
                          <a:effectLst/>
                          <a:latin typeface="+mn-lt"/>
                          <a:ea typeface="+mn-ea"/>
                          <a:cs typeface="+mn-cs"/>
                          <a:sym typeface="Wingdings" panose="05000000000000000000" pitchFamily="2" charset="2"/>
                        </a:rPr>
                        <a:t></a:t>
                      </a:r>
                      <a:endParaRPr lang="fr-CA" sz="1600" b="1" dirty="0">
                        <a:effectLst/>
                      </a:endParaRPr>
                    </a:p>
                  </a:txBody>
                  <a:tcPr marL="17824" marR="17824" marT="8912" marB="8912" anchor="ctr">
                    <a:lnL>
                      <a:noFill/>
                    </a:lnL>
                    <a:lnR>
                      <a:noFill/>
                    </a:lnR>
                    <a:lnT>
                      <a:noFill/>
                    </a:lnT>
                    <a:lnB>
                      <a:noFill/>
                    </a:lnB>
                    <a:solidFill>
                      <a:srgbClr val="FFFFFF"/>
                    </a:solidFill>
                  </a:tcPr>
                </a:tc>
                <a:tc>
                  <a:txBody>
                    <a:bodyPr/>
                    <a:lstStyle/>
                    <a:p>
                      <a:pPr algn="ctr" fontAlgn="ctr"/>
                      <a:r>
                        <a:rPr lang="fr-CA" sz="1600" b="1" i="0" u="none" strike="noStrike" cap="none" dirty="0">
                          <a:solidFill>
                            <a:schemeClr val="tx1"/>
                          </a:solidFill>
                          <a:effectLst/>
                          <a:latin typeface="+mn-lt"/>
                          <a:ea typeface="+mn-ea"/>
                          <a:cs typeface="+mn-cs"/>
                          <a:sym typeface="Wingdings" panose="05000000000000000000" pitchFamily="2" charset="2"/>
                        </a:rPr>
                        <a:t></a:t>
                      </a:r>
                      <a:endParaRPr lang="fr-CA" sz="1600" b="1" dirty="0">
                        <a:effectLst/>
                      </a:endParaRPr>
                    </a:p>
                  </a:txBody>
                  <a:tcPr marL="17824" marR="17824" marT="8912" marB="8912" anchor="ctr">
                    <a:lnL>
                      <a:noFill/>
                    </a:lnL>
                    <a:lnR>
                      <a:noFill/>
                    </a:lnR>
                    <a:lnT>
                      <a:noFill/>
                    </a:lnT>
                    <a:lnB>
                      <a:noFill/>
                    </a:lnB>
                    <a:solidFill>
                      <a:srgbClr val="FFFFFF"/>
                    </a:solidFill>
                  </a:tcPr>
                </a:tc>
                <a:tc>
                  <a:txBody>
                    <a:bodyPr/>
                    <a:lstStyle/>
                    <a:p>
                      <a:pPr algn="ctr" fontAlgn="ctr"/>
                      <a:r>
                        <a:rPr lang="fr-CA" sz="800" b="1" dirty="0" err="1">
                          <a:effectLst/>
                        </a:rPr>
                        <a:t>Yearly</a:t>
                      </a:r>
                      <a:r>
                        <a:rPr lang="fr-CA" sz="800" b="1" dirty="0">
                          <a:effectLst/>
                        </a:rPr>
                        <a:t> | </a:t>
                      </a:r>
                    </a:p>
                    <a:p>
                      <a:pPr algn="ctr" fontAlgn="ctr"/>
                      <a:r>
                        <a:rPr lang="fr-CA" sz="800" b="1" dirty="0">
                          <a:effectLst/>
                        </a:rPr>
                        <a:t>Bi-</a:t>
                      </a:r>
                      <a:r>
                        <a:rPr lang="fr-CA" sz="800" b="1" dirty="0" err="1">
                          <a:effectLst/>
                        </a:rPr>
                        <a:t>Yearly</a:t>
                      </a:r>
                      <a:endParaRPr lang="fr-CA" sz="800" b="1" dirty="0">
                        <a:effectLst/>
                      </a:endParaRPr>
                    </a:p>
                  </a:txBody>
                  <a:tcPr marL="17824" marR="17824" marT="8912" marB="8912" anchor="ctr">
                    <a:lnL>
                      <a:noFill/>
                    </a:lnL>
                    <a:lnR>
                      <a:noFill/>
                    </a:lnR>
                    <a:lnT>
                      <a:noFill/>
                    </a:lnT>
                    <a:lnB>
                      <a:noFill/>
                    </a:lnB>
                    <a:solidFill>
                      <a:srgbClr val="FFFFFF"/>
                    </a:solidFill>
                  </a:tcPr>
                </a:tc>
                <a:tc>
                  <a:txBody>
                    <a:bodyPr/>
                    <a:lstStyle/>
                    <a:p>
                      <a:pPr algn="ctr" fontAlgn="ctr"/>
                      <a:r>
                        <a:rPr lang="fr-CA" sz="1600" b="1" i="0" u="none" strike="noStrike" cap="none" dirty="0">
                          <a:solidFill>
                            <a:schemeClr val="tx1"/>
                          </a:solidFill>
                          <a:effectLst/>
                          <a:latin typeface="+mn-lt"/>
                          <a:ea typeface="+mn-ea"/>
                          <a:cs typeface="+mn-cs"/>
                          <a:sym typeface="Wingdings" panose="05000000000000000000" pitchFamily="2" charset="2"/>
                        </a:rPr>
                        <a:t></a:t>
                      </a:r>
                      <a:endParaRPr lang="fr-CA" sz="1600" b="1" dirty="0">
                        <a:effectLst/>
                      </a:endParaRPr>
                    </a:p>
                  </a:txBody>
                  <a:tcPr marL="17824" marR="17824" marT="8912" marB="8912" anchor="ctr">
                    <a:lnL>
                      <a:noFill/>
                    </a:lnL>
                    <a:lnR>
                      <a:noFill/>
                    </a:lnR>
                    <a:lnT>
                      <a:noFill/>
                    </a:lnT>
                    <a:lnB>
                      <a:noFill/>
                    </a:lnB>
                    <a:solidFill>
                      <a:srgbClr val="FFFFFF"/>
                    </a:solidFill>
                  </a:tcPr>
                </a:tc>
                <a:tc>
                  <a:txBody>
                    <a:bodyPr/>
                    <a:lstStyle/>
                    <a:p>
                      <a:pPr algn="ctr" fontAlgn="ctr"/>
                      <a:r>
                        <a:rPr lang="en-US" sz="800" b="1" dirty="0">
                          <a:effectLst/>
                        </a:rPr>
                        <a:t>A</a:t>
                      </a:r>
                      <a:r>
                        <a:rPr lang="fr-CA" sz="800" b="1" dirty="0" err="1">
                          <a:effectLst/>
                        </a:rPr>
                        <a:t>uto</a:t>
                      </a:r>
                      <a:r>
                        <a:rPr lang="fr-CA" sz="800" b="1" dirty="0">
                          <a:effectLst/>
                        </a:rPr>
                        <a:t> Bank Transfer | Auto </a:t>
                      </a:r>
                      <a:r>
                        <a:rPr lang="fr-CA" sz="800" b="1" dirty="0" err="1">
                          <a:effectLst/>
                        </a:rPr>
                        <a:t>Credit</a:t>
                      </a:r>
                      <a:r>
                        <a:rPr lang="fr-CA" sz="800" b="1" dirty="0">
                          <a:effectLst/>
                        </a:rPr>
                        <a:t> </a:t>
                      </a:r>
                      <a:r>
                        <a:rPr lang="fr-CA" sz="800" b="1" dirty="0" err="1">
                          <a:effectLst/>
                        </a:rPr>
                        <a:t>Card</a:t>
                      </a:r>
                      <a:endParaRPr lang="fr-CA" sz="800" b="1" dirty="0">
                        <a:effectLst/>
                      </a:endParaRPr>
                    </a:p>
                  </a:txBody>
                  <a:tcPr marL="17824" marR="17824" marT="8912" marB="8912" anchor="ctr">
                    <a:lnL>
                      <a:noFill/>
                    </a:lnL>
                    <a:lnR>
                      <a:noFill/>
                    </a:lnR>
                    <a:lnT>
                      <a:noFill/>
                    </a:lnT>
                    <a:lnB>
                      <a:noFill/>
                    </a:lnB>
                    <a:solidFill>
                      <a:srgbClr val="FFFFFF"/>
                    </a:solidFill>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fr-CA" sz="900" b="1" i="0" u="none" strike="noStrike" cap="none" dirty="0">
                          <a:solidFill>
                            <a:schemeClr val="tx1"/>
                          </a:solidFill>
                          <a:effectLst/>
                          <a:latin typeface="+mn-lt"/>
                          <a:ea typeface="+mn-ea"/>
                          <a:cs typeface="+mn-cs"/>
                          <a:sym typeface="Wingdings" panose="05000000000000000000" pitchFamily="2" charset="2"/>
                        </a:rPr>
                        <a:t>0.10</a:t>
                      </a:r>
                      <a:endParaRPr lang="fr-CA" sz="900" b="1" dirty="0">
                        <a:effectLst/>
                      </a:endParaRPr>
                    </a:p>
                  </a:txBody>
                  <a:tcPr marL="17824" marR="17824" marT="8912" marB="8912" anchor="ctr">
                    <a:lnL>
                      <a:noFill/>
                    </a:lnL>
                    <a:lnR>
                      <a:noFill/>
                    </a:lnR>
                    <a:lnT>
                      <a:noFill/>
                    </a:lnT>
                    <a:lnB>
                      <a:noFill/>
                    </a:lnB>
                    <a:solidFill>
                      <a:srgbClr val="FFFFFF"/>
                    </a:solidFill>
                  </a:tcPr>
                </a:tc>
                <a:extLst>
                  <a:ext uri="{0D108BD9-81ED-4DB2-BD59-A6C34878D82A}">
                    <a16:rowId xmlns:a16="http://schemas.microsoft.com/office/drawing/2014/main" val="1052460145"/>
                  </a:ext>
                </a:extLst>
              </a:tr>
              <a:tr h="659781">
                <a:tc>
                  <a:txBody>
                    <a:bodyPr/>
                    <a:lstStyle/>
                    <a:p>
                      <a:pPr algn="ctr" fontAlgn="ctr"/>
                      <a:r>
                        <a:rPr lang="en-US" sz="700" b="1" dirty="0">
                          <a:solidFill>
                            <a:srgbClr val="FF0000"/>
                          </a:solidFill>
                          <a:effectLst/>
                        </a:rPr>
                        <a:t>REGULAR USERS</a:t>
                      </a:r>
                      <a:endParaRPr lang="fr-CA" sz="700" b="1" dirty="0">
                        <a:solidFill>
                          <a:srgbClr val="FF0000"/>
                        </a:solidFill>
                        <a:effectLst/>
                      </a:endParaRPr>
                    </a:p>
                  </a:txBody>
                  <a:tcPr marL="17824" marR="17824" marT="8912" marB="8912" vert="vert270" anchor="ctr">
                    <a:lnL>
                      <a:noFill/>
                    </a:lnL>
                    <a:lnR>
                      <a:noFill/>
                    </a:lnR>
                    <a:lnT>
                      <a:noFill/>
                    </a:lnT>
                    <a:lnB>
                      <a:noFill/>
                    </a:lnB>
                    <a:solidFill>
                      <a:srgbClr val="F5F5F5"/>
                    </a:solidFill>
                  </a:tcPr>
                </a:tc>
                <a:tc>
                  <a:txBody>
                    <a:bodyPr/>
                    <a:lstStyle/>
                    <a:p>
                      <a:pPr algn="ctr" fontAlgn="ctr"/>
                      <a:r>
                        <a:rPr lang="fr-CA" sz="1600" b="1" i="0" u="none" strike="noStrike" cap="none" dirty="0">
                          <a:solidFill>
                            <a:schemeClr val="tx1"/>
                          </a:solidFill>
                          <a:effectLst/>
                          <a:latin typeface="+mn-lt"/>
                          <a:ea typeface="+mn-ea"/>
                          <a:cs typeface="+mn-cs"/>
                          <a:sym typeface="Wingdings" panose="05000000000000000000" pitchFamily="2" charset="2"/>
                        </a:rPr>
                        <a:t></a:t>
                      </a:r>
                      <a:endParaRPr lang="fr-CA" sz="700" b="1" dirty="0">
                        <a:effectLst/>
                      </a:endParaRPr>
                    </a:p>
                  </a:txBody>
                  <a:tcPr marL="17824" marR="17824" marT="8912" marB="8912" anchor="ctr">
                    <a:lnL>
                      <a:noFill/>
                    </a:lnL>
                    <a:lnR>
                      <a:noFill/>
                    </a:lnR>
                    <a:lnT>
                      <a:noFill/>
                    </a:lnT>
                    <a:lnB>
                      <a:noFill/>
                    </a:lnB>
                    <a:solidFill>
                      <a:srgbClr val="F5F5F5"/>
                    </a:solidFill>
                  </a:tcPr>
                </a:tc>
                <a:tc>
                  <a:txBody>
                    <a:bodyPr/>
                    <a:lstStyle/>
                    <a:p>
                      <a:pPr algn="ctr" fontAlgn="ctr"/>
                      <a:r>
                        <a:rPr lang="fr-CA" sz="700" b="1" dirty="0">
                          <a:effectLst/>
                        </a:rPr>
                        <a:t>30.5</a:t>
                      </a:r>
                    </a:p>
                  </a:txBody>
                  <a:tcPr marL="17824" marR="17824" marT="8912" marB="8912" anchor="ctr">
                    <a:lnL>
                      <a:noFill/>
                    </a:lnL>
                    <a:lnR>
                      <a:noFill/>
                    </a:lnR>
                    <a:lnT>
                      <a:noFill/>
                    </a:lnT>
                    <a:lnB>
                      <a:noFill/>
                    </a:lnB>
                    <a:solidFill>
                      <a:srgbClr val="F5F5F5"/>
                    </a:solidFill>
                  </a:tcPr>
                </a:tc>
                <a:tc>
                  <a:txBody>
                    <a:bodyPr/>
                    <a:lstStyle/>
                    <a:p>
                      <a:pPr algn="ctr" fontAlgn="ctr"/>
                      <a:r>
                        <a:rPr lang="fr-CA" sz="700" b="1" dirty="0">
                          <a:effectLst/>
                        </a:rPr>
                        <a:t>21.1</a:t>
                      </a:r>
                    </a:p>
                  </a:txBody>
                  <a:tcPr marL="17824" marR="17824" marT="8912" marB="8912" anchor="ctr">
                    <a:lnL>
                      <a:noFill/>
                    </a:lnL>
                    <a:lnR>
                      <a:noFill/>
                    </a:lnR>
                    <a:lnT>
                      <a:noFill/>
                    </a:lnT>
                    <a:lnB>
                      <a:noFill/>
                    </a:lnB>
                    <a:solidFill>
                      <a:srgbClr val="F5F5F5"/>
                    </a:solidFill>
                  </a:tcPr>
                </a:tc>
                <a:tc>
                  <a:txBody>
                    <a:bodyPr/>
                    <a:lstStyle/>
                    <a:p>
                      <a:pPr algn="ctr" fontAlgn="ctr"/>
                      <a:r>
                        <a:rPr lang="en-US" sz="800" b="1" i="0" u="none" strike="noStrike" cap="none" dirty="0">
                          <a:solidFill>
                            <a:schemeClr val="tx1"/>
                          </a:solidFill>
                          <a:effectLst/>
                          <a:latin typeface="+mn-lt"/>
                          <a:ea typeface="+mn-ea"/>
                          <a:cs typeface="+mn-cs"/>
                          <a:sym typeface="Arial"/>
                        </a:rPr>
                        <a:t>M | F</a:t>
                      </a:r>
                      <a:endParaRPr lang="fr-CA" sz="800" b="1" dirty="0">
                        <a:effectLst/>
                      </a:endParaRPr>
                    </a:p>
                  </a:txBody>
                  <a:tcPr marL="17824" marR="17824" marT="8912" marB="8912" anchor="ctr">
                    <a:lnL>
                      <a:noFill/>
                    </a:lnL>
                    <a:lnR>
                      <a:noFill/>
                    </a:lnR>
                    <a:lnT>
                      <a:noFill/>
                    </a:lnT>
                    <a:lnB>
                      <a:noFill/>
                    </a:lnB>
                    <a:solidFill>
                      <a:srgbClr val="F5F5F5"/>
                    </a:solidFill>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fr-CA" sz="1600" b="1" i="0" u="none" strike="noStrike" cap="none" dirty="0">
                          <a:solidFill>
                            <a:schemeClr val="tx1"/>
                          </a:solidFill>
                          <a:effectLst/>
                          <a:latin typeface="+mn-lt"/>
                          <a:ea typeface="+mn-ea"/>
                          <a:cs typeface="+mn-cs"/>
                          <a:sym typeface="Wingdings" panose="05000000000000000000" pitchFamily="2" charset="2"/>
                        </a:rPr>
                        <a:t></a:t>
                      </a:r>
                      <a:endParaRPr lang="fr-CA" sz="1600" b="1" dirty="0">
                        <a:effectLst/>
                      </a:endParaRPr>
                    </a:p>
                    <a:p>
                      <a:pPr algn="ctr" fontAlgn="ctr"/>
                      <a:endParaRPr lang="fr-CA" sz="700" b="1" dirty="0">
                        <a:effectLst/>
                      </a:endParaRPr>
                    </a:p>
                  </a:txBody>
                  <a:tcPr marL="17824" marR="17824" marT="8912" marB="8912" anchor="ctr">
                    <a:lnL>
                      <a:noFill/>
                    </a:lnL>
                    <a:lnR>
                      <a:noFill/>
                    </a:lnR>
                    <a:lnT>
                      <a:noFill/>
                    </a:lnT>
                    <a:lnB>
                      <a:noFill/>
                    </a:lnB>
                    <a:solidFill>
                      <a:srgbClr val="F5F5F5"/>
                    </a:solidFill>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fr-CA" sz="1600" b="1" i="0" u="none" strike="noStrike" cap="none" dirty="0">
                          <a:solidFill>
                            <a:schemeClr val="tx1"/>
                          </a:solidFill>
                          <a:effectLst/>
                          <a:latin typeface="+mn-lt"/>
                          <a:ea typeface="+mn-ea"/>
                          <a:cs typeface="+mn-cs"/>
                          <a:sym typeface="Wingdings" panose="05000000000000000000" pitchFamily="2" charset="2"/>
                        </a:rPr>
                        <a:t></a:t>
                      </a:r>
                      <a:endParaRPr lang="fr-CA" sz="1600" b="1" dirty="0">
                        <a:effectLst/>
                      </a:endParaRPr>
                    </a:p>
                    <a:p>
                      <a:pPr algn="ctr" fontAlgn="ctr"/>
                      <a:endParaRPr lang="fr-CA" sz="700" b="1" dirty="0">
                        <a:effectLst/>
                      </a:endParaRPr>
                    </a:p>
                  </a:txBody>
                  <a:tcPr marL="17824" marR="17824" marT="8912" marB="8912" anchor="ctr">
                    <a:lnL>
                      <a:noFill/>
                    </a:lnL>
                    <a:lnR>
                      <a:noFill/>
                    </a:lnR>
                    <a:lnT>
                      <a:noFill/>
                    </a:lnT>
                    <a:lnB>
                      <a:noFill/>
                    </a:lnB>
                    <a:solidFill>
                      <a:srgbClr val="F5F5F5"/>
                    </a:solidFill>
                  </a:tcPr>
                </a:tc>
                <a:tc>
                  <a:txBody>
                    <a:bodyPr/>
                    <a:lstStyle/>
                    <a:p>
                      <a:pPr algn="ctr" fontAlgn="ctr"/>
                      <a:r>
                        <a:rPr lang="fr-CA" sz="1600" b="1" i="0" u="none" strike="noStrike" cap="none" dirty="0">
                          <a:solidFill>
                            <a:schemeClr val="tx1"/>
                          </a:solidFill>
                          <a:effectLst/>
                          <a:latin typeface="+mn-lt"/>
                          <a:ea typeface="+mn-ea"/>
                          <a:cs typeface="+mn-cs"/>
                          <a:sym typeface="Wingdings" panose="05000000000000000000" pitchFamily="2" charset="2"/>
                        </a:rPr>
                        <a:t></a:t>
                      </a:r>
                      <a:endParaRPr lang="fr-CA" sz="700" b="1" dirty="0">
                        <a:effectLst/>
                      </a:endParaRPr>
                    </a:p>
                  </a:txBody>
                  <a:tcPr marL="17824" marR="17824" marT="8912" marB="8912" anchor="ctr">
                    <a:lnL>
                      <a:noFill/>
                    </a:lnL>
                    <a:lnR>
                      <a:noFill/>
                    </a:lnR>
                    <a:lnT>
                      <a:noFill/>
                    </a:lnT>
                    <a:lnB>
                      <a:noFill/>
                    </a:lnB>
                    <a:solidFill>
                      <a:srgbClr val="F5F5F5"/>
                    </a:solidFill>
                  </a:tcPr>
                </a:tc>
                <a:tc>
                  <a:txBody>
                    <a:bodyPr/>
                    <a:lstStyle/>
                    <a:p>
                      <a:pPr algn="ctr" fontAlgn="ctr"/>
                      <a:r>
                        <a:rPr lang="fr-CA" sz="1600" b="1" i="0" u="none" strike="noStrike" cap="none" dirty="0">
                          <a:solidFill>
                            <a:schemeClr val="tx1"/>
                          </a:solidFill>
                          <a:effectLst/>
                          <a:latin typeface="+mn-lt"/>
                          <a:ea typeface="+mn-ea"/>
                          <a:cs typeface="+mn-cs"/>
                          <a:sym typeface="Wingdings" panose="05000000000000000000" pitchFamily="2" charset="2"/>
                        </a:rPr>
                        <a:t></a:t>
                      </a:r>
                      <a:endParaRPr lang="fr-CA" sz="800" b="1" dirty="0">
                        <a:effectLst/>
                      </a:endParaRPr>
                    </a:p>
                  </a:txBody>
                  <a:tcPr marL="17824" marR="17824" marT="8912" marB="8912" anchor="ctr">
                    <a:lnL>
                      <a:noFill/>
                    </a:lnL>
                    <a:lnR>
                      <a:noFill/>
                    </a:lnR>
                    <a:lnT>
                      <a:noFill/>
                    </a:lnT>
                    <a:lnB>
                      <a:noFill/>
                    </a:lnB>
                    <a:solidFill>
                      <a:srgbClr val="F5F5F5"/>
                    </a:solidFill>
                  </a:tcPr>
                </a:tc>
                <a:tc>
                  <a:txBody>
                    <a:bodyPr/>
                    <a:lstStyle/>
                    <a:p>
                      <a:pPr algn="ctr" fontAlgn="ctr"/>
                      <a:r>
                        <a:rPr lang="fr-CA" sz="1600" b="1" i="0" u="none" strike="noStrike" cap="none" dirty="0">
                          <a:solidFill>
                            <a:schemeClr val="tx1"/>
                          </a:solidFill>
                          <a:effectLst/>
                          <a:latin typeface="+mn-lt"/>
                          <a:ea typeface="+mn-ea"/>
                          <a:cs typeface="+mn-cs"/>
                          <a:sym typeface="Wingdings" panose="05000000000000000000" pitchFamily="2" charset="2"/>
                        </a:rPr>
                        <a:t></a:t>
                      </a:r>
                      <a:endParaRPr lang="fr-CA" sz="800" b="1" dirty="0">
                        <a:effectLst/>
                      </a:endParaRPr>
                    </a:p>
                  </a:txBody>
                  <a:tcPr marL="17824" marR="17824" marT="8912" marB="8912" anchor="ctr">
                    <a:lnL>
                      <a:noFill/>
                    </a:lnL>
                    <a:lnR>
                      <a:noFill/>
                    </a:lnR>
                    <a:lnT>
                      <a:noFill/>
                    </a:lnT>
                    <a:lnB>
                      <a:noFill/>
                    </a:lnB>
                    <a:solidFill>
                      <a:srgbClr val="F5F5F5"/>
                    </a:solidFill>
                  </a:tcPr>
                </a:tc>
                <a:tc>
                  <a:txBody>
                    <a:bodyPr/>
                    <a:lstStyle/>
                    <a:p>
                      <a:pPr algn="ctr" fontAlgn="ctr"/>
                      <a:r>
                        <a:rPr lang="fr-CA" sz="1600" b="1" dirty="0">
                          <a:effectLst/>
                        </a:rPr>
                        <a:t>--</a:t>
                      </a:r>
                    </a:p>
                  </a:txBody>
                  <a:tcPr marL="17824" marR="17824" marT="8912" marB="8912" anchor="ctr">
                    <a:lnL>
                      <a:noFill/>
                    </a:lnL>
                    <a:lnR>
                      <a:noFill/>
                    </a:lnR>
                    <a:lnT>
                      <a:noFill/>
                    </a:lnT>
                    <a:lnB>
                      <a:noFill/>
                    </a:lnB>
                    <a:solidFill>
                      <a:srgbClr val="F5F5F5"/>
                    </a:solidFill>
                  </a:tcPr>
                </a:tc>
                <a:tc>
                  <a:txBody>
                    <a:bodyPr/>
                    <a:lstStyle/>
                    <a:p>
                      <a:pPr algn="ctr" fontAlgn="ctr"/>
                      <a:r>
                        <a:rPr lang="fr-CA" sz="1600" b="1" dirty="0">
                          <a:effectLst/>
                        </a:rPr>
                        <a:t>--</a:t>
                      </a:r>
                    </a:p>
                  </a:txBody>
                  <a:tcPr marL="17824" marR="17824" marT="8912" marB="8912" anchor="ctr">
                    <a:lnL>
                      <a:noFill/>
                    </a:lnL>
                    <a:lnR>
                      <a:noFill/>
                    </a:lnR>
                    <a:lnT>
                      <a:noFill/>
                    </a:lnT>
                    <a:lnB>
                      <a:noFill/>
                    </a:lnB>
                    <a:solidFill>
                      <a:srgbClr val="F5F5F5"/>
                    </a:solidFill>
                  </a:tcPr>
                </a:tc>
                <a:tc>
                  <a:txBody>
                    <a:bodyPr/>
                    <a:lstStyle/>
                    <a:p>
                      <a:pPr algn="ctr" fontAlgn="ctr"/>
                      <a:r>
                        <a:rPr lang="fr-CA" sz="1600" b="1" dirty="0">
                          <a:effectLst/>
                        </a:rPr>
                        <a:t>--</a:t>
                      </a:r>
                    </a:p>
                  </a:txBody>
                  <a:tcPr marL="17824" marR="17824" marT="8912" marB="8912" anchor="ctr">
                    <a:lnL>
                      <a:noFill/>
                    </a:lnL>
                    <a:lnR>
                      <a:noFill/>
                    </a:lnR>
                    <a:lnT>
                      <a:noFill/>
                    </a:lnT>
                    <a:lnB>
                      <a:noFill/>
                    </a:lnB>
                    <a:solidFill>
                      <a:srgbClr val="F5F5F5"/>
                    </a:solidFill>
                  </a:tcPr>
                </a:tc>
                <a:tc>
                  <a:txBody>
                    <a:bodyPr/>
                    <a:lstStyle/>
                    <a:p>
                      <a:pPr algn="ctr" fontAlgn="ctr"/>
                      <a:r>
                        <a:rPr lang="fr-CA" sz="1600" b="1" dirty="0">
                          <a:effectLst/>
                        </a:rPr>
                        <a:t>--</a:t>
                      </a:r>
                    </a:p>
                  </a:txBody>
                  <a:tcPr marL="17824" marR="17824" marT="8912" marB="8912" anchor="ctr">
                    <a:lnL>
                      <a:noFill/>
                    </a:lnL>
                    <a:lnR>
                      <a:noFill/>
                    </a:lnR>
                    <a:lnT>
                      <a:noFill/>
                    </a:lnT>
                    <a:lnB>
                      <a:noFill/>
                    </a:lnB>
                    <a:solidFill>
                      <a:srgbClr val="F5F5F5"/>
                    </a:solidFill>
                  </a:tcPr>
                </a:tc>
                <a:tc>
                  <a:txBody>
                    <a:bodyPr/>
                    <a:lstStyle/>
                    <a:p>
                      <a:pPr algn="ctr" fontAlgn="ctr"/>
                      <a:r>
                        <a:rPr lang="fr-CA" sz="1600" b="1" dirty="0">
                          <a:effectLst/>
                        </a:rPr>
                        <a:t>--</a:t>
                      </a:r>
                    </a:p>
                  </a:txBody>
                  <a:tcPr marL="17824" marR="17824" marT="8912" marB="8912" anchor="ctr">
                    <a:lnL>
                      <a:noFill/>
                    </a:lnL>
                    <a:lnR>
                      <a:noFill/>
                    </a:lnR>
                    <a:lnT>
                      <a:noFill/>
                    </a:lnT>
                    <a:lnB>
                      <a:noFill/>
                    </a:lnB>
                    <a:solidFill>
                      <a:srgbClr val="F5F5F5"/>
                    </a:solidFill>
                  </a:tcPr>
                </a:tc>
                <a:tc>
                  <a:txBody>
                    <a:bodyPr/>
                    <a:lstStyle/>
                    <a:p>
                      <a:pPr algn="ctr" fontAlgn="ctr"/>
                      <a:r>
                        <a:rPr lang="fr-CA" sz="1600" b="1" dirty="0">
                          <a:effectLst/>
                        </a:rPr>
                        <a:t>--</a:t>
                      </a:r>
                    </a:p>
                  </a:txBody>
                  <a:tcPr marL="17824" marR="17824" marT="8912" marB="8912" anchor="ctr">
                    <a:lnL>
                      <a:noFill/>
                    </a:lnL>
                    <a:lnR>
                      <a:noFill/>
                    </a:lnR>
                    <a:lnT>
                      <a:noFill/>
                    </a:lnT>
                    <a:lnB>
                      <a:noFill/>
                    </a:lnB>
                    <a:solidFill>
                      <a:srgbClr val="F5F5F5"/>
                    </a:solidFill>
                  </a:tcPr>
                </a:tc>
                <a:tc>
                  <a:txBody>
                    <a:bodyPr/>
                    <a:lstStyle/>
                    <a:p>
                      <a:pPr algn="ctr" fontAlgn="ctr"/>
                      <a:r>
                        <a:rPr lang="fr-CA" sz="800" b="1" dirty="0" err="1">
                          <a:effectLst/>
                        </a:rPr>
                        <a:t>Monthly</a:t>
                      </a:r>
                      <a:r>
                        <a:rPr lang="fr-CA" sz="800" b="1" dirty="0">
                          <a:effectLst/>
                        </a:rPr>
                        <a:t> | </a:t>
                      </a:r>
                    </a:p>
                    <a:p>
                      <a:pPr algn="ctr" fontAlgn="ctr"/>
                      <a:r>
                        <a:rPr lang="fr-CA" sz="800" b="1" dirty="0">
                          <a:effectLst/>
                        </a:rPr>
                        <a:t>Bi-</a:t>
                      </a:r>
                      <a:r>
                        <a:rPr lang="fr-CA" sz="800" b="1" dirty="0" err="1">
                          <a:effectLst/>
                        </a:rPr>
                        <a:t>Yearly</a:t>
                      </a:r>
                      <a:endParaRPr lang="fr-CA" sz="800" b="1" dirty="0">
                        <a:effectLst/>
                      </a:endParaRPr>
                    </a:p>
                  </a:txBody>
                  <a:tcPr marL="17824" marR="17824" marT="8912" marB="8912" anchor="ctr">
                    <a:lnL>
                      <a:noFill/>
                    </a:lnL>
                    <a:lnR>
                      <a:noFill/>
                    </a:lnR>
                    <a:lnT>
                      <a:noFill/>
                    </a:lnT>
                    <a:lnB>
                      <a:noFill/>
                    </a:lnB>
                    <a:solidFill>
                      <a:srgbClr val="F5F5F5"/>
                    </a:solidFill>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fr-CA" sz="1600" b="1" i="0" u="none" strike="noStrike" cap="none" dirty="0">
                          <a:solidFill>
                            <a:schemeClr val="tx1"/>
                          </a:solidFill>
                          <a:effectLst/>
                          <a:latin typeface="+mn-lt"/>
                          <a:ea typeface="+mn-ea"/>
                          <a:cs typeface="+mn-cs"/>
                          <a:sym typeface="Wingdings" panose="05000000000000000000" pitchFamily="2" charset="2"/>
                        </a:rPr>
                        <a:t></a:t>
                      </a:r>
                      <a:endParaRPr lang="fr-CA" sz="1600" b="1" dirty="0">
                        <a:effectLst/>
                      </a:endParaRPr>
                    </a:p>
                  </a:txBody>
                  <a:tcPr marL="17824" marR="17824" marT="8912" marB="8912" anchor="ctr">
                    <a:lnL>
                      <a:noFill/>
                    </a:lnL>
                    <a:lnR>
                      <a:noFill/>
                    </a:lnR>
                    <a:lnT>
                      <a:noFill/>
                    </a:lnT>
                    <a:lnB>
                      <a:noFill/>
                    </a:lnB>
                    <a:solidFill>
                      <a:srgbClr val="F5F5F5"/>
                    </a:solidFill>
                  </a:tcPr>
                </a:tc>
                <a:tc>
                  <a:txBody>
                    <a:bodyPr/>
                    <a:lstStyle/>
                    <a:p>
                      <a:pPr algn="ctr" fontAlgn="ctr"/>
                      <a:r>
                        <a:rPr lang="fr-CA" sz="800" b="1" dirty="0" err="1">
                          <a:effectLst/>
                        </a:rPr>
                        <a:t>Mailed</a:t>
                      </a:r>
                      <a:r>
                        <a:rPr lang="fr-CA" sz="800" b="1" dirty="0">
                          <a:effectLst/>
                        </a:rPr>
                        <a:t> Check</a:t>
                      </a:r>
                    </a:p>
                  </a:txBody>
                  <a:tcPr marL="17824" marR="17824" marT="8912" marB="8912" anchor="ctr">
                    <a:lnL>
                      <a:noFill/>
                    </a:lnL>
                    <a:lnR>
                      <a:noFill/>
                    </a:lnR>
                    <a:lnT>
                      <a:noFill/>
                    </a:lnT>
                    <a:lnB>
                      <a:noFill/>
                    </a:lnB>
                    <a:solidFill>
                      <a:srgbClr val="F5F5F5"/>
                    </a:solidFill>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fr-CA" sz="900" b="1" i="0" u="none" strike="noStrike" cap="none" dirty="0">
                          <a:solidFill>
                            <a:schemeClr val="tx1"/>
                          </a:solidFill>
                          <a:effectLst/>
                          <a:latin typeface="+mn-lt"/>
                          <a:ea typeface="+mn-ea"/>
                          <a:cs typeface="+mn-cs"/>
                          <a:sym typeface="Wingdings" panose="05000000000000000000" pitchFamily="2" charset="2"/>
                        </a:rPr>
                        <a:t>0.07</a:t>
                      </a:r>
                      <a:endParaRPr lang="fr-CA" sz="900" b="1" dirty="0">
                        <a:effectLst/>
                      </a:endParaRPr>
                    </a:p>
                  </a:txBody>
                  <a:tcPr marL="17824" marR="17824" marT="8912" marB="8912" anchor="ctr">
                    <a:lnL>
                      <a:noFill/>
                    </a:lnL>
                    <a:lnR>
                      <a:noFill/>
                    </a:lnR>
                    <a:lnT>
                      <a:noFill/>
                    </a:lnT>
                    <a:lnB>
                      <a:noFill/>
                    </a:lnB>
                    <a:solidFill>
                      <a:srgbClr val="F5F5F5"/>
                    </a:solidFill>
                  </a:tcPr>
                </a:tc>
                <a:extLst>
                  <a:ext uri="{0D108BD9-81ED-4DB2-BD59-A6C34878D82A}">
                    <a16:rowId xmlns:a16="http://schemas.microsoft.com/office/drawing/2014/main" val="1838088818"/>
                  </a:ext>
                </a:extLst>
              </a:tr>
            </a:tbl>
          </a:graphicData>
        </a:graphic>
      </p:graphicFrame>
    </p:spTree>
    <p:extLst>
      <p:ext uri="{BB962C8B-B14F-4D97-AF65-F5344CB8AC3E}">
        <p14:creationId xmlns:p14="http://schemas.microsoft.com/office/powerpoint/2010/main" val="35839077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2812-1F0A-4C85-ABB7-16220348379B}"/>
              </a:ext>
            </a:extLst>
          </p:cNvPr>
          <p:cNvSpPr>
            <a:spLocks noGrp="1"/>
          </p:cNvSpPr>
          <p:nvPr>
            <p:ph type="title"/>
          </p:nvPr>
        </p:nvSpPr>
        <p:spPr/>
        <p:txBody>
          <a:bodyPr/>
          <a:lstStyle/>
          <a:p>
            <a:r>
              <a:rPr lang="en-US" sz="2400" dirty="0"/>
              <a:t>CASE STUDY : Premium Users </a:t>
            </a:r>
            <a:endParaRPr lang="fr-CA" sz="2400" dirty="0"/>
          </a:p>
        </p:txBody>
      </p:sp>
      <p:sp>
        <p:nvSpPr>
          <p:cNvPr id="3" name="Text Placeholder 2">
            <a:extLst>
              <a:ext uri="{FF2B5EF4-FFF2-40B4-BE49-F238E27FC236}">
                <a16:creationId xmlns:a16="http://schemas.microsoft.com/office/drawing/2014/main" id="{11AB072C-71B0-40AB-B8B3-E401DC6EA204}"/>
              </a:ext>
            </a:extLst>
          </p:cNvPr>
          <p:cNvSpPr>
            <a:spLocks noGrp="1"/>
          </p:cNvSpPr>
          <p:nvPr>
            <p:ph type="body" idx="1"/>
          </p:nvPr>
        </p:nvSpPr>
        <p:spPr>
          <a:xfrm>
            <a:off x="588098" y="1320450"/>
            <a:ext cx="7688700" cy="2261100"/>
          </a:xfrm>
        </p:spPr>
        <p:txBody>
          <a:bodyPr/>
          <a:lstStyle/>
          <a:p>
            <a:r>
              <a:rPr lang="en-US" dirty="0"/>
              <a:t>A </a:t>
            </a:r>
            <a:r>
              <a:rPr lang="en-US" b="1" i="1" dirty="0">
                <a:solidFill>
                  <a:srgbClr val="FF0000"/>
                </a:solidFill>
              </a:rPr>
              <a:t>Premium User</a:t>
            </a:r>
            <a:r>
              <a:rPr lang="en-US" dirty="0"/>
              <a:t> is a customer who is most likely to be a </a:t>
            </a:r>
            <a:r>
              <a:rPr lang="en-US" dirty="0">
                <a:solidFill>
                  <a:schemeClr val="accent3"/>
                </a:solidFill>
              </a:rPr>
              <a:t>Junior</a:t>
            </a:r>
            <a:r>
              <a:rPr lang="en-US" dirty="0"/>
              <a:t>. They may be either </a:t>
            </a:r>
            <a:r>
              <a:rPr lang="en-US" dirty="0">
                <a:solidFill>
                  <a:schemeClr val="accent3"/>
                </a:solidFill>
              </a:rPr>
              <a:t>Male or Female</a:t>
            </a:r>
            <a:r>
              <a:rPr lang="en-US" dirty="0"/>
              <a:t>. They’re expected yield a </a:t>
            </a:r>
            <a:r>
              <a:rPr lang="en-US" dirty="0">
                <a:solidFill>
                  <a:schemeClr val="accent3"/>
                </a:solidFill>
              </a:rPr>
              <a:t>86$ monthly </a:t>
            </a:r>
            <a:r>
              <a:rPr lang="en-US" dirty="0"/>
              <a:t>marginal revenue to the company. This type of customer usually </a:t>
            </a:r>
            <a:r>
              <a:rPr lang="en-US" dirty="0">
                <a:solidFill>
                  <a:schemeClr val="accent3"/>
                </a:solidFill>
              </a:rPr>
              <a:t>has a partner</a:t>
            </a:r>
            <a:r>
              <a:rPr lang="en-US" dirty="0"/>
              <a:t>, but </a:t>
            </a:r>
            <a:r>
              <a:rPr lang="en-US" dirty="0">
                <a:solidFill>
                  <a:schemeClr val="accent3"/>
                </a:solidFill>
              </a:rPr>
              <a:t>no dependents</a:t>
            </a:r>
            <a:r>
              <a:rPr lang="en-US" dirty="0"/>
              <a:t>. They often need </a:t>
            </a:r>
            <a:r>
              <a:rPr lang="en-US" dirty="0">
                <a:solidFill>
                  <a:schemeClr val="accent3"/>
                </a:solidFill>
              </a:rPr>
              <a:t>more than one phone line</a:t>
            </a:r>
            <a:r>
              <a:rPr lang="en-US" dirty="0"/>
              <a:t>. </a:t>
            </a:r>
          </a:p>
          <a:p>
            <a:pPr marL="146050" indent="0">
              <a:buNone/>
            </a:pPr>
            <a:endParaRPr lang="en-US" dirty="0"/>
          </a:p>
          <a:p>
            <a:r>
              <a:rPr lang="en-US" dirty="0"/>
              <a:t>They may use </a:t>
            </a:r>
            <a:r>
              <a:rPr lang="en-US" dirty="0">
                <a:solidFill>
                  <a:schemeClr val="accent3"/>
                </a:solidFill>
              </a:rPr>
              <a:t>DSL or Fiber-optic </a:t>
            </a:r>
            <a:r>
              <a:rPr lang="en-US" dirty="0"/>
              <a:t>internet service equally. They subscribe to each of our online services, namely: </a:t>
            </a:r>
            <a:r>
              <a:rPr lang="en-US" dirty="0">
                <a:solidFill>
                  <a:schemeClr val="accent3"/>
                </a:solidFill>
              </a:rPr>
              <a:t>Online Security, Online Backup, Device Protection, Tech Support, Streaming TV and Streaming Movies</a:t>
            </a:r>
            <a:r>
              <a:rPr lang="en-US" dirty="0"/>
              <a:t>. </a:t>
            </a:r>
          </a:p>
          <a:p>
            <a:endParaRPr lang="en-US" dirty="0"/>
          </a:p>
          <a:p>
            <a:r>
              <a:rPr lang="en-US" dirty="0"/>
              <a:t>Their contracts are likely to be reset </a:t>
            </a:r>
            <a:r>
              <a:rPr lang="en-US" dirty="0">
                <a:solidFill>
                  <a:schemeClr val="accent3"/>
                </a:solidFill>
              </a:rPr>
              <a:t>yearly or bi-yearly</a:t>
            </a:r>
            <a:r>
              <a:rPr lang="en-US" dirty="0"/>
              <a:t>. Their account (Credit Card or Bank account) is </a:t>
            </a:r>
            <a:r>
              <a:rPr lang="en-US" dirty="0">
                <a:solidFill>
                  <a:schemeClr val="accent3"/>
                </a:solidFill>
              </a:rPr>
              <a:t>debited automatically</a:t>
            </a:r>
            <a:r>
              <a:rPr lang="en-US" dirty="0"/>
              <a:t>. And about </a:t>
            </a:r>
            <a:r>
              <a:rPr lang="en-US" dirty="0">
                <a:solidFill>
                  <a:srgbClr val="FF0000"/>
                </a:solidFill>
              </a:rPr>
              <a:t>10% of them may churn </a:t>
            </a:r>
            <a:r>
              <a:rPr lang="en-US" dirty="0"/>
              <a:t>after </a:t>
            </a:r>
            <a:r>
              <a:rPr lang="en-US" i="1" dirty="0">
                <a:solidFill>
                  <a:schemeClr val="accent3"/>
                </a:solidFill>
              </a:rPr>
              <a:t>4 years and 5 months</a:t>
            </a:r>
            <a:r>
              <a:rPr lang="en-US" dirty="0"/>
              <a:t> straight.</a:t>
            </a:r>
          </a:p>
          <a:p>
            <a:pPr marL="146050" indent="0">
              <a:buNone/>
            </a:pPr>
            <a:endParaRPr lang="en-US" dirty="0"/>
          </a:p>
          <a:p>
            <a:r>
              <a:rPr lang="en-US" dirty="0"/>
              <a:t>We currently have lost 10% of our customers, so right now we have only 2203 Premium Users who pay an average 85$ monthly. If we manage to increase this profile by 10% by offering the same service package to 221 customers, we will increase the company’s revenue by 18678.92$.</a:t>
            </a:r>
            <a:endParaRPr lang="fr-CA" dirty="0"/>
          </a:p>
        </p:txBody>
      </p:sp>
    </p:spTree>
    <p:extLst>
      <p:ext uri="{BB962C8B-B14F-4D97-AF65-F5344CB8AC3E}">
        <p14:creationId xmlns:p14="http://schemas.microsoft.com/office/powerpoint/2010/main" val="36107973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2812-1F0A-4C85-ABB7-16220348379B}"/>
              </a:ext>
            </a:extLst>
          </p:cNvPr>
          <p:cNvSpPr>
            <a:spLocks noGrp="1"/>
          </p:cNvSpPr>
          <p:nvPr>
            <p:ph type="title"/>
          </p:nvPr>
        </p:nvSpPr>
        <p:spPr/>
        <p:txBody>
          <a:bodyPr/>
          <a:lstStyle/>
          <a:p>
            <a:r>
              <a:rPr lang="en-US" sz="2000" dirty="0"/>
              <a:t>Variation of the Revenue </a:t>
            </a:r>
            <a:br>
              <a:rPr lang="en-US" sz="2000" dirty="0"/>
            </a:br>
            <a:r>
              <a:rPr lang="en-US" sz="2000" dirty="0"/>
              <a:t>following an increase in Premium users</a:t>
            </a:r>
            <a:endParaRPr lang="fr-CA" sz="2000" dirty="0"/>
          </a:p>
        </p:txBody>
      </p:sp>
      <p:sp>
        <p:nvSpPr>
          <p:cNvPr id="3" name="Text Placeholder 2">
            <a:extLst>
              <a:ext uri="{FF2B5EF4-FFF2-40B4-BE49-F238E27FC236}">
                <a16:creationId xmlns:a16="http://schemas.microsoft.com/office/drawing/2014/main" id="{11AB072C-71B0-40AB-B8B3-E401DC6EA204}"/>
              </a:ext>
            </a:extLst>
          </p:cNvPr>
          <p:cNvSpPr>
            <a:spLocks noGrp="1"/>
          </p:cNvSpPr>
          <p:nvPr>
            <p:ph type="body" idx="1"/>
          </p:nvPr>
        </p:nvSpPr>
        <p:spPr>
          <a:xfrm>
            <a:off x="581748" y="1790350"/>
            <a:ext cx="7688700" cy="2261100"/>
          </a:xfrm>
        </p:spPr>
        <p:txBody>
          <a:bodyPr/>
          <a:lstStyle/>
          <a:p>
            <a:r>
              <a:rPr lang="en-US" dirty="0"/>
              <a:t>We currently have lost 10% of our customers, so right now we have only </a:t>
            </a:r>
            <a:r>
              <a:rPr lang="en-US" dirty="0">
                <a:solidFill>
                  <a:schemeClr val="accent3"/>
                </a:solidFill>
              </a:rPr>
              <a:t>2203 Premium Users </a:t>
            </a:r>
            <a:r>
              <a:rPr lang="en-US" dirty="0"/>
              <a:t>who pay </a:t>
            </a:r>
            <a:r>
              <a:rPr lang="en-US" dirty="0">
                <a:solidFill>
                  <a:schemeClr val="accent3"/>
                </a:solidFill>
              </a:rPr>
              <a:t>an average $ 85 monthly</a:t>
            </a:r>
            <a:r>
              <a:rPr lang="en-US" dirty="0"/>
              <a:t>. </a:t>
            </a:r>
          </a:p>
          <a:p>
            <a:pPr marL="146050" indent="0">
              <a:buNone/>
            </a:pPr>
            <a:endParaRPr lang="en-US" dirty="0"/>
          </a:p>
          <a:p>
            <a:r>
              <a:rPr lang="en-US" dirty="0"/>
              <a:t>Accounting for the Total Churn, </a:t>
            </a:r>
            <a:r>
              <a:rPr lang="en-US" dirty="0">
                <a:solidFill>
                  <a:schemeClr val="accent3"/>
                </a:solidFill>
              </a:rPr>
              <a:t>the current Total Revenue of the company is $ 316,985.75 </a:t>
            </a:r>
            <a:r>
              <a:rPr lang="en-US" dirty="0"/>
              <a:t>and the current </a:t>
            </a:r>
            <a:r>
              <a:rPr lang="en-US" dirty="0">
                <a:solidFill>
                  <a:schemeClr val="accent3"/>
                </a:solidFill>
              </a:rPr>
              <a:t>Total Revenue yielded from Premium Customers is $ 186,197.00 </a:t>
            </a:r>
            <a:r>
              <a:rPr lang="en-US" dirty="0"/>
              <a:t>(which is </a:t>
            </a:r>
            <a:r>
              <a:rPr lang="en-US" dirty="0">
                <a:solidFill>
                  <a:srgbClr val="FF0000"/>
                </a:solidFill>
              </a:rPr>
              <a:t>59% of the company’s revenue</a:t>
            </a:r>
            <a:r>
              <a:rPr lang="en-US" dirty="0"/>
              <a:t>).</a:t>
            </a:r>
          </a:p>
          <a:p>
            <a:endParaRPr lang="en-US" dirty="0"/>
          </a:p>
          <a:p>
            <a:r>
              <a:rPr lang="en-US" dirty="0"/>
              <a:t>If we manage to increase this profile by 10% by offering the </a:t>
            </a:r>
            <a:r>
              <a:rPr lang="en-US" dirty="0">
                <a:solidFill>
                  <a:schemeClr val="accent3"/>
                </a:solidFill>
              </a:rPr>
              <a:t>same service package to 221 new customers</a:t>
            </a:r>
            <a:r>
              <a:rPr lang="en-US" dirty="0"/>
              <a:t>, we will increase the company’s revenue by $ 18,678.92. That means </a:t>
            </a:r>
            <a:r>
              <a:rPr lang="en-US" dirty="0">
                <a:solidFill>
                  <a:schemeClr val="accent3"/>
                </a:solidFill>
              </a:rPr>
              <a:t>the company’s revenue will be increased by 5.89%</a:t>
            </a:r>
            <a:r>
              <a:rPr lang="en-US" dirty="0"/>
              <a:t> and </a:t>
            </a:r>
            <a:r>
              <a:rPr lang="en-US" dirty="0">
                <a:solidFill>
                  <a:schemeClr val="accent3"/>
                </a:solidFill>
              </a:rPr>
              <a:t>the revenue yielded from Premium Users will be increased by 10.03%</a:t>
            </a:r>
            <a:r>
              <a:rPr lang="en-US" dirty="0">
                <a:solidFill>
                  <a:schemeClr val="bg2"/>
                </a:solidFill>
              </a:rPr>
              <a:t>.</a:t>
            </a:r>
            <a:endParaRPr lang="en-US" dirty="0">
              <a:solidFill>
                <a:schemeClr val="accent3"/>
              </a:solidFill>
            </a:endParaRPr>
          </a:p>
          <a:p>
            <a:endParaRPr lang="fr-CA" dirty="0"/>
          </a:p>
        </p:txBody>
      </p:sp>
    </p:spTree>
    <p:extLst>
      <p:ext uri="{BB962C8B-B14F-4D97-AF65-F5344CB8AC3E}">
        <p14:creationId xmlns:p14="http://schemas.microsoft.com/office/powerpoint/2010/main" val="11707591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2812-1F0A-4C85-ABB7-16220348379B}"/>
              </a:ext>
            </a:extLst>
          </p:cNvPr>
          <p:cNvSpPr>
            <a:spLocks noGrp="1"/>
          </p:cNvSpPr>
          <p:nvPr>
            <p:ph type="title"/>
          </p:nvPr>
        </p:nvSpPr>
        <p:spPr/>
        <p:txBody>
          <a:bodyPr/>
          <a:lstStyle/>
          <a:p>
            <a:r>
              <a:rPr lang="en-US" sz="2000" dirty="0"/>
              <a:t>Characteristics of customers who churn at higher rate (1)</a:t>
            </a:r>
            <a:endParaRPr lang="fr-CA" sz="2000" dirty="0"/>
          </a:p>
        </p:txBody>
      </p:sp>
      <p:sp>
        <p:nvSpPr>
          <p:cNvPr id="3" name="Text Placeholder 2">
            <a:extLst>
              <a:ext uri="{FF2B5EF4-FFF2-40B4-BE49-F238E27FC236}">
                <a16:creationId xmlns:a16="http://schemas.microsoft.com/office/drawing/2014/main" id="{11AB072C-71B0-40AB-B8B3-E401DC6EA204}"/>
              </a:ext>
            </a:extLst>
          </p:cNvPr>
          <p:cNvSpPr>
            <a:spLocks noGrp="1"/>
          </p:cNvSpPr>
          <p:nvPr>
            <p:ph type="body" idx="1"/>
          </p:nvPr>
        </p:nvSpPr>
        <p:spPr>
          <a:xfrm>
            <a:off x="588098" y="1320450"/>
            <a:ext cx="7688700" cy="2261100"/>
          </a:xfrm>
        </p:spPr>
        <p:txBody>
          <a:bodyPr/>
          <a:lstStyle/>
          <a:p>
            <a:r>
              <a:rPr lang="en-US" dirty="0"/>
              <a:t>A Logistic regression analysis allows to see blatantly that the factors and conditions that make churn rates decrease are: </a:t>
            </a:r>
          </a:p>
          <a:p>
            <a:pPr lvl="1"/>
            <a:r>
              <a:rPr lang="en-US" dirty="0"/>
              <a:t>Higher tenure; </a:t>
            </a:r>
          </a:p>
          <a:p>
            <a:pPr lvl="1"/>
            <a:r>
              <a:rPr lang="en-US" dirty="0"/>
              <a:t>Higher monthly charges, </a:t>
            </a:r>
          </a:p>
          <a:p>
            <a:pPr lvl="1"/>
            <a:r>
              <a:rPr lang="en-US" dirty="0"/>
              <a:t>The use of DSL internet service rather than Fiber-optic, </a:t>
            </a:r>
          </a:p>
          <a:p>
            <a:pPr lvl="1"/>
            <a:r>
              <a:rPr lang="en-US" dirty="0"/>
              <a:t>Bi-yearly contract renewal,  whatever the payment method is.</a:t>
            </a:r>
          </a:p>
          <a:p>
            <a:pPr marL="146050" indent="0">
              <a:buNone/>
            </a:pPr>
            <a:endParaRPr lang="en-US" dirty="0"/>
          </a:p>
        </p:txBody>
      </p:sp>
    </p:spTree>
    <p:extLst>
      <p:ext uri="{BB962C8B-B14F-4D97-AF65-F5344CB8AC3E}">
        <p14:creationId xmlns:p14="http://schemas.microsoft.com/office/powerpoint/2010/main" val="5019231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2812-1F0A-4C85-ABB7-16220348379B}"/>
              </a:ext>
            </a:extLst>
          </p:cNvPr>
          <p:cNvSpPr>
            <a:spLocks noGrp="1"/>
          </p:cNvSpPr>
          <p:nvPr>
            <p:ph type="title"/>
          </p:nvPr>
        </p:nvSpPr>
        <p:spPr/>
        <p:txBody>
          <a:bodyPr/>
          <a:lstStyle/>
          <a:p>
            <a:r>
              <a:rPr lang="en-US" sz="2000" dirty="0"/>
              <a:t>Characteristics of customers who churn at higher rate (2)</a:t>
            </a:r>
            <a:endParaRPr lang="fr-CA" sz="2000" dirty="0"/>
          </a:p>
        </p:txBody>
      </p:sp>
      <p:sp>
        <p:nvSpPr>
          <p:cNvPr id="3" name="Text Placeholder 2">
            <a:extLst>
              <a:ext uri="{FF2B5EF4-FFF2-40B4-BE49-F238E27FC236}">
                <a16:creationId xmlns:a16="http://schemas.microsoft.com/office/drawing/2014/main" id="{11AB072C-71B0-40AB-B8B3-E401DC6EA204}"/>
              </a:ext>
            </a:extLst>
          </p:cNvPr>
          <p:cNvSpPr>
            <a:spLocks noGrp="1"/>
          </p:cNvSpPr>
          <p:nvPr>
            <p:ph type="body" idx="1"/>
          </p:nvPr>
        </p:nvSpPr>
        <p:spPr>
          <a:xfrm>
            <a:off x="588098" y="1320450"/>
            <a:ext cx="7688700" cy="2261100"/>
          </a:xfrm>
        </p:spPr>
        <p:txBody>
          <a:bodyPr/>
          <a:lstStyle/>
          <a:p>
            <a:r>
              <a:rPr lang="en-US" dirty="0"/>
              <a:t>The Analysis of the customer segmentation shows that the most risky users are about 50% likely to churn, while the Premium users are just 10% likely to churn and Regular users have 7% probability of churning.  The Risky users are mostly characterized by:</a:t>
            </a:r>
          </a:p>
          <a:p>
            <a:pPr lvl="1"/>
            <a:r>
              <a:rPr lang="en-US" dirty="0"/>
              <a:t>An average 16.4 months of tenure (the lowest);</a:t>
            </a:r>
          </a:p>
          <a:p>
            <a:pPr lvl="1"/>
            <a:r>
              <a:rPr lang="en-US" dirty="0"/>
              <a:t>Intermediate monthly charges (higher than the Regular and lower than the Premium);</a:t>
            </a:r>
          </a:p>
          <a:p>
            <a:pPr lvl="1"/>
            <a:r>
              <a:rPr lang="en-US" dirty="0"/>
              <a:t>No partner and no Dependents;</a:t>
            </a:r>
          </a:p>
          <a:p>
            <a:pPr lvl="1"/>
            <a:r>
              <a:rPr lang="en-US" dirty="0"/>
              <a:t>Use of Fiber-optic internet without any of our Internet services (from Online security to Streaming);</a:t>
            </a:r>
          </a:p>
          <a:p>
            <a:pPr lvl="1"/>
            <a:r>
              <a:rPr lang="en-US" dirty="0"/>
              <a:t>Monthly contract renewal.</a:t>
            </a:r>
          </a:p>
          <a:p>
            <a:pPr lvl="1"/>
            <a:endParaRPr lang="en-US" dirty="0"/>
          </a:p>
        </p:txBody>
      </p:sp>
    </p:spTree>
    <p:extLst>
      <p:ext uri="{BB962C8B-B14F-4D97-AF65-F5344CB8AC3E}">
        <p14:creationId xmlns:p14="http://schemas.microsoft.com/office/powerpoint/2010/main" val="2105589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Methodology (1)</a:t>
            </a:r>
            <a:endParaRPr dirty="0"/>
          </a:p>
        </p:txBody>
      </p:sp>
      <p:sp>
        <p:nvSpPr>
          <p:cNvPr id="120" name="Google Shape;120;p16"/>
          <p:cNvSpPr txBox="1">
            <a:spLocks noGrp="1"/>
          </p:cNvSpPr>
          <p:nvPr>
            <p:ph type="body" idx="1"/>
          </p:nvPr>
        </p:nvSpPr>
        <p:spPr>
          <a:xfrm>
            <a:off x="729450" y="1320450"/>
            <a:ext cx="7688700" cy="2261100"/>
          </a:xfrm>
          <a:prstGeom prst="rect">
            <a:avLst/>
          </a:prstGeom>
        </p:spPr>
        <p:txBody>
          <a:bodyPr spcFirstLastPara="1" wrap="square" lIns="91425" tIns="91425" rIns="91425" bIns="91425" anchor="t" anchorCtr="0">
            <a:noAutofit/>
          </a:bodyPr>
          <a:lstStyle/>
          <a:p>
            <a:pPr marL="285750" indent="-285750"/>
            <a:r>
              <a:rPr lang="fr-CA" sz="1500" dirty="0"/>
              <a:t>Python version 3 has been </a:t>
            </a:r>
            <a:r>
              <a:rPr lang="fr-CA" sz="1500" dirty="0" err="1"/>
              <a:t>used</a:t>
            </a:r>
            <a:r>
              <a:rPr lang="fr-CA" sz="1500" dirty="0"/>
              <a:t> as a </a:t>
            </a:r>
            <a:r>
              <a:rPr lang="fr-CA" sz="1500" dirty="0" err="1"/>
              <a:t>programming</a:t>
            </a:r>
            <a:r>
              <a:rPr lang="fr-CA" sz="1500" dirty="0"/>
              <a:t> </a:t>
            </a:r>
            <a:r>
              <a:rPr lang="fr-CA" sz="1500" dirty="0" err="1"/>
              <a:t>language</a:t>
            </a:r>
            <a:r>
              <a:rPr lang="fr-CA" sz="1500" dirty="0"/>
              <a:t> to </a:t>
            </a:r>
            <a:r>
              <a:rPr lang="fr-CA" sz="1500" dirty="0" err="1"/>
              <a:t>extract</a:t>
            </a:r>
            <a:r>
              <a:rPr lang="fr-CA" sz="1500" dirty="0"/>
              <a:t> the insights. The « </a:t>
            </a:r>
            <a:r>
              <a:rPr lang="fr-CA" sz="1500" dirty="0" err="1"/>
              <a:t>Churn</a:t>
            </a:r>
            <a:r>
              <a:rPr lang="fr-CA" sz="1500" dirty="0"/>
              <a:t> » </a:t>
            </a:r>
            <a:r>
              <a:rPr lang="fr-CA" sz="1500" dirty="0" err="1"/>
              <a:t>dataset</a:t>
            </a:r>
            <a:r>
              <a:rPr lang="fr-CA" sz="1500" dirty="0"/>
              <a:t> </a:t>
            </a:r>
            <a:r>
              <a:rPr lang="fr-CA" sz="1500" dirty="0" err="1"/>
              <a:t>provided</a:t>
            </a:r>
            <a:r>
              <a:rPr lang="fr-CA" sz="1500" dirty="0"/>
              <a:t> by the </a:t>
            </a:r>
            <a:r>
              <a:rPr lang="fr-CA" sz="1500" dirty="0" err="1"/>
              <a:t>company</a:t>
            </a:r>
            <a:r>
              <a:rPr lang="fr-CA" sz="1500" dirty="0"/>
              <a:t> </a:t>
            </a:r>
            <a:r>
              <a:rPr lang="fr-CA" sz="1500" dirty="0" err="1"/>
              <a:t>was</a:t>
            </a:r>
            <a:r>
              <a:rPr lang="fr-CA" sz="1500" dirty="0"/>
              <a:t> </a:t>
            </a:r>
            <a:r>
              <a:rPr lang="fr-CA" sz="1500" dirty="0" err="1"/>
              <a:t>used</a:t>
            </a:r>
            <a:r>
              <a:rPr lang="fr-CA" sz="1500" dirty="0"/>
              <a:t> to carry out the </a:t>
            </a:r>
            <a:r>
              <a:rPr lang="fr-CA" sz="1500" dirty="0" err="1"/>
              <a:t>analysis</a:t>
            </a:r>
            <a:r>
              <a:rPr lang="fr-CA" sz="1500" dirty="0"/>
              <a:t>. The variables, </a:t>
            </a:r>
            <a:r>
              <a:rPr lang="fr-CA" sz="1500" dirty="0" err="1"/>
              <a:t>operations</a:t>
            </a:r>
            <a:r>
              <a:rPr lang="fr-CA" sz="1500" dirty="0"/>
              <a:t> and </a:t>
            </a:r>
            <a:r>
              <a:rPr lang="fr-CA" sz="1500" dirty="0" err="1"/>
              <a:t>results</a:t>
            </a:r>
            <a:r>
              <a:rPr lang="fr-CA" sz="1500" dirty="0"/>
              <a:t> are </a:t>
            </a:r>
            <a:r>
              <a:rPr lang="fr-CA" sz="1500" dirty="0" err="1"/>
              <a:t>stored</a:t>
            </a:r>
            <a:r>
              <a:rPr lang="fr-CA" sz="1500" dirty="0"/>
              <a:t> in a </a:t>
            </a:r>
            <a:r>
              <a:rPr lang="fr-CA" sz="1500" dirty="0" err="1"/>
              <a:t>Jupyter</a:t>
            </a:r>
            <a:r>
              <a:rPr lang="fr-CA" sz="1500" dirty="0"/>
              <a:t> notebook, </a:t>
            </a:r>
            <a:r>
              <a:rPr lang="fr-CA" sz="1500" dirty="0" err="1"/>
              <a:t>given</a:t>
            </a:r>
            <a:r>
              <a:rPr lang="fr-CA" sz="1500" dirty="0"/>
              <a:t> in the </a:t>
            </a:r>
            <a:r>
              <a:rPr lang="fr-CA" sz="1500" dirty="0" err="1"/>
              <a:t>annex</a:t>
            </a:r>
            <a:r>
              <a:rPr lang="fr-CA" sz="1500" dirty="0"/>
              <a:t>.</a:t>
            </a:r>
          </a:p>
          <a:p>
            <a:pPr marL="0" lvl="0" indent="0" algn="l" rtl="0">
              <a:spcBef>
                <a:spcPts val="0"/>
              </a:spcBef>
              <a:spcAft>
                <a:spcPts val="0"/>
              </a:spcAft>
              <a:buNone/>
            </a:pPr>
            <a:endParaRPr lang="fr-CA" sz="1500" dirty="0"/>
          </a:p>
          <a:p>
            <a:pPr marL="285750" indent="-285750"/>
            <a:r>
              <a:rPr lang="fr-CA" sz="1500" dirty="0"/>
              <a:t>A descriptive </a:t>
            </a:r>
            <a:r>
              <a:rPr lang="fr-CA" sz="1500" dirty="0" err="1"/>
              <a:t>method</a:t>
            </a:r>
            <a:r>
              <a:rPr lang="fr-CA" sz="1500" dirty="0"/>
              <a:t> </a:t>
            </a:r>
            <a:r>
              <a:rPr lang="fr-CA" sz="1500" dirty="0" err="1"/>
              <a:t>was</a:t>
            </a:r>
            <a:r>
              <a:rPr lang="fr-CA" sz="1500" dirty="0"/>
              <a:t> </a:t>
            </a:r>
            <a:r>
              <a:rPr lang="fr-CA" sz="1500" dirty="0" err="1"/>
              <a:t>used</a:t>
            </a:r>
            <a:r>
              <a:rPr lang="fr-CA" sz="1500" dirty="0"/>
              <a:t> </a:t>
            </a:r>
            <a:r>
              <a:rPr lang="fr-CA" sz="1500" dirty="0" err="1"/>
              <a:t>with</a:t>
            </a:r>
            <a:r>
              <a:rPr lang="fr-CA" sz="1500" dirty="0"/>
              <a:t> </a:t>
            </a:r>
            <a:r>
              <a:rPr lang="fr-CA" sz="1500" dirty="0" err="1"/>
              <a:t>some</a:t>
            </a:r>
            <a:r>
              <a:rPr lang="fr-CA" sz="1500" dirty="0"/>
              <a:t> </a:t>
            </a:r>
            <a:r>
              <a:rPr lang="fr-CA" sz="1500" dirty="0" err="1"/>
              <a:t>inferences</a:t>
            </a:r>
            <a:r>
              <a:rPr lang="fr-CA" sz="1500" dirty="0"/>
              <a:t> </a:t>
            </a:r>
            <a:r>
              <a:rPr lang="fr-CA" sz="1500" dirty="0" err="1"/>
              <a:t>involving</a:t>
            </a:r>
            <a:r>
              <a:rPr lang="fr-CA" sz="1500" dirty="0"/>
              <a:t> t-test </a:t>
            </a:r>
            <a:r>
              <a:rPr lang="fr-CA" sz="1500" dirty="0" err="1"/>
              <a:t>comparisons</a:t>
            </a:r>
            <a:r>
              <a:rPr lang="fr-CA" sz="1500" dirty="0"/>
              <a:t> on proportions. </a:t>
            </a:r>
            <a:r>
              <a:rPr lang="fr-CA" sz="1500" dirty="0" err="1"/>
              <a:t>When</a:t>
            </a:r>
            <a:r>
              <a:rPr lang="fr-CA" sz="1500" dirty="0"/>
              <a:t> </a:t>
            </a:r>
            <a:r>
              <a:rPr lang="fr-CA" sz="1500" dirty="0" err="1"/>
              <a:t>said</a:t>
            </a:r>
            <a:r>
              <a:rPr lang="fr-CA" sz="1500" dirty="0"/>
              <a:t> </a:t>
            </a:r>
            <a:r>
              <a:rPr lang="fr-CA" sz="1500" dirty="0" err="1"/>
              <a:t>comparisons</a:t>
            </a:r>
            <a:r>
              <a:rPr lang="fr-CA" sz="1500" dirty="0"/>
              <a:t> are made, a tuple of </a:t>
            </a:r>
            <a:r>
              <a:rPr lang="fr-CA" sz="1500" dirty="0" err="1"/>
              <a:t>three</a:t>
            </a:r>
            <a:r>
              <a:rPr lang="fr-CA" sz="1500" dirty="0"/>
              <a:t> values </a:t>
            </a:r>
            <a:r>
              <a:rPr lang="fr-CA" sz="1500" dirty="0" err="1"/>
              <a:t>accompanies</a:t>
            </a:r>
            <a:r>
              <a:rPr lang="fr-CA" sz="1500" dirty="0"/>
              <a:t> the chart </a:t>
            </a:r>
            <a:r>
              <a:rPr lang="fr-CA" sz="1500" dirty="0" err="1"/>
              <a:t>where</a:t>
            </a:r>
            <a:r>
              <a:rPr lang="fr-CA" sz="1500" dirty="0"/>
              <a:t> the first value </a:t>
            </a:r>
            <a:r>
              <a:rPr lang="fr-CA" sz="1500" dirty="0" err="1"/>
              <a:t>represents</a:t>
            </a:r>
            <a:r>
              <a:rPr lang="fr-CA" sz="1500" dirty="0"/>
              <a:t> the t-</a:t>
            </a:r>
            <a:r>
              <a:rPr lang="fr-CA" sz="1500" dirty="0" err="1"/>
              <a:t>statistic</a:t>
            </a:r>
            <a:r>
              <a:rPr lang="fr-CA" sz="1500" dirty="0"/>
              <a:t> </a:t>
            </a:r>
            <a:r>
              <a:rPr lang="fr-CA" sz="1500" dirty="0" err="1"/>
              <a:t>calculated</a:t>
            </a:r>
            <a:r>
              <a:rPr lang="fr-CA" sz="1500" dirty="0"/>
              <a:t> over the </a:t>
            </a:r>
            <a:r>
              <a:rPr lang="fr-CA" sz="1500" dirty="0" err="1"/>
              <a:t>sample</a:t>
            </a:r>
            <a:r>
              <a:rPr lang="fr-CA" sz="1500" dirty="0"/>
              <a:t>, the second </a:t>
            </a:r>
            <a:r>
              <a:rPr lang="fr-CA" sz="1500" dirty="0" err="1"/>
              <a:t>represents</a:t>
            </a:r>
            <a:r>
              <a:rPr lang="fr-CA" sz="1500" dirty="0"/>
              <a:t> the p-value and the last one </a:t>
            </a:r>
            <a:r>
              <a:rPr lang="fr-CA" sz="1500" dirty="0" err="1"/>
              <a:t>represents</a:t>
            </a:r>
            <a:r>
              <a:rPr lang="fr-CA" sz="1500" dirty="0"/>
              <a:t> the </a:t>
            </a:r>
            <a:r>
              <a:rPr lang="fr-CA" sz="1500" dirty="0" err="1"/>
              <a:t>degrees</a:t>
            </a:r>
            <a:r>
              <a:rPr lang="fr-CA" sz="1500" dirty="0"/>
              <a:t> of </a:t>
            </a:r>
            <a:r>
              <a:rPr lang="fr-CA" sz="1500" dirty="0" err="1"/>
              <a:t>freedom</a:t>
            </a:r>
            <a:r>
              <a:rPr lang="fr-CA" sz="1500" dirty="0"/>
              <a:t>. </a:t>
            </a:r>
          </a:p>
          <a:p>
            <a:pPr marL="285750" indent="-285750"/>
            <a:endParaRPr lang="fr-CA" sz="1500" dirty="0"/>
          </a:p>
          <a:p>
            <a:pPr marL="285750" indent="-285750"/>
            <a:r>
              <a:rPr lang="fr-CA" sz="1500" dirty="0"/>
              <a:t>The </a:t>
            </a:r>
            <a:r>
              <a:rPr lang="fr-CA" sz="1500" dirty="0" err="1"/>
              <a:t>most</a:t>
            </a:r>
            <a:r>
              <a:rPr lang="fr-CA" sz="1500" dirty="0"/>
              <a:t> important of the </a:t>
            </a:r>
            <a:r>
              <a:rPr lang="fr-CA" sz="1500" dirty="0" err="1"/>
              <a:t>three</a:t>
            </a:r>
            <a:r>
              <a:rPr lang="fr-CA" sz="1500" dirty="0"/>
              <a:t> </a:t>
            </a:r>
            <a:r>
              <a:rPr lang="fr-CA" sz="1500" dirty="0" err="1"/>
              <a:t>is</a:t>
            </a:r>
            <a:r>
              <a:rPr lang="fr-CA" sz="1500" dirty="0"/>
              <a:t> the p-value. If </a:t>
            </a:r>
            <a:r>
              <a:rPr lang="fr-CA" sz="1500" dirty="0" err="1"/>
              <a:t>it</a:t>
            </a:r>
            <a:r>
              <a:rPr lang="fr-CA" sz="1500" dirty="0"/>
              <a:t> </a:t>
            </a:r>
            <a:r>
              <a:rPr lang="fr-CA" sz="1500" dirty="0" err="1"/>
              <a:t>is</a:t>
            </a:r>
            <a:r>
              <a:rPr lang="fr-CA" sz="1500" dirty="0"/>
              <a:t> </a:t>
            </a:r>
            <a:r>
              <a:rPr lang="fr-CA" sz="1500" dirty="0" err="1"/>
              <a:t>lesser</a:t>
            </a:r>
            <a:r>
              <a:rPr lang="fr-CA" sz="1500" dirty="0"/>
              <a:t> </a:t>
            </a:r>
            <a:r>
              <a:rPr lang="fr-CA" sz="1500" dirty="0" err="1"/>
              <a:t>than</a:t>
            </a:r>
            <a:r>
              <a:rPr lang="fr-CA" sz="1500" dirty="0"/>
              <a:t> 0.05, </a:t>
            </a:r>
            <a:r>
              <a:rPr lang="fr-CA" sz="1500" dirty="0" err="1"/>
              <a:t>then</a:t>
            </a:r>
            <a:r>
              <a:rPr lang="fr-CA" sz="1500" dirty="0"/>
              <a:t> </a:t>
            </a:r>
            <a:r>
              <a:rPr lang="fr-CA" sz="1500" dirty="0" err="1"/>
              <a:t>we</a:t>
            </a:r>
            <a:r>
              <a:rPr lang="fr-CA" sz="1500" dirty="0"/>
              <a:t> </a:t>
            </a:r>
            <a:r>
              <a:rPr lang="fr-CA" sz="1500" dirty="0" err="1"/>
              <a:t>will</a:t>
            </a:r>
            <a:r>
              <a:rPr lang="fr-CA" sz="1500" dirty="0"/>
              <a:t> </a:t>
            </a:r>
            <a:r>
              <a:rPr lang="fr-CA" sz="1500" dirty="0" err="1"/>
              <a:t>conclude</a:t>
            </a:r>
            <a:r>
              <a:rPr lang="fr-CA" sz="1500" dirty="0"/>
              <a:t> </a:t>
            </a:r>
            <a:r>
              <a:rPr lang="fr-CA" sz="1500" dirty="0" err="1"/>
              <a:t>that</a:t>
            </a:r>
            <a:r>
              <a:rPr lang="fr-CA" sz="1500" dirty="0"/>
              <a:t> </a:t>
            </a:r>
            <a:r>
              <a:rPr lang="fr-CA" sz="1500" dirty="0" err="1"/>
              <a:t>we</a:t>
            </a:r>
            <a:r>
              <a:rPr lang="fr-CA" sz="1500" dirty="0"/>
              <a:t> have </a:t>
            </a:r>
            <a:r>
              <a:rPr lang="fr-CA" sz="1500" dirty="0" err="1"/>
              <a:t>enough</a:t>
            </a:r>
            <a:r>
              <a:rPr lang="fr-CA" sz="1500" dirty="0"/>
              <a:t> </a:t>
            </a:r>
            <a:r>
              <a:rPr lang="fr-CA" sz="1500" dirty="0" err="1"/>
              <a:t>evidence</a:t>
            </a:r>
            <a:r>
              <a:rPr lang="fr-CA" sz="1500" dirty="0"/>
              <a:t> to </a:t>
            </a:r>
            <a:r>
              <a:rPr lang="fr-CA" sz="1500" dirty="0" err="1"/>
              <a:t>reject</a:t>
            </a:r>
            <a:r>
              <a:rPr lang="fr-CA" sz="1500" dirty="0"/>
              <a:t> the </a:t>
            </a:r>
            <a:r>
              <a:rPr lang="fr-CA" sz="1500" dirty="0" err="1"/>
              <a:t>null</a:t>
            </a:r>
            <a:r>
              <a:rPr lang="fr-CA" sz="1500" dirty="0"/>
              <a:t> </a:t>
            </a:r>
            <a:r>
              <a:rPr lang="fr-CA" sz="1500" dirty="0" err="1"/>
              <a:t>difference</a:t>
            </a:r>
            <a:r>
              <a:rPr lang="fr-CA" sz="1500" dirty="0"/>
              <a:t> </a:t>
            </a:r>
            <a:r>
              <a:rPr lang="fr-CA" sz="1500" dirty="0" err="1"/>
              <a:t>between</a:t>
            </a:r>
            <a:r>
              <a:rPr lang="fr-CA" sz="1500" dirty="0"/>
              <a:t> the </a:t>
            </a:r>
            <a:r>
              <a:rPr lang="fr-CA" sz="1500" dirty="0" err="1"/>
              <a:t>two</a:t>
            </a:r>
            <a:r>
              <a:rPr lang="fr-CA" sz="1500" dirty="0"/>
              <a:t> proportions </a:t>
            </a:r>
            <a:r>
              <a:rPr lang="fr-CA" sz="1500" dirty="0" err="1"/>
              <a:t>under</a:t>
            </a:r>
            <a:r>
              <a:rPr lang="fr-CA" sz="1500" dirty="0"/>
              <a:t> </a:t>
            </a:r>
            <a:r>
              <a:rPr lang="fr-CA" sz="1500" dirty="0" err="1"/>
              <a:t>study</a:t>
            </a:r>
            <a:r>
              <a:rPr lang="fr-CA" sz="1500" dirty="0"/>
              <a:t>. </a:t>
            </a:r>
            <a:r>
              <a:rPr lang="fr-CA" sz="1500" dirty="0" err="1"/>
              <a:t>Otherwise</a:t>
            </a:r>
            <a:r>
              <a:rPr lang="fr-CA" sz="1500" dirty="0"/>
              <a:t>, </a:t>
            </a:r>
            <a:r>
              <a:rPr lang="fr-CA" sz="1500" dirty="0" err="1"/>
              <a:t>we</a:t>
            </a:r>
            <a:r>
              <a:rPr lang="fr-CA" sz="1500" dirty="0"/>
              <a:t> </a:t>
            </a:r>
            <a:r>
              <a:rPr lang="fr-CA" sz="1500" dirty="0" err="1"/>
              <a:t>may</a:t>
            </a:r>
            <a:r>
              <a:rPr lang="fr-CA" sz="1500" dirty="0"/>
              <a:t> not </a:t>
            </a:r>
            <a:r>
              <a:rPr lang="fr-CA" sz="1500" dirty="0" err="1"/>
              <a:t>reject</a:t>
            </a:r>
            <a:r>
              <a:rPr lang="fr-CA" sz="1500" dirty="0"/>
              <a:t> the </a:t>
            </a:r>
            <a:r>
              <a:rPr lang="fr-CA" sz="1500" dirty="0" err="1"/>
              <a:t>null</a:t>
            </a:r>
            <a:r>
              <a:rPr lang="fr-CA" sz="1500" dirty="0"/>
              <a:t> </a:t>
            </a:r>
            <a:r>
              <a:rPr lang="fr-CA" sz="1500" dirty="0" err="1"/>
              <a:t>difference</a:t>
            </a:r>
            <a:r>
              <a:rPr lang="fr-CA" sz="1500" dirty="0"/>
              <a:t> and </a:t>
            </a:r>
            <a:r>
              <a:rPr lang="fr-CA" sz="1500" dirty="0" err="1"/>
              <a:t>simply</a:t>
            </a:r>
            <a:r>
              <a:rPr lang="fr-CA" sz="1500" dirty="0"/>
              <a:t> assume </a:t>
            </a:r>
            <a:r>
              <a:rPr lang="fr-CA" sz="1500" dirty="0" err="1"/>
              <a:t>it</a:t>
            </a:r>
            <a:r>
              <a:rPr lang="fr-CA" sz="1500" dirty="0"/>
              <a:t> </a:t>
            </a:r>
            <a:r>
              <a:rPr lang="fr-CA" sz="1500" dirty="0" err="1"/>
              <a:t>might</a:t>
            </a:r>
            <a:r>
              <a:rPr lang="fr-CA" sz="1500" dirty="0"/>
              <a:t> </a:t>
            </a:r>
            <a:r>
              <a:rPr lang="fr-CA" sz="1500" dirty="0" err="1"/>
              <a:t>be</a:t>
            </a:r>
            <a:r>
              <a:rPr lang="fr-CA" sz="1500" dirty="0"/>
              <a:t> </a:t>
            </a:r>
            <a:r>
              <a:rPr lang="fr-CA" sz="1500" dirty="0" err="1"/>
              <a:t>significant</a:t>
            </a:r>
            <a:r>
              <a:rPr lang="fr-CA" sz="1500" dirty="0"/>
              <a:t>. </a:t>
            </a:r>
          </a:p>
          <a:p>
            <a:pPr marL="285750" indent="-285750"/>
            <a:endParaRPr lang="fr-CA" sz="15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Discussion &amp; Recommendations (1)</a:t>
            </a:r>
            <a:endParaRPr dirty="0"/>
          </a:p>
        </p:txBody>
      </p:sp>
      <p:sp>
        <p:nvSpPr>
          <p:cNvPr id="132" name="Google Shape;132;p18"/>
          <p:cNvSpPr txBox="1">
            <a:spLocks noGrp="1"/>
          </p:cNvSpPr>
          <p:nvPr>
            <p:ph type="body" idx="1"/>
          </p:nvPr>
        </p:nvSpPr>
        <p:spPr>
          <a:xfrm>
            <a:off x="729450" y="15454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1400" dirty="0" err="1"/>
              <a:t>Based</a:t>
            </a:r>
            <a:r>
              <a:rPr lang="fr-CA" sz="1400" dirty="0"/>
              <a:t> on the </a:t>
            </a:r>
            <a:r>
              <a:rPr lang="fr-CA" sz="1400" dirty="0" err="1"/>
              <a:t>Results</a:t>
            </a:r>
            <a:r>
              <a:rPr lang="fr-CA" sz="1400" dirty="0"/>
              <a:t> of the Descriptive, the Customer Segmentation and the </a:t>
            </a:r>
            <a:r>
              <a:rPr lang="fr-CA" sz="1400" dirty="0" err="1"/>
              <a:t>Logistic</a:t>
            </a:r>
            <a:r>
              <a:rPr lang="fr-CA" sz="1400" dirty="0"/>
              <a:t> </a:t>
            </a:r>
            <a:r>
              <a:rPr lang="fr-CA" sz="1400" dirty="0" err="1"/>
              <a:t>Regression</a:t>
            </a:r>
            <a:r>
              <a:rPr lang="fr-CA" sz="1400" dirty="0"/>
              <a:t> Analyses, </a:t>
            </a:r>
            <a:r>
              <a:rPr lang="fr-CA" sz="1400" dirty="0" err="1"/>
              <a:t>we</a:t>
            </a:r>
            <a:r>
              <a:rPr lang="fr-CA" sz="1400" dirty="0"/>
              <a:t> </a:t>
            </a:r>
            <a:r>
              <a:rPr lang="fr-CA" sz="1400" dirty="0" err="1"/>
              <a:t>recommand</a:t>
            </a:r>
            <a:r>
              <a:rPr lang="fr-CA" sz="1400" dirty="0"/>
              <a:t> to:</a:t>
            </a:r>
            <a:endParaRPr sz="1400" dirty="0"/>
          </a:p>
          <a:p>
            <a:pPr marL="457200" lvl="0" indent="-330200" algn="l" rtl="0">
              <a:spcBef>
                <a:spcPts val="1600"/>
              </a:spcBef>
              <a:spcAft>
                <a:spcPts val="0"/>
              </a:spcAft>
              <a:buSzPts val="1600"/>
              <a:buChar char="❏"/>
            </a:pPr>
            <a:r>
              <a:rPr lang="fr-CA" sz="1400" dirty="0"/>
              <a:t>The Marketing Team to </a:t>
            </a:r>
            <a:r>
              <a:rPr lang="fr-CA" sz="1400" dirty="0" err="1"/>
              <a:t>create</a:t>
            </a:r>
            <a:r>
              <a:rPr lang="fr-CA" sz="1400" dirty="0"/>
              <a:t> content </a:t>
            </a:r>
            <a:r>
              <a:rPr lang="fr-CA" sz="1400" dirty="0" err="1"/>
              <a:t>that</a:t>
            </a:r>
            <a:r>
              <a:rPr lang="fr-CA" sz="1400" dirty="0"/>
              <a:t> </a:t>
            </a:r>
            <a:r>
              <a:rPr lang="fr-CA" sz="1400" dirty="0" err="1"/>
              <a:t>suits</a:t>
            </a:r>
            <a:r>
              <a:rPr lang="fr-CA" sz="1400" dirty="0"/>
              <a:t> </a:t>
            </a:r>
            <a:r>
              <a:rPr lang="fr-CA" sz="1400" dirty="0" err="1"/>
              <a:t>risky</a:t>
            </a:r>
            <a:r>
              <a:rPr lang="fr-CA" sz="1400" dirty="0"/>
              <a:t> segment of </a:t>
            </a:r>
            <a:r>
              <a:rPr lang="fr-CA" sz="1400" dirty="0" err="1"/>
              <a:t>current</a:t>
            </a:r>
            <a:r>
              <a:rPr lang="fr-CA" sz="1400" dirty="0"/>
              <a:t> </a:t>
            </a:r>
            <a:r>
              <a:rPr lang="fr-CA" sz="1400" dirty="0" err="1"/>
              <a:t>customers</a:t>
            </a:r>
            <a:r>
              <a:rPr lang="fr-CA" sz="1400" dirty="0"/>
              <a:t> </a:t>
            </a:r>
            <a:r>
              <a:rPr lang="fr-CA" sz="1400" dirty="0" err="1"/>
              <a:t>who</a:t>
            </a:r>
            <a:r>
              <a:rPr lang="fr-CA" sz="1400" dirty="0"/>
              <a:t> are churning at </a:t>
            </a:r>
            <a:r>
              <a:rPr lang="fr-CA" sz="1400" dirty="0" err="1"/>
              <a:t>higher</a:t>
            </a:r>
            <a:r>
              <a:rPr lang="fr-CA" sz="1400" dirty="0"/>
              <a:t> rates. </a:t>
            </a:r>
          </a:p>
          <a:p>
            <a:pPr lvl="1" indent="-330200">
              <a:buSzPts val="1600"/>
              <a:buChar char="❏"/>
            </a:pPr>
            <a:r>
              <a:rPr lang="fr-CA" sz="1200" dirty="0" err="1"/>
              <a:t>Such</a:t>
            </a:r>
            <a:r>
              <a:rPr lang="fr-CA" sz="1200" dirty="0"/>
              <a:t> </a:t>
            </a:r>
            <a:r>
              <a:rPr lang="fr-CA" sz="1200" dirty="0" err="1"/>
              <a:t>customers</a:t>
            </a:r>
            <a:r>
              <a:rPr lang="fr-CA" sz="1200" dirty="0"/>
              <a:t> have been </a:t>
            </a:r>
            <a:r>
              <a:rPr lang="fr-CA" sz="1200" dirty="0" err="1"/>
              <a:t>with</a:t>
            </a:r>
            <a:r>
              <a:rPr lang="fr-CA" sz="1200" dirty="0"/>
              <a:t> the </a:t>
            </a:r>
            <a:r>
              <a:rPr lang="fr-CA" sz="1200" dirty="0" err="1"/>
              <a:t>company</a:t>
            </a:r>
            <a:r>
              <a:rPr lang="fr-CA" sz="1200" dirty="0"/>
              <a:t> for </a:t>
            </a:r>
            <a:r>
              <a:rPr lang="fr-CA" sz="1200" dirty="0" err="1"/>
              <a:t>below</a:t>
            </a:r>
            <a:r>
              <a:rPr lang="fr-CA" sz="1200" dirty="0"/>
              <a:t> or </a:t>
            </a:r>
            <a:r>
              <a:rPr lang="fr-CA" sz="1200" dirty="0" err="1"/>
              <a:t>around</a:t>
            </a:r>
            <a:r>
              <a:rPr lang="fr-CA" sz="1200" dirty="0"/>
              <a:t> 16.4 </a:t>
            </a:r>
            <a:r>
              <a:rPr lang="fr-CA" sz="1200" dirty="0" err="1"/>
              <a:t>months</a:t>
            </a:r>
            <a:r>
              <a:rPr lang="fr-CA" sz="1200" dirty="0"/>
              <a:t> and </a:t>
            </a:r>
            <a:r>
              <a:rPr lang="fr-CA" sz="1200" dirty="0" err="1"/>
              <a:t>they</a:t>
            </a:r>
            <a:r>
              <a:rPr lang="fr-CA" sz="1200" dirty="0"/>
              <a:t> have </a:t>
            </a:r>
            <a:r>
              <a:rPr lang="fr-CA" sz="1200" dirty="0" err="1"/>
              <a:t>applied</a:t>
            </a:r>
            <a:r>
              <a:rPr lang="fr-CA" sz="1200" dirty="0"/>
              <a:t> </a:t>
            </a:r>
            <a:r>
              <a:rPr lang="fr-CA" sz="1200" dirty="0" err="1"/>
              <a:t>mainly</a:t>
            </a:r>
            <a:r>
              <a:rPr lang="fr-CA" sz="1200" dirty="0"/>
              <a:t> for a single-phone line service and high-speed internet. </a:t>
            </a:r>
          </a:p>
          <a:p>
            <a:pPr lvl="1" indent="-330200">
              <a:buSzPts val="1600"/>
              <a:buChar char="❏"/>
            </a:pPr>
            <a:r>
              <a:rPr lang="fr-CA" sz="1200" dirty="0"/>
              <a:t>But the Marketing Team </a:t>
            </a:r>
            <a:r>
              <a:rPr lang="fr-CA" sz="1200" dirty="0" err="1"/>
              <a:t>should</a:t>
            </a:r>
            <a:r>
              <a:rPr lang="fr-CA" sz="1200" dirty="0"/>
              <a:t> </a:t>
            </a:r>
            <a:r>
              <a:rPr lang="fr-CA" sz="1200" dirty="0" err="1"/>
              <a:t>probably</a:t>
            </a:r>
            <a:r>
              <a:rPr lang="fr-CA" sz="1200" dirty="0"/>
              <a:t> </a:t>
            </a:r>
            <a:r>
              <a:rPr lang="fr-CA" sz="1200" dirty="0" err="1"/>
              <a:t>advertise</a:t>
            </a:r>
            <a:r>
              <a:rPr lang="fr-CA" sz="1200" dirty="0"/>
              <a:t> by </a:t>
            </a:r>
            <a:r>
              <a:rPr lang="fr-CA" sz="1200" dirty="0" err="1"/>
              <a:t>offering</a:t>
            </a:r>
            <a:r>
              <a:rPr lang="fr-CA" sz="1200" dirty="0"/>
              <a:t> </a:t>
            </a:r>
            <a:r>
              <a:rPr lang="fr-CA" sz="1200" dirty="0" err="1"/>
              <a:t>them</a:t>
            </a:r>
            <a:r>
              <a:rPr lang="fr-CA" sz="1200" dirty="0"/>
              <a:t> to switch </a:t>
            </a:r>
            <a:r>
              <a:rPr lang="fr-CA" sz="1200" dirty="0" err="1"/>
              <a:t>from</a:t>
            </a:r>
            <a:r>
              <a:rPr lang="fr-CA" sz="1200" dirty="0"/>
              <a:t> </a:t>
            </a:r>
            <a:r>
              <a:rPr lang="fr-CA" sz="1200" dirty="0" err="1"/>
              <a:t>Fiber</a:t>
            </a:r>
            <a:r>
              <a:rPr lang="fr-CA" sz="1200" dirty="0"/>
              <a:t> to DSL, </a:t>
            </a:r>
            <a:r>
              <a:rPr lang="fr-CA" sz="1200" dirty="0" err="1"/>
              <a:t>since</a:t>
            </a:r>
            <a:r>
              <a:rPr lang="fr-CA" sz="1200" dirty="0"/>
              <a:t> DSL </a:t>
            </a:r>
            <a:r>
              <a:rPr lang="fr-CA" sz="1200" dirty="0" err="1"/>
              <a:t>users</a:t>
            </a:r>
            <a:r>
              <a:rPr lang="fr-CA" sz="1200" dirty="0"/>
              <a:t> are </a:t>
            </a:r>
            <a:r>
              <a:rPr lang="fr-CA" sz="1200" dirty="0" err="1"/>
              <a:t>less</a:t>
            </a:r>
            <a:r>
              <a:rPr lang="fr-CA" sz="1200" dirty="0"/>
              <a:t> </a:t>
            </a:r>
            <a:r>
              <a:rPr lang="fr-CA" sz="1200" dirty="0" err="1"/>
              <a:t>likely</a:t>
            </a:r>
            <a:r>
              <a:rPr lang="fr-CA" sz="1200" dirty="0"/>
              <a:t> to </a:t>
            </a:r>
            <a:r>
              <a:rPr lang="fr-CA" sz="1200" dirty="0" err="1"/>
              <a:t>churn</a:t>
            </a:r>
            <a:r>
              <a:rPr lang="fr-CA" sz="1200" dirty="0"/>
              <a:t>. </a:t>
            </a:r>
          </a:p>
          <a:p>
            <a:pPr lvl="1" indent="-330200">
              <a:buSzPts val="1600"/>
              <a:buChar char="❏"/>
            </a:pPr>
            <a:r>
              <a:rPr lang="fr-CA" sz="1200" dirty="0"/>
              <a:t>The Marketing Team </a:t>
            </a:r>
            <a:r>
              <a:rPr lang="fr-CA" sz="1200" dirty="0" err="1"/>
              <a:t>might</a:t>
            </a:r>
            <a:r>
              <a:rPr lang="fr-CA" sz="1200" dirty="0"/>
              <a:t> </a:t>
            </a:r>
            <a:r>
              <a:rPr lang="fr-CA" sz="1200" dirty="0" err="1"/>
              <a:t>also</a:t>
            </a:r>
            <a:r>
              <a:rPr lang="fr-CA" sz="1200" dirty="0"/>
              <a:t> </a:t>
            </a:r>
            <a:r>
              <a:rPr lang="fr-CA" sz="1200" dirty="0" err="1"/>
              <a:t>want</a:t>
            </a:r>
            <a:r>
              <a:rPr lang="fr-CA" sz="1200" dirty="0"/>
              <a:t> to </a:t>
            </a:r>
            <a:r>
              <a:rPr lang="fr-CA" sz="1200" dirty="0" err="1"/>
              <a:t>offer</a:t>
            </a:r>
            <a:r>
              <a:rPr lang="fr-CA" sz="1200" dirty="0"/>
              <a:t> </a:t>
            </a:r>
            <a:r>
              <a:rPr lang="fr-CA" sz="1200" dirty="0" err="1"/>
              <a:t>them</a:t>
            </a:r>
            <a:r>
              <a:rPr lang="fr-CA" sz="1200" dirty="0"/>
              <a:t> an </a:t>
            </a:r>
            <a:r>
              <a:rPr lang="fr-CA" sz="1200" dirty="0" err="1"/>
              <a:t>incentive</a:t>
            </a:r>
            <a:r>
              <a:rPr lang="fr-CA" sz="1200" dirty="0"/>
              <a:t> (</a:t>
            </a:r>
            <a:r>
              <a:rPr lang="fr-CA" sz="1200" dirty="0" err="1"/>
              <a:t>such</a:t>
            </a:r>
            <a:r>
              <a:rPr lang="fr-CA" sz="1200" dirty="0"/>
              <a:t> as a </a:t>
            </a:r>
            <a:r>
              <a:rPr lang="fr-CA" sz="1200" dirty="0" err="1"/>
              <a:t>slight</a:t>
            </a:r>
            <a:r>
              <a:rPr lang="fr-CA" sz="1200" dirty="0"/>
              <a:t> </a:t>
            </a:r>
            <a:r>
              <a:rPr lang="fr-CA" sz="1200" dirty="0" err="1"/>
              <a:t>monthly</a:t>
            </a:r>
            <a:r>
              <a:rPr lang="fr-CA" sz="1200" dirty="0"/>
              <a:t> </a:t>
            </a:r>
            <a:r>
              <a:rPr lang="fr-CA" sz="1200" dirty="0" err="1"/>
              <a:t>reduction</a:t>
            </a:r>
            <a:r>
              <a:rPr lang="fr-CA" sz="1200" dirty="0"/>
              <a:t>) </a:t>
            </a:r>
            <a:r>
              <a:rPr lang="fr-CA" sz="1200" dirty="0" err="1"/>
              <a:t>that</a:t>
            </a:r>
            <a:r>
              <a:rPr lang="fr-CA" sz="1200" dirty="0"/>
              <a:t> </a:t>
            </a:r>
            <a:r>
              <a:rPr lang="fr-CA" sz="1200" dirty="0" err="1"/>
              <a:t>will</a:t>
            </a:r>
            <a:r>
              <a:rPr lang="fr-CA" sz="1200" dirty="0"/>
              <a:t> encourage </a:t>
            </a:r>
            <a:r>
              <a:rPr lang="fr-CA" sz="1200" dirty="0" err="1"/>
              <a:t>them</a:t>
            </a:r>
            <a:r>
              <a:rPr lang="fr-CA" sz="1200" dirty="0"/>
              <a:t> to </a:t>
            </a:r>
            <a:r>
              <a:rPr lang="fr-CA" sz="1200" dirty="0" err="1"/>
              <a:t>apply</a:t>
            </a:r>
            <a:r>
              <a:rPr lang="fr-CA" sz="1200" dirty="0"/>
              <a:t> for a 2-year plan to </a:t>
            </a:r>
            <a:r>
              <a:rPr lang="fr-CA" sz="1200" dirty="0" err="1"/>
              <a:t>limit</a:t>
            </a:r>
            <a:r>
              <a:rPr lang="fr-CA" sz="1200" dirty="0"/>
              <a:t> </a:t>
            </a:r>
            <a:r>
              <a:rPr lang="fr-CA" sz="1200" dirty="0" err="1"/>
              <a:t>even</a:t>
            </a:r>
            <a:r>
              <a:rPr lang="fr-CA" sz="1200" dirty="0"/>
              <a:t> more </a:t>
            </a:r>
            <a:r>
              <a:rPr lang="fr-CA" sz="1200" dirty="0" err="1"/>
              <a:t>their</a:t>
            </a:r>
            <a:r>
              <a:rPr lang="fr-CA" sz="1200" dirty="0"/>
              <a:t> </a:t>
            </a:r>
            <a:r>
              <a:rPr lang="fr-CA" sz="1200" dirty="0" err="1"/>
              <a:t>probability</a:t>
            </a:r>
            <a:r>
              <a:rPr lang="fr-CA" sz="1200" dirty="0"/>
              <a:t> of churning.</a:t>
            </a:r>
            <a:endParaRPr lang="en" sz="1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Discussion &amp; Recommendations </a:t>
            </a:r>
            <a:r>
              <a:rPr lang="fr-CA" dirty="0"/>
              <a:t>to the Customer Service Team</a:t>
            </a:r>
            <a:endParaRPr dirty="0"/>
          </a:p>
        </p:txBody>
      </p:sp>
      <p:sp>
        <p:nvSpPr>
          <p:cNvPr id="132" name="Google Shape;132;p18"/>
          <p:cNvSpPr txBox="1">
            <a:spLocks noGrp="1"/>
          </p:cNvSpPr>
          <p:nvPr>
            <p:ph type="body" idx="1"/>
          </p:nvPr>
        </p:nvSpPr>
        <p:spPr>
          <a:xfrm>
            <a:off x="729450" y="16470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sz="1200" dirty="0" err="1"/>
              <a:t>Based</a:t>
            </a:r>
            <a:r>
              <a:rPr lang="fr-CA" sz="1200" dirty="0"/>
              <a:t> on the </a:t>
            </a:r>
            <a:r>
              <a:rPr lang="fr-CA" sz="1200" dirty="0" err="1"/>
              <a:t>Results</a:t>
            </a:r>
            <a:r>
              <a:rPr lang="fr-CA" sz="1200" dirty="0"/>
              <a:t> of the Descriptive, the Customer Segmentation and the </a:t>
            </a:r>
            <a:r>
              <a:rPr lang="fr-CA" sz="1200" dirty="0" err="1"/>
              <a:t>Logistic</a:t>
            </a:r>
            <a:r>
              <a:rPr lang="fr-CA" sz="1200" dirty="0"/>
              <a:t> </a:t>
            </a:r>
            <a:r>
              <a:rPr lang="fr-CA" sz="1200" dirty="0" err="1"/>
              <a:t>Regression</a:t>
            </a:r>
            <a:r>
              <a:rPr lang="fr-CA" sz="1200" dirty="0"/>
              <a:t> Analyses, </a:t>
            </a:r>
            <a:r>
              <a:rPr lang="fr-CA" sz="1200" dirty="0" err="1"/>
              <a:t>we</a:t>
            </a:r>
            <a:r>
              <a:rPr lang="fr-CA" sz="1200" dirty="0"/>
              <a:t> </a:t>
            </a:r>
            <a:r>
              <a:rPr lang="fr-CA" sz="1200" dirty="0" err="1"/>
              <a:t>recommand</a:t>
            </a:r>
            <a:r>
              <a:rPr lang="fr-CA" sz="1200" dirty="0"/>
              <a:t> to:</a:t>
            </a:r>
            <a:endParaRPr sz="1200" dirty="0"/>
          </a:p>
          <a:p>
            <a:pPr marL="457200" lvl="0" indent="-330200" algn="l" rtl="0">
              <a:spcBef>
                <a:spcPts val="1600"/>
              </a:spcBef>
              <a:spcAft>
                <a:spcPts val="0"/>
              </a:spcAft>
              <a:buSzPts val="1600"/>
              <a:buChar char="❏"/>
            </a:pPr>
            <a:r>
              <a:rPr lang="fr-CA" sz="1200" dirty="0"/>
              <a:t>The Customer Service Team to </a:t>
            </a:r>
            <a:r>
              <a:rPr lang="fr-CA" sz="1200" dirty="0" err="1"/>
              <a:t>identify</a:t>
            </a:r>
            <a:r>
              <a:rPr lang="fr-CA" sz="1200" dirty="0"/>
              <a:t> </a:t>
            </a:r>
            <a:r>
              <a:rPr lang="fr-CA" sz="1200" dirty="0" err="1"/>
              <a:t>users</a:t>
            </a:r>
            <a:r>
              <a:rPr lang="fr-CA" sz="1200" dirty="0"/>
              <a:t> </a:t>
            </a:r>
            <a:r>
              <a:rPr lang="fr-CA" sz="1200" dirty="0" err="1"/>
              <a:t>who</a:t>
            </a:r>
            <a:r>
              <a:rPr lang="fr-CA" sz="1200" dirty="0"/>
              <a:t> are about to </a:t>
            </a:r>
            <a:r>
              <a:rPr lang="fr-CA" sz="1200" dirty="0" err="1"/>
              <a:t>churn</a:t>
            </a:r>
            <a:r>
              <a:rPr lang="fr-CA" sz="1200" dirty="0"/>
              <a:t> by </a:t>
            </a:r>
            <a:r>
              <a:rPr lang="fr-CA" sz="1200" dirty="0" err="1"/>
              <a:t>their</a:t>
            </a:r>
            <a:r>
              <a:rPr lang="fr-CA" sz="1200" dirty="0"/>
              <a:t> profile: </a:t>
            </a:r>
            <a:r>
              <a:rPr lang="fr-CA" sz="1200" dirty="0" err="1"/>
              <a:t>churners</a:t>
            </a:r>
            <a:r>
              <a:rPr lang="fr-CA" sz="1200" dirty="0"/>
              <a:t> are </a:t>
            </a:r>
            <a:r>
              <a:rPr lang="fr-CA" sz="1200" dirty="0" err="1"/>
              <a:t>usually</a:t>
            </a:r>
            <a:r>
              <a:rPr lang="fr-CA" sz="1200" dirty="0"/>
              <a:t> new </a:t>
            </a:r>
            <a:r>
              <a:rPr lang="fr-CA" sz="1200" dirty="0" err="1"/>
              <a:t>customers</a:t>
            </a:r>
            <a:r>
              <a:rPr lang="fr-CA" sz="1200" dirty="0"/>
              <a:t> </a:t>
            </a:r>
            <a:r>
              <a:rPr lang="fr-CA" sz="1200" dirty="0" err="1"/>
              <a:t>who</a:t>
            </a:r>
            <a:r>
              <a:rPr lang="fr-CA" sz="1200" dirty="0"/>
              <a:t> use high-speed internet, </a:t>
            </a:r>
            <a:r>
              <a:rPr lang="fr-CA" sz="1200" dirty="0" err="1"/>
              <a:t>pay</a:t>
            </a:r>
            <a:r>
              <a:rPr lang="fr-CA" sz="1200" dirty="0"/>
              <a:t> </a:t>
            </a:r>
            <a:r>
              <a:rPr lang="fr-CA" sz="1200" dirty="0" err="1"/>
              <a:t>less</a:t>
            </a:r>
            <a:r>
              <a:rPr lang="fr-CA" sz="1200" dirty="0"/>
              <a:t> </a:t>
            </a:r>
            <a:r>
              <a:rPr lang="fr-CA" sz="1200" dirty="0" err="1"/>
              <a:t>than</a:t>
            </a:r>
            <a:r>
              <a:rPr lang="fr-CA" sz="1200" dirty="0"/>
              <a:t> or </a:t>
            </a:r>
            <a:r>
              <a:rPr lang="fr-CA" sz="1200" dirty="0" err="1"/>
              <a:t>around</a:t>
            </a:r>
            <a:r>
              <a:rPr lang="fr-CA" sz="1200" dirty="0"/>
              <a:t> $70 </a:t>
            </a:r>
            <a:r>
              <a:rPr lang="fr-CA" sz="1200" dirty="0" err="1"/>
              <a:t>monthly</a:t>
            </a:r>
            <a:r>
              <a:rPr lang="fr-CA" sz="1200" dirty="0"/>
              <a:t> charges (</a:t>
            </a:r>
            <a:r>
              <a:rPr lang="fr-CA" sz="1200" dirty="0" err="1"/>
              <a:t>because</a:t>
            </a:r>
            <a:r>
              <a:rPr lang="fr-CA" sz="1200" dirty="0"/>
              <a:t> </a:t>
            </a:r>
            <a:r>
              <a:rPr lang="fr-CA" sz="1200" dirty="0" err="1"/>
              <a:t>they</a:t>
            </a:r>
            <a:r>
              <a:rPr lang="fr-CA" sz="1200" dirty="0"/>
              <a:t> have </a:t>
            </a:r>
            <a:r>
              <a:rPr lang="fr-CA" sz="1200" dirty="0" err="1"/>
              <a:t>subscribed</a:t>
            </a:r>
            <a:r>
              <a:rPr lang="fr-CA" sz="1200" dirty="0"/>
              <a:t> to </a:t>
            </a:r>
            <a:r>
              <a:rPr lang="fr-CA" sz="1200" dirty="0" err="1"/>
              <a:t>very</a:t>
            </a:r>
            <a:r>
              <a:rPr lang="fr-CA" sz="1200" dirty="0"/>
              <a:t> few services), have no </a:t>
            </a:r>
            <a:r>
              <a:rPr lang="fr-CA" sz="1200" dirty="0" err="1"/>
              <a:t>partner</a:t>
            </a:r>
            <a:r>
              <a:rPr lang="fr-CA" sz="1200" dirty="0"/>
              <a:t> and no </a:t>
            </a:r>
            <a:r>
              <a:rPr lang="fr-CA" sz="1200" dirty="0" err="1"/>
              <a:t>dependents</a:t>
            </a:r>
            <a:r>
              <a:rPr lang="fr-CA" sz="1200" dirty="0"/>
              <a:t>, and have one </a:t>
            </a:r>
            <a:r>
              <a:rPr lang="fr-CA" sz="1200" dirty="0" err="1"/>
              <a:t>yearly-paid</a:t>
            </a:r>
            <a:r>
              <a:rPr lang="fr-CA" sz="1200" dirty="0"/>
              <a:t> or </a:t>
            </a:r>
            <a:r>
              <a:rPr lang="fr-CA" sz="1200" dirty="0" err="1"/>
              <a:t>several</a:t>
            </a:r>
            <a:r>
              <a:rPr lang="fr-CA" sz="1200" dirty="0"/>
              <a:t> </a:t>
            </a:r>
            <a:r>
              <a:rPr lang="fr-CA" sz="1200" dirty="0" err="1"/>
              <a:t>monthly-paid</a:t>
            </a:r>
            <a:r>
              <a:rPr lang="fr-CA" sz="1200" dirty="0"/>
              <a:t> </a:t>
            </a:r>
            <a:r>
              <a:rPr lang="fr-CA" sz="1200" dirty="0" err="1"/>
              <a:t>contracts</a:t>
            </a:r>
            <a:r>
              <a:rPr lang="fr-CA" sz="1200" dirty="0"/>
              <a:t>.</a:t>
            </a:r>
          </a:p>
          <a:p>
            <a:pPr lvl="1" indent="-330200">
              <a:buSzPts val="1600"/>
              <a:buChar char="❏"/>
            </a:pPr>
            <a:r>
              <a:rPr lang="fr-CA" dirty="0"/>
              <a:t>The Customer Service Team </a:t>
            </a:r>
            <a:r>
              <a:rPr lang="fr-CA" dirty="0" err="1"/>
              <a:t>should</a:t>
            </a:r>
            <a:r>
              <a:rPr lang="fr-CA" dirty="0"/>
              <a:t> </a:t>
            </a:r>
            <a:r>
              <a:rPr lang="fr-CA" dirty="0" err="1"/>
              <a:t>reach</a:t>
            </a:r>
            <a:r>
              <a:rPr lang="fr-CA" dirty="0"/>
              <a:t> out to </a:t>
            </a:r>
            <a:r>
              <a:rPr lang="fr-CA" dirty="0" err="1"/>
              <a:t>these</a:t>
            </a:r>
            <a:r>
              <a:rPr lang="fr-CA" dirty="0"/>
              <a:t> people by </a:t>
            </a:r>
            <a:r>
              <a:rPr lang="fr-CA" dirty="0" err="1"/>
              <a:t>giving</a:t>
            </a:r>
            <a:r>
              <a:rPr lang="fr-CA" dirty="0"/>
              <a:t> </a:t>
            </a:r>
            <a:r>
              <a:rPr lang="fr-CA" dirty="0" err="1"/>
              <a:t>them</a:t>
            </a:r>
            <a:r>
              <a:rPr lang="fr-CA" dirty="0"/>
              <a:t> </a:t>
            </a:r>
            <a:r>
              <a:rPr lang="fr-CA" dirty="0" err="1"/>
              <a:t>reasons</a:t>
            </a:r>
            <a:r>
              <a:rPr lang="fr-CA" dirty="0"/>
              <a:t> to </a:t>
            </a:r>
            <a:r>
              <a:rPr lang="fr-CA" dirty="0" err="1"/>
              <a:t>apply</a:t>
            </a:r>
            <a:r>
              <a:rPr lang="fr-CA" dirty="0"/>
              <a:t> to or by </a:t>
            </a:r>
            <a:r>
              <a:rPr lang="fr-CA" dirty="0" err="1"/>
              <a:t>making</a:t>
            </a:r>
            <a:r>
              <a:rPr lang="fr-CA" dirty="0"/>
              <a:t> </a:t>
            </a:r>
            <a:r>
              <a:rPr lang="fr-CA" dirty="0" err="1"/>
              <a:t>compulsory</a:t>
            </a:r>
            <a:r>
              <a:rPr lang="fr-CA" dirty="0"/>
              <a:t> a one-</a:t>
            </a:r>
            <a:r>
              <a:rPr lang="fr-CA" dirty="0" err="1"/>
              <a:t>year</a:t>
            </a:r>
            <a:r>
              <a:rPr lang="fr-CA" dirty="0"/>
              <a:t> </a:t>
            </a:r>
            <a:r>
              <a:rPr lang="fr-CA" dirty="0" err="1"/>
              <a:t>contract</a:t>
            </a:r>
            <a:r>
              <a:rPr lang="fr-CA" dirty="0"/>
              <a:t> plan for </a:t>
            </a:r>
            <a:r>
              <a:rPr lang="fr-CA" dirty="0" err="1"/>
              <a:t>Users</a:t>
            </a:r>
            <a:r>
              <a:rPr lang="fr-CA" dirty="0"/>
              <a:t> </a:t>
            </a:r>
            <a:r>
              <a:rPr lang="fr-CA" dirty="0" err="1"/>
              <a:t>who</a:t>
            </a:r>
            <a:r>
              <a:rPr lang="fr-CA" dirty="0"/>
              <a:t> </a:t>
            </a:r>
            <a:r>
              <a:rPr lang="fr-CA" dirty="0" err="1"/>
              <a:t>classify</a:t>
            </a:r>
            <a:r>
              <a:rPr lang="fr-CA" dirty="0"/>
              <a:t> as Regular or a </a:t>
            </a:r>
            <a:r>
              <a:rPr lang="fr-CA" dirty="0" err="1"/>
              <a:t>Two-year</a:t>
            </a:r>
            <a:r>
              <a:rPr lang="fr-CA" dirty="0"/>
              <a:t> </a:t>
            </a:r>
            <a:r>
              <a:rPr lang="fr-CA" dirty="0" err="1"/>
              <a:t>contract</a:t>
            </a:r>
            <a:r>
              <a:rPr lang="fr-CA" dirty="0"/>
              <a:t> plan for </a:t>
            </a:r>
            <a:r>
              <a:rPr lang="fr-CA" dirty="0" err="1"/>
              <a:t>users</a:t>
            </a:r>
            <a:r>
              <a:rPr lang="fr-CA" dirty="0"/>
              <a:t> </a:t>
            </a:r>
            <a:r>
              <a:rPr lang="fr-CA" dirty="0" err="1"/>
              <a:t>who</a:t>
            </a:r>
            <a:r>
              <a:rPr lang="fr-CA" dirty="0"/>
              <a:t> </a:t>
            </a:r>
            <a:r>
              <a:rPr lang="fr-CA" dirty="0" err="1"/>
              <a:t>classify</a:t>
            </a:r>
            <a:r>
              <a:rPr lang="fr-CA" dirty="0"/>
              <a:t> as Premium.</a:t>
            </a:r>
          </a:p>
          <a:p>
            <a:pPr lvl="1" indent="-330200">
              <a:buSzPts val="1600"/>
              <a:buChar char="❏"/>
            </a:pPr>
            <a:r>
              <a:rPr lang="fr-CA" dirty="0"/>
              <a:t>The solution </a:t>
            </a:r>
            <a:r>
              <a:rPr lang="fr-CA" dirty="0" err="1"/>
              <a:t>above</a:t>
            </a:r>
            <a:r>
              <a:rPr lang="fr-CA" dirty="0"/>
              <a:t> </a:t>
            </a:r>
            <a:r>
              <a:rPr lang="fr-CA" dirty="0" err="1"/>
              <a:t>will</a:t>
            </a:r>
            <a:r>
              <a:rPr lang="fr-CA" dirty="0"/>
              <a:t> </a:t>
            </a:r>
            <a:r>
              <a:rPr lang="fr-CA" dirty="0" err="1"/>
              <a:t>imply</a:t>
            </a:r>
            <a:r>
              <a:rPr lang="fr-CA" dirty="0"/>
              <a:t> the </a:t>
            </a:r>
            <a:r>
              <a:rPr lang="fr-CA" dirty="0" err="1"/>
              <a:t>increase</a:t>
            </a:r>
            <a:r>
              <a:rPr lang="fr-CA" dirty="0"/>
              <a:t> of the </a:t>
            </a:r>
            <a:r>
              <a:rPr lang="fr-CA" dirty="0" err="1"/>
              <a:t>customers</a:t>
            </a:r>
            <a:r>
              <a:rPr lang="fr-CA" dirty="0"/>
              <a:t> tenure, the constance of </a:t>
            </a:r>
            <a:r>
              <a:rPr lang="fr-CA" dirty="0" err="1"/>
              <a:t>their</a:t>
            </a:r>
            <a:r>
              <a:rPr lang="fr-CA" dirty="0"/>
              <a:t> </a:t>
            </a:r>
            <a:r>
              <a:rPr lang="fr-CA" dirty="0" err="1"/>
              <a:t>monthly</a:t>
            </a:r>
            <a:r>
              <a:rPr lang="fr-CA" dirty="0"/>
              <a:t> charges at least on a </a:t>
            </a:r>
            <a:r>
              <a:rPr lang="fr-CA" dirty="0" err="1"/>
              <a:t>yearly</a:t>
            </a:r>
            <a:r>
              <a:rPr lang="fr-CA" dirty="0"/>
              <a:t> basis, the sale of Internet and of online services to the </a:t>
            </a:r>
            <a:r>
              <a:rPr lang="fr-CA" dirty="0" err="1"/>
              <a:t>customers</a:t>
            </a:r>
            <a:r>
              <a:rPr lang="fr-CA" dirty="0"/>
              <a:t> </a:t>
            </a:r>
            <a:r>
              <a:rPr lang="fr-CA" dirty="0" err="1"/>
              <a:t>who</a:t>
            </a:r>
            <a:r>
              <a:rPr lang="fr-CA" dirty="0"/>
              <a:t> can </a:t>
            </a:r>
            <a:r>
              <a:rPr lang="fr-CA" dirty="0" err="1"/>
              <a:t>afford</a:t>
            </a:r>
            <a:r>
              <a:rPr lang="fr-CA" dirty="0"/>
              <a:t> </a:t>
            </a:r>
            <a:r>
              <a:rPr lang="fr-CA" dirty="0" err="1"/>
              <a:t>them</a:t>
            </a:r>
            <a:r>
              <a:rPr lang="fr-CA" dirty="0"/>
              <a:t> and </a:t>
            </a:r>
            <a:r>
              <a:rPr lang="fr-CA" dirty="0" err="1"/>
              <a:t>who</a:t>
            </a:r>
            <a:r>
              <a:rPr lang="fr-CA" dirty="0"/>
              <a:t> are </a:t>
            </a:r>
            <a:r>
              <a:rPr lang="fr-CA" dirty="0" err="1"/>
              <a:t>interested</a:t>
            </a:r>
            <a:r>
              <a:rPr lang="fr-CA" dirty="0"/>
              <a:t> in </a:t>
            </a:r>
            <a:r>
              <a:rPr lang="fr-CA" dirty="0" err="1"/>
              <a:t>them</a:t>
            </a:r>
            <a:r>
              <a:rPr lang="fr-CA" dirty="0"/>
              <a:t>.</a:t>
            </a:r>
          </a:p>
          <a:p>
            <a:pPr lvl="1" indent="-330200">
              <a:buSzPts val="1600"/>
              <a:buChar char="❏"/>
            </a:pPr>
            <a:endParaRPr lang="fr-CA" dirty="0"/>
          </a:p>
          <a:p>
            <a:pPr lvl="1" indent="-330200">
              <a:buSzPts val="1600"/>
              <a:buChar char="❏"/>
            </a:pPr>
            <a:endParaRPr lang="fr-CA" sz="900" dirty="0"/>
          </a:p>
        </p:txBody>
      </p:sp>
    </p:spTree>
    <p:extLst>
      <p:ext uri="{BB962C8B-B14F-4D97-AF65-F5344CB8AC3E}">
        <p14:creationId xmlns:p14="http://schemas.microsoft.com/office/powerpoint/2010/main" val="31997592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References &amp; Appendices</a:t>
            </a:r>
            <a:endParaRPr dirty="0"/>
          </a:p>
        </p:txBody>
      </p:sp>
      <p:sp>
        <p:nvSpPr>
          <p:cNvPr id="138" name="Google Shape;138;p19"/>
          <p:cNvSpPr txBox="1">
            <a:spLocks noGrp="1"/>
          </p:cNvSpPr>
          <p:nvPr>
            <p:ph type="body" idx="1"/>
          </p:nvPr>
        </p:nvSpPr>
        <p:spPr>
          <a:xfrm>
            <a:off x="729450" y="1545475"/>
            <a:ext cx="7688700" cy="2261100"/>
          </a:xfrm>
          <a:prstGeom prst="rect">
            <a:avLst/>
          </a:prstGeom>
        </p:spPr>
        <p:txBody>
          <a:bodyPr spcFirstLastPara="1" wrap="square" lIns="91425" tIns="91425" rIns="91425" bIns="91425" anchor="t" anchorCtr="0">
            <a:noAutofit/>
          </a:bodyPr>
          <a:lstStyle/>
          <a:p>
            <a:pPr marL="285750" indent="-285750"/>
            <a:r>
              <a:rPr lang="fr-CA" sz="1400" dirty="0">
                <a:solidFill>
                  <a:schemeClr val="tx2">
                    <a:lumMod val="10000"/>
                  </a:schemeClr>
                </a:solidFill>
              </a:rPr>
              <a:t>The </a:t>
            </a:r>
            <a:r>
              <a:rPr lang="fr-CA" sz="1400" dirty="0" err="1">
                <a:solidFill>
                  <a:schemeClr val="tx2">
                    <a:lumMod val="10000"/>
                  </a:schemeClr>
                </a:solidFill>
              </a:rPr>
              <a:t>Churn</a:t>
            </a:r>
            <a:r>
              <a:rPr lang="fr-CA" sz="1400" dirty="0">
                <a:solidFill>
                  <a:schemeClr val="tx2">
                    <a:lumMod val="10000"/>
                  </a:schemeClr>
                </a:solidFill>
              </a:rPr>
              <a:t> </a:t>
            </a:r>
            <a:r>
              <a:rPr lang="fr-CA" sz="1400" dirty="0" err="1">
                <a:solidFill>
                  <a:schemeClr val="tx2">
                    <a:lumMod val="10000"/>
                  </a:schemeClr>
                </a:solidFill>
              </a:rPr>
              <a:t>Dataset</a:t>
            </a:r>
            <a:r>
              <a:rPr lang="fr-CA" sz="1400" dirty="0">
                <a:solidFill>
                  <a:schemeClr val="tx2">
                    <a:lumMod val="10000"/>
                  </a:schemeClr>
                </a:solidFill>
              </a:rPr>
              <a:t> </a:t>
            </a:r>
            <a:r>
              <a:rPr lang="fr-CA" sz="1400" dirty="0" err="1">
                <a:solidFill>
                  <a:schemeClr val="tx2">
                    <a:lumMod val="10000"/>
                  </a:schemeClr>
                </a:solidFill>
              </a:rPr>
              <a:t>may</a:t>
            </a:r>
            <a:r>
              <a:rPr lang="fr-CA" sz="1400" dirty="0">
                <a:solidFill>
                  <a:schemeClr val="tx2">
                    <a:lumMod val="10000"/>
                  </a:schemeClr>
                </a:solidFill>
              </a:rPr>
              <a:t> </a:t>
            </a:r>
            <a:r>
              <a:rPr lang="fr-CA" sz="1400" dirty="0" err="1">
                <a:solidFill>
                  <a:schemeClr val="tx2">
                    <a:lumMod val="10000"/>
                  </a:schemeClr>
                </a:solidFill>
              </a:rPr>
              <a:t>be</a:t>
            </a:r>
            <a:r>
              <a:rPr lang="fr-CA" sz="1400" dirty="0">
                <a:solidFill>
                  <a:schemeClr val="tx2">
                    <a:lumMod val="10000"/>
                  </a:schemeClr>
                </a:solidFill>
              </a:rPr>
              <a:t> </a:t>
            </a:r>
            <a:r>
              <a:rPr lang="fr-CA" sz="1400" dirty="0" err="1">
                <a:solidFill>
                  <a:schemeClr val="tx2">
                    <a:lumMod val="10000"/>
                  </a:schemeClr>
                </a:solidFill>
              </a:rPr>
              <a:t>found</a:t>
            </a:r>
            <a:r>
              <a:rPr lang="fr-CA" sz="1400" dirty="0">
                <a:solidFill>
                  <a:schemeClr val="tx2">
                    <a:lumMod val="10000"/>
                  </a:schemeClr>
                </a:solidFill>
              </a:rPr>
              <a:t> </a:t>
            </a:r>
            <a:r>
              <a:rPr lang="fr-CA" sz="1400" dirty="0" err="1">
                <a:solidFill>
                  <a:schemeClr val="tx2">
                    <a:lumMod val="10000"/>
                  </a:schemeClr>
                </a:solidFill>
              </a:rPr>
              <a:t>here</a:t>
            </a:r>
            <a:r>
              <a:rPr lang="fr-CA" sz="1400" dirty="0">
                <a:solidFill>
                  <a:schemeClr val="tx2">
                    <a:lumMod val="10000"/>
                  </a:schemeClr>
                </a:solidFill>
              </a:rPr>
              <a:t>: </a:t>
            </a:r>
            <a:r>
              <a:rPr lang="fr-CA" dirty="0">
                <a:hlinkClick r:id="rId3"/>
              </a:rPr>
              <a:t>https://www.kaggle.com/blastchar/telco-customer-churn/data#</a:t>
            </a:r>
            <a:endParaRPr lang="fr-CA" dirty="0"/>
          </a:p>
          <a:p>
            <a:pPr marL="285750" indent="-285750"/>
            <a:r>
              <a:rPr lang="fr-CA" sz="1400" dirty="0">
                <a:solidFill>
                  <a:srgbClr val="000000"/>
                </a:solidFill>
              </a:rPr>
              <a:t>The </a:t>
            </a:r>
            <a:r>
              <a:rPr lang="fr-CA" sz="1400" dirty="0" err="1">
                <a:solidFill>
                  <a:srgbClr val="000000"/>
                </a:solidFill>
              </a:rPr>
              <a:t>jupyter</a:t>
            </a:r>
            <a:r>
              <a:rPr lang="fr-CA" sz="1400" dirty="0">
                <a:solidFill>
                  <a:srgbClr val="000000"/>
                </a:solidFill>
              </a:rPr>
              <a:t> notebook </a:t>
            </a:r>
            <a:r>
              <a:rPr lang="fr-CA" sz="1400" dirty="0" err="1">
                <a:solidFill>
                  <a:srgbClr val="000000"/>
                </a:solidFill>
              </a:rPr>
              <a:t>is</a:t>
            </a:r>
            <a:r>
              <a:rPr lang="fr-CA" sz="1400" dirty="0">
                <a:solidFill>
                  <a:srgbClr val="000000"/>
                </a:solidFill>
              </a:rPr>
              <a:t> </a:t>
            </a:r>
            <a:r>
              <a:rPr lang="fr-CA" sz="1400" dirty="0" err="1">
                <a:solidFill>
                  <a:srgbClr val="000000"/>
                </a:solidFill>
              </a:rPr>
              <a:t>attached</a:t>
            </a:r>
            <a:r>
              <a:rPr lang="fr-CA" sz="1400" dirty="0">
                <a:solidFill>
                  <a:srgbClr val="000000"/>
                </a:solidFill>
              </a:rPr>
              <a:t> </a:t>
            </a:r>
            <a:r>
              <a:rPr lang="fr-CA" sz="1400" dirty="0" err="1">
                <a:solidFill>
                  <a:srgbClr val="000000"/>
                </a:solidFill>
              </a:rPr>
              <a:t>along</a:t>
            </a:r>
            <a:r>
              <a:rPr lang="fr-CA" sz="1400" dirty="0">
                <a:solidFill>
                  <a:srgbClr val="000000"/>
                </a:solidFill>
              </a:rPr>
              <a:t> </a:t>
            </a:r>
            <a:r>
              <a:rPr lang="fr-CA" sz="1400" dirty="0" err="1">
                <a:solidFill>
                  <a:srgbClr val="000000"/>
                </a:solidFill>
              </a:rPr>
              <a:t>with</a:t>
            </a:r>
            <a:r>
              <a:rPr lang="fr-CA" sz="1400" dirty="0">
                <a:solidFill>
                  <a:srgbClr val="000000"/>
                </a:solidFill>
              </a:rPr>
              <a:t> </a:t>
            </a:r>
            <a:r>
              <a:rPr lang="fr-CA" sz="1400" dirty="0" err="1">
                <a:solidFill>
                  <a:srgbClr val="000000"/>
                </a:solidFill>
              </a:rPr>
              <a:t>this</a:t>
            </a:r>
            <a:r>
              <a:rPr lang="fr-CA" sz="1400" dirty="0">
                <a:solidFill>
                  <a:srgbClr val="000000"/>
                </a:solidFill>
              </a:rPr>
              <a:t> </a:t>
            </a:r>
            <a:r>
              <a:rPr lang="fr-CA" sz="1400" dirty="0" err="1">
                <a:solidFill>
                  <a:srgbClr val="000000"/>
                </a:solidFill>
              </a:rPr>
              <a:t>powerpoint</a:t>
            </a:r>
            <a:r>
              <a:rPr lang="fr-CA" sz="1400" dirty="0">
                <a:solidFill>
                  <a:srgbClr val="000000"/>
                </a:solidFill>
              </a:rPr>
              <a:t> </a:t>
            </a:r>
            <a:r>
              <a:rPr lang="fr-CA" sz="1400" dirty="0" err="1">
                <a:solidFill>
                  <a:srgbClr val="000000"/>
                </a:solidFill>
              </a:rPr>
              <a:t>presentation</a:t>
            </a:r>
            <a:r>
              <a:rPr lang="fr-CA" sz="1400" dirty="0">
                <a:solidFill>
                  <a:srgbClr val="000000"/>
                </a:solidFill>
              </a:rPr>
              <a:t>.</a:t>
            </a:r>
            <a:endParaRPr sz="1400" dirty="0">
              <a:solidFill>
                <a:srgbClr val="000000"/>
              </a:solidFill>
            </a:endParaRPr>
          </a:p>
          <a:p>
            <a:pPr marL="0" lvl="0" indent="0" algn="l" rtl="0">
              <a:spcBef>
                <a:spcPts val="1600"/>
              </a:spcBef>
              <a:spcAft>
                <a:spcPts val="1600"/>
              </a:spcAft>
              <a:buNone/>
            </a:pPr>
            <a:endParaRPr sz="1600" dirty="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Methodology (2)</a:t>
            </a:r>
            <a:endParaRPr dirty="0"/>
          </a:p>
        </p:txBody>
      </p:sp>
      <p:sp>
        <p:nvSpPr>
          <p:cNvPr id="120" name="Google Shape;120;p16"/>
          <p:cNvSpPr txBox="1">
            <a:spLocks noGrp="1"/>
          </p:cNvSpPr>
          <p:nvPr>
            <p:ph type="body" idx="1"/>
          </p:nvPr>
        </p:nvSpPr>
        <p:spPr>
          <a:xfrm>
            <a:off x="727650" y="1441200"/>
            <a:ext cx="7688700" cy="2261100"/>
          </a:xfrm>
          <a:prstGeom prst="rect">
            <a:avLst/>
          </a:prstGeom>
        </p:spPr>
        <p:txBody>
          <a:bodyPr spcFirstLastPara="1" wrap="square" lIns="91425" tIns="91425" rIns="91425" bIns="91425" anchor="t" anchorCtr="0">
            <a:noAutofit/>
          </a:bodyPr>
          <a:lstStyle/>
          <a:p>
            <a:pPr marL="285750" indent="-285750"/>
            <a:r>
              <a:rPr lang="fr-CA" sz="1500" dirty="0" err="1"/>
              <a:t>Also</a:t>
            </a:r>
            <a:r>
              <a:rPr lang="fr-CA" sz="1500" dirty="0"/>
              <a:t> a Customer Segmentation </a:t>
            </a:r>
            <a:r>
              <a:rPr lang="fr-CA" sz="1500" dirty="0" err="1"/>
              <a:t>was</a:t>
            </a:r>
            <a:r>
              <a:rPr lang="fr-CA" sz="1500" dirty="0"/>
              <a:t> made in </a:t>
            </a:r>
            <a:r>
              <a:rPr lang="fr-CA" sz="1500" dirty="0" err="1"/>
              <a:t>three</a:t>
            </a:r>
            <a:r>
              <a:rPr lang="fr-CA" sz="1500" dirty="0"/>
              <a:t> </a:t>
            </a:r>
            <a:r>
              <a:rPr lang="fr-CA" sz="1500" dirty="0" err="1"/>
              <a:t>customer</a:t>
            </a:r>
            <a:r>
              <a:rPr lang="fr-CA" sz="1500" dirty="0"/>
              <a:t> profiles by </a:t>
            </a:r>
            <a:r>
              <a:rPr lang="fr-CA" sz="1500" dirty="0" err="1"/>
              <a:t>using</a:t>
            </a:r>
            <a:r>
              <a:rPr lang="fr-CA" sz="1500" dirty="0"/>
              <a:t> the K-</a:t>
            </a:r>
            <a:r>
              <a:rPr lang="fr-CA" sz="1500" dirty="0" err="1"/>
              <a:t>Means</a:t>
            </a:r>
            <a:r>
              <a:rPr lang="fr-CA" sz="1500" dirty="0"/>
              <a:t> Clustering </a:t>
            </a:r>
            <a:r>
              <a:rPr lang="fr-CA" sz="1500" dirty="0" err="1"/>
              <a:t>Methodology</a:t>
            </a:r>
            <a:r>
              <a:rPr lang="fr-CA" sz="1500" dirty="0"/>
              <a:t> (</a:t>
            </a:r>
            <a:r>
              <a:rPr lang="fr-CA" sz="1500" dirty="0" err="1"/>
              <a:t>where</a:t>
            </a:r>
            <a:r>
              <a:rPr lang="fr-CA" sz="1500" dirty="0"/>
              <a:t> K=3). The </a:t>
            </a:r>
            <a:r>
              <a:rPr lang="fr-CA" sz="1500" dirty="0" err="1"/>
              <a:t>results</a:t>
            </a:r>
            <a:r>
              <a:rPr lang="fr-CA" sz="1500" dirty="0"/>
              <a:t> are </a:t>
            </a:r>
            <a:r>
              <a:rPr lang="fr-CA" sz="1500" dirty="0" err="1"/>
              <a:t>random</a:t>
            </a:r>
            <a:r>
              <a:rPr lang="fr-CA" sz="1500" dirty="0"/>
              <a:t>, </a:t>
            </a:r>
            <a:r>
              <a:rPr lang="fr-CA" sz="1500" dirty="0" err="1"/>
              <a:t>so</a:t>
            </a:r>
            <a:r>
              <a:rPr lang="fr-CA" sz="1500" dirty="0"/>
              <a:t> by running the </a:t>
            </a:r>
            <a:r>
              <a:rPr lang="fr-CA" sz="1500" dirty="0" err="1"/>
              <a:t>Jupyter</a:t>
            </a:r>
            <a:r>
              <a:rPr lang="fr-CA" sz="1500" dirty="0"/>
              <a:t> notebook </a:t>
            </a:r>
            <a:r>
              <a:rPr lang="fr-CA" sz="1500" dirty="0" err="1"/>
              <a:t>again</a:t>
            </a:r>
            <a:r>
              <a:rPr lang="fr-CA" sz="1500" dirty="0"/>
              <a:t>, </a:t>
            </a:r>
            <a:r>
              <a:rPr lang="fr-CA" sz="1500" dirty="0" err="1"/>
              <a:t>they</a:t>
            </a:r>
            <a:r>
              <a:rPr lang="fr-CA" sz="1500" dirty="0"/>
              <a:t> </a:t>
            </a:r>
            <a:r>
              <a:rPr lang="fr-CA" sz="1500" dirty="0" err="1"/>
              <a:t>might</a:t>
            </a:r>
            <a:r>
              <a:rPr lang="fr-CA" sz="1500" dirty="0"/>
              <a:t> </a:t>
            </a:r>
            <a:r>
              <a:rPr lang="fr-CA" sz="1500" dirty="0" err="1"/>
              <a:t>slightly</a:t>
            </a:r>
            <a:r>
              <a:rPr lang="fr-CA" sz="1500" dirty="0"/>
              <a:t> change, but </a:t>
            </a:r>
            <a:r>
              <a:rPr lang="fr-CA" sz="1500" dirty="0" err="1"/>
              <a:t>from</a:t>
            </a:r>
            <a:r>
              <a:rPr lang="fr-CA" sz="1500" dirty="0"/>
              <a:t> </a:t>
            </a:r>
            <a:r>
              <a:rPr lang="fr-CA" sz="1500" dirty="0" err="1"/>
              <a:t>our</a:t>
            </a:r>
            <a:r>
              <a:rPr lang="fr-CA" sz="1500" dirty="0"/>
              <a:t> </a:t>
            </a:r>
            <a:r>
              <a:rPr lang="fr-CA" sz="1500" dirty="0" err="1"/>
              <a:t>experience</a:t>
            </a:r>
            <a:r>
              <a:rPr lang="fr-CA" sz="1500" dirty="0"/>
              <a:t>, </a:t>
            </a:r>
            <a:r>
              <a:rPr lang="fr-CA" sz="1500" dirty="0" err="1"/>
              <a:t>there</a:t>
            </a:r>
            <a:r>
              <a:rPr lang="fr-CA" sz="1500" dirty="0"/>
              <a:t> </a:t>
            </a:r>
            <a:r>
              <a:rPr lang="fr-CA" sz="1500" dirty="0" err="1"/>
              <a:t>is</a:t>
            </a:r>
            <a:r>
              <a:rPr lang="fr-CA" sz="1500" dirty="0"/>
              <a:t> not a </a:t>
            </a:r>
            <a:r>
              <a:rPr lang="fr-CA" sz="1500" dirty="0" err="1"/>
              <a:t>great</a:t>
            </a:r>
            <a:r>
              <a:rPr lang="fr-CA" sz="1500" dirty="0"/>
              <a:t> </a:t>
            </a:r>
            <a:r>
              <a:rPr lang="fr-CA" sz="1500" dirty="0" err="1"/>
              <a:t>difference</a:t>
            </a:r>
            <a:r>
              <a:rPr lang="fr-CA" sz="1500" dirty="0"/>
              <a:t> in the segmentation </a:t>
            </a:r>
            <a:r>
              <a:rPr lang="fr-CA" sz="1500" dirty="0" err="1"/>
              <a:t>that</a:t>
            </a:r>
            <a:r>
              <a:rPr lang="fr-CA" sz="1500" dirty="0"/>
              <a:t> come out </a:t>
            </a:r>
            <a:r>
              <a:rPr lang="fr-CA" sz="1500" dirty="0" err="1"/>
              <a:t>every</a:t>
            </a:r>
            <a:r>
              <a:rPr lang="fr-CA" sz="1500" dirty="0"/>
              <a:t> time. </a:t>
            </a:r>
          </a:p>
          <a:p>
            <a:pPr marL="285750" indent="-285750"/>
            <a:endParaRPr lang="fr-CA" sz="1500" dirty="0"/>
          </a:p>
          <a:p>
            <a:pPr marL="285750" indent="-285750"/>
            <a:r>
              <a:rPr lang="fr-CA" sz="1500" dirty="0"/>
              <a:t>And </a:t>
            </a:r>
            <a:r>
              <a:rPr lang="fr-CA" sz="1500" dirty="0" err="1"/>
              <a:t>finally</a:t>
            </a:r>
            <a:r>
              <a:rPr lang="fr-CA" sz="1500" dirty="0"/>
              <a:t> to </a:t>
            </a:r>
            <a:r>
              <a:rPr lang="fr-CA" sz="1500" dirty="0" err="1"/>
              <a:t>summarize</a:t>
            </a:r>
            <a:r>
              <a:rPr lang="fr-CA" sz="1500" dirty="0"/>
              <a:t> and </a:t>
            </a:r>
            <a:r>
              <a:rPr lang="fr-CA" sz="1500" dirty="0" err="1"/>
              <a:t>generalize</a:t>
            </a:r>
            <a:r>
              <a:rPr lang="fr-CA" sz="1500" dirty="0"/>
              <a:t> the </a:t>
            </a:r>
            <a:r>
              <a:rPr lang="fr-CA" sz="1500" dirty="0" err="1"/>
              <a:t>results</a:t>
            </a:r>
            <a:r>
              <a:rPr lang="fr-CA" sz="1500" dirty="0"/>
              <a:t>, a </a:t>
            </a:r>
            <a:r>
              <a:rPr lang="fr-CA" sz="1500" dirty="0" err="1"/>
              <a:t>Logistic</a:t>
            </a:r>
            <a:r>
              <a:rPr lang="fr-CA" sz="1500" dirty="0"/>
              <a:t> </a:t>
            </a:r>
            <a:r>
              <a:rPr lang="fr-CA" sz="1500" dirty="0" err="1"/>
              <a:t>Regression</a:t>
            </a:r>
            <a:r>
              <a:rPr lang="fr-CA" sz="1500" dirty="0"/>
              <a:t> </a:t>
            </a:r>
            <a:r>
              <a:rPr lang="fr-CA" sz="1500" dirty="0" err="1"/>
              <a:t>Analysis</a:t>
            </a:r>
            <a:r>
              <a:rPr lang="fr-CA" sz="1500" dirty="0"/>
              <a:t> has been run, </a:t>
            </a:r>
            <a:r>
              <a:rPr lang="fr-CA" sz="1500" dirty="0" err="1"/>
              <a:t>allowing</a:t>
            </a:r>
            <a:r>
              <a:rPr lang="fr-CA" sz="1500" dirty="0"/>
              <a:t> to </a:t>
            </a:r>
            <a:r>
              <a:rPr lang="fr-CA" sz="1500" dirty="0" err="1"/>
              <a:t>better</a:t>
            </a:r>
            <a:r>
              <a:rPr lang="fr-CA" sz="1500" dirty="0"/>
              <a:t> </a:t>
            </a:r>
            <a:r>
              <a:rPr lang="fr-CA" sz="1500" dirty="0" err="1"/>
              <a:t>classify</a:t>
            </a:r>
            <a:r>
              <a:rPr lang="fr-CA" sz="1500" dirty="0"/>
              <a:t> </a:t>
            </a:r>
            <a:r>
              <a:rPr lang="fr-CA" sz="1500" dirty="0" err="1"/>
              <a:t>each</a:t>
            </a:r>
            <a:r>
              <a:rPr lang="fr-CA" sz="1500" dirty="0"/>
              <a:t> </a:t>
            </a:r>
            <a:r>
              <a:rPr lang="fr-CA" sz="1500" dirty="0" err="1"/>
              <a:t>customer</a:t>
            </a:r>
            <a:r>
              <a:rPr lang="fr-CA" sz="1500" dirty="0"/>
              <a:t> </a:t>
            </a:r>
            <a:r>
              <a:rPr lang="fr-CA" sz="1500" dirty="0" err="1"/>
              <a:t>given</a:t>
            </a:r>
            <a:r>
              <a:rPr lang="fr-CA" sz="1500" dirty="0"/>
              <a:t> the </a:t>
            </a:r>
            <a:r>
              <a:rPr lang="fr-CA" sz="1500" dirty="0" err="1"/>
              <a:t>actual</a:t>
            </a:r>
            <a:r>
              <a:rPr lang="fr-CA" sz="1500" dirty="0"/>
              <a:t> </a:t>
            </a:r>
            <a:r>
              <a:rPr lang="fr-CA" sz="1500" dirty="0" err="1"/>
              <a:t>dataset</a:t>
            </a:r>
            <a:r>
              <a:rPr lang="fr-CA" sz="1500" dirty="0"/>
              <a:t>. The default solver, and </a:t>
            </a:r>
            <a:r>
              <a:rPr lang="fr-CA" sz="1500" dirty="0" err="1"/>
              <a:t>regularization</a:t>
            </a:r>
            <a:r>
              <a:rPr lang="fr-CA" sz="1500" dirty="0"/>
              <a:t> </a:t>
            </a:r>
            <a:r>
              <a:rPr lang="fr-CA" sz="1500" dirty="0" err="1"/>
              <a:t>parameter</a:t>
            </a:r>
            <a:r>
              <a:rPr lang="fr-CA" sz="1500" dirty="0"/>
              <a:t> (C=1) </a:t>
            </a:r>
            <a:r>
              <a:rPr lang="fr-CA" sz="1500" dirty="0" err="1"/>
              <a:t>were</a:t>
            </a:r>
            <a:r>
              <a:rPr lang="fr-CA" sz="1500" dirty="0"/>
              <a:t> </a:t>
            </a:r>
            <a:r>
              <a:rPr lang="fr-CA" sz="1500" dirty="0" err="1"/>
              <a:t>left</a:t>
            </a:r>
            <a:r>
              <a:rPr lang="fr-CA" sz="1500" dirty="0"/>
              <a:t> as are.</a:t>
            </a:r>
            <a:endParaRPr sz="1500" dirty="0"/>
          </a:p>
        </p:txBody>
      </p:sp>
    </p:spTree>
    <p:extLst>
      <p:ext uri="{BB962C8B-B14F-4D97-AF65-F5344CB8AC3E}">
        <p14:creationId xmlns:p14="http://schemas.microsoft.com/office/powerpoint/2010/main" val="386423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727650" y="2304150"/>
            <a:ext cx="76887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CA" dirty="0"/>
              <a:t>RESULTS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727650" y="2304150"/>
            <a:ext cx="76887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CA" dirty="0"/>
              <a:t>1.- CHURN </a:t>
            </a:r>
          </a:p>
        </p:txBody>
      </p:sp>
    </p:spTree>
    <p:extLst>
      <p:ext uri="{BB962C8B-B14F-4D97-AF65-F5344CB8AC3E}">
        <p14:creationId xmlns:p14="http://schemas.microsoft.com/office/powerpoint/2010/main" val="1411202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2FF0-E550-4EA4-B886-DD111F6C0576}"/>
              </a:ext>
            </a:extLst>
          </p:cNvPr>
          <p:cNvSpPr>
            <a:spLocks noGrp="1"/>
          </p:cNvSpPr>
          <p:nvPr>
            <p:ph type="title"/>
          </p:nvPr>
        </p:nvSpPr>
        <p:spPr/>
        <p:txBody>
          <a:bodyPr/>
          <a:lstStyle/>
          <a:p>
            <a:r>
              <a:rPr lang="en-US" dirty="0"/>
              <a:t>The impact of the Churn</a:t>
            </a:r>
            <a:endParaRPr lang="fr-CA" dirty="0"/>
          </a:p>
        </p:txBody>
      </p:sp>
      <p:sp>
        <p:nvSpPr>
          <p:cNvPr id="3" name="Text Placeholder 2">
            <a:extLst>
              <a:ext uri="{FF2B5EF4-FFF2-40B4-BE49-F238E27FC236}">
                <a16:creationId xmlns:a16="http://schemas.microsoft.com/office/drawing/2014/main" id="{4D05AC1C-C42A-4E82-A3A3-1CFFF866B163}"/>
              </a:ext>
            </a:extLst>
          </p:cNvPr>
          <p:cNvSpPr>
            <a:spLocks noGrp="1"/>
          </p:cNvSpPr>
          <p:nvPr>
            <p:ph type="body" idx="1"/>
          </p:nvPr>
        </p:nvSpPr>
        <p:spPr>
          <a:xfrm>
            <a:off x="4754475" y="1052850"/>
            <a:ext cx="3732736" cy="2261100"/>
          </a:xfrm>
        </p:spPr>
        <p:txBody>
          <a:bodyPr/>
          <a:lstStyle/>
          <a:p>
            <a:r>
              <a:rPr lang="en-US" dirty="0"/>
              <a:t>The company has had a total of 7043 customers up to the past month and has lost about 26.54% of them, 1869 of them churning. </a:t>
            </a:r>
          </a:p>
          <a:p>
            <a:endParaRPr lang="en-US" dirty="0"/>
          </a:p>
          <a:p>
            <a:r>
              <a:rPr lang="en-US" dirty="0"/>
              <a:t>The Churn problem is significantly prejudicial to the business because it affects the monthly revenue generated by the charges customers are paying every month (see the pivot table under Graph 1)</a:t>
            </a:r>
          </a:p>
          <a:p>
            <a:pPr marL="146050" indent="0">
              <a:buNone/>
            </a:pPr>
            <a:r>
              <a:rPr lang="en-US" dirty="0"/>
              <a:t> </a:t>
            </a:r>
          </a:p>
          <a:p>
            <a:r>
              <a:rPr lang="en-US" b="1" dirty="0">
                <a:solidFill>
                  <a:schemeClr val="accent1">
                    <a:lumMod val="50000"/>
                  </a:schemeClr>
                </a:solidFill>
              </a:rPr>
              <a:t>If the current churning rate holds and the current number of customers doesn’t increase, then we should expect a sustained decrease of about 30% monthly in the revenue of the company.</a:t>
            </a:r>
            <a:endParaRPr lang="fr-CA" b="1" dirty="0">
              <a:solidFill>
                <a:schemeClr val="accent1">
                  <a:lumMod val="50000"/>
                </a:schemeClr>
              </a:solidFill>
            </a:endParaRPr>
          </a:p>
        </p:txBody>
      </p:sp>
      <p:pic>
        <p:nvPicPr>
          <p:cNvPr id="4" name="Picture 3">
            <a:extLst>
              <a:ext uri="{FF2B5EF4-FFF2-40B4-BE49-F238E27FC236}">
                <a16:creationId xmlns:a16="http://schemas.microsoft.com/office/drawing/2014/main" id="{C05D3D10-4B1D-4E29-8CDE-CF84213EAC8D}"/>
              </a:ext>
            </a:extLst>
          </p:cNvPr>
          <p:cNvPicPr>
            <a:picLocks noChangeAspect="1"/>
          </p:cNvPicPr>
          <p:nvPr/>
        </p:nvPicPr>
        <p:blipFill>
          <a:blip r:embed="rId2"/>
          <a:stretch>
            <a:fillRect/>
          </a:stretch>
        </p:blipFill>
        <p:spPr>
          <a:xfrm>
            <a:off x="1587024" y="3832136"/>
            <a:ext cx="1425534" cy="853976"/>
          </a:xfrm>
          <a:prstGeom prst="rect">
            <a:avLst/>
          </a:prstGeom>
        </p:spPr>
      </p:pic>
      <p:pic>
        <p:nvPicPr>
          <p:cNvPr id="5" name="Picture 4">
            <a:extLst>
              <a:ext uri="{FF2B5EF4-FFF2-40B4-BE49-F238E27FC236}">
                <a16:creationId xmlns:a16="http://schemas.microsoft.com/office/drawing/2014/main" id="{B605275D-31EE-429F-95B1-770DE55E07C1}"/>
              </a:ext>
            </a:extLst>
          </p:cNvPr>
          <p:cNvPicPr>
            <a:picLocks noChangeAspect="1"/>
          </p:cNvPicPr>
          <p:nvPr/>
        </p:nvPicPr>
        <p:blipFill>
          <a:blip r:embed="rId3"/>
          <a:stretch>
            <a:fillRect/>
          </a:stretch>
        </p:blipFill>
        <p:spPr>
          <a:xfrm>
            <a:off x="656789" y="1322119"/>
            <a:ext cx="3426113" cy="2440231"/>
          </a:xfrm>
          <a:prstGeom prst="rect">
            <a:avLst/>
          </a:prstGeom>
        </p:spPr>
      </p:pic>
    </p:spTree>
    <p:extLst>
      <p:ext uri="{BB962C8B-B14F-4D97-AF65-F5344CB8AC3E}">
        <p14:creationId xmlns:p14="http://schemas.microsoft.com/office/powerpoint/2010/main" val="3065836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727650" y="2304150"/>
            <a:ext cx="76887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CA" dirty="0"/>
              <a:t>2.- EXPLANATIONS BEHIND </a:t>
            </a:r>
            <a:br>
              <a:rPr lang="fr-CA" dirty="0"/>
            </a:br>
            <a:r>
              <a:rPr lang="fr-CA" dirty="0"/>
              <a:t>WHAT’S HAPPENING </a:t>
            </a:r>
          </a:p>
        </p:txBody>
      </p:sp>
    </p:spTree>
    <p:extLst>
      <p:ext uri="{BB962C8B-B14F-4D97-AF65-F5344CB8AC3E}">
        <p14:creationId xmlns:p14="http://schemas.microsoft.com/office/powerpoint/2010/main" val="2051290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727650" y="2304150"/>
            <a:ext cx="76887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2.-a) Explanation </a:t>
            </a:r>
            <a:r>
              <a:rPr lang="fr-CA" dirty="0"/>
              <a:t>by the </a:t>
            </a:r>
            <a:r>
              <a:rPr lang="fr-CA" dirty="0" err="1"/>
              <a:t>Demographics</a:t>
            </a:r>
            <a:endParaRPr lang="fr-CA" dirty="0"/>
          </a:p>
        </p:txBody>
      </p:sp>
    </p:spTree>
    <p:extLst>
      <p:ext uri="{BB962C8B-B14F-4D97-AF65-F5344CB8AC3E}">
        <p14:creationId xmlns:p14="http://schemas.microsoft.com/office/powerpoint/2010/main" val="459405349"/>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2663</TotalTime>
  <Words>2905</Words>
  <Application>Microsoft Office PowerPoint</Application>
  <PresentationFormat>On-screen Show (16:9)</PresentationFormat>
  <Paragraphs>221</Paragraphs>
  <Slides>32</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Raleway</vt:lpstr>
      <vt:lpstr>Arial</vt:lpstr>
      <vt:lpstr>Lato</vt:lpstr>
      <vt:lpstr>Cutive</vt:lpstr>
      <vt:lpstr>Encode Sans SemiBold</vt:lpstr>
      <vt:lpstr>Streamline</vt:lpstr>
      <vt:lpstr>BI Project  Customer Churn Analysis – Final  </vt:lpstr>
      <vt:lpstr>Problem</vt:lpstr>
      <vt:lpstr>Methodology (1)</vt:lpstr>
      <vt:lpstr>Methodology (2)</vt:lpstr>
      <vt:lpstr>RESULTS </vt:lpstr>
      <vt:lpstr>1.- CHURN </vt:lpstr>
      <vt:lpstr>The impact of the Churn</vt:lpstr>
      <vt:lpstr>2.- EXPLANATIONS BEHIND  WHAT’S HAPPENING </vt:lpstr>
      <vt:lpstr>2.-a) Explanation by the Demographics</vt:lpstr>
      <vt:lpstr>2.-a.1) Churn through the demographics – AGE</vt:lpstr>
      <vt:lpstr>2.-a.2) Churn through the demographics – GENDER</vt:lpstr>
      <vt:lpstr>2.-a.3) Churn through the demographics – RELATIVES</vt:lpstr>
      <vt:lpstr>2.-b) Explanation by Subscription to diverse Services offered by the company</vt:lpstr>
      <vt:lpstr>2.-b.1) Churn through the Services – PHONELINES</vt:lpstr>
      <vt:lpstr>2.-b.2.) Churn through the Services – INTERNET</vt:lpstr>
      <vt:lpstr>2.-b.2.) Churn through other Online Services (1) – SECURITY | BACKUP | PROTECTION | IT | STREAMING </vt:lpstr>
      <vt:lpstr>2.-b.2.) Churn through other Online Services (2) – SECURITY | BACKUP | PROTECTION | IT | STREAMING </vt:lpstr>
      <vt:lpstr>2.-b.2.) Churn through other Online Services (2) – SECURITY | BACKUP | PROTECTION | IT | STREAMING </vt:lpstr>
      <vt:lpstr>2.-c) Explanation by Billing Information</vt:lpstr>
      <vt:lpstr>2.-c.1.) Churn by the Billing Info – PAYMENT FREQUENCY (1)</vt:lpstr>
      <vt:lpstr>2.-c.1.) Churn by the Billing Info – TENURE &amp; PAYMENT FREQUENCY (2)</vt:lpstr>
      <vt:lpstr>2.-c.2.) Churn by the Billing Info – BILLING MONEY &amp; PAYMENT METHOD</vt:lpstr>
      <vt:lpstr>2.-c.3.) Churn by the Total Charges – Trend of charges over tenure periods</vt:lpstr>
      <vt:lpstr>BONUS : How long before the company loses all its customers and which demographics will it lose first?</vt:lpstr>
      <vt:lpstr>CUSTOMER PROFILES</vt:lpstr>
      <vt:lpstr>CASE STUDY : Premium Users </vt:lpstr>
      <vt:lpstr>Variation of the Revenue  following an increase in Premium users</vt:lpstr>
      <vt:lpstr>Characteristics of customers who churn at higher rate (1)</vt:lpstr>
      <vt:lpstr>Characteristics of customers who churn at higher rate (2)</vt:lpstr>
      <vt:lpstr>Discussion &amp; Recommendations (1)</vt:lpstr>
      <vt:lpstr>Discussion &amp; Recommendations to the Customer Service Team</vt:lpstr>
      <vt:lpstr>References &amp; Appendices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 Project 1 Customer Churn Analysis – Part 1</dc:title>
  <dc:creator>Grégory PINCHINAT</dc:creator>
  <cp:lastModifiedBy>Grégory PINCHINAT</cp:lastModifiedBy>
  <cp:revision>63</cp:revision>
  <dcterms:modified xsi:type="dcterms:W3CDTF">2020-06-19T06:09:09Z</dcterms:modified>
</cp:coreProperties>
</file>