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4" r:id="rId9"/>
    <p:sldId id="263"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93" d="100"/>
          <a:sy n="93"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1C22D-680D-4D53-BB0D-706ACA202315}"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292930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1C22D-680D-4D53-BB0D-706ACA202315}"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6337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1C22D-680D-4D53-BB0D-706ACA202315}"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47237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1C22D-680D-4D53-BB0D-706ACA202315}"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382934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1C22D-680D-4D53-BB0D-706ACA202315}"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7962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1C22D-680D-4D53-BB0D-706ACA202315}"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41544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1C22D-680D-4D53-BB0D-706ACA202315}" type="datetimeFigureOut">
              <a:rPr lang="en-US" smtClean="0"/>
              <a:t>9/18/2013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287385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1C22D-680D-4D53-BB0D-706ACA202315}" type="datetimeFigureOut">
              <a:rPr lang="en-US" smtClean="0"/>
              <a:t>9/18/2013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6955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1C22D-680D-4D53-BB0D-706ACA202315}" type="datetimeFigureOut">
              <a:rPr lang="en-US" smtClean="0"/>
              <a:t>9/18/2013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60357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1C22D-680D-4D53-BB0D-706ACA202315}"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11489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1C22D-680D-4D53-BB0D-706ACA202315}"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5447-7CFF-4DEB-8827-9D1368D7AE41}" type="slidenum">
              <a:rPr lang="en-US" smtClean="0"/>
              <a:t>‹#›</a:t>
            </a:fld>
            <a:endParaRPr lang="en-US"/>
          </a:p>
        </p:txBody>
      </p:sp>
    </p:spTree>
    <p:extLst>
      <p:ext uri="{BB962C8B-B14F-4D97-AF65-F5344CB8AC3E}">
        <p14:creationId xmlns:p14="http://schemas.microsoft.com/office/powerpoint/2010/main" val="166820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1C22D-680D-4D53-BB0D-706ACA202315}" type="datetimeFigureOut">
              <a:rPr lang="en-US" smtClean="0"/>
              <a:t>9/18/2013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5447-7CFF-4DEB-8827-9D1368D7AE41}" type="slidenum">
              <a:rPr lang="en-US" smtClean="0"/>
              <a:t>‹#›</a:t>
            </a:fld>
            <a:endParaRPr lang="en-US"/>
          </a:p>
        </p:txBody>
      </p:sp>
    </p:spTree>
    <p:extLst>
      <p:ext uri="{BB962C8B-B14F-4D97-AF65-F5344CB8AC3E}">
        <p14:creationId xmlns:p14="http://schemas.microsoft.com/office/powerpoint/2010/main" val="1179935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jp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hyperlink" Target="http://pluralsight.com/training/Courses/TableOfContents/spa" TargetMode="External"/><Relationship Id="rId2" Type="http://schemas.openxmlformats.org/officeDocument/2006/relationships/hyperlink" Target="http://www.asp.net/mvc/tutorials/getting-started-with-ef-using-mvc/implementing-the-repository-and-unit-of-work-patterns-in-an-asp-net-mvc-application" TargetMode="External"/><Relationship Id="rId1" Type="http://schemas.openxmlformats.org/officeDocument/2006/relationships/slideLayout" Target="../slideLayouts/slideLayout2.xml"/><Relationship Id="rId4" Type="http://schemas.openxmlformats.org/officeDocument/2006/relationships/hyperlink" Target="http://pluralsight.com/training/Courses/TableOfContents/site-building-bootstrap-angularjs-ef-az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340" y="226030"/>
            <a:ext cx="9144000" cy="1866097"/>
          </a:xfrm>
        </p:spPr>
        <p:txBody>
          <a:bodyPr/>
          <a:lstStyle/>
          <a:p>
            <a:r>
              <a:rPr lang="en-US" dirty="0" smtClean="0"/>
              <a:t>Why Separate Code into Layers?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747" y="2463380"/>
            <a:ext cx="6613737" cy="3968242"/>
          </a:xfrm>
          <a:prstGeom prst="rect">
            <a:avLst/>
          </a:prstGeom>
        </p:spPr>
      </p:pic>
    </p:spTree>
    <p:extLst>
      <p:ext uri="{BB962C8B-B14F-4D97-AF65-F5344CB8AC3E}">
        <p14:creationId xmlns:p14="http://schemas.microsoft.com/office/powerpoint/2010/main" val="416728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pic>
        <p:nvPicPr>
          <p:cNvPr id="1027" name="Picture 3" descr="inlineImag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64" y="1690688"/>
            <a:ext cx="5954891" cy="44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81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076" y="262758"/>
            <a:ext cx="10515600" cy="681695"/>
          </a:xfrm>
        </p:spPr>
        <p:txBody>
          <a:bodyPr>
            <a:normAutofit fontScale="90000"/>
          </a:bodyPr>
          <a:lstStyle/>
          <a:p>
            <a:r>
              <a:rPr lang="en-US" dirty="0" smtClean="0"/>
              <a:t>Dependency Injection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76" y="944453"/>
            <a:ext cx="5596257" cy="5596257"/>
          </a:xfrm>
          <a:prstGeom prst="rect">
            <a:avLst/>
          </a:prstGeom>
        </p:spPr>
      </p:pic>
    </p:spTree>
    <p:extLst>
      <p:ext uri="{BB962C8B-B14F-4D97-AF65-F5344CB8AC3E}">
        <p14:creationId xmlns:p14="http://schemas.microsoft.com/office/powerpoint/2010/main" val="3836915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provides options: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835" y="1262270"/>
            <a:ext cx="2289313" cy="15739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579" y="3089551"/>
            <a:ext cx="2602569" cy="14907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84953" y="4377084"/>
            <a:ext cx="3084195" cy="217909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7459" y="2549978"/>
            <a:ext cx="6050053" cy="238469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847729" y="4778119"/>
            <a:ext cx="2597309" cy="1916809"/>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465083" y="1286952"/>
            <a:ext cx="2019870" cy="1533545"/>
          </a:xfrm>
          <a:prstGeom prst="rect">
            <a:avLst/>
          </a:prstGeom>
        </p:spPr>
      </p:pic>
    </p:spTree>
    <p:extLst>
      <p:ext uri="{BB962C8B-B14F-4D97-AF65-F5344CB8AC3E}">
        <p14:creationId xmlns:p14="http://schemas.microsoft.com/office/powerpoint/2010/main" val="2878851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is achieved by allow items to be decoupled: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2442946" y="1924335"/>
            <a:ext cx="7042245" cy="4408226"/>
          </a:xfrm>
        </p:spPr>
      </p:pic>
    </p:spTree>
    <p:extLst>
      <p:ext uri="{BB962C8B-B14F-4D97-AF65-F5344CB8AC3E}">
        <p14:creationId xmlns:p14="http://schemas.microsoft.com/office/powerpoint/2010/main" val="3453561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levels of decoupling can add even more </a:t>
            </a:r>
            <a:r>
              <a:rPr lang="en-US" dirty="0" smtClean="0"/>
              <a:t>flexibility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4462816" y="3623421"/>
            <a:ext cx="2770211" cy="2857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18613" y="2180515"/>
            <a:ext cx="3944203" cy="39746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7019" y="4203380"/>
            <a:ext cx="3558085" cy="23720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8842" y="2048888"/>
            <a:ext cx="2694438" cy="179629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3278" y="1846530"/>
            <a:ext cx="3363741" cy="2080861"/>
          </a:xfrm>
          <a:prstGeom prst="rect">
            <a:avLst/>
          </a:prstGeom>
        </p:spPr>
      </p:pic>
    </p:spTree>
    <p:extLst>
      <p:ext uri="{BB962C8B-B14F-4D97-AF65-F5344CB8AC3E}">
        <p14:creationId xmlns:p14="http://schemas.microsoft.com/office/powerpoint/2010/main" val="157642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153" y="197767"/>
            <a:ext cx="7662976" cy="865935"/>
          </a:xfrm>
        </p:spPr>
        <p:txBody>
          <a:bodyPr/>
          <a:lstStyle/>
          <a:p>
            <a:r>
              <a:rPr lang="en-US" dirty="0" smtClean="0"/>
              <a:t>The same is true with code!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67" y="3450874"/>
            <a:ext cx="2709445" cy="1625667"/>
          </a:xfrm>
          <a:prstGeom prst="rect">
            <a:avLst/>
          </a:prstGeom>
        </p:spPr>
      </p:pic>
      <p:pic>
        <p:nvPicPr>
          <p:cNvPr id="10"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H="1">
            <a:off x="9498472" y="4690314"/>
            <a:ext cx="2101469" cy="2167686"/>
          </a:xfr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488" y="3063519"/>
            <a:ext cx="2242249" cy="149483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5445" y="1267227"/>
            <a:ext cx="2223348" cy="1482232"/>
          </a:xfrm>
          <a:prstGeom prst="rect">
            <a:avLst/>
          </a:prstGeom>
        </p:spPr>
      </p:pic>
      <p:pic>
        <p:nvPicPr>
          <p:cNvPr id="13" name="Content Placeholder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4153" y="1129683"/>
            <a:ext cx="7094319" cy="5340038"/>
          </a:xfrm>
          <a:prstGeom prst="rect">
            <a:avLst/>
          </a:prstGeom>
        </p:spPr>
      </p:pic>
    </p:spTree>
    <p:extLst>
      <p:ext uri="{BB962C8B-B14F-4D97-AF65-F5344CB8AC3E}">
        <p14:creationId xmlns:p14="http://schemas.microsoft.com/office/powerpoint/2010/main" val="19871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repository pattern resources:</a:t>
            </a:r>
            <a:endParaRPr lang="en-US" dirty="0"/>
          </a:p>
        </p:txBody>
      </p:sp>
      <p:sp>
        <p:nvSpPr>
          <p:cNvPr id="4" name="Rectangle 3"/>
          <p:cNvSpPr/>
          <p:nvPr/>
        </p:nvSpPr>
        <p:spPr>
          <a:xfrm>
            <a:off x="838200" y="2545940"/>
            <a:ext cx="9996384" cy="1754326"/>
          </a:xfrm>
          <a:prstGeom prst="rect">
            <a:avLst/>
          </a:prstGeom>
        </p:spPr>
        <p:txBody>
          <a:bodyPr wrap="square">
            <a:spAutoFit/>
          </a:bodyPr>
          <a:lstStyle/>
          <a:p>
            <a:r>
              <a:rPr lang="en-US" dirty="0" smtClean="0">
                <a:hlinkClick r:id="rId2"/>
              </a:rPr>
              <a:t>http://www.asp.net/mvc/tutorials/getting-started-with-ef-using-mvc/implementing-the-repository-and-unit-of-work-patterns-in-an-asp-net-mvc-application</a:t>
            </a:r>
            <a:endParaRPr lang="en-US" dirty="0" smtClean="0"/>
          </a:p>
          <a:p>
            <a:endParaRPr lang="en-US" dirty="0" smtClean="0"/>
          </a:p>
          <a:p>
            <a:r>
              <a:rPr lang="en-US" dirty="0" smtClean="0"/>
              <a:t>Pluralsight videos:</a:t>
            </a:r>
          </a:p>
          <a:p>
            <a:r>
              <a:rPr lang="en-US" dirty="0" smtClean="0"/>
              <a:t>John Papa  </a:t>
            </a:r>
            <a:r>
              <a:rPr lang="en-US" dirty="0">
                <a:hlinkClick r:id="rId3" tooltip="Single Page Applications (SPA's) focus on delivering rich user experiences with significant client-side interactions using JavaScript, HTML5, and CSS. In this course I'll explore how to build end to end SPA solutions using data binding and MVVM on the client, data services for abstracted calls, navigation and routing, responsive design for mobility, and local storage. On the server, we will explore layered patterns, ASP.NET Web API for RESTful services returning JSON, and Entity Framework Code First for data access."/>
              </a:rPr>
              <a:t>Single Page Apps with HTML5, Web API, Knockout and jQuery</a:t>
            </a:r>
            <a:endParaRPr lang="en-US" dirty="0" smtClean="0"/>
          </a:p>
          <a:p>
            <a:r>
              <a:rPr lang="en-US" dirty="0" smtClean="0"/>
              <a:t>Shawn </a:t>
            </a:r>
            <a:r>
              <a:rPr lang="en-US" dirty="0" err="1" smtClean="0"/>
              <a:t>Wildermuth</a:t>
            </a:r>
            <a:r>
              <a:rPr lang="en-US" dirty="0" smtClean="0"/>
              <a:t>  </a:t>
            </a:r>
            <a:r>
              <a:rPr lang="en-US" dirty="0">
                <a:hlinkClick r:id="rId4" tooltip="Sometimes you just need to get a site up and running fast. Whether it be a blog, an event site, a wedding announcement or a new business idea. Getting a website working should be a quick and easy task for a developer. This course uses a variety of technologies including ASP.NET MVC, Web API, Entity Framework, Bootstrap, AngularjS and Azure Websites to build and deploy a website."/>
              </a:rPr>
              <a:t>Building a Site with Bootstrap, </a:t>
            </a:r>
            <a:r>
              <a:rPr lang="en-US" dirty="0" err="1">
                <a:hlinkClick r:id="rId4" tooltip="Sometimes you just need to get a site up and running fast. Whether it be a blog, an event site, a wedding announcement or a new business idea. Getting a website working should be a quick and easy task for a developer. This course uses a variety of technologies including ASP.NET MVC, Web API, Entity Framework, Bootstrap, AngularjS and Azure Websites to build and deploy a website."/>
              </a:rPr>
              <a:t>AngularJS</a:t>
            </a:r>
            <a:r>
              <a:rPr lang="en-US" dirty="0">
                <a:hlinkClick r:id="rId4" tooltip="Sometimes you just need to get a site up and running fast. Whether it be a blog, an event site, a wedding announcement or a new business idea. Getting a website working should be a quick and easy task for a developer. This course uses a variety of technologies including ASP.NET MVC, Web API, Entity Framework, Bootstrap, AngularjS and Azure Websites to build and deploy a website."/>
              </a:rPr>
              <a:t>, ASP.NET, EF and Azure</a:t>
            </a:r>
            <a:r>
              <a:rPr lang="en-US" dirty="0"/>
              <a:t> </a:t>
            </a:r>
          </a:p>
        </p:txBody>
      </p:sp>
    </p:spTree>
    <p:extLst>
      <p:ext uri="{BB962C8B-B14F-4D97-AF65-F5344CB8AC3E}">
        <p14:creationId xmlns:p14="http://schemas.microsoft.com/office/powerpoint/2010/main" val="3892759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dirty="0"/>
              <a:t>How this fits in with other aspects of App </a:t>
            </a:r>
            <a:r>
              <a:rPr lang="en-US" dirty="0" err="1"/>
              <a:t>Dev</a:t>
            </a:r>
            <a:endParaRPr lang="en-US" dirty="0"/>
          </a:p>
        </p:txBody>
      </p:sp>
      <p:sp>
        <p:nvSpPr>
          <p:cNvPr id="3" name="Content Placeholder 2"/>
          <p:cNvSpPr>
            <a:spLocks noGrp="1"/>
          </p:cNvSpPr>
          <p:nvPr>
            <p:ph idx="1"/>
          </p:nvPr>
        </p:nvSpPr>
        <p:spPr>
          <a:xfrm>
            <a:off x="838200" y="2698928"/>
            <a:ext cx="10515600" cy="3588856"/>
          </a:xfrm>
        </p:spPr>
        <p:txBody>
          <a:bodyPr>
            <a:normAutofit lnSpcReduction="10000"/>
          </a:bodyPr>
          <a:lstStyle/>
          <a:p>
            <a:pPr marL="0" indent="0">
              <a:buNone/>
            </a:pPr>
            <a:r>
              <a:rPr lang="en-US" dirty="0" smtClean="0"/>
              <a:t>                     </a:t>
            </a:r>
            <a:r>
              <a:rPr lang="en-US" sz="6000" dirty="0" smtClean="0">
                <a:solidFill>
                  <a:srgbClr val="FF0000"/>
                </a:solidFill>
                <a:latin typeface="Comic Sans MS" panose="030F0702030302020204" pitchFamily="66" charset="0"/>
                <a:cs typeface="Consolas" panose="020B0609020204030204" pitchFamily="49" charset="0"/>
              </a:rPr>
              <a:t>Application Coding</a:t>
            </a:r>
            <a:endParaRPr lang="en-US" dirty="0" smtClean="0">
              <a:solidFill>
                <a:srgbClr val="FF0000"/>
              </a:solidFill>
              <a:latin typeface="Comic Sans MS" panose="030F0702030302020204" pitchFamily="66" charset="0"/>
              <a:cs typeface="Consolas" panose="020B0609020204030204" pitchFamily="49" charset="0"/>
            </a:endParaRPr>
          </a:p>
          <a:p>
            <a:pPr marL="0" indent="0">
              <a:buNone/>
            </a:pPr>
            <a:r>
              <a:rPr lang="en-US" sz="9600" dirty="0" smtClean="0"/>
              <a:t>Build and Deploy</a:t>
            </a:r>
            <a:endParaRPr lang="en-US" sz="8800" dirty="0" smtClean="0"/>
          </a:p>
          <a:p>
            <a:pPr marL="0" indent="0">
              <a:buNone/>
            </a:pPr>
            <a:r>
              <a:rPr lang="en-US" sz="8800" dirty="0"/>
              <a:t> </a:t>
            </a:r>
            <a:r>
              <a:rPr lang="en-US" sz="8800" dirty="0" smtClean="0"/>
              <a:t>        </a:t>
            </a:r>
            <a:r>
              <a:rPr lang="en-US" sz="8800" dirty="0" smtClean="0">
                <a:solidFill>
                  <a:srgbClr val="FF0000"/>
                </a:solidFill>
                <a:latin typeface="Comic Sans MS" panose="030F0702030302020204" pitchFamily="66" charset="0"/>
              </a:rPr>
              <a:t>^</a:t>
            </a:r>
            <a:endParaRPr lang="en-US"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87522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Build</a:t>
            </a:r>
            <a:endParaRPr lang="en-US" dirty="0"/>
          </a:p>
        </p:txBody>
      </p:sp>
      <p:pic>
        <p:nvPicPr>
          <p:cNvPr id="3074" name="Picture 2" descr="inlineImag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024" y="1839074"/>
            <a:ext cx="7657614" cy="428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105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Deployment</a:t>
            </a:r>
            <a:endParaRPr lang="en-US" dirty="0"/>
          </a:p>
        </p:txBody>
      </p:sp>
      <p:pic>
        <p:nvPicPr>
          <p:cNvPr id="2050" name="Picture 2" descr="inlineImag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500" y="1690688"/>
            <a:ext cx="5830958" cy="458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49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102</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Comic Sans MS</vt:lpstr>
      <vt:lpstr>Consolas</vt:lpstr>
      <vt:lpstr>Office Theme</vt:lpstr>
      <vt:lpstr>Why Separate Code into Layers?</vt:lpstr>
      <vt:lpstr>Separation provides options:</vt:lpstr>
      <vt:lpstr>Separation is achieved by allow items to be decoupled:</vt:lpstr>
      <vt:lpstr>Addition levels of decoupling can add even more flexibility</vt:lpstr>
      <vt:lpstr>The same is true with code!</vt:lpstr>
      <vt:lpstr>Some repository pattern resources:</vt:lpstr>
      <vt:lpstr>How this fits in with other aspects of App Dev</vt:lpstr>
      <vt:lpstr>Automated Build</vt:lpstr>
      <vt:lpstr>Automated Deployment</vt:lpstr>
      <vt:lpstr>Continuous Integration</vt:lpstr>
      <vt:lpstr>Dependency Injection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Separate Code into Layers?</dc:title>
  <dc:creator>Rob Zelt</dc:creator>
  <cp:lastModifiedBy>Greg Pugh</cp:lastModifiedBy>
  <cp:revision>20</cp:revision>
  <dcterms:created xsi:type="dcterms:W3CDTF">2013-09-13T18:49:27Z</dcterms:created>
  <dcterms:modified xsi:type="dcterms:W3CDTF">2013-09-18T19:40:50Z</dcterms:modified>
</cp:coreProperties>
</file>