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3" r:id="rId5"/>
    <p:sldId id="264" r:id="rId6"/>
    <p:sldId id="271" r:id="rId7"/>
    <p:sldId id="268" r:id="rId8"/>
    <p:sldId id="25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FC45AC-B7D6-4B55-B50E-9E393A08EFEF}">
          <p14:sldIdLst>
            <p14:sldId id="263"/>
            <p14:sldId id="264"/>
            <p14:sldId id="271"/>
            <p14:sldId id="268"/>
            <p14:sldId id="25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BAA1C-D0DC-403C-B0C1-EE8FE7A1CCDE}" v="98" dt="2023-02-12T23:22:4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4D540-8AD8-470B-8250-09E9A7ED592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101EA-34DF-4EC9-A16D-40A39B3F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7B6C4B-E21E-4C78-818C-86C0E7BDEE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7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D870-F3B3-FE68-A632-F1FE93D0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B51A-C046-BB0B-37F0-9A235078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EB6F-2DDE-6822-EAEC-E8885A74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C53E-2D5C-72D3-17C7-8681246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7FF2-1D4C-3DCF-9513-FFE154B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AB1-8CB6-9481-3AAD-79B9F56B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618A-CBE9-0216-EFB2-6AD12CB7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F9DA-5C00-58E9-EA2E-1335A36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B8BF-9374-7E5C-745D-443DA89D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49AB-820C-FC77-188E-6E7038EF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BE2AE-D604-CA33-7A6C-164BCCDD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59C73-ABD4-356D-A1D4-A76DEFD5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7CA-44A4-A4F8-A065-9CCDFBFF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9A4D-A913-819B-4134-87AFCE37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447E-CE02-98AA-674C-B4D4E055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29E-FE70-6F6B-3A86-1B573BD3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058A-18E4-34E4-8E09-1144A40B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BF6F-8B70-C42F-2CBF-8B52843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1211-8359-F3F4-4C93-2C24B3B9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B3F5-DB91-76C5-53DC-E24FDC6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F3-39EF-0FAC-2235-37B7C593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4259-F969-01E4-F8E1-6D95D4E1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2662-45A7-8FE1-B5CB-B80FF28B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F14E-00C9-A606-9C8B-50E7A9C2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2E1A-8FD3-5B01-9CA3-79E4E668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4A5-25C3-0F8C-D3BE-8313243E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4D0F-D031-616D-87AD-B5C147B5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23D65-313F-56CD-F654-9953EBB1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3C99-8E7E-FD9E-73B6-C7B51A02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3FB4-A45A-8512-6AF6-38B8C5C9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1A1E-54BE-72D6-FECC-8AB8DB06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D283-CFD6-ED3A-8FCA-011A63E3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48B9-18C2-ADD6-CCA8-9F140867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8543-7BC0-F8D5-2267-A0B5AFE2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57F8F-125B-9795-69B3-066156F1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77FA5-7CEA-998F-27DC-741F7E6A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1B182-B5F4-92D0-B830-807B320E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7D5BF-006C-FD35-CF51-F74CA0E6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6FB10-84FB-DAD4-F2A6-DDAF816C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BB0-156B-5262-48CE-E9E75989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908E5-1167-450B-D793-381AE4E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A1FC0-4806-87AC-2CFA-C8DCB0B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D3E5-5F32-26C2-4121-F26F9E0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6CE23-0669-923A-0693-1EF250ED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B8258-F6EB-2A8E-813C-A0E797A3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FA4A-1A5A-71A5-112D-458D6D2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A9C-A7B2-DF4B-9FD0-14F3FA77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5E56-634C-4CE0-CC88-8C0998E7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781C0-A5F1-BF49-938C-E44FB77D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4C36F-562F-CA3E-ECB2-070CCC1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80A1-9A21-4A98-1FEB-80A78F8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5BA79-BF38-0DBD-E69B-C7F526B7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D0A6-30C2-65AE-CC4C-E1187F30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DB96F-80FF-DD6B-EB9B-58628D855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E958-DFDC-CF0E-D53B-BC2052F1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DDFB-3380-81BB-B467-B39AC37B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3D2E2-02A7-D7FB-E7B3-A4A1446A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BEAA6-2DD6-2729-369C-36787BD1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50EA-70B4-D80D-7145-5C35DEC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94DA4-7A7D-0D4C-70ED-CBAB6B8C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E334-EA99-8F8B-10D0-D7E9C4B2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7157-864B-4DE2-B250-E949817F77F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1BFE-A266-25ED-C149-4F7229F7C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EC5C-0F72-619D-21DA-0EC221A1E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groe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svg"/><Relationship Id="rId7" Type="http://schemas.openxmlformats.org/officeDocument/2006/relationships/hyperlink" Target="https://www.clker.com/clipart-three-users-icon.html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hyperlink" Target="https://www.clker.com/clipart-three-users-icon.html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hyperlink" Target="https://schwabencode.com/blog/2020/03/04/Azure-Functions-Mediat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3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CC766-FFDC-476D-BB4E-E969A4B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5909199" cy="6493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Pages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Secure 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Large Gb File transfer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Azure Datalake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External User Identities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Greg Roe    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 Innovation Cloud Solution Architect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Microsoft Federal 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/>
              </a:rPr>
              <a:t>gregroe@microsoft.com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1F214-8CA9-47D8-93FC-8CBAECC87C29}"/>
              </a:ext>
            </a:extLst>
          </p:cNvPr>
          <p:cNvSpPr txBox="1"/>
          <p:nvPr/>
        </p:nvSpPr>
        <p:spPr>
          <a:xfrm>
            <a:off x="6096000" y="288528"/>
            <a:ext cx="609746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What Problem are we trying to solve?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Architecture: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Power Portal, Dataverse, Power Automate, Azure Functions, Event Grid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Workflows: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Request Portal Access 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quest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Upload Approval and credentials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New File Upload Notification and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81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E7BA-3764-6A49-2CE1-462FB35A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1" y="1211487"/>
            <a:ext cx="10515600" cy="509489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Problem:</a:t>
            </a:r>
          </a:p>
          <a:p>
            <a:pPr lvl="2"/>
            <a:r>
              <a:rPr lang="en-US" dirty="0"/>
              <a:t>Organizations need to receive large files from external customers for Data AI workloads.</a:t>
            </a:r>
          </a:p>
          <a:p>
            <a:pPr lvl="2"/>
            <a:r>
              <a:rPr lang="en-US" dirty="0"/>
              <a:t>But since the customers are external and don’t have an AAD Identity how do they get credentials to securely transfer files?</a:t>
            </a:r>
          </a:p>
          <a:p>
            <a:pPr lvl="2"/>
            <a:r>
              <a:rPr lang="en-US" dirty="0"/>
              <a:t>Where  are the files stored and how are they managed?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Solution: Power Platform + Azure </a:t>
            </a:r>
          </a:p>
          <a:p>
            <a:pPr lvl="2"/>
            <a:r>
              <a:rPr lang="en-US" b="1" dirty="0"/>
              <a:t>Power Pages </a:t>
            </a:r>
            <a:r>
              <a:rPr lang="en-US" dirty="0"/>
              <a:t>provide a portal for external users to register, login, and submit upload request forms</a:t>
            </a:r>
          </a:p>
          <a:p>
            <a:pPr lvl="2"/>
            <a:r>
              <a:rPr lang="en-US" b="1" dirty="0"/>
              <a:t>Dataverse</a:t>
            </a:r>
            <a:r>
              <a:rPr lang="en-US" dirty="0"/>
              <a:t> provides a relational database to store and audit Datalake uploads and other metadata about users, approvals, upload requests, and file location</a:t>
            </a:r>
          </a:p>
          <a:p>
            <a:pPr lvl="2"/>
            <a:r>
              <a:rPr lang="en-US" b="1" dirty="0"/>
              <a:t>Power Automate </a:t>
            </a:r>
            <a:r>
              <a:rPr lang="en-US" dirty="0"/>
              <a:t>provide automated workflow and backend services</a:t>
            </a:r>
            <a:endParaRPr lang="en-US" b="1" dirty="0"/>
          </a:p>
          <a:p>
            <a:pPr lvl="2"/>
            <a:r>
              <a:rPr lang="en-US" b="1" dirty="0"/>
              <a:t>Azure Functions </a:t>
            </a:r>
            <a:r>
              <a:rPr lang="en-US" dirty="0"/>
              <a:t>provide an automated way to create SAS Tokens and SFTP credentials Azure Blob Storage</a:t>
            </a:r>
          </a:p>
          <a:p>
            <a:pPr lvl="2"/>
            <a:r>
              <a:rPr lang="en-US" b="1" dirty="0"/>
              <a:t>Azure Datalake </a:t>
            </a:r>
            <a:r>
              <a:rPr lang="en-US" dirty="0"/>
              <a:t>provides  a hierarchical file system and secure petabyte storage at low cost</a:t>
            </a:r>
          </a:p>
          <a:p>
            <a:pPr lvl="2"/>
            <a:r>
              <a:rPr lang="en-US" b="1" dirty="0"/>
              <a:t>Azure Event Grid </a:t>
            </a:r>
            <a:r>
              <a:rPr lang="en-US" dirty="0"/>
              <a:t>monitors new file upload events and triggers Power Automate file management workflows.</a:t>
            </a:r>
            <a:endParaRPr lang="en-US" b="1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1F39F-24DE-39BF-1ACA-BAE23AD31296}"/>
              </a:ext>
            </a:extLst>
          </p:cNvPr>
          <p:cNvSpPr txBox="1"/>
          <p:nvPr/>
        </p:nvSpPr>
        <p:spPr>
          <a:xfrm>
            <a:off x="2249905" y="136116"/>
            <a:ext cx="72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Problem does the solution solve? </a:t>
            </a:r>
            <a:br>
              <a:rPr lang="en-US" sz="2400" b="1" dirty="0"/>
            </a:br>
            <a:r>
              <a:rPr lang="en-US" sz="2400" b="1" dirty="0"/>
              <a:t>What is the value?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C73DA-8A9F-9F6A-CC22-CA7FC37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0"/>
            <a:ext cx="1197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288B556-5869-E94F-FBD4-DEFB2F2D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215" y="2093684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5F51F7-03A9-B355-A4C2-DE5907C2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0880" y="2042492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E960A-0E05-1234-C171-201C18B27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3804" y="2216609"/>
            <a:ext cx="519005" cy="5935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FBA640-D4C5-4B74-289F-AC45A90F2AD3}"/>
              </a:ext>
            </a:extLst>
          </p:cNvPr>
          <p:cNvSpPr txBox="1"/>
          <p:nvPr/>
        </p:nvSpPr>
        <p:spPr>
          <a:xfrm>
            <a:off x="125306" y="1458853"/>
            <a:ext cx="12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users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3BBED6-8E8B-BB1F-76B5-E0F938DF781E}"/>
              </a:ext>
            </a:extLst>
          </p:cNvPr>
          <p:cNvSpPr txBox="1"/>
          <p:nvPr/>
        </p:nvSpPr>
        <p:spPr>
          <a:xfrm>
            <a:off x="1616641" y="1417315"/>
            <a:ext cx="172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Anonymous can only see Request Portal Access Form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41FCC5-319F-A6F6-5500-39CE15205A50}"/>
              </a:ext>
            </a:extLst>
          </p:cNvPr>
          <p:cNvSpPr txBox="1"/>
          <p:nvPr/>
        </p:nvSpPr>
        <p:spPr>
          <a:xfrm>
            <a:off x="5137479" y="1379795"/>
            <a:ext cx="191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created in Dataverse Portal Access Table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2A522A-681A-49A1-6FB9-139A3E40D9DF}"/>
              </a:ext>
            </a:extLst>
          </p:cNvPr>
          <p:cNvSpPr txBox="1"/>
          <p:nvPr/>
        </p:nvSpPr>
        <p:spPr>
          <a:xfrm>
            <a:off x="7442067" y="1302613"/>
            <a:ext cx="148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Workflow Triggered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278BE-47B9-DDDC-F1BF-4E549F15A6AD}"/>
              </a:ext>
            </a:extLst>
          </p:cNvPr>
          <p:cNvSpPr txBox="1"/>
          <p:nvPr/>
        </p:nvSpPr>
        <p:spPr>
          <a:xfrm>
            <a:off x="9501945" y="1263878"/>
            <a:ext cx="260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Approval Workflow</a:t>
            </a:r>
          </a:p>
          <a:p>
            <a:r>
              <a:rPr lang="en-US" sz="1200" dirty="0"/>
              <a:t>Sends upload request approval to management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16A3A-33CA-77E3-1BBA-EF0800274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382" y="2113797"/>
            <a:ext cx="661532" cy="691603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59E5A9A-0F59-0EB8-1742-1DE32A64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5223" y="23609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BEC0C-7838-0B5A-F55D-D5A045A2C96F}"/>
              </a:ext>
            </a:extLst>
          </p:cNvPr>
          <p:cNvSpPr txBox="1"/>
          <p:nvPr/>
        </p:nvSpPr>
        <p:spPr>
          <a:xfrm>
            <a:off x="3462866" y="1391420"/>
            <a:ext cx="154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submits Portal Access Request Form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D46723-EB67-35C6-7D09-A115671E1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3830" y="2098664"/>
            <a:ext cx="959594" cy="85822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81E6227-0B6B-A780-8364-943A80EDC9E7}"/>
              </a:ext>
            </a:extLst>
          </p:cNvPr>
          <p:cNvSpPr txBox="1"/>
          <p:nvPr/>
        </p:nvSpPr>
        <p:spPr>
          <a:xfrm>
            <a:off x="4465673" y="372140"/>
            <a:ext cx="46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Request Portal Access Workflow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5001CC3-C9BD-0814-183C-BB1F601219E6}"/>
              </a:ext>
            </a:extLst>
          </p:cNvPr>
          <p:cNvSpPr/>
          <p:nvPr/>
        </p:nvSpPr>
        <p:spPr>
          <a:xfrm>
            <a:off x="1099022" y="2360996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E2051B4D-B947-2551-DE39-F9F015EC696D}"/>
              </a:ext>
            </a:extLst>
          </p:cNvPr>
          <p:cNvSpPr/>
          <p:nvPr/>
        </p:nvSpPr>
        <p:spPr>
          <a:xfrm>
            <a:off x="2964188" y="2367371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1263814-7311-B688-B5FA-863F5846C184}"/>
              </a:ext>
            </a:extLst>
          </p:cNvPr>
          <p:cNvSpPr/>
          <p:nvPr/>
        </p:nvSpPr>
        <p:spPr>
          <a:xfrm>
            <a:off x="4877895" y="2388347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10AF4A3-D59F-3C5B-2632-7D273503AAD9}"/>
              </a:ext>
            </a:extLst>
          </p:cNvPr>
          <p:cNvSpPr/>
          <p:nvPr/>
        </p:nvSpPr>
        <p:spPr>
          <a:xfrm>
            <a:off x="6812144" y="2344265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CF04D44-FD86-4E42-878C-56E2D629E54A}"/>
              </a:ext>
            </a:extLst>
          </p:cNvPr>
          <p:cNvSpPr/>
          <p:nvPr/>
        </p:nvSpPr>
        <p:spPr>
          <a:xfrm>
            <a:off x="9066397" y="2329883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95943B1-011B-5222-A5CB-3A0D34B2023D}"/>
              </a:ext>
            </a:extLst>
          </p:cNvPr>
          <p:cNvSpPr/>
          <p:nvPr/>
        </p:nvSpPr>
        <p:spPr>
          <a:xfrm rot="5400000">
            <a:off x="10267536" y="3106120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00EAE-13F3-B025-D165-735BA34AE5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8577" y="1936233"/>
            <a:ext cx="1013395" cy="1435643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>
              <a:rot lat="0" lon="0" rev="0"/>
            </a:lightRig>
          </a:scene3d>
          <a:sp3d extrusionH="12700" contourW="6350">
            <a:bevelT w="12700"/>
            <a:bevelB w="127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3A85D-B681-4AB7-BAC2-1CDD178AF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7690" y="3966053"/>
            <a:ext cx="3776722" cy="268085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48BEE-3487-1514-B0E7-C889CEFEA047}"/>
              </a:ext>
            </a:extLst>
          </p:cNvPr>
          <p:cNvSpPr/>
          <p:nvPr/>
        </p:nvSpPr>
        <p:spPr>
          <a:xfrm rot="10800000">
            <a:off x="10288318" y="4898418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3C46F-72C2-5D8E-A2F8-418B1B6998EA}"/>
              </a:ext>
            </a:extLst>
          </p:cNvPr>
          <p:cNvSpPr txBox="1"/>
          <p:nvPr/>
        </p:nvSpPr>
        <p:spPr>
          <a:xfrm>
            <a:off x="6297690" y="3367071"/>
            <a:ext cx="352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automatically  creates new user with Web Role Security Permissions and registration code.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5B673C-63EF-CF94-6AB5-08CA16FD91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190" y="4402247"/>
            <a:ext cx="5167324" cy="1726392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extrusionH="12700" contourW="12700">
            <a:bevelT w="12700"/>
            <a:bevelB w="12700"/>
          </a:sp3d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E96AAD9-535C-F39B-510F-9C8DDD818B20}"/>
              </a:ext>
            </a:extLst>
          </p:cNvPr>
          <p:cNvSpPr/>
          <p:nvPr/>
        </p:nvSpPr>
        <p:spPr>
          <a:xfrm rot="10800000">
            <a:off x="5673118" y="5005577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FA281-AB2D-FFE0-14B1-8B58007DA1EA}"/>
              </a:ext>
            </a:extLst>
          </p:cNvPr>
          <p:cNvSpPr txBox="1"/>
          <p:nvPr/>
        </p:nvSpPr>
        <p:spPr>
          <a:xfrm>
            <a:off x="712237" y="3582036"/>
            <a:ext cx="352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Redirected to Portal Registration with code</a:t>
            </a:r>
          </a:p>
          <a:p>
            <a:r>
              <a:rPr lang="en-US" sz="1200" dirty="0"/>
              <a:t>User Email Validated</a:t>
            </a:r>
          </a:p>
          <a:p>
            <a:r>
              <a:rPr lang="en-US" sz="1200" dirty="0"/>
              <a:t>User logs in with MFA required</a:t>
            </a:r>
          </a:p>
        </p:txBody>
      </p:sp>
    </p:spTree>
    <p:extLst>
      <p:ext uri="{BB962C8B-B14F-4D97-AF65-F5344CB8AC3E}">
        <p14:creationId xmlns:p14="http://schemas.microsoft.com/office/powerpoint/2010/main" val="191852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288B556-5869-E94F-FBD4-DEFB2F2D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215" y="2093684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5F51F7-03A9-B355-A4C2-DE5907C2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0880" y="2042492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E960A-0E05-1234-C171-201C18B27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3804" y="2216609"/>
            <a:ext cx="519005" cy="5935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FBA640-D4C5-4B74-289F-AC45A90F2AD3}"/>
              </a:ext>
            </a:extLst>
          </p:cNvPr>
          <p:cNvSpPr txBox="1"/>
          <p:nvPr/>
        </p:nvSpPr>
        <p:spPr>
          <a:xfrm>
            <a:off x="125306" y="1458853"/>
            <a:ext cx="12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users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3BBED6-8E8B-BB1F-76B5-E0F938DF781E}"/>
              </a:ext>
            </a:extLst>
          </p:cNvPr>
          <p:cNvSpPr txBox="1"/>
          <p:nvPr/>
        </p:nvSpPr>
        <p:spPr>
          <a:xfrm>
            <a:off x="1616641" y="1417315"/>
            <a:ext cx="167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securely signs into Power Pages Portal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41FCC5-319F-A6F6-5500-39CE15205A50}"/>
              </a:ext>
            </a:extLst>
          </p:cNvPr>
          <p:cNvSpPr txBox="1"/>
          <p:nvPr/>
        </p:nvSpPr>
        <p:spPr>
          <a:xfrm>
            <a:off x="5137479" y="1379795"/>
            <a:ext cx="191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created in Dataverse Request Table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2A522A-681A-49A1-6FB9-139A3E40D9DF}"/>
              </a:ext>
            </a:extLst>
          </p:cNvPr>
          <p:cNvSpPr txBox="1"/>
          <p:nvPr/>
        </p:nvSpPr>
        <p:spPr>
          <a:xfrm>
            <a:off x="7442067" y="1302613"/>
            <a:ext cx="148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Workflow Triggered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278BE-47B9-DDDC-F1BF-4E549F15A6AD}"/>
              </a:ext>
            </a:extLst>
          </p:cNvPr>
          <p:cNvSpPr txBox="1"/>
          <p:nvPr/>
        </p:nvSpPr>
        <p:spPr>
          <a:xfrm>
            <a:off x="9501945" y="1263878"/>
            <a:ext cx="260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Approval Workflow</a:t>
            </a:r>
          </a:p>
          <a:p>
            <a:r>
              <a:rPr lang="en-US" sz="1200" dirty="0"/>
              <a:t>Sends upload request approval to management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16A3A-33CA-77E3-1BBA-EF0800274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382" y="2113797"/>
            <a:ext cx="661532" cy="691603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59E5A9A-0F59-0EB8-1742-1DE32A64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5223" y="23609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86F868-7349-64AD-B211-4DEDFFDC3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3508" y="2021937"/>
            <a:ext cx="952686" cy="1011682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extrusionH="12700" contourW="12700">
            <a:bevelT w="12700"/>
            <a:bevelB w="12700"/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FBEC0C-7838-0B5A-F55D-D5A045A2C96F}"/>
              </a:ext>
            </a:extLst>
          </p:cNvPr>
          <p:cNvSpPr txBox="1"/>
          <p:nvPr/>
        </p:nvSpPr>
        <p:spPr>
          <a:xfrm>
            <a:off x="3462866" y="1391420"/>
            <a:ext cx="154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submits File Upload Request Form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D46723-EB67-35C6-7D09-A115671E1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3830" y="2098664"/>
            <a:ext cx="959594" cy="8582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FAFEC6-7B1D-D38D-3328-8E4D380A342B}"/>
              </a:ext>
            </a:extLst>
          </p:cNvPr>
          <p:cNvSpPr txBox="1"/>
          <p:nvPr/>
        </p:nvSpPr>
        <p:spPr>
          <a:xfrm>
            <a:off x="8381327" y="3246034"/>
            <a:ext cx="390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HTTP Action Calls Azure Function  and Creates Datalake SAS Access Token, or SFTP Credentials</a:t>
            </a:r>
          </a:p>
        </p:txBody>
      </p:sp>
      <p:pic>
        <p:nvPicPr>
          <p:cNvPr id="1030" name="Picture 6" descr="Connect to Azure Data Lake Store using MuleSoft – dejim.com">
            <a:extLst>
              <a:ext uri="{FF2B5EF4-FFF2-40B4-BE49-F238E27FC236}">
                <a16:creationId xmlns:a16="http://schemas.microsoft.com/office/drawing/2014/main" id="{C1AB68C5-4AE1-5521-EB01-C17CAC94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57" y="5716107"/>
            <a:ext cx="1768952" cy="100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70CBB20-95F9-9483-5B1B-50CACADD11C3}"/>
              </a:ext>
            </a:extLst>
          </p:cNvPr>
          <p:cNvSpPr txBox="1"/>
          <p:nvPr/>
        </p:nvSpPr>
        <p:spPr>
          <a:xfrm>
            <a:off x="1936841" y="4288938"/>
            <a:ext cx="398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 Outlook Send Mail Action send customer the secure Datalake SAS Token, or SFTP Credentials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1700E5-4A22-71BE-AD4F-1236AA7213BF}"/>
              </a:ext>
            </a:extLst>
          </p:cNvPr>
          <p:cNvSpPr txBox="1"/>
          <p:nvPr/>
        </p:nvSpPr>
        <p:spPr>
          <a:xfrm>
            <a:off x="209528" y="5477459"/>
            <a:ext cx="2900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Customer uploads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Azure Storage Explorer SAS Token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JavaScript SPA hosted in Power Portal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SFTP credentials for Azure Storage Option Account/Datalake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1E6227-0B6B-A780-8364-943A80EDC9E7}"/>
              </a:ext>
            </a:extLst>
          </p:cNvPr>
          <p:cNvSpPr txBox="1"/>
          <p:nvPr/>
        </p:nvSpPr>
        <p:spPr>
          <a:xfrm>
            <a:off x="4562545" y="372828"/>
            <a:ext cx="502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Request File Upload Workflow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5001CC3-C9BD-0814-183C-BB1F601219E6}"/>
              </a:ext>
            </a:extLst>
          </p:cNvPr>
          <p:cNvSpPr/>
          <p:nvPr/>
        </p:nvSpPr>
        <p:spPr>
          <a:xfrm>
            <a:off x="1099022" y="2360996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E2051B4D-B947-2551-DE39-F9F015EC696D}"/>
              </a:ext>
            </a:extLst>
          </p:cNvPr>
          <p:cNvSpPr/>
          <p:nvPr/>
        </p:nvSpPr>
        <p:spPr>
          <a:xfrm>
            <a:off x="2964188" y="2367371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1263814-7311-B688-B5FA-863F5846C184}"/>
              </a:ext>
            </a:extLst>
          </p:cNvPr>
          <p:cNvSpPr/>
          <p:nvPr/>
        </p:nvSpPr>
        <p:spPr>
          <a:xfrm>
            <a:off x="4877895" y="2388347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10AF4A3-D59F-3C5B-2632-7D273503AAD9}"/>
              </a:ext>
            </a:extLst>
          </p:cNvPr>
          <p:cNvSpPr/>
          <p:nvPr/>
        </p:nvSpPr>
        <p:spPr>
          <a:xfrm>
            <a:off x="6812144" y="2344265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CF04D44-FD86-4E42-878C-56E2D629E54A}"/>
              </a:ext>
            </a:extLst>
          </p:cNvPr>
          <p:cNvSpPr/>
          <p:nvPr/>
        </p:nvSpPr>
        <p:spPr>
          <a:xfrm>
            <a:off x="9066397" y="2329883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95943B1-011B-5222-A5CB-3A0D34B2023D}"/>
              </a:ext>
            </a:extLst>
          </p:cNvPr>
          <p:cNvSpPr/>
          <p:nvPr/>
        </p:nvSpPr>
        <p:spPr>
          <a:xfrm rot="5400000">
            <a:off x="10353300" y="2868379"/>
            <a:ext cx="227058" cy="21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C1AA9E2-1208-F922-B5AD-50E1D107E2AD}"/>
              </a:ext>
            </a:extLst>
          </p:cNvPr>
          <p:cNvSpPr/>
          <p:nvPr/>
        </p:nvSpPr>
        <p:spPr>
          <a:xfrm rot="10800000">
            <a:off x="6272805" y="4620078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3AA08A6-0AEF-0BB7-A653-E41AE822CFF0}"/>
              </a:ext>
            </a:extLst>
          </p:cNvPr>
          <p:cNvSpPr/>
          <p:nvPr/>
        </p:nvSpPr>
        <p:spPr>
          <a:xfrm rot="5400000">
            <a:off x="3193619" y="4856679"/>
            <a:ext cx="367026" cy="30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61FEBE8-93FB-E649-F0A2-E5C58F044750}"/>
              </a:ext>
            </a:extLst>
          </p:cNvPr>
          <p:cNvSpPr/>
          <p:nvPr/>
        </p:nvSpPr>
        <p:spPr>
          <a:xfrm>
            <a:off x="6531615" y="6035430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0D352A-2E40-5901-EC78-FD3558157F7F}"/>
              </a:ext>
            </a:extLst>
          </p:cNvPr>
          <p:cNvSpPr txBox="1"/>
          <p:nvPr/>
        </p:nvSpPr>
        <p:spPr>
          <a:xfrm>
            <a:off x="5599110" y="5573938"/>
            <a:ext cx="305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Giga byte Files securely uploaded to Datalake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D5DF1-C0DF-19C7-3C4D-B55166026D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1781" y="3681522"/>
            <a:ext cx="5238148" cy="1522136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4506441B-1C7A-E6B5-FEC9-2B93582097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151522" y="4399370"/>
            <a:ext cx="252289" cy="17315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4DBA4B5A-C330-D324-16DE-88D35B50C7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76137" y="4399370"/>
            <a:ext cx="252289" cy="173150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60E4A2A0-69FE-FDBA-833A-585BD8EA90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600752" y="4399370"/>
            <a:ext cx="252289" cy="17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84250E-DCB8-2EBF-15E9-16D20856D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22996" y="5554529"/>
            <a:ext cx="389367" cy="4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288B556-5869-E94F-FBD4-DEFB2F2D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475" y="4637979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5F51F7-03A9-B355-A4C2-DE5907C2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9876" y="2070577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FBA640-D4C5-4B74-289F-AC45A90F2AD3}"/>
              </a:ext>
            </a:extLst>
          </p:cNvPr>
          <p:cNvSpPr txBox="1"/>
          <p:nvPr/>
        </p:nvSpPr>
        <p:spPr>
          <a:xfrm>
            <a:off x="125306" y="1458853"/>
            <a:ext cx="123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user uploads file(s) with SAS Token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3BBED6-8E8B-BB1F-76B5-E0F938DF781E}"/>
              </a:ext>
            </a:extLst>
          </p:cNvPr>
          <p:cNvSpPr txBox="1"/>
          <p:nvPr/>
        </p:nvSpPr>
        <p:spPr>
          <a:xfrm>
            <a:off x="2279468" y="1429471"/>
            <a:ext cx="167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Stored in Datalake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41FCC5-319F-A6F6-5500-39CE15205A50}"/>
              </a:ext>
            </a:extLst>
          </p:cNvPr>
          <p:cNvSpPr txBox="1"/>
          <p:nvPr/>
        </p:nvSpPr>
        <p:spPr>
          <a:xfrm>
            <a:off x="4921745" y="1322235"/>
            <a:ext cx="191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blob event fires in Azure Event Grid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2A522A-681A-49A1-6FB9-139A3E40D9DF}"/>
              </a:ext>
            </a:extLst>
          </p:cNvPr>
          <p:cNvSpPr txBox="1"/>
          <p:nvPr/>
        </p:nvSpPr>
        <p:spPr>
          <a:xfrm>
            <a:off x="7081675" y="1322235"/>
            <a:ext cx="148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Workflow Triggered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278BE-47B9-DDDC-F1BF-4E549F15A6AD}"/>
              </a:ext>
            </a:extLst>
          </p:cNvPr>
          <p:cNvSpPr txBox="1"/>
          <p:nvPr/>
        </p:nvSpPr>
        <p:spPr>
          <a:xfrm>
            <a:off x="9640169" y="1356600"/>
            <a:ext cx="214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Automate reads blob metadata, stores in Files Table, and send notification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59E5A9A-0F59-0EB8-1742-1DE32A64E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5223" y="23609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BEC0C-7838-0B5A-F55D-D5A045A2C96F}"/>
              </a:ext>
            </a:extLst>
          </p:cNvPr>
          <p:cNvSpPr txBox="1"/>
          <p:nvPr/>
        </p:nvSpPr>
        <p:spPr>
          <a:xfrm>
            <a:off x="6241100" y="3846756"/>
            <a:ext cx="1744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metadata stored in Files History (audit) table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1E6227-0B6B-A780-8364-943A80EDC9E7}"/>
              </a:ext>
            </a:extLst>
          </p:cNvPr>
          <p:cNvSpPr txBox="1"/>
          <p:nvPr/>
        </p:nvSpPr>
        <p:spPr>
          <a:xfrm>
            <a:off x="3979611" y="362215"/>
            <a:ext cx="550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File uploaded  notification Workflow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5001CC3-C9BD-0814-183C-BB1F601219E6}"/>
              </a:ext>
            </a:extLst>
          </p:cNvPr>
          <p:cNvSpPr/>
          <p:nvPr/>
        </p:nvSpPr>
        <p:spPr>
          <a:xfrm>
            <a:off x="1613577" y="2355938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1263814-7311-B688-B5FA-863F5846C184}"/>
              </a:ext>
            </a:extLst>
          </p:cNvPr>
          <p:cNvSpPr/>
          <p:nvPr/>
        </p:nvSpPr>
        <p:spPr>
          <a:xfrm>
            <a:off x="4266277" y="2344265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10AF4A3-D59F-3C5B-2632-7D273503AAD9}"/>
              </a:ext>
            </a:extLst>
          </p:cNvPr>
          <p:cNvSpPr/>
          <p:nvPr/>
        </p:nvSpPr>
        <p:spPr>
          <a:xfrm>
            <a:off x="6589592" y="2344265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CF04D44-FD86-4E42-878C-56E2D629E54A}"/>
              </a:ext>
            </a:extLst>
          </p:cNvPr>
          <p:cNvSpPr/>
          <p:nvPr/>
        </p:nvSpPr>
        <p:spPr>
          <a:xfrm>
            <a:off x="8340256" y="2344265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95943B1-011B-5222-A5CB-3A0D34B2023D}"/>
              </a:ext>
            </a:extLst>
          </p:cNvPr>
          <p:cNvSpPr/>
          <p:nvPr/>
        </p:nvSpPr>
        <p:spPr>
          <a:xfrm rot="10800000">
            <a:off x="7945466" y="4911666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446AB-E219-3654-3933-C487C5316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47" y="2240882"/>
            <a:ext cx="1123972" cy="517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6" descr="Connect to Azure Data Lake Store using MuleSoft – dejim.com">
            <a:extLst>
              <a:ext uri="{FF2B5EF4-FFF2-40B4-BE49-F238E27FC236}">
                <a16:creationId xmlns:a16="http://schemas.microsoft.com/office/drawing/2014/main" id="{5262731D-D89F-5BBC-4947-546A3FF2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72" y="2105184"/>
            <a:ext cx="1768952" cy="100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22511-638E-410D-EFFD-59F93140FF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619" y="1787682"/>
            <a:ext cx="1591482" cy="1480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DA4E88-5AFA-E6CE-6C68-D913ECED0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866" y="2240882"/>
            <a:ext cx="3169134" cy="3311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4CAFB-1AF0-192C-02BB-0DF351D61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188" y="4495271"/>
            <a:ext cx="4639322" cy="197195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D47E2A-38AD-FBF3-F54B-65276AE9DA66}"/>
              </a:ext>
            </a:extLst>
          </p:cNvPr>
          <p:cNvSpPr/>
          <p:nvPr/>
        </p:nvSpPr>
        <p:spPr>
          <a:xfrm rot="10800000">
            <a:off x="5715228" y="4911667"/>
            <a:ext cx="517619" cy="36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6EEAF-4935-171F-EC22-1E36A7E21296}"/>
              </a:ext>
            </a:extLst>
          </p:cNvPr>
          <p:cNvSpPr txBox="1"/>
          <p:nvPr/>
        </p:nvSpPr>
        <p:spPr>
          <a:xfrm>
            <a:off x="1974051" y="3894399"/>
            <a:ext cx="238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 customer new file  notification  in Outlook and Teams</a:t>
            </a:r>
          </a:p>
        </p:txBody>
      </p:sp>
    </p:spTree>
    <p:extLst>
      <p:ext uri="{BB962C8B-B14F-4D97-AF65-F5344CB8AC3E}">
        <p14:creationId xmlns:p14="http://schemas.microsoft.com/office/powerpoint/2010/main" val="35675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6653A-402A-F5A0-7243-93D88B85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9" y="0"/>
            <a:ext cx="1014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8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8A9DEED841846BA51F4F38118224E" ma:contentTypeVersion="21" ma:contentTypeDescription="Create a new document." ma:contentTypeScope="" ma:versionID="495033de7c8a010f781f8099e03dac48">
  <xsd:schema xmlns:xsd="http://www.w3.org/2001/XMLSchema" xmlns:xs="http://www.w3.org/2001/XMLSchema" xmlns:p="http://schemas.microsoft.com/office/2006/metadata/properties" xmlns:ns1="http://schemas.microsoft.com/sharepoint/v3" xmlns:ns3="2648ad91-b146-499f-a339-ac4b8559fd32" xmlns:ns4="27429539-c941-41d1-b5a0-988b11271189" targetNamespace="http://schemas.microsoft.com/office/2006/metadata/properties" ma:root="true" ma:fieldsID="863b9aacb19ef002ab66d68afdfea700" ns1:_="" ns3:_="" ns4:_="">
    <xsd:import namespace="http://schemas.microsoft.com/sharepoint/v3"/>
    <xsd:import namespace="2648ad91-b146-499f-a339-ac4b8559fd32"/>
    <xsd:import namespace="27429539-c941-41d1-b5a0-988b112711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4:_ShortcutUrl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8ad91-b146-499f-a339-ac4b8559fd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29539-c941-41d1-b5a0-988b11271189" elementFormDefault="qualified">
    <xsd:import namespace="http://schemas.microsoft.com/office/2006/documentManagement/types"/>
    <xsd:import namespace="http://schemas.microsoft.com/office/infopath/2007/PartnerControls"/>
    <xsd:element name="_ShortcutUrl" ma:index="13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_activity" ma:index="27" nillable="true" ma:displayName="_activity" ma:hidden="true" ma:internalName="_activity">
      <xsd:simpleType>
        <xsd:restriction base="dms:Note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429539-c941-41d1-b5a0-988b11271189" xsi:nil="true"/>
    <_ip_UnifiedCompliancePolicyUIAction xmlns="http://schemas.microsoft.com/sharepoint/v3" xsi:nil="true"/>
    <_ShortcutUrl xmlns="27429539-c941-41d1-b5a0-988b11271189">
      <Url xsi:nil="true"/>
      <Description xsi:nil="true"/>
    </_ShortcutUrl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DB44D5B-C2D5-4F98-82A0-877A9FC895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86D5B-973A-4734-A9B3-EAE070EE8FC2}">
  <ds:schemaRefs>
    <ds:schemaRef ds:uri="2648ad91-b146-499f-a339-ac4b8559fd32"/>
    <ds:schemaRef ds:uri="27429539-c941-41d1-b5a0-988b112711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88C4D1-C552-4CAF-82B7-31CC9D2383DB}">
  <ds:schemaRefs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27429539-c941-41d1-b5a0-988b11271189"/>
    <ds:schemaRef ds:uri="http://schemas.openxmlformats.org/package/2006/metadata/core-properties"/>
    <ds:schemaRef ds:uri="2648ad91-b146-499f-a339-ac4b8559fd32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497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 Pages Secure Large Gb File transfer to Azure Datalake by External User Identities        Greg Roe      App Innovation Cloud Solution Architect  Microsoft Federal  gregroe@microsoft.com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 Kidambi</dc:creator>
  <cp:lastModifiedBy>Greg Roe</cp:lastModifiedBy>
  <cp:revision>11</cp:revision>
  <dcterms:created xsi:type="dcterms:W3CDTF">2022-06-27T18:41:34Z</dcterms:created>
  <dcterms:modified xsi:type="dcterms:W3CDTF">2023-02-13T18:01:53Z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0x010100D658A9DEED841846BA51F4F38118224E</vt:lpwstr>
  </property>
</Properties>
</file>