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60"/>
  </p:notesMasterIdLst>
  <p:handoutMasterIdLst>
    <p:handoutMasterId r:id="rId61"/>
  </p:handoutMasterIdLst>
  <p:sldIdLst>
    <p:sldId id="1719" r:id="rId6"/>
    <p:sldId id="3089" r:id="rId7"/>
    <p:sldId id="8614" r:id="rId8"/>
    <p:sldId id="8637" r:id="rId9"/>
    <p:sldId id="8636" r:id="rId10"/>
    <p:sldId id="261" r:id="rId11"/>
    <p:sldId id="8638" r:id="rId12"/>
    <p:sldId id="263" r:id="rId13"/>
    <p:sldId id="8617" r:id="rId14"/>
    <p:sldId id="8648" r:id="rId15"/>
    <p:sldId id="8615" r:id="rId16"/>
    <p:sldId id="8639" r:id="rId17"/>
    <p:sldId id="269" r:id="rId18"/>
    <p:sldId id="271" r:id="rId19"/>
    <p:sldId id="262" r:id="rId20"/>
    <p:sldId id="272" r:id="rId21"/>
    <p:sldId id="8642" r:id="rId22"/>
    <p:sldId id="8644" r:id="rId23"/>
    <p:sldId id="8645" r:id="rId24"/>
    <p:sldId id="8649" r:id="rId25"/>
    <p:sldId id="8618" r:id="rId26"/>
    <p:sldId id="8619" r:id="rId27"/>
    <p:sldId id="8622" r:id="rId28"/>
    <p:sldId id="4243" r:id="rId29"/>
    <p:sldId id="8623" r:id="rId30"/>
    <p:sldId id="4248" r:id="rId31"/>
    <p:sldId id="8621" r:id="rId32"/>
    <p:sldId id="8624" r:id="rId33"/>
    <p:sldId id="914" r:id="rId34"/>
    <p:sldId id="915" r:id="rId35"/>
    <p:sldId id="948" r:id="rId36"/>
    <p:sldId id="8630" r:id="rId37"/>
    <p:sldId id="8620" r:id="rId38"/>
    <p:sldId id="8616" r:id="rId39"/>
    <p:sldId id="8626" r:id="rId40"/>
    <p:sldId id="8627" r:id="rId41"/>
    <p:sldId id="4255" r:id="rId42"/>
    <p:sldId id="8631" r:id="rId43"/>
    <p:sldId id="8625" r:id="rId44"/>
    <p:sldId id="8628" r:id="rId45"/>
    <p:sldId id="8629" r:id="rId46"/>
    <p:sldId id="8632" r:id="rId47"/>
    <p:sldId id="282" r:id="rId48"/>
    <p:sldId id="8634" r:id="rId49"/>
    <p:sldId id="8646" r:id="rId50"/>
    <p:sldId id="8647" r:id="rId51"/>
    <p:sldId id="8650" r:id="rId52"/>
    <p:sldId id="8640" r:id="rId53"/>
    <p:sldId id="8641" r:id="rId54"/>
    <p:sldId id="8633" r:id="rId55"/>
    <p:sldId id="1722" r:id="rId56"/>
    <p:sldId id="3066" r:id="rId57"/>
    <p:sldId id="8635" r:id="rId58"/>
    <p:sldId id="1532" r:id="rId5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Anna Jennings" initials="AJ" lastIdx="2" clrIdx="4">
    <p:extLst>
      <p:ext uri="{19B8F6BF-5375-455C-9EA6-DF929625EA0E}">
        <p15:presenceInfo xmlns:p15="http://schemas.microsoft.com/office/powerpoint/2012/main" userId="S::anjenni@microsoft.com::8ab53ffb-fb1d-4e91-bd8d-4a8442a41acf" providerId="AD"/>
      </p:ext>
    </p:extLst>
  </p:cmAuthor>
  <p:cmAuthor id="5" name="Dave Yack (COLORADO TECHNOLOGY CONSULTANT)" initials="DY(TC" lastIdx="1" clrIdx="5">
    <p:extLst>
      <p:ext uri="{19B8F6BF-5375-455C-9EA6-DF929625EA0E}">
        <p15:presenceInfo xmlns:p15="http://schemas.microsoft.com/office/powerpoint/2012/main" userId="Dave Yack (COLORADO TECHNOLOGY CONSULTAN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8292A6-2FC8-4FDE-9FFB-99394FD92867}" v="44" dt="2021-09-27T15:21:11.7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232" autoAdjust="0"/>
  </p:normalViewPr>
  <p:slideViewPr>
    <p:cSldViewPr snapToGrid="0">
      <p:cViewPr varScale="1">
        <p:scale>
          <a:sx n="109" d="100"/>
          <a:sy n="109" d="100"/>
        </p:scale>
        <p:origin x="78" y="192"/>
      </p:cViewPr>
      <p:guideLst/>
    </p:cSldViewPr>
  </p:slideViewPr>
  <p:notesTextViewPr>
    <p:cViewPr>
      <p:scale>
        <a:sx n="3" d="2"/>
        <a:sy n="3" d="2"/>
      </p:scale>
      <p:origin x="0" y="0"/>
    </p:cViewPr>
  </p:notesTextViewPr>
  <p:sorterViewPr>
    <p:cViewPr varScale="1">
      <p:scale>
        <a:sx n="100" d="100"/>
        <a:sy n="100" d="100"/>
      </p:scale>
      <p:origin x="0" y="-1275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handoutMaster" Target="handoutMasters/handoutMaster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microsoft.com/office/2016/11/relationships/changesInfo" Target="changesInfos/changesInfo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g Roe" userId="da8fe1fb-a383-477f-827b-89c851bb9349" providerId="ADAL" clId="{0D8292A6-2FC8-4FDE-9FFB-99394FD92867}"/>
    <pc:docChg chg="undo custSel addSld delSld modSld sldOrd">
      <pc:chgData name="Greg Roe" userId="da8fe1fb-a383-477f-827b-89c851bb9349" providerId="ADAL" clId="{0D8292A6-2FC8-4FDE-9FFB-99394FD92867}" dt="2021-09-27T19:26:59.811" v="7170" actId="20577"/>
      <pc:docMkLst>
        <pc:docMk/>
      </pc:docMkLst>
      <pc:sldChg chg="modSp add mod ord">
        <pc:chgData name="Greg Roe" userId="da8fe1fb-a383-477f-827b-89c851bb9349" providerId="ADAL" clId="{0D8292A6-2FC8-4FDE-9FFB-99394FD92867}" dt="2021-09-24T16:33:51.996" v="4063"/>
        <pc:sldMkLst>
          <pc:docMk/>
          <pc:sldMk cId="914707366" sldId="261"/>
        </pc:sldMkLst>
        <pc:spChg chg="mod">
          <ac:chgData name="Greg Roe" userId="da8fe1fb-a383-477f-827b-89c851bb9349" providerId="ADAL" clId="{0D8292A6-2FC8-4FDE-9FFB-99394FD92867}" dt="2021-09-23T15:58:50.760" v="1307" actId="27636"/>
          <ac:spMkLst>
            <pc:docMk/>
            <pc:sldMk cId="914707366" sldId="261"/>
            <ac:spMk id="2" creationId="{00000000-0000-0000-0000-000000000000}"/>
          </ac:spMkLst>
        </pc:spChg>
      </pc:sldChg>
      <pc:sldChg chg="add modTransition">
        <pc:chgData name="Greg Roe" userId="da8fe1fb-a383-477f-827b-89c851bb9349" providerId="ADAL" clId="{0D8292A6-2FC8-4FDE-9FFB-99394FD92867}" dt="2021-09-23T17:34:55.649" v="2714"/>
        <pc:sldMkLst>
          <pc:docMk/>
          <pc:sldMk cId="2297802882" sldId="262"/>
        </pc:sldMkLst>
      </pc:sldChg>
      <pc:sldChg chg="add ord">
        <pc:chgData name="Greg Roe" userId="da8fe1fb-a383-477f-827b-89c851bb9349" providerId="ADAL" clId="{0D8292A6-2FC8-4FDE-9FFB-99394FD92867}" dt="2021-09-23T18:45:31.138" v="3390"/>
        <pc:sldMkLst>
          <pc:docMk/>
          <pc:sldMk cId="1385431110" sldId="263"/>
        </pc:sldMkLst>
      </pc:sldChg>
      <pc:sldChg chg="delSp modSp add mod setBg delDesignElem">
        <pc:chgData name="Greg Roe" userId="da8fe1fb-a383-477f-827b-89c851bb9349" providerId="ADAL" clId="{0D8292A6-2FC8-4FDE-9FFB-99394FD92867}" dt="2021-09-26T19:01:05.016" v="4944" actId="115"/>
        <pc:sldMkLst>
          <pc:docMk/>
          <pc:sldMk cId="690721915" sldId="269"/>
        </pc:sldMkLst>
        <pc:spChg chg="mod">
          <ac:chgData name="Greg Roe" userId="da8fe1fb-a383-477f-827b-89c851bb9349" providerId="ADAL" clId="{0D8292A6-2FC8-4FDE-9FFB-99394FD92867}" dt="2021-09-26T19:00:59.761" v="4943" actId="115"/>
          <ac:spMkLst>
            <pc:docMk/>
            <pc:sldMk cId="690721915" sldId="269"/>
            <ac:spMk id="3" creationId="{99F156BF-8330-4007-9A29-C5C38182CDA6}"/>
          </ac:spMkLst>
        </pc:spChg>
        <pc:spChg chg="mod">
          <ac:chgData name="Greg Roe" userId="da8fe1fb-a383-477f-827b-89c851bb9349" providerId="ADAL" clId="{0D8292A6-2FC8-4FDE-9FFB-99394FD92867}" dt="2021-09-26T19:01:05.016" v="4944" actId="115"/>
          <ac:spMkLst>
            <pc:docMk/>
            <pc:sldMk cId="690721915" sldId="269"/>
            <ac:spMk id="5" creationId="{080A7FA2-8F82-4A30-8920-4A7AB07F556E}"/>
          </ac:spMkLst>
        </pc:spChg>
        <pc:spChg chg="del">
          <ac:chgData name="Greg Roe" userId="da8fe1fb-a383-477f-827b-89c851bb9349" providerId="ADAL" clId="{0D8292A6-2FC8-4FDE-9FFB-99394FD92867}" dt="2021-09-23T17:34:55.649" v="2714"/>
          <ac:spMkLst>
            <pc:docMk/>
            <pc:sldMk cId="690721915" sldId="269"/>
            <ac:spMk id="23" creationId="{1500B4A4-B1F1-41EA-886A-B8A210DBCA3B}"/>
          </ac:spMkLst>
        </pc:spChg>
        <pc:spChg chg="del">
          <ac:chgData name="Greg Roe" userId="da8fe1fb-a383-477f-827b-89c851bb9349" providerId="ADAL" clId="{0D8292A6-2FC8-4FDE-9FFB-99394FD92867}" dt="2021-09-23T17:34:55.649" v="2714"/>
          <ac:spMkLst>
            <pc:docMk/>
            <pc:sldMk cId="690721915" sldId="269"/>
            <ac:spMk id="24" creationId="{5E55A99C-0BDC-4DBE-8E40-9FA66F629FA1}"/>
          </ac:spMkLst>
        </pc:spChg>
      </pc:sldChg>
      <pc:sldChg chg="add modTransition">
        <pc:chgData name="Greg Roe" userId="da8fe1fb-a383-477f-827b-89c851bb9349" providerId="ADAL" clId="{0D8292A6-2FC8-4FDE-9FFB-99394FD92867}" dt="2021-09-23T17:34:55.649" v="2714"/>
        <pc:sldMkLst>
          <pc:docMk/>
          <pc:sldMk cId="3053522099" sldId="271"/>
        </pc:sldMkLst>
      </pc:sldChg>
      <pc:sldChg chg="addSp modSp add mod ord modTransition">
        <pc:chgData name="Greg Roe" userId="da8fe1fb-a383-477f-827b-89c851bb9349" providerId="ADAL" clId="{0D8292A6-2FC8-4FDE-9FFB-99394FD92867}" dt="2021-09-27T16:58:27.090" v="6223" actId="20577"/>
        <pc:sldMkLst>
          <pc:docMk/>
          <pc:sldMk cId="3978984327" sldId="272"/>
        </pc:sldMkLst>
        <pc:spChg chg="add mod">
          <ac:chgData name="Greg Roe" userId="da8fe1fb-a383-477f-827b-89c851bb9349" providerId="ADAL" clId="{0D8292A6-2FC8-4FDE-9FFB-99394FD92867}" dt="2021-09-27T15:16:53.264" v="6022" actId="20577"/>
          <ac:spMkLst>
            <pc:docMk/>
            <pc:sldMk cId="3978984327" sldId="272"/>
            <ac:spMk id="2" creationId="{68A91693-5F07-4EDE-B9DC-406F3DEBE642}"/>
          </ac:spMkLst>
        </pc:spChg>
        <pc:spChg chg="add mod">
          <ac:chgData name="Greg Roe" userId="da8fe1fb-a383-477f-827b-89c851bb9349" providerId="ADAL" clId="{0D8292A6-2FC8-4FDE-9FFB-99394FD92867}" dt="2021-09-27T16:57:11.975" v="6110" actId="1076"/>
          <ac:spMkLst>
            <pc:docMk/>
            <pc:sldMk cId="3978984327" sldId="272"/>
            <ac:spMk id="4" creationId="{176863BC-7FDD-45D9-9A07-2ADBB32439A2}"/>
          </ac:spMkLst>
        </pc:spChg>
        <pc:spChg chg="add mod">
          <ac:chgData name="Greg Roe" userId="da8fe1fb-a383-477f-827b-89c851bb9349" providerId="ADAL" clId="{0D8292A6-2FC8-4FDE-9FFB-99394FD92867}" dt="2021-09-27T16:58:27.090" v="6223" actId="20577"/>
          <ac:spMkLst>
            <pc:docMk/>
            <pc:sldMk cId="3978984327" sldId="272"/>
            <ac:spMk id="6" creationId="{08EFA4D9-8AB4-4DD6-A56C-D7F7F25E49A1}"/>
          </ac:spMkLst>
        </pc:spChg>
        <pc:spChg chg="add mod">
          <ac:chgData name="Greg Roe" userId="da8fe1fb-a383-477f-827b-89c851bb9349" providerId="ADAL" clId="{0D8292A6-2FC8-4FDE-9FFB-99394FD92867}" dt="2021-09-27T16:58:15.688" v="6202" actId="20577"/>
          <ac:spMkLst>
            <pc:docMk/>
            <pc:sldMk cId="3978984327" sldId="272"/>
            <ac:spMk id="8" creationId="{6A84E2D2-3668-4FC5-969C-505C3B371F18}"/>
          </ac:spMkLst>
        </pc:spChg>
        <pc:picChg chg="mod">
          <ac:chgData name="Greg Roe" userId="da8fe1fb-a383-477f-827b-89c851bb9349" providerId="ADAL" clId="{0D8292A6-2FC8-4FDE-9FFB-99394FD92867}" dt="2021-09-27T16:56:39.078" v="6079" actId="1076"/>
          <ac:picMkLst>
            <pc:docMk/>
            <pc:sldMk cId="3978984327" sldId="272"/>
            <ac:picMk id="3" creationId="{BAB79607-A5A2-416A-9BC3-0982A5FF233D}"/>
          </ac:picMkLst>
        </pc:picChg>
        <pc:picChg chg="mod">
          <ac:chgData name="Greg Roe" userId="da8fe1fb-a383-477f-827b-89c851bb9349" providerId="ADAL" clId="{0D8292A6-2FC8-4FDE-9FFB-99394FD92867}" dt="2021-09-27T16:56:42.476" v="6080" actId="1076"/>
          <ac:picMkLst>
            <pc:docMk/>
            <pc:sldMk cId="3978984327" sldId="272"/>
            <ac:picMk id="5" creationId="{A8757AF7-0B70-4B4E-AD36-1B3A82168A36}"/>
          </ac:picMkLst>
        </pc:picChg>
      </pc:sldChg>
      <pc:sldChg chg="addSp modSp mod">
        <pc:chgData name="Greg Roe" userId="da8fe1fb-a383-477f-827b-89c851bb9349" providerId="ADAL" clId="{0D8292A6-2FC8-4FDE-9FFB-99394FD92867}" dt="2021-09-27T18:16:28.294" v="7152" actId="20577"/>
        <pc:sldMkLst>
          <pc:docMk/>
          <pc:sldMk cId="3635852913" sldId="1719"/>
        </pc:sldMkLst>
        <pc:spChg chg="add mod">
          <ac:chgData name="Greg Roe" userId="da8fe1fb-a383-477f-827b-89c851bb9349" providerId="ADAL" clId="{0D8292A6-2FC8-4FDE-9FFB-99394FD92867}" dt="2021-09-23T15:01:08.605" v="59" actId="767"/>
          <ac:spMkLst>
            <pc:docMk/>
            <pc:sldMk cId="3635852913" sldId="1719"/>
            <ac:spMk id="2" creationId="{52A2837E-E8C1-4DAF-BBB2-EF9E884EF267}"/>
          </ac:spMkLst>
        </pc:spChg>
        <pc:spChg chg="add mod">
          <ac:chgData name="Greg Roe" userId="da8fe1fb-a383-477f-827b-89c851bb9349" providerId="ADAL" clId="{0D8292A6-2FC8-4FDE-9FFB-99394FD92867}" dt="2021-09-23T15:02:27.875" v="147" actId="113"/>
          <ac:spMkLst>
            <pc:docMk/>
            <pc:sldMk cId="3635852913" sldId="1719"/>
            <ac:spMk id="3" creationId="{AF26C729-D02F-4830-A781-0F417049BF09}"/>
          </ac:spMkLst>
        </pc:spChg>
        <pc:spChg chg="mod">
          <ac:chgData name="Greg Roe" userId="da8fe1fb-a383-477f-827b-89c851bb9349" providerId="ADAL" clId="{0D8292A6-2FC8-4FDE-9FFB-99394FD92867}" dt="2021-09-27T18:16:28.294" v="7152" actId="20577"/>
          <ac:spMkLst>
            <pc:docMk/>
            <pc:sldMk cId="3635852913" sldId="1719"/>
            <ac:spMk id="4" creationId="{00000000-0000-0000-0000-000000000000}"/>
          </ac:spMkLst>
        </pc:spChg>
      </pc:sldChg>
      <pc:sldChg chg="modSp mod">
        <pc:chgData name="Greg Roe" userId="da8fe1fb-a383-477f-827b-89c851bb9349" providerId="ADAL" clId="{0D8292A6-2FC8-4FDE-9FFB-99394FD92867}" dt="2021-09-27T19:26:59.811" v="7170" actId="20577"/>
        <pc:sldMkLst>
          <pc:docMk/>
          <pc:sldMk cId="2159792794" sldId="3066"/>
        </pc:sldMkLst>
        <pc:spChg chg="mod">
          <ac:chgData name="Greg Roe" userId="da8fe1fb-a383-477f-827b-89c851bb9349" providerId="ADAL" clId="{0D8292A6-2FC8-4FDE-9FFB-99394FD92867}" dt="2021-09-27T19:26:59.811" v="7170" actId="20577"/>
          <ac:spMkLst>
            <pc:docMk/>
            <pc:sldMk cId="2159792794" sldId="3066"/>
            <ac:spMk id="4" creationId="{BD3C08AA-53E0-4794-917D-1A5160BA816D}"/>
          </ac:spMkLst>
        </pc:spChg>
      </pc:sldChg>
      <pc:sldChg chg="addSp">
        <pc:chgData name="Greg Roe" userId="da8fe1fb-a383-477f-827b-89c851bb9349" providerId="ADAL" clId="{0D8292A6-2FC8-4FDE-9FFB-99394FD92867}" dt="2021-09-23T15:47:30.250" v="921"/>
        <pc:sldMkLst>
          <pc:docMk/>
          <pc:sldMk cId="1521030892" sldId="3089"/>
        </pc:sldMkLst>
        <pc:picChg chg="add">
          <ac:chgData name="Greg Roe" userId="da8fe1fb-a383-477f-827b-89c851bb9349" providerId="ADAL" clId="{0D8292A6-2FC8-4FDE-9FFB-99394FD92867}" dt="2021-09-23T15:47:30.250" v="921"/>
          <ac:picMkLst>
            <pc:docMk/>
            <pc:sldMk cId="1521030892" sldId="3089"/>
            <ac:picMk id="1026" creationId="{8746C113-8FC9-4D66-9BF2-6E18F3B88AE8}"/>
          </ac:picMkLst>
        </pc:picChg>
      </pc:sldChg>
      <pc:sldChg chg="modSp add del mod ord">
        <pc:chgData name="Greg Roe" userId="da8fe1fb-a383-477f-827b-89c851bb9349" providerId="ADAL" clId="{0D8292A6-2FC8-4FDE-9FFB-99394FD92867}" dt="2021-09-24T16:33:44.324" v="4059"/>
        <pc:sldMkLst>
          <pc:docMk/>
          <pc:sldMk cId="2560879337" sldId="3089"/>
        </pc:sldMkLst>
        <pc:spChg chg="mod">
          <ac:chgData name="Greg Roe" userId="da8fe1fb-a383-477f-827b-89c851bb9349" providerId="ADAL" clId="{0D8292A6-2FC8-4FDE-9FFB-99394FD92867}" dt="2021-09-23T15:43:26.046" v="636" actId="20577"/>
          <ac:spMkLst>
            <pc:docMk/>
            <pc:sldMk cId="2560879337" sldId="3089"/>
            <ac:spMk id="2" creationId="{2F44080A-AFA8-4988-A685-2E9220E50AE6}"/>
          </ac:spMkLst>
        </pc:spChg>
        <pc:spChg chg="mod">
          <ac:chgData name="Greg Roe" userId="da8fe1fb-a383-477f-827b-89c851bb9349" providerId="ADAL" clId="{0D8292A6-2FC8-4FDE-9FFB-99394FD92867}" dt="2021-09-23T15:51:20.528" v="1282" actId="1076"/>
          <ac:spMkLst>
            <pc:docMk/>
            <pc:sldMk cId="2560879337" sldId="3089"/>
            <ac:spMk id="3" creationId="{9CEC4FA0-1A42-4D70-B902-5C1DF018B87A}"/>
          </ac:spMkLst>
        </pc:spChg>
        <pc:picChg chg="mod">
          <ac:chgData name="Greg Roe" userId="da8fe1fb-a383-477f-827b-89c851bb9349" providerId="ADAL" clId="{0D8292A6-2FC8-4FDE-9FFB-99394FD92867}" dt="2021-09-23T15:47:35.694" v="925" actId="1076"/>
          <ac:picMkLst>
            <pc:docMk/>
            <pc:sldMk cId="2560879337" sldId="3089"/>
            <ac:picMk id="1026" creationId="{8746C113-8FC9-4D66-9BF2-6E18F3B88AE8}"/>
          </ac:picMkLst>
        </pc:picChg>
      </pc:sldChg>
      <pc:sldChg chg="modSp mod ord">
        <pc:chgData name="Greg Roe" userId="da8fe1fb-a383-477f-827b-89c851bb9349" providerId="ADAL" clId="{0D8292A6-2FC8-4FDE-9FFB-99394FD92867}" dt="2021-09-27T18:18:25.957" v="7158" actId="20577"/>
        <pc:sldMkLst>
          <pc:docMk/>
          <pc:sldMk cId="2651001892" sldId="8614"/>
        </pc:sldMkLst>
        <pc:spChg chg="mod">
          <ac:chgData name="Greg Roe" userId="da8fe1fb-a383-477f-827b-89c851bb9349" providerId="ADAL" clId="{0D8292A6-2FC8-4FDE-9FFB-99394FD92867}" dt="2021-09-27T18:18:25.957" v="7158" actId="20577"/>
          <ac:spMkLst>
            <pc:docMk/>
            <pc:sldMk cId="2651001892" sldId="8614"/>
            <ac:spMk id="3" creationId="{FD6CB25D-A094-4957-B719-6157F9BB1FBE}"/>
          </ac:spMkLst>
        </pc:spChg>
      </pc:sldChg>
      <pc:sldChg chg="ord">
        <pc:chgData name="Greg Roe" userId="da8fe1fb-a383-477f-827b-89c851bb9349" providerId="ADAL" clId="{0D8292A6-2FC8-4FDE-9FFB-99394FD92867}" dt="2021-09-23T18:45:53.734" v="3394"/>
        <pc:sldMkLst>
          <pc:docMk/>
          <pc:sldMk cId="2876961373" sldId="8615"/>
        </pc:sldMkLst>
      </pc:sldChg>
      <pc:sldChg chg="ord">
        <pc:chgData name="Greg Roe" userId="da8fe1fb-a383-477f-827b-89c851bb9349" providerId="ADAL" clId="{0D8292A6-2FC8-4FDE-9FFB-99394FD92867}" dt="2021-09-23T18:45:48.267" v="3392"/>
        <pc:sldMkLst>
          <pc:docMk/>
          <pc:sldMk cId="3020229310" sldId="8617"/>
        </pc:sldMkLst>
      </pc:sldChg>
      <pc:sldChg chg="modNotesTx">
        <pc:chgData name="Greg Roe" userId="da8fe1fb-a383-477f-827b-89c851bb9349" providerId="ADAL" clId="{0D8292A6-2FC8-4FDE-9FFB-99394FD92867}" dt="2021-09-24T20:25:56.973" v="4115" actId="6549"/>
        <pc:sldMkLst>
          <pc:docMk/>
          <pc:sldMk cId="1564128363" sldId="8618"/>
        </pc:sldMkLst>
      </pc:sldChg>
      <pc:sldChg chg="ord">
        <pc:chgData name="Greg Roe" userId="da8fe1fb-a383-477f-827b-89c851bb9349" providerId="ADAL" clId="{0D8292A6-2FC8-4FDE-9FFB-99394FD92867}" dt="2021-09-26T18:31:39.749" v="4148"/>
        <pc:sldMkLst>
          <pc:docMk/>
          <pc:sldMk cId="134126378" sldId="8633"/>
        </pc:sldMkLst>
      </pc:sldChg>
      <pc:sldChg chg="modSp mod">
        <pc:chgData name="Greg Roe" userId="da8fe1fb-a383-477f-827b-89c851bb9349" providerId="ADAL" clId="{0D8292A6-2FC8-4FDE-9FFB-99394FD92867}" dt="2021-09-27T17:01:17.709" v="6251" actId="20577"/>
        <pc:sldMkLst>
          <pc:docMk/>
          <pc:sldMk cId="2387086889" sldId="8634"/>
        </pc:sldMkLst>
        <pc:spChg chg="mod">
          <ac:chgData name="Greg Roe" userId="da8fe1fb-a383-477f-827b-89c851bb9349" providerId="ADAL" clId="{0D8292A6-2FC8-4FDE-9FFB-99394FD92867}" dt="2021-09-27T17:01:17.709" v="6251" actId="20577"/>
          <ac:spMkLst>
            <pc:docMk/>
            <pc:sldMk cId="2387086889" sldId="8634"/>
            <ac:spMk id="5" creationId="{6C67A640-709C-4BBA-92A6-507856D71FDF}"/>
          </ac:spMkLst>
        </pc:spChg>
      </pc:sldChg>
      <pc:sldChg chg="modSp add mod">
        <pc:chgData name="Greg Roe" userId="da8fe1fb-a383-477f-827b-89c851bb9349" providerId="ADAL" clId="{0D8292A6-2FC8-4FDE-9FFB-99394FD92867}" dt="2021-09-26T18:31:00.060" v="4146" actId="255"/>
        <pc:sldMkLst>
          <pc:docMk/>
          <pc:sldMk cId="33264146" sldId="8635"/>
        </pc:sldMkLst>
        <pc:spChg chg="mod">
          <ac:chgData name="Greg Roe" userId="da8fe1fb-a383-477f-827b-89c851bb9349" providerId="ADAL" clId="{0D8292A6-2FC8-4FDE-9FFB-99394FD92867}" dt="2021-09-23T15:08:58.688" v="243" actId="20577"/>
          <ac:spMkLst>
            <pc:docMk/>
            <pc:sldMk cId="33264146" sldId="8635"/>
            <ac:spMk id="2" creationId="{2D7A595A-0C46-4BD0-8988-5C8AC4AACF8F}"/>
          </ac:spMkLst>
        </pc:spChg>
        <pc:spChg chg="mod">
          <ac:chgData name="Greg Roe" userId="da8fe1fb-a383-477f-827b-89c851bb9349" providerId="ADAL" clId="{0D8292A6-2FC8-4FDE-9FFB-99394FD92867}" dt="2021-09-26T18:31:00.060" v="4146" actId="255"/>
          <ac:spMkLst>
            <pc:docMk/>
            <pc:sldMk cId="33264146" sldId="8635"/>
            <ac:spMk id="4" creationId="{BD3C08AA-53E0-4794-917D-1A5160BA816D}"/>
          </ac:spMkLst>
        </pc:spChg>
      </pc:sldChg>
      <pc:sldChg chg="addSp delSp modSp add del mod">
        <pc:chgData name="Greg Roe" userId="da8fe1fb-a383-477f-827b-89c851bb9349" providerId="ADAL" clId="{0D8292A6-2FC8-4FDE-9FFB-99394FD92867}" dt="2021-09-23T16:01:40.290" v="1311" actId="47"/>
        <pc:sldMkLst>
          <pc:docMk/>
          <pc:sldMk cId="2052955712" sldId="8636"/>
        </pc:sldMkLst>
        <pc:spChg chg="del">
          <ac:chgData name="Greg Roe" userId="da8fe1fb-a383-477f-827b-89c851bb9349" providerId="ADAL" clId="{0D8292A6-2FC8-4FDE-9FFB-99394FD92867}" dt="2021-09-23T16:01:35.832" v="1310" actId="478"/>
          <ac:spMkLst>
            <pc:docMk/>
            <pc:sldMk cId="2052955712" sldId="8636"/>
            <ac:spMk id="2" creationId="{00000000-0000-0000-0000-000000000000}"/>
          </ac:spMkLst>
        </pc:spChg>
        <pc:spChg chg="del">
          <ac:chgData name="Greg Roe" userId="da8fe1fb-a383-477f-827b-89c851bb9349" providerId="ADAL" clId="{0D8292A6-2FC8-4FDE-9FFB-99394FD92867}" dt="2021-09-23T16:01:35.832" v="1310" actId="478"/>
          <ac:spMkLst>
            <pc:docMk/>
            <pc:sldMk cId="2052955712" sldId="8636"/>
            <ac:spMk id="3" creationId="{00000000-0000-0000-0000-000000000000}"/>
          </ac:spMkLst>
        </pc:spChg>
        <pc:spChg chg="add mod">
          <ac:chgData name="Greg Roe" userId="da8fe1fb-a383-477f-827b-89c851bb9349" providerId="ADAL" clId="{0D8292A6-2FC8-4FDE-9FFB-99394FD92867}" dt="2021-09-23T16:01:35.832" v="1310" actId="478"/>
          <ac:spMkLst>
            <pc:docMk/>
            <pc:sldMk cId="2052955712" sldId="8636"/>
            <ac:spMk id="6" creationId="{3820FE46-0BC5-4D4F-8FAA-2D984B2EE332}"/>
          </ac:spMkLst>
        </pc:spChg>
        <pc:spChg chg="add mod">
          <ac:chgData name="Greg Roe" userId="da8fe1fb-a383-477f-827b-89c851bb9349" providerId="ADAL" clId="{0D8292A6-2FC8-4FDE-9FFB-99394FD92867}" dt="2021-09-23T16:01:35.832" v="1310" actId="478"/>
          <ac:spMkLst>
            <pc:docMk/>
            <pc:sldMk cId="2052955712" sldId="8636"/>
            <ac:spMk id="8" creationId="{C56C1E64-4D15-4C9E-A81D-52A88736C8FE}"/>
          </ac:spMkLst>
        </pc:spChg>
        <pc:spChg chg="add mod">
          <ac:chgData name="Greg Roe" userId="da8fe1fb-a383-477f-827b-89c851bb9349" providerId="ADAL" clId="{0D8292A6-2FC8-4FDE-9FFB-99394FD92867}" dt="2021-09-23T16:01:35.832" v="1310" actId="478"/>
          <ac:spMkLst>
            <pc:docMk/>
            <pc:sldMk cId="2052955712" sldId="8636"/>
            <ac:spMk id="10" creationId="{C9877C1E-29B3-4D2C-9920-140CD01C53EF}"/>
          </ac:spMkLst>
        </pc:spChg>
        <pc:spChg chg="del">
          <ac:chgData name="Greg Roe" userId="da8fe1fb-a383-477f-827b-89c851bb9349" providerId="ADAL" clId="{0D8292A6-2FC8-4FDE-9FFB-99394FD92867}" dt="2021-09-23T16:01:35.832" v="1310" actId="478"/>
          <ac:spMkLst>
            <pc:docMk/>
            <pc:sldMk cId="2052955712" sldId="8636"/>
            <ac:spMk id="12" creationId="{C4226080-F4D3-473F-8324-DFB4ADA600CB}"/>
          </ac:spMkLst>
        </pc:spChg>
        <pc:picChg chg="del">
          <ac:chgData name="Greg Roe" userId="da8fe1fb-a383-477f-827b-89c851bb9349" providerId="ADAL" clId="{0D8292A6-2FC8-4FDE-9FFB-99394FD92867}" dt="2021-09-23T16:01:35.832" v="1310" actId="478"/>
          <ac:picMkLst>
            <pc:docMk/>
            <pc:sldMk cId="2052955712" sldId="8636"/>
            <ac:picMk id="5" creationId="{EF3843EF-E087-49B2-BC76-592F0EFC9A4C}"/>
          </ac:picMkLst>
        </pc:picChg>
      </pc:sldChg>
      <pc:sldChg chg="addSp modSp new mod ord">
        <pc:chgData name="Greg Roe" userId="da8fe1fb-a383-477f-827b-89c851bb9349" providerId="ADAL" clId="{0D8292A6-2FC8-4FDE-9FFB-99394FD92867}" dt="2021-09-24T16:34:21.730" v="4065"/>
        <pc:sldMkLst>
          <pc:docMk/>
          <pc:sldMk cId="2601784843" sldId="8636"/>
        </pc:sldMkLst>
        <pc:picChg chg="add mod">
          <ac:chgData name="Greg Roe" userId="da8fe1fb-a383-477f-827b-89c851bb9349" providerId="ADAL" clId="{0D8292A6-2FC8-4FDE-9FFB-99394FD92867}" dt="2021-09-23T16:03:04.250" v="1316"/>
          <ac:picMkLst>
            <pc:docMk/>
            <pc:sldMk cId="2601784843" sldId="8636"/>
            <ac:picMk id="3" creationId="{075371CB-9A6F-4A6C-9905-7612A88D185C}"/>
          </ac:picMkLst>
        </pc:picChg>
      </pc:sldChg>
      <pc:sldChg chg="delSp modSp add mod ord">
        <pc:chgData name="Greg Roe" userId="da8fe1fb-a383-477f-827b-89c851bb9349" providerId="ADAL" clId="{0D8292A6-2FC8-4FDE-9FFB-99394FD92867}" dt="2021-09-24T16:33:50.462" v="4061"/>
        <pc:sldMkLst>
          <pc:docMk/>
          <pc:sldMk cId="1285214919" sldId="8637"/>
        </pc:sldMkLst>
        <pc:spChg chg="mod">
          <ac:chgData name="Greg Roe" userId="da8fe1fb-a383-477f-827b-89c851bb9349" providerId="ADAL" clId="{0D8292A6-2FC8-4FDE-9FFB-99394FD92867}" dt="2021-09-23T16:56:46.235" v="2577" actId="20577"/>
          <ac:spMkLst>
            <pc:docMk/>
            <pc:sldMk cId="1285214919" sldId="8637"/>
            <ac:spMk id="2" creationId="{2F44080A-AFA8-4988-A685-2E9220E50AE6}"/>
          </ac:spMkLst>
        </pc:spChg>
        <pc:spChg chg="mod">
          <ac:chgData name="Greg Roe" userId="da8fe1fb-a383-477f-827b-89c851bb9349" providerId="ADAL" clId="{0D8292A6-2FC8-4FDE-9FFB-99394FD92867}" dt="2021-09-23T16:57:47.154" v="2616" actId="20577"/>
          <ac:spMkLst>
            <pc:docMk/>
            <pc:sldMk cId="1285214919" sldId="8637"/>
            <ac:spMk id="3" creationId="{9CEC4FA0-1A42-4D70-B902-5C1DF018B87A}"/>
          </ac:spMkLst>
        </pc:spChg>
        <pc:picChg chg="del">
          <ac:chgData name="Greg Roe" userId="da8fe1fb-a383-477f-827b-89c851bb9349" providerId="ADAL" clId="{0D8292A6-2FC8-4FDE-9FFB-99394FD92867}" dt="2021-09-23T16:11:35.644" v="1318" actId="478"/>
          <ac:picMkLst>
            <pc:docMk/>
            <pc:sldMk cId="1285214919" sldId="8637"/>
            <ac:picMk id="1026" creationId="{8746C113-8FC9-4D66-9BF2-6E18F3B88AE8}"/>
          </ac:picMkLst>
        </pc:picChg>
      </pc:sldChg>
      <pc:sldChg chg="add del">
        <pc:chgData name="Greg Roe" userId="da8fe1fb-a383-477f-827b-89c851bb9349" providerId="ADAL" clId="{0D8292A6-2FC8-4FDE-9FFB-99394FD92867}" dt="2021-09-23T16:02:01.725" v="1314" actId="22"/>
        <pc:sldMkLst>
          <pc:docMk/>
          <pc:sldMk cId="1617921007" sldId="8637"/>
        </pc:sldMkLst>
      </pc:sldChg>
      <pc:sldChg chg="addSp delSp modSp add mod">
        <pc:chgData name="Greg Roe" userId="da8fe1fb-a383-477f-827b-89c851bb9349" providerId="ADAL" clId="{0D8292A6-2FC8-4FDE-9FFB-99394FD92867}" dt="2021-09-23T17:01:49.459" v="2633"/>
        <pc:sldMkLst>
          <pc:docMk/>
          <pc:sldMk cId="3885923604" sldId="8638"/>
        </pc:sldMkLst>
        <pc:spChg chg="del mod">
          <ac:chgData name="Greg Roe" userId="da8fe1fb-a383-477f-827b-89c851bb9349" providerId="ADAL" clId="{0D8292A6-2FC8-4FDE-9FFB-99394FD92867}" dt="2021-09-23T17:01:05.138" v="2625" actId="478"/>
          <ac:spMkLst>
            <pc:docMk/>
            <pc:sldMk cId="3885923604" sldId="8638"/>
            <ac:spMk id="2" creationId="{27502880-FE22-46F7-B231-AFCEDB14A808}"/>
          </ac:spMkLst>
        </pc:spChg>
        <pc:spChg chg="del mod">
          <ac:chgData name="Greg Roe" userId="da8fe1fb-a383-477f-827b-89c851bb9349" providerId="ADAL" clId="{0D8292A6-2FC8-4FDE-9FFB-99394FD92867}" dt="2021-09-23T17:01:14.324" v="2627" actId="478"/>
          <ac:spMkLst>
            <pc:docMk/>
            <pc:sldMk cId="3885923604" sldId="8638"/>
            <ac:spMk id="3" creationId="{FD6CB25D-A094-4957-B719-6157F9BB1FBE}"/>
          </ac:spMkLst>
        </pc:spChg>
        <pc:picChg chg="add mod">
          <ac:chgData name="Greg Roe" userId="da8fe1fb-a383-477f-827b-89c851bb9349" providerId="ADAL" clId="{0D8292A6-2FC8-4FDE-9FFB-99394FD92867}" dt="2021-09-23T17:01:49.459" v="2633"/>
          <ac:picMkLst>
            <pc:docMk/>
            <pc:sldMk cId="3885923604" sldId="8638"/>
            <ac:picMk id="5" creationId="{B0EAA188-3CE7-4FC6-AD4B-E015CBF6260A}"/>
          </ac:picMkLst>
        </pc:picChg>
      </pc:sldChg>
      <pc:sldChg chg="modSp new del mod">
        <pc:chgData name="Greg Roe" userId="da8fe1fb-a383-477f-827b-89c851bb9349" providerId="ADAL" clId="{0D8292A6-2FC8-4FDE-9FFB-99394FD92867}" dt="2021-09-23T17:34:36.438" v="2711" actId="47"/>
        <pc:sldMkLst>
          <pc:docMk/>
          <pc:sldMk cId="518088028" sldId="8639"/>
        </pc:sldMkLst>
        <pc:spChg chg="mod">
          <ac:chgData name="Greg Roe" userId="da8fe1fb-a383-477f-827b-89c851bb9349" providerId="ADAL" clId="{0D8292A6-2FC8-4FDE-9FFB-99394FD92867}" dt="2021-09-23T17:29:01.448" v="2702" actId="20577"/>
          <ac:spMkLst>
            <pc:docMk/>
            <pc:sldMk cId="518088028" sldId="8639"/>
            <ac:spMk id="2" creationId="{8105142F-5D5E-4080-A5D2-2BA2FF06C129}"/>
          </ac:spMkLst>
        </pc:spChg>
        <pc:spChg chg="mod">
          <ac:chgData name="Greg Roe" userId="da8fe1fb-a383-477f-827b-89c851bb9349" providerId="ADAL" clId="{0D8292A6-2FC8-4FDE-9FFB-99394FD92867}" dt="2021-09-23T17:30:30.907" v="2710" actId="20577"/>
          <ac:spMkLst>
            <pc:docMk/>
            <pc:sldMk cId="518088028" sldId="8639"/>
            <ac:spMk id="3" creationId="{D0A73D5A-DCBD-4F39-A495-66CC25E87C3E}"/>
          </ac:spMkLst>
        </pc:spChg>
      </pc:sldChg>
      <pc:sldChg chg="addSp delSp modSp add mod setBg delDesignElem">
        <pc:chgData name="Greg Roe" userId="da8fe1fb-a383-477f-827b-89c851bb9349" providerId="ADAL" clId="{0D8292A6-2FC8-4FDE-9FFB-99394FD92867}" dt="2021-09-27T17:10:05.293" v="6881" actId="1076"/>
        <pc:sldMkLst>
          <pc:docMk/>
          <pc:sldMk cId="1615817834" sldId="8639"/>
        </pc:sldMkLst>
        <pc:spChg chg="mod">
          <ac:chgData name="Greg Roe" userId="da8fe1fb-a383-477f-827b-89c851bb9349" providerId="ADAL" clId="{0D8292A6-2FC8-4FDE-9FFB-99394FD92867}" dt="2021-09-27T17:07:15.754" v="6629" actId="1076"/>
          <ac:spMkLst>
            <pc:docMk/>
            <pc:sldMk cId="1615817834" sldId="8639"/>
            <ac:spMk id="2" creationId="{D4CCC766-FFDC-476D-BB4E-E969A4B9C54A}"/>
          </ac:spMkLst>
        </pc:spChg>
        <pc:spChg chg="add del mod">
          <ac:chgData name="Greg Roe" userId="da8fe1fb-a383-477f-827b-89c851bb9349" providerId="ADAL" clId="{0D8292A6-2FC8-4FDE-9FFB-99394FD92867}" dt="2021-09-26T19:33:05.821" v="5758" actId="478"/>
          <ac:spMkLst>
            <pc:docMk/>
            <pc:sldMk cId="1615817834" sldId="8639"/>
            <ac:spMk id="4" creationId="{CE4621DD-3803-44C5-AF63-B89F387A8170}"/>
          </ac:spMkLst>
        </pc:spChg>
        <pc:spChg chg="add mod">
          <ac:chgData name="Greg Roe" userId="da8fe1fb-a383-477f-827b-89c851bb9349" providerId="ADAL" clId="{0D8292A6-2FC8-4FDE-9FFB-99394FD92867}" dt="2021-09-27T17:10:05.293" v="6881" actId="1076"/>
          <ac:spMkLst>
            <pc:docMk/>
            <pc:sldMk cId="1615817834" sldId="8639"/>
            <ac:spMk id="5" creationId="{C69FD2F3-1751-4BBA-A797-F238CBF226BC}"/>
          </ac:spMkLst>
        </pc:spChg>
        <pc:spChg chg="del">
          <ac:chgData name="Greg Roe" userId="da8fe1fb-a383-477f-827b-89c851bb9349" providerId="ADAL" clId="{0D8292A6-2FC8-4FDE-9FFB-99394FD92867}" dt="2021-09-23T17:34:55.649" v="2714"/>
          <ac:spMkLst>
            <pc:docMk/>
            <pc:sldMk cId="1615817834" sldId="8639"/>
            <ac:spMk id="48" creationId="{2BD55E05-51A2-4173-A7FA-869DE4F71AC3}"/>
          </ac:spMkLst>
        </pc:spChg>
        <pc:graphicFrameChg chg="del modGraphic">
          <ac:chgData name="Greg Roe" userId="da8fe1fb-a383-477f-827b-89c851bb9349" providerId="ADAL" clId="{0D8292A6-2FC8-4FDE-9FFB-99394FD92867}" dt="2021-09-26T19:32:57.613" v="5757" actId="478"/>
          <ac:graphicFrameMkLst>
            <pc:docMk/>
            <pc:sldMk cId="1615817834" sldId="8639"/>
            <ac:graphicFrameMk id="16" creationId="{539C34C8-E079-4E34-A198-AB23399FC34D}"/>
          </ac:graphicFrameMkLst>
        </pc:graphicFrameChg>
      </pc:sldChg>
      <pc:sldChg chg="new del">
        <pc:chgData name="Greg Roe" userId="da8fe1fb-a383-477f-827b-89c851bb9349" providerId="ADAL" clId="{0D8292A6-2FC8-4FDE-9FFB-99394FD92867}" dt="2021-09-23T17:28:41.417" v="2697" actId="680"/>
        <pc:sldMkLst>
          <pc:docMk/>
          <pc:sldMk cId="3697920439" sldId="8639"/>
        </pc:sldMkLst>
      </pc:sldChg>
      <pc:sldChg chg="addSp delSp modSp add del mod">
        <pc:chgData name="Greg Roe" userId="da8fe1fb-a383-477f-827b-89c851bb9349" providerId="ADAL" clId="{0D8292A6-2FC8-4FDE-9FFB-99394FD92867}" dt="2021-09-23T18:10:06.307" v="2944" actId="47"/>
        <pc:sldMkLst>
          <pc:docMk/>
          <pc:sldMk cId="446242881" sldId="8640"/>
        </pc:sldMkLst>
        <pc:spChg chg="mod">
          <ac:chgData name="Greg Roe" userId="da8fe1fb-a383-477f-827b-89c851bb9349" providerId="ADAL" clId="{0D8292A6-2FC8-4FDE-9FFB-99394FD92867}" dt="2021-09-23T18:04:29.502" v="2935" actId="20577"/>
          <ac:spMkLst>
            <pc:docMk/>
            <pc:sldMk cId="446242881" sldId="8640"/>
            <ac:spMk id="2" creationId="{AF905988-EB18-431F-90DE-6DFFB07B3CF0}"/>
          </ac:spMkLst>
        </pc:spChg>
        <pc:spChg chg="del mod">
          <ac:chgData name="Greg Roe" userId="da8fe1fb-a383-477f-827b-89c851bb9349" providerId="ADAL" clId="{0D8292A6-2FC8-4FDE-9FFB-99394FD92867}" dt="2021-09-23T18:04:36.695" v="2936" actId="478"/>
          <ac:spMkLst>
            <pc:docMk/>
            <pc:sldMk cId="446242881" sldId="8640"/>
            <ac:spMk id="3" creationId="{E1860846-61C2-45E2-B9DB-1C18A1EF1EB9}"/>
          </ac:spMkLst>
        </pc:spChg>
        <pc:spChg chg="add mod">
          <ac:chgData name="Greg Roe" userId="da8fe1fb-a383-477f-827b-89c851bb9349" providerId="ADAL" clId="{0D8292A6-2FC8-4FDE-9FFB-99394FD92867}" dt="2021-09-23T18:10:03.135" v="2943" actId="20577"/>
          <ac:spMkLst>
            <pc:docMk/>
            <pc:sldMk cId="446242881" sldId="8640"/>
            <ac:spMk id="4" creationId="{5F4692E8-256A-4F9E-B16B-9EA183273EB2}"/>
          </ac:spMkLst>
        </pc:spChg>
      </pc:sldChg>
      <pc:sldChg chg="addSp delSp modSp add mod ord">
        <pc:chgData name="Greg Roe" userId="da8fe1fb-a383-477f-827b-89c851bb9349" providerId="ADAL" clId="{0D8292A6-2FC8-4FDE-9FFB-99394FD92867}" dt="2021-09-26T18:31:39.749" v="4148"/>
        <pc:sldMkLst>
          <pc:docMk/>
          <pc:sldMk cId="3329043357" sldId="8640"/>
        </pc:sldMkLst>
        <pc:spChg chg="mod">
          <ac:chgData name="Greg Roe" userId="da8fe1fb-a383-477f-827b-89c851bb9349" providerId="ADAL" clId="{0D8292A6-2FC8-4FDE-9FFB-99394FD92867}" dt="2021-09-23T18:14:50.347" v="3254" actId="1076"/>
          <ac:spMkLst>
            <pc:docMk/>
            <pc:sldMk cId="3329043357" sldId="8640"/>
            <ac:spMk id="2" creationId="{AF905988-EB18-431F-90DE-6DFFB07B3CF0}"/>
          </ac:spMkLst>
        </pc:spChg>
        <pc:spChg chg="mod">
          <ac:chgData name="Greg Roe" userId="da8fe1fb-a383-477f-827b-89c851bb9349" providerId="ADAL" clId="{0D8292A6-2FC8-4FDE-9FFB-99394FD92867}" dt="2021-09-23T19:12:57.316" v="3423"/>
          <ac:spMkLst>
            <pc:docMk/>
            <pc:sldMk cId="3329043357" sldId="8640"/>
            <ac:spMk id="3" creationId="{E1860846-61C2-45E2-B9DB-1C18A1EF1EB9}"/>
          </ac:spMkLst>
        </pc:spChg>
        <pc:spChg chg="add del mod">
          <ac:chgData name="Greg Roe" userId="da8fe1fb-a383-477f-827b-89c851bb9349" providerId="ADAL" clId="{0D8292A6-2FC8-4FDE-9FFB-99394FD92867}" dt="2021-09-23T19:46:19.533" v="4051" actId="2710"/>
          <ac:spMkLst>
            <pc:docMk/>
            <pc:sldMk cId="3329043357" sldId="8640"/>
            <ac:spMk id="6" creationId="{DB4E7422-B3A3-4B7D-B0E0-32D44A10F5E5}"/>
          </ac:spMkLst>
        </pc:spChg>
        <pc:picChg chg="add mod">
          <ac:chgData name="Greg Roe" userId="da8fe1fb-a383-477f-827b-89c851bb9349" providerId="ADAL" clId="{0D8292A6-2FC8-4FDE-9FFB-99394FD92867}" dt="2021-09-23T19:27:19.886" v="3838" actId="14100"/>
          <ac:picMkLst>
            <pc:docMk/>
            <pc:sldMk cId="3329043357" sldId="8640"/>
            <ac:picMk id="5" creationId="{E1EA221D-0EB8-4174-BB9E-44DE6C5523B7}"/>
          </ac:picMkLst>
        </pc:picChg>
      </pc:sldChg>
      <pc:sldChg chg="delSp modSp add mod ord">
        <pc:chgData name="Greg Roe" userId="da8fe1fb-a383-477f-827b-89c851bb9349" providerId="ADAL" clId="{0D8292A6-2FC8-4FDE-9FFB-99394FD92867}" dt="2021-09-26T18:31:39.749" v="4148"/>
        <pc:sldMkLst>
          <pc:docMk/>
          <pc:sldMk cId="2642741924" sldId="8641"/>
        </pc:sldMkLst>
        <pc:spChg chg="mod">
          <ac:chgData name="Greg Roe" userId="da8fe1fb-a383-477f-827b-89c851bb9349" providerId="ADAL" clId="{0D8292A6-2FC8-4FDE-9FFB-99394FD92867}" dt="2021-09-23T18:18:28.496" v="3278" actId="1076"/>
          <ac:spMkLst>
            <pc:docMk/>
            <pc:sldMk cId="2642741924" sldId="8641"/>
            <ac:spMk id="2" creationId="{AF905988-EB18-431F-90DE-6DFFB07B3CF0}"/>
          </ac:spMkLst>
        </pc:spChg>
        <pc:spChg chg="del mod">
          <ac:chgData name="Greg Roe" userId="da8fe1fb-a383-477f-827b-89c851bb9349" providerId="ADAL" clId="{0D8292A6-2FC8-4FDE-9FFB-99394FD92867}" dt="2021-09-23T18:18:20.677" v="3275" actId="478"/>
          <ac:spMkLst>
            <pc:docMk/>
            <pc:sldMk cId="2642741924" sldId="8641"/>
            <ac:spMk id="3" creationId="{E1860846-61C2-45E2-B9DB-1C18A1EF1EB9}"/>
          </ac:spMkLst>
        </pc:spChg>
        <pc:picChg chg="del">
          <ac:chgData name="Greg Roe" userId="da8fe1fb-a383-477f-827b-89c851bb9349" providerId="ADAL" clId="{0D8292A6-2FC8-4FDE-9FFB-99394FD92867}" dt="2021-09-23T18:18:15.938" v="3274" actId="478"/>
          <ac:picMkLst>
            <pc:docMk/>
            <pc:sldMk cId="2642741924" sldId="8641"/>
            <ac:picMk id="5" creationId="{E1EA221D-0EB8-4174-BB9E-44DE6C5523B7}"/>
          </ac:picMkLst>
        </pc:picChg>
      </pc:sldChg>
      <pc:sldChg chg="addSp delSp modSp add mod setBg delDesignElem">
        <pc:chgData name="Greg Roe" userId="da8fe1fb-a383-477f-827b-89c851bb9349" providerId="ADAL" clId="{0D8292A6-2FC8-4FDE-9FFB-99394FD92867}" dt="2021-09-26T19:32:12.326" v="5731" actId="1076"/>
        <pc:sldMkLst>
          <pc:docMk/>
          <pc:sldMk cId="1083210454" sldId="8642"/>
        </pc:sldMkLst>
        <pc:spChg chg="mod">
          <ac:chgData name="Greg Roe" userId="da8fe1fb-a383-477f-827b-89c851bb9349" providerId="ADAL" clId="{0D8292A6-2FC8-4FDE-9FFB-99394FD92867}" dt="2021-09-26T19:32:08.155" v="5730" actId="14100"/>
          <ac:spMkLst>
            <pc:docMk/>
            <pc:sldMk cId="1083210454" sldId="8642"/>
            <ac:spMk id="2" creationId="{D4CCC766-FFDC-476D-BB4E-E969A4B9C54A}"/>
          </ac:spMkLst>
        </pc:spChg>
        <pc:spChg chg="add del mod">
          <ac:chgData name="Greg Roe" userId="da8fe1fb-a383-477f-827b-89c851bb9349" providerId="ADAL" clId="{0D8292A6-2FC8-4FDE-9FFB-99394FD92867}" dt="2021-09-26T19:25:41.750" v="5386" actId="478"/>
          <ac:spMkLst>
            <pc:docMk/>
            <pc:sldMk cId="1083210454" sldId="8642"/>
            <ac:spMk id="5" creationId="{7A5507A8-F381-400B-924A-626808CA7898}"/>
          </ac:spMkLst>
        </pc:spChg>
        <pc:spChg chg="add mod">
          <ac:chgData name="Greg Roe" userId="da8fe1fb-a383-477f-827b-89c851bb9349" providerId="ADAL" clId="{0D8292A6-2FC8-4FDE-9FFB-99394FD92867}" dt="2021-09-26T19:32:12.326" v="5731" actId="1076"/>
          <ac:spMkLst>
            <pc:docMk/>
            <pc:sldMk cId="1083210454" sldId="8642"/>
            <ac:spMk id="6" creationId="{4DDB1182-5101-4CE9-A299-455E59DE4DE0}"/>
          </ac:spMkLst>
        </pc:spChg>
        <pc:spChg chg="del">
          <ac:chgData name="Greg Roe" userId="da8fe1fb-a383-477f-827b-89c851bb9349" providerId="ADAL" clId="{0D8292A6-2FC8-4FDE-9FFB-99394FD92867}" dt="2021-09-26T19:03:17.925" v="4947"/>
          <ac:spMkLst>
            <pc:docMk/>
            <pc:sldMk cId="1083210454" sldId="8642"/>
            <ac:spMk id="48" creationId="{2BD55E05-51A2-4173-A7FA-869DE4F71AC3}"/>
          </ac:spMkLst>
        </pc:spChg>
        <pc:graphicFrameChg chg="del mod">
          <ac:chgData name="Greg Roe" userId="da8fe1fb-a383-477f-827b-89c851bb9349" providerId="ADAL" clId="{0D8292A6-2FC8-4FDE-9FFB-99394FD92867}" dt="2021-09-26T19:25:10.593" v="5385" actId="478"/>
          <ac:graphicFrameMkLst>
            <pc:docMk/>
            <pc:sldMk cId="1083210454" sldId="8642"/>
            <ac:graphicFrameMk id="16" creationId="{539C34C8-E079-4E34-A198-AB23399FC34D}"/>
          </ac:graphicFrameMkLst>
        </pc:graphicFrameChg>
      </pc:sldChg>
      <pc:sldChg chg="delSp add del setBg delDesignElem">
        <pc:chgData name="Greg Roe" userId="da8fe1fb-a383-477f-827b-89c851bb9349" providerId="ADAL" clId="{0D8292A6-2FC8-4FDE-9FFB-99394FD92867}" dt="2021-09-26T19:26:48.325" v="5441" actId="47"/>
        <pc:sldMkLst>
          <pc:docMk/>
          <pc:sldMk cId="2272683997" sldId="8643"/>
        </pc:sldMkLst>
        <pc:spChg chg="del">
          <ac:chgData name="Greg Roe" userId="da8fe1fb-a383-477f-827b-89c851bb9349" providerId="ADAL" clId="{0D8292A6-2FC8-4FDE-9FFB-99394FD92867}" dt="2021-09-26T19:03:17.925" v="4947"/>
          <ac:spMkLst>
            <pc:docMk/>
            <pc:sldMk cId="2272683997" sldId="8643"/>
            <ac:spMk id="23" creationId="{1500B4A4-B1F1-41EA-886A-B8A210DBCA3B}"/>
          </ac:spMkLst>
        </pc:spChg>
        <pc:spChg chg="del">
          <ac:chgData name="Greg Roe" userId="da8fe1fb-a383-477f-827b-89c851bb9349" providerId="ADAL" clId="{0D8292A6-2FC8-4FDE-9FFB-99394FD92867}" dt="2021-09-26T19:03:17.925" v="4947"/>
          <ac:spMkLst>
            <pc:docMk/>
            <pc:sldMk cId="2272683997" sldId="8643"/>
            <ac:spMk id="24" creationId="{5E55A99C-0BDC-4DBE-8E40-9FA66F629FA1}"/>
          </ac:spMkLst>
        </pc:spChg>
      </pc:sldChg>
      <pc:sldChg chg="add modTransition">
        <pc:chgData name="Greg Roe" userId="da8fe1fb-a383-477f-827b-89c851bb9349" providerId="ADAL" clId="{0D8292A6-2FC8-4FDE-9FFB-99394FD92867}" dt="2021-09-26T19:03:17.925" v="4947"/>
        <pc:sldMkLst>
          <pc:docMk/>
          <pc:sldMk cId="1748957487" sldId="8644"/>
        </pc:sldMkLst>
      </pc:sldChg>
      <pc:sldChg chg="modSp new mod">
        <pc:chgData name="Greg Roe" userId="da8fe1fb-a383-477f-827b-89c851bb9349" providerId="ADAL" clId="{0D8292A6-2FC8-4FDE-9FFB-99394FD92867}" dt="2021-09-26T19:31:37.181" v="5714" actId="1076"/>
        <pc:sldMkLst>
          <pc:docMk/>
          <pc:sldMk cId="3199202757" sldId="8645"/>
        </pc:sldMkLst>
        <pc:spChg chg="mod">
          <ac:chgData name="Greg Roe" userId="da8fe1fb-a383-477f-827b-89c851bb9349" providerId="ADAL" clId="{0D8292A6-2FC8-4FDE-9FFB-99394FD92867}" dt="2021-09-26T19:31:31.558" v="5713" actId="6549"/>
          <ac:spMkLst>
            <pc:docMk/>
            <pc:sldMk cId="3199202757" sldId="8645"/>
            <ac:spMk id="2" creationId="{82D818F0-E66E-4F5C-ADED-3E5908907FE2}"/>
          </ac:spMkLst>
        </pc:spChg>
        <pc:spChg chg="mod">
          <ac:chgData name="Greg Roe" userId="da8fe1fb-a383-477f-827b-89c851bb9349" providerId="ADAL" clId="{0D8292A6-2FC8-4FDE-9FFB-99394FD92867}" dt="2021-09-26T19:31:37.181" v="5714" actId="1076"/>
          <ac:spMkLst>
            <pc:docMk/>
            <pc:sldMk cId="3199202757" sldId="8645"/>
            <ac:spMk id="3" creationId="{DD5D2587-A394-40D2-A56B-1EFA4EA56E25}"/>
          </ac:spMkLst>
        </pc:spChg>
      </pc:sldChg>
      <pc:sldChg chg="addSp delSp modSp add del mod ord">
        <pc:chgData name="Greg Roe" userId="da8fe1fb-a383-477f-827b-89c851bb9349" providerId="ADAL" clId="{0D8292A6-2FC8-4FDE-9FFB-99394FD92867}" dt="2021-09-27T15:09:49.179" v="5997" actId="14100"/>
        <pc:sldMkLst>
          <pc:docMk/>
          <pc:sldMk cId="435869248" sldId="8646"/>
        </pc:sldMkLst>
        <pc:spChg chg="mod">
          <ac:chgData name="Greg Roe" userId="da8fe1fb-a383-477f-827b-89c851bb9349" providerId="ADAL" clId="{0D8292A6-2FC8-4FDE-9FFB-99394FD92867}" dt="2021-09-26T19:46:09.429" v="5985" actId="1076"/>
          <ac:spMkLst>
            <pc:docMk/>
            <pc:sldMk cId="435869248" sldId="8646"/>
            <ac:spMk id="2" creationId="{D4CCC766-FFDC-476D-BB4E-E969A4B9C54A}"/>
          </ac:spMkLst>
        </pc:spChg>
        <pc:spChg chg="del">
          <ac:chgData name="Greg Roe" userId="da8fe1fb-a383-477f-827b-89c851bb9349" providerId="ADAL" clId="{0D8292A6-2FC8-4FDE-9FFB-99394FD92867}" dt="2021-09-26T19:44:03.761" v="5939" actId="21"/>
          <ac:spMkLst>
            <pc:docMk/>
            <pc:sldMk cId="435869248" sldId="8646"/>
            <ac:spMk id="3" creationId="{BA562A40-8E39-42AD-B6FF-E9463C5B371C}"/>
          </ac:spMkLst>
        </pc:spChg>
        <pc:spChg chg="add mod">
          <ac:chgData name="Greg Roe" userId="da8fe1fb-a383-477f-827b-89c851bb9349" providerId="ADAL" clId="{0D8292A6-2FC8-4FDE-9FFB-99394FD92867}" dt="2021-09-27T15:09:49.179" v="5997" actId="14100"/>
          <ac:spMkLst>
            <pc:docMk/>
            <pc:sldMk cId="435869248" sldId="8646"/>
            <ac:spMk id="4" creationId="{6A87D411-1327-431F-96B1-96BCE0E9249F}"/>
          </ac:spMkLst>
        </pc:spChg>
        <pc:graphicFrameChg chg="mod modGraphic">
          <ac:chgData name="Greg Roe" userId="da8fe1fb-a383-477f-827b-89c851bb9349" providerId="ADAL" clId="{0D8292A6-2FC8-4FDE-9FFB-99394FD92867}" dt="2021-09-26T19:45:02.743" v="5948" actId="1076"/>
          <ac:graphicFrameMkLst>
            <pc:docMk/>
            <pc:sldMk cId="435869248" sldId="8646"/>
            <ac:graphicFrameMk id="4" creationId="{43B757E6-8524-4039-9647-C6D5AAB99F89}"/>
          </ac:graphicFrameMkLst>
        </pc:graphicFrameChg>
        <pc:graphicFrameChg chg="del">
          <ac:chgData name="Greg Roe" userId="da8fe1fb-a383-477f-827b-89c851bb9349" providerId="ADAL" clId="{0D8292A6-2FC8-4FDE-9FFB-99394FD92867}" dt="2021-09-26T19:44:03.761" v="5939" actId="21"/>
          <ac:graphicFrameMkLst>
            <pc:docMk/>
            <pc:sldMk cId="435869248" sldId="8646"/>
            <ac:graphicFrameMk id="5" creationId="{F29BCE04-F113-4BC1-BA82-7EFA85C62133}"/>
          </ac:graphicFrameMkLst>
        </pc:graphicFrameChg>
      </pc:sldChg>
      <pc:sldChg chg="addSp">
        <pc:chgData name="Greg Roe" userId="da8fe1fb-a383-477f-827b-89c851bb9349" providerId="ADAL" clId="{0D8292A6-2FC8-4FDE-9FFB-99394FD92867}" dt="2021-09-26T19:44:01.440" v="5937"/>
        <pc:sldMkLst>
          <pc:docMk/>
          <pc:sldMk cId="2688004483" sldId="8646"/>
        </pc:sldMkLst>
        <pc:spChg chg="add">
          <ac:chgData name="Greg Roe" userId="da8fe1fb-a383-477f-827b-89c851bb9349" providerId="ADAL" clId="{0D8292A6-2FC8-4FDE-9FFB-99394FD92867}" dt="2021-09-26T19:44:01.440" v="5937"/>
          <ac:spMkLst>
            <pc:docMk/>
            <pc:sldMk cId="2688004483" sldId="8646"/>
            <ac:spMk id="3" creationId="{BA562A40-8E39-42AD-B6FF-E9463C5B371C}"/>
          </ac:spMkLst>
        </pc:spChg>
      </pc:sldChg>
      <pc:sldChg chg="addSp delSp modSp add mod">
        <pc:chgData name="Greg Roe" userId="da8fe1fb-a383-477f-827b-89c851bb9349" providerId="ADAL" clId="{0D8292A6-2FC8-4FDE-9FFB-99394FD92867}" dt="2021-09-27T15:11:38.281" v="6002" actId="14100"/>
        <pc:sldMkLst>
          <pc:docMk/>
          <pc:sldMk cId="3729337509" sldId="8647"/>
        </pc:sldMkLst>
        <pc:spChg chg="del mod">
          <ac:chgData name="Greg Roe" userId="da8fe1fb-a383-477f-827b-89c851bb9349" providerId="ADAL" clId="{0D8292A6-2FC8-4FDE-9FFB-99394FD92867}" dt="2021-09-27T15:11:35.024" v="6001" actId="478"/>
          <ac:spMkLst>
            <pc:docMk/>
            <pc:sldMk cId="3729337509" sldId="8647"/>
            <ac:spMk id="4" creationId="{6A87D411-1327-431F-96B1-96BCE0E9249F}"/>
          </ac:spMkLst>
        </pc:spChg>
        <pc:picChg chg="add mod">
          <ac:chgData name="Greg Roe" userId="da8fe1fb-a383-477f-827b-89c851bb9349" providerId="ADAL" clId="{0D8292A6-2FC8-4FDE-9FFB-99394FD92867}" dt="2021-09-27T15:11:38.281" v="6002" actId="14100"/>
          <ac:picMkLst>
            <pc:docMk/>
            <pc:sldMk cId="3729337509" sldId="8647"/>
            <ac:picMk id="5" creationId="{232C38EA-3BF7-4464-8E27-27CE2C4F7530}"/>
          </ac:picMkLst>
        </pc:picChg>
      </pc:sldChg>
      <pc:sldChg chg="addSp delSp modSp add mod modNotesTx">
        <pc:chgData name="Greg Roe" userId="da8fe1fb-a383-477f-827b-89c851bb9349" providerId="ADAL" clId="{0D8292A6-2FC8-4FDE-9FFB-99394FD92867}" dt="2021-09-27T16:55:25.401" v="6078" actId="6549"/>
        <pc:sldMkLst>
          <pc:docMk/>
          <pc:sldMk cId="742792289" sldId="8648"/>
        </pc:sldMkLst>
        <pc:spChg chg="mod">
          <ac:chgData name="Greg Roe" userId="da8fe1fb-a383-477f-827b-89c851bb9349" providerId="ADAL" clId="{0D8292A6-2FC8-4FDE-9FFB-99394FD92867}" dt="2021-09-27T15:21:00.847" v="6077" actId="20577"/>
          <ac:spMkLst>
            <pc:docMk/>
            <pc:sldMk cId="742792289" sldId="8648"/>
            <ac:spMk id="2" creationId="{EE056B16-8CA4-4B3B-9B14-35E8CE762809}"/>
          </ac:spMkLst>
        </pc:spChg>
        <pc:spChg chg="del">
          <ac:chgData name="Greg Roe" userId="da8fe1fb-a383-477f-827b-89c851bb9349" providerId="ADAL" clId="{0D8292A6-2FC8-4FDE-9FFB-99394FD92867}" dt="2021-09-27T15:20:01.382" v="6024" actId="478"/>
          <ac:spMkLst>
            <pc:docMk/>
            <pc:sldMk cId="742792289" sldId="8648"/>
            <ac:spMk id="3" creationId="{AA6454AA-7E82-4C03-81AA-8882B6A4FF3E}"/>
          </ac:spMkLst>
        </pc:spChg>
        <pc:spChg chg="add del mod">
          <ac:chgData name="Greg Roe" userId="da8fe1fb-a383-477f-827b-89c851bb9349" providerId="ADAL" clId="{0D8292A6-2FC8-4FDE-9FFB-99394FD92867}" dt="2021-09-27T15:20:06.334" v="6025" actId="478"/>
          <ac:spMkLst>
            <pc:docMk/>
            <pc:sldMk cId="742792289" sldId="8648"/>
            <ac:spMk id="5" creationId="{602AB476-24FE-4836-B3A8-30BD2988847A}"/>
          </ac:spMkLst>
        </pc:spChg>
        <pc:picChg chg="add mod">
          <ac:chgData name="Greg Roe" userId="da8fe1fb-a383-477f-827b-89c851bb9349" providerId="ADAL" clId="{0D8292A6-2FC8-4FDE-9FFB-99394FD92867}" dt="2021-09-27T15:20:26.450" v="6029" actId="1076"/>
          <ac:picMkLst>
            <pc:docMk/>
            <pc:sldMk cId="742792289" sldId="8648"/>
            <ac:picMk id="7" creationId="{87FF9ECA-43E4-4645-B33F-E3B6A398B99B}"/>
          </ac:picMkLst>
        </pc:picChg>
      </pc:sldChg>
      <pc:sldChg chg="modSp add mod">
        <pc:chgData name="Greg Roe" userId="da8fe1fb-a383-477f-827b-89c851bb9349" providerId="ADAL" clId="{0D8292A6-2FC8-4FDE-9FFB-99394FD92867}" dt="2021-09-27T17:06:23.889" v="6606" actId="20577"/>
        <pc:sldMkLst>
          <pc:docMk/>
          <pc:sldMk cId="177534505" sldId="8649"/>
        </pc:sldMkLst>
        <pc:spChg chg="mod">
          <ac:chgData name="Greg Roe" userId="da8fe1fb-a383-477f-827b-89c851bb9349" providerId="ADAL" clId="{0D8292A6-2FC8-4FDE-9FFB-99394FD92867}" dt="2021-09-27T17:05:16.150" v="6410" actId="20577"/>
          <ac:spMkLst>
            <pc:docMk/>
            <pc:sldMk cId="177534505" sldId="8649"/>
            <ac:spMk id="2" creationId="{82D818F0-E66E-4F5C-ADED-3E5908907FE2}"/>
          </ac:spMkLst>
        </pc:spChg>
        <pc:spChg chg="mod">
          <ac:chgData name="Greg Roe" userId="da8fe1fb-a383-477f-827b-89c851bb9349" providerId="ADAL" clId="{0D8292A6-2FC8-4FDE-9FFB-99394FD92867}" dt="2021-09-27T17:06:23.889" v="6606" actId="20577"/>
          <ac:spMkLst>
            <pc:docMk/>
            <pc:sldMk cId="177534505" sldId="8649"/>
            <ac:spMk id="3" creationId="{DD5D2587-A394-40D2-A56B-1EFA4EA56E25}"/>
          </ac:spMkLst>
        </pc:spChg>
      </pc:sldChg>
      <pc:sldChg chg="modSp add mod">
        <pc:chgData name="Greg Roe" userId="da8fe1fb-a383-477f-827b-89c851bb9349" providerId="ADAL" clId="{0D8292A6-2FC8-4FDE-9FFB-99394FD92867}" dt="2021-09-27T17:12:12.616" v="7106" actId="20577"/>
        <pc:sldMkLst>
          <pc:docMk/>
          <pc:sldMk cId="3751566954" sldId="8650"/>
        </pc:sldMkLst>
        <pc:spChg chg="mod">
          <ac:chgData name="Greg Roe" userId="da8fe1fb-a383-477f-827b-89c851bb9349" providerId="ADAL" clId="{0D8292A6-2FC8-4FDE-9FFB-99394FD92867}" dt="2021-09-27T17:12:12.616" v="7106" actId="20577"/>
          <ac:spMkLst>
            <pc:docMk/>
            <pc:sldMk cId="3751566954" sldId="8650"/>
            <ac:spMk id="2" creationId="{82D818F0-E66E-4F5C-ADED-3E5908907FE2}"/>
          </ac:spMkLst>
        </pc:spChg>
        <pc:spChg chg="mod">
          <ac:chgData name="Greg Roe" userId="da8fe1fb-a383-477f-827b-89c851bb9349" providerId="ADAL" clId="{0D8292A6-2FC8-4FDE-9FFB-99394FD92867}" dt="2021-09-27T17:11:40.395" v="7061" actId="20577"/>
          <ac:spMkLst>
            <pc:docMk/>
            <pc:sldMk cId="3751566954" sldId="8650"/>
            <ac:spMk id="3" creationId="{DD5D2587-A394-40D2-A56B-1EFA4EA56E25}"/>
          </ac:spMkLst>
        </pc:spChg>
      </pc:sldChg>
    </pc:docChg>
  </pc:docChgLst>
</pc:chgInfo>
</file>

<file path=ppt/diagrams/_rels/data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image" Target="../media/image26.png"/></Relationships>
</file>

<file path=ppt/diagrams/_rels/drawing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image" Target="../media/image2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9D7CD-DA1A-4ED3-AD35-B6B59289F65C}" type="doc">
      <dgm:prSet loTypeId="urn:microsoft.com/office/officeart/2005/8/layout/hProcess9" loCatId="process" qsTypeId="urn:microsoft.com/office/officeart/2005/8/quickstyle/simple1" qsCatId="simple" csTypeId="urn:microsoft.com/office/officeart/2005/8/colors/accent1_2" csCatId="accent1" phldr="1"/>
      <dgm:spPr/>
    </dgm:pt>
    <dgm:pt modelId="{4A32D99B-5F5D-41B2-9E28-33A9B7EB4CBD}">
      <dgm:prSet phldrT="[Text]"/>
      <dgm:spPr/>
      <dgm:t>
        <a:bodyPr/>
        <a:lstStyle/>
        <a:p>
          <a:r>
            <a:rPr lang="en-US" dirty="0"/>
            <a:t>Development</a:t>
          </a:r>
        </a:p>
      </dgm:t>
    </dgm:pt>
    <dgm:pt modelId="{000D43E9-64D8-4547-B633-27D071029DB4}" type="parTrans" cxnId="{039229FE-AC84-4BA9-85FD-26018D428BCF}">
      <dgm:prSet/>
      <dgm:spPr/>
      <dgm:t>
        <a:bodyPr/>
        <a:lstStyle/>
        <a:p>
          <a:endParaRPr lang="en-US"/>
        </a:p>
      </dgm:t>
    </dgm:pt>
    <dgm:pt modelId="{0494087A-7CDF-4474-8144-86F19A51DAE9}" type="sibTrans" cxnId="{039229FE-AC84-4BA9-85FD-26018D428BCF}">
      <dgm:prSet/>
      <dgm:spPr/>
      <dgm:t>
        <a:bodyPr/>
        <a:lstStyle/>
        <a:p>
          <a:endParaRPr lang="en-US"/>
        </a:p>
      </dgm:t>
    </dgm:pt>
    <dgm:pt modelId="{05CCE8D0-7B52-4CE8-91F3-3A4863A65F81}">
      <dgm:prSet phldrT="[Text]"/>
      <dgm:spPr/>
      <dgm:t>
        <a:bodyPr/>
        <a:lstStyle/>
        <a:p>
          <a:r>
            <a:rPr lang="en-US" dirty="0"/>
            <a:t>Test</a:t>
          </a:r>
        </a:p>
      </dgm:t>
    </dgm:pt>
    <dgm:pt modelId="{CB9963FC-65C0-4D36-BE7F-9B742BE996BE}" type="parTrans" cxnId="{D949806F-4F4E-46C3-A6F6-4EDF6A2169AD}">
      <dgm:prSet/>
      <dgm:spPr/>
      <dgm:t>
        <a:bodyPr/>
        <a:lstStyle/>
        <a:p>
          <a:endParaRPr lang="en-US"/>
        </a:p>
      </dgm:t>
    </dgm:pt>
    <dgm:pt modelId="{1F433B9D-968C-4C39-A34A-C6922B46F110}" type="sibTrans" cxnId="{D949806F-4F4E-46C3-A6F6-4EDF6A2169AD}">
      <dgm:prSet/>
      <dgm:spPr/>
      <dgm:t>
        <a:bodyPr/>
        <a:lstStyle/>
        <a:p>
          <a:endParaRPr lang="en-US"/>
        </a:p>
      </dgm:t>
    </dgm:pt>
    <dgm:pt modelId="{A23A3A9A-6EF2-4BE2-A5A3-974563148C22}">
      <dgm:prSet phldrT="[Text]"/>
      <dgm:spPr/>
      <dgm:t>
        <a:bodyPr/>
        <a:lstStyle/>
        <a:p>
          <a:r>
            <a:rPr lang="en-US" dirty="0"/>
            <a:t>Production</a:t>
          </a:r>
        </a:p>
      </dgm:t>
    </dgm:pt>
    <dgm:pt modelId="{0B8D287B-3AFF-4785-A68B-173B4C7A7C47}" type="parTrans" cxnId="{C813B5E6-BBAD-413B-B32C-2ADF02FDED46}">
      <dgm:prSet/>
      <dgm:spPr/>
      <dgm:t>
        <a:bodyPr/>
        <a:lstStyle/>
        <a:p>
          <a:endParaRPr lang="en-US"/>
        </a:p>
      </dgm:t>
    </dgm:pt>
    <dgm:pt modelId="{08E376DC-0DB9-4196-9159-C6FC4460A157}" type="sibTrans" cxnId="{C813B5E6-BBAD-413B-B32C-2ADF02FDED46}">
      <dgm:prSet/>
      <dgm:spPr/>
      <dgm:t>
        <a:bodyPr/>
        <a:lstStyle/>
        <a:p>
          <a:endParaRPr lang="en-US"/>
        </a:p>
      </dgm:t>
    </dgm:pt>
    <dgm:pt modelId="{8CD130C0-DBA5-453E-A6A7-CDC0B0A66204}" type="pres">
      <dgm:prSet presAssocID="{C179D7CD-DA1A-4ED3-AD35-B6B59289F65C}" presName="CompostProcess" presStyleCnt="0">
        <dgm:presLayoutVars>
          <dgm:dir/>
          <dgm:resizeHandles val="exact"/>
        </dgm:presLayoutVars>
      </dgm:prSet>
      <dgm:spPr/>
    </dgm:pt>
    <dgm:pt modelId="{C11F63CA-9510-4C69-B975-6417FEB4D65F}" type="pres">
      <dgm:prSet presAssocID="{C179D7CD-DA1A-4ED3-AD35-B6B59289F65C}" presName="arrow" presStyleLbl="bgShp" presStyleIdx="0" presStyleCnt="1"/>
      <dgm:spPr/>
    </dgm:pt>
    <dgm:pt modelId="{F79A60D5-DEAA-4EA7-BBBF-144937107CEC}" type="pres">
      <dgm:prSet presAssocID="{C179D7CD-DA1A-4ED3-AD35-B6B59289F65C}" presName="linearProcess" presStyleCnt="0"/>
      <dgm:spPr/>
    </dgm:pt>
    <dgm:pt modelId="{7862E1D9-7BDD-47BE-9BF5-44E2473D22CF}" type="pres">
      <dgm:prSet presAssocID="{4A32D99B-5F5D-41B2-9E28-33A9B7EB4CBD}" presName="textNode" presStyleLbl="node1" presStyleIdx="0" presStyleCnt="3">
        <dgm:presLayoutVars>
          <dgm:bulletEnabled val="1"/>
        </dgm:presLayoutVars>
      </dgm:prSet>
      <dgm:spPr/>
    </dgm:pt>
    <dgm:pt modelId="{F85482BF-65B4-41A2-AE5D-AE16F480BE3F}" type="pres">
      <dgm:prSet presAssocID="{0494087A-7CDF-4474-8144-86F19A51DAE9}" presName="sibTrans" presStyleCnt="0"/>
      <dgm:spPr/>
    </dgm:pt>
    <dgm:pt modelId="{280C4FB1-3D76-4B78-94DF-83150D6792A4}" type="pres">
      <dgm:prSet presAssocID="{05CCE8D0-7B52-4CE8-91F3-3A4863A65F81}" presName="textNode" presStyleLbl="node1" presStyleIdx="1" presStyleCnt="3">
        <dgm:presLayoutVars>
          <dgm:bulletEnabled val="1"/>
        </dgm:presLayoutVars>
      </dgm:prSet>
      <dgm:spPr/>
    </dgm:pt>
    <dgm:pt modelId="{A008E947-27D3-45F2-B9A7-DCC12DC4AAF1}" type="pres">
      <dgm:prSet presAssocID="{1F433B9D-968C-4C39-A34A-C6922B46F110}" presName="sibTrans" presStyleCnt="0"/>
      <dgm:spPr/>
    </dgm:pt>
    <dgm:pt modelId="{DB64C7BF-ECDC-4C6B-B803-26886B588B9C}" type="pres">
      <dgm:prSet presAssocID="{A23A3A9A-6EF2-4BE2-A5A3-974563148C22}" presName="textNode" presStyleLbl="node1" presStyleIdx="2" presStyleCnt="3">
        <dgm:presLayoutVars>
          <dgm:bulletEnabled val="1"/>
        </dgm:presLayoutVars>
      </dgm:prSet>
      <dgm:spPr/>
    </dgm:pt>
  </dgm:ptLst>
  <dgm:cxnLst>
    <dgm:cxn modelId="{50436403-8BD2-4D58-A1FC-AA763D9CFE1E}" type="presOf" srcId="{4A32D99B-5F5D-41B2-9E28-33A9B7EB4CBD}" destId="{7862E1D9-7BDD-47BE-9BF5-44E2473D22CF}" srcOrd="0" destOrd="0" presId="urn:microsoft.com/office/officeart/2005/8/layout/hProcess9"/>
    <dgm:cxn modelId="{49765A4B-12AA-41E4-AF1F-5AD9DA877216}" type="presOf" srcId="{05CCE8D0-7B52-4CE8-91F3-3A4863A65F81}" destId="{280C4FB1-3D76-4B78-94DF-83150D6792A4}" srcOrd="0" destOrd="0" presId="urn:microsoft.com/office/officeart/2005/8/layout/hProcess9"/>
    <dgm:cxn modelId="{D949806F-4F4E-46C3-A6F6-4EDF6A2169AD}" srcId="{C179D7CD-DA1A-4ED3-AD35-B6B59289F65C}" destId="{05CCE8D0-7B52-4CE8-91F3-3A4863A65F81}" srcOrd="1" destOrd="0" parTransId="{CB9963FC-65C0-4D36-BE7F-9B742BE996BE}" sibTransId="{1F433B9D-968C-4C39-A34A-C6922B46F110}"/>
    <dgm:cxn modelId="{29D82AAC-4DD1-4212-A24A-354D7031CBED}" type="presOf" srcId="{C179D7CD-DA1A-4ED3-AD35-B6B59289F65C}" destId="{8CD130C0-DBA5-453E-A6A7-CDC0B0A66204}" srcOrd="0" destOrd="0" presId="urn:microsoft.com/office/officeart/2005/8/layout/hProcess9"/>
    <dgm:cxn modelId="{C813B5E6-BBAD-413B-B32C-2ADF02FDED46}" srcId="{C179D7CD-DA1A-4ED3-AD35-B6B59289F65C}" destId="{A23A3A9A-6EF2-4BE2-A5A3-974563148C22}" srcOrd="2" destOrd="0" parTransId="{0B8D287B-3AFF-4785-A68B-173B4C7A7C47}" sibTransId="{08E376DC-0DB9-4196-9159-C6FC4460A157}"/>
    <dgm:cxn modelId="{1A13CCE7-82FD-42D2-86F5-0D02A6B14B84}" type="presOf" srcId="{A23A3A9A-6EF2-4BE2-A5A3-974563148C22}" destId="{DB64C7BF-ECDC-4C6B-B803-26886B588B9C}" srcOrd="0" destOrd="0" presId="urn:microsoft.com/office/officeart/2005/8/layout/hProcess9"/>
    <dgm:cxn modelId="{039229FE-AC84-4BA9-85FD-26018D428BCF}" srcId="{C179D7CD-DA1A-4ED3-AD35-B6B59289F65C}" destId="{4A32D99B-5F5D-41B2-9E28-33A9B7EB4CBD}" srcOrd="0" destOrd="0" parTransId="{000D43E9-64D8-4547-B633-27D071029DB4}" sibTransId="{0494087A-7CDF-4474-8144-86F19A51DAE9}"/>
    <dgm:cxn modelId="{38E4AEEB-0F23-4EC8-9A4B-91BC3F77129C}" type="presParOf" srcId="{8CD130C0-DBA5-453E-A6A7-CDC0B0A66204}" destId="{C11F63CA-9510-4C69-B975-6417FEB4D65F}" srcOrd="0" destOrd="0" presId="urn:microsoft.com/office/officeart/2005/8/layout/hProcess9"/>
    <dgm:cxn modelId="{2D38B41D-2AE2-4FDC-9AF1-C2DA48535A33}" type="presParOf" srcId="{8CD130C0-DBA5-453E-A6A7-CDC0B0A66204}" destId="{F79A60D5-DEAA-4EA7-BBBF-144937107CEC}" srcOrd="1" destOrd="0" presId="urn:microsoft.com/office/officeart/2005/8/layout/hProcess9"/>
    <dgm:cxn modelId="{4315B3AC-B616-4522-891F-3BEFAF669F99}" type="presParOf" srcId="{F79A60D5-DEAA-4EA7-BBBF-144937107CEC}" destId="{7862E1D9-7BDD-47BE-9BF5-44E2473D22CF}" srcOrd="0" destOrd="0" presId="urn:microsoft.com/office/officeart/2005/8/layout/hProcess9"/>
    <dgm:cxn modelId="{5FECB57E-AEDD-4927-BA62-3F650620C242}" type="presParOf" srcId="{F79A60D5-DEAA-4EA7-BBBF-144937107CEC}" destId="{F85482BF-65B4-41A2-AE5D-AE16F480BE3F}" srcOrd="1" destOrd="0" presId="urn:microsoft.com/office/officeart/2005/8/layout/hProcess9"/>
    <dgm:cxn modelId="{A3246C2C-6D75-4D68-B06F-C5B390C72EAC}" type="presParOf" srcId="{F79A60D5-DEAA-4EA7-BBBF-144937107CEC}" destId="{280C4FB1-3D76-4B78-94DF-83150D6792A4}" srcOrd="2" destOrd="0" presId="urn:microsoft.com/office/officeart/2005/8/layout/hProcess9"/>
    <dgm:cxn modelId="{579C0401-D245-486C-B776-A94343FC87DF}" type="presParOf" srcId="{F79A60D5-DEAA-4EA7-BBBF-144937107CEC}" destId="{A008E947-27D3-45F2-B9A7-DCC12DC4AAF1}" srcOrd="3" destOrd="0" presId="urn:microsoft.com/office/officeart/2005/8/layout/hProcess9"/>
    <dgm:cxn modelId="{0D31DB8C-AECD-467F-9D90-350B3BEAED88}" type="presParOf" srcId="{F79A60D5-DEAA-4EA7-BBBF-144937107CEC}" destId="{DB64C7BF-ECDC-4C6B-B803-26886B588B9C}"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A1D421-69EC-41F9-8323-200C71BD5DCF}" type="doc">
      <dgm:prSet loTypeId="urn:microsoft.com/office/officeart/2005/8/layout/vList3" loCatId="list" qsTypeId="urn:microsoft.com/office/officeart/2005/8/quickstyle/simple1" qsCatId="simple" csTypeId="urn:microsoft.com/office/officeart/2005/8/colors/accent1_2" csCatId="accent1" phldr="1"/>
      <dgm:spPr/>
    </dgm:pt>
    <dgm:pt modelId="{7E58F23B-83B3-4872-8A91-FC019A9DED68}">
      <dgm:prSet phldrT="[Text]"/>
      <dgm:spPr/>
      <dgm:t>
        <a:bodyPr/>
        <a:lstStyle/>
        <a:p>
          <a:r>
            <a:rPr lang="en-AU" dirty="0"/>
            <a:t>Unmanaged</a:t>
          </a:r>
        </a:p>
      </dgm:t>
    </dgm:pt>
    <dgm:pt modelId="{093DC44A-E94C-42FC-BB28-BB6B0A22ED1A}" type="parTrans" cxnId="{1D5571BF-1E3F-472C-81AE-16AAB1A60895}">
      <dgm:prSet/>
      <dgm:spPr/>
      <dgm:t>
        <a:bodyPr/>
        <a:lstStyle/>
        <a:p>
          <a:endParaRPr lang="en-AU"/>
        </a:p>
      </dgm:t>
    </dgm:pt>
    <dgm:pt modelId="{3185303F-81A1-45A1-A65B-C92E04A33AAC}" type="sibTrans" cxnId="{1D5571BF-1E3F-472C-81AE-16AAB1A60895}">
      <dgm:prSet/>
      <dgm:spPr/>
      <dgm:t>
        <a:bodyPr/>
        <a:lstStyle/>
        <a:p>
          <a:endParaRPr lang="en-AU"/>
        </a:p>
      </dgm:t>
    </dgm:pt>
    <dgm:pt modelId="{459921FF-6697-44DF-81E6-7E1ECF104936}">
      <dgm:prSet phldrT="[Text]"/>
      <dgm:spPr/>
      <dgm:t>
        <a:bodyPr/>
        <a:lstStyle/>
        <a:p>
          <a:r>
            <a:rPr lang="en-AU" dirty="0"/>
            <a:t>Managed</a:t>
          </a:r>
        </a:p>
      </dgm:t>
    </dgm:pt>
    <dgm:pt modelId="{0346CD4F-4DCE-4A28-921B-021131F7239F}" type="parTrans" cxnId="{C23B6802-FDB0-4DF8-BA78-0CDAF2FDBC97}">
      <dgm:prSet/>
      <dgm:spPr/>
      <dgm:t>
        <a:bodyPr/>
        <a:lstStyle/>
        <a:p>
          <a:endParaRPr lang="en-AU"/>
        </a:p>
      </dgm:t>
    </dgm:pt>
    <dgm:pt modelId="{31126243-C5F1-4ABA-8E47-96E5272C91D8}" type="sibTrans" cxnId="{C23B6802-FDB0-4DF8-BA78-0CDAF2FDBC97}">
      <dgm:prSet/>
      <dgm:spPr/>
      <dgm:t>
        <a:bodyPr/>
        <a:lstStyle/>
        <a:p>
          <a:endParaRPr lang="en-AU"/>
        </a:p>
      </dgm:t>
    </dgm:pt>
    <dgm:pt modelId="{075F8EDF-6F9C-409F-ADEE-882B203CF9B4}">
      <dgm:prSet phldrT="[Text]"/>
      <dgm:spPr/>
      <dgm:t>
        <a:bodyPr/>
        <a:lstStyle/>
        <a:p>
          <a:r>
            <a:rPr lang="en-AU" dirty="0"/>
            <a:t>Used during development</a:t>
          </a:r>
        </a:p>
      </dgm:t>
    </dgm:pt>
    <dgm:pt modelId="{43FDBFC3-89EA-4BB2-B86D-B94E20700AED}" type="parTrans" cxnId="{008104EA-3326-439E-8459-3F80FA5A4467}">
      <dgm:prSet/>
      <dgm:spPr/>
      <dgm:t>
        <a:bodyPr/>
        <a:lstStyle/>
        <a:p>
          <a:endParaRPr lang="en-AU"/>
        </a:p>
      </dgm:t>
    </dgm:pt>
    <dgm:pt modelId="{185AEDDE-9D72-4D3A-8463-30A2EE97EA28}" type="sibTrans" cxnId="{008104EA-3326-439E-8459-3F80FA5A4467}">
      <dgm:prSet/>
      <dgm:spPr/>
      <dgm:t>
        <a:bodyPr/>
        <a:lstStyle/>
        <a:p>
          <a:endParaRPr lang="en-AU"/>
        </a:p>
      </dgm:t>
    </dgm:pt>
    <dgm:pt modelId="{A0810147-597B-47B6-85CA-86D492726C5E}">
      <dgm:prSet phldrT="[Text]"/>
      <dgm:spPr/>
      <dgm:t>
        <a:bodyPr/>
        <a:lstStyle/>
        <a:p>
          <a:r>
            <a:rPr lang="en-AU" dirty="0"/>
            <a:t>Used to transport to other development environments</a:t>
          </a:r>
        </a:p>
      </dgm:t>
    </dgm:pt>
    <dgm:pt modelId="{333E0D5B-F5A6-4DDE-B3C4-6B05D3A3EEEC}" type="parTrans" cxnId="{905AF1B6-4B49-49C1-9EF3-AEE77D22C1B5}">
      <dgm:prSet/>
      <dgm:spPr/>
      <dgm:t>
        <a:bodyPr/>
        <a:lstStyle/>
        <a:p>
          <a:endParaRPr lang="en-AU"/>
        </a:p>
      </dgm:t>
    </dgm:pt>
    <dgm:pt modelId="{A7A7DFDD-A267-4ED1-8C00-5D3423ED6267}" type="sibTrans" cxnId="{905AF1B6-4B49-49C1-9EF3-AEE77D22C1B5}">
      <dgm:prSet/>
      <dgm:spPr/>
      <dgm:t>
        <a:bodyPr/>
        <a:lstStyle/>
        <a:p>
          <a:endParaRPr lang="en-AU"/>
        </a:p>
      </dgm:t>
    </dgm:pt>
    <dgm:pt modelId="{3981D233-9DF2-4728-8F20-8C369CD4FE2E}">
      <dgm:prSet phldrT="[Text]"/>
      <dgm:spPr/>
      <dgm:t>
        <a:bodyPr/>
        <a:lstStyle/>
        <a:p>
          <a:r>
            <a:rPr lang="en-AU" dirty="0"/>
            <a:t>Used to distribute to non-development environments</a:t>
          </a:r>
        </a:p>
      </dgm:t>
    </dgm:pt>
    <dgm:pt modelId="{B531ED18-EF53-475B-B61F-0598E695C309}" type="parTrans" cxnId="{D59F808C-559D-4D03-B011-E20BB87BE5C9}">
      <dgm:prSet/>
      <dgm:spPr/>
      <dgm:t>
        <a:bodyPr/>
        <a:lstStyle/>
        <a:p>
          <a:endParaRPr lang="en-AU"/>
        </a:p>
      </dgm:t>
    </dgm:pt>
    <dgm:pt modelId="{638974C9-0C7C-4C36-B614-3CE20C8B8912}" type="sibTrans" cxnId="{D59F808C-559D-4D03-B011-E20BB87BE5C9}">
      <dgm:prSet/>
      <dgm:spPr/>
      <dgm:t>
        <a:bodyPr/>
        <a:lstStyle/>
        <a:p>
          <a:endParaRPr lang="en-AU"/>
        </a:p>
      </dgm:t>
    </dgm:pt>
    <dgm:pt modelId="{C4D82BB9-E6AC-4EA7-8B8B-B80630B036D5}" type="pres">
      <dgm:prSet presAssocID="{75A1D421-69EC-41F9-8323-200C71BD5DCF}" presName="linearFlow" presStyleCnt="0">
        <dgm:presLayoutVars>
          <dgm:dir/>
          <dgm:resizeHandles val="exact"/>
        </dgm:presLayoutVars>
      </dgm:prSet>
      <dgm:spPr/>
    </dgm:pt>
    <dgm:pt modelId="{4CD4EBCD-F17D-4000-9658-8AC8EF83276D}" type="pres">
      <dgm:prSet presAssocID="{7E58F23B-83B3-4872-8A91-FC019A9DED68}" presName="composite" presStyleCnt="0"/>
      <dgm:spPr/>
    </dgm:pt>
    <dgm:pt modelId="{1D7CFC11-E376-4A25-A5AE-173098C9CD7A}" type="pres">
      <dgm:prSet presAssocID="{7E58F23B-83B3-4872-8A91-FC019A9DED68}" presName="imgShp" presStyleLbl="fgImgPlace1" presStyleIdx="0" presStyleCnt="2"/>
      <dgm:spPr>
        <a:blipFill rotWithShape="1">
          <a:blip xmlns:r="http://schemas.openxmlformats.org/officeDocument/2006/relationships" r:embed="rId1"/>
          <a:srcRect/>
          <a:stretch>
            <a:fillRect/>
          </a:stretch>
        </a:blipFill>
      </dgm:spPr>
    </dgm:pt>
    <dgm:pt modelId="{F1260A16-65AA-4709-9232-09973865358E}" type="pres">
      <dgm:prSet presAssocID="{7E58F23B-83B3-4872-8A91-FC019A9DED68}" presName="txShp" presStyleLbl="node1" presStyleIdx="0" presStyleCnt="2" custScaleX="100637">
        <dgm:presLayoutVars>
          <dgm:bulletEnabled val="1"/>
        </dgm:presLayoutVars>
      </dgm:prSet>
      <dgm:spPr/>
    </dgm:pt>
    <dgm:pt modelId="{921BC156-3D34-46C2-982C-A37840B30B28}" type="pres">
      <dgm:prSet presAssocID="{3185303F-81A1-45A1-A65B-C92E04A33AAC}" presName="spacing" presStyleCnt="0"/>
      <dgm:spPr/>
    </dgm:pt>
    <dgm:pt modelId="{2E168EEF-AFBF-4A16-A090-CF0B5E47212B}" type="pres">
      <dgm:prSet presAssocID="{459921FF-6697-44DF-81E6-7E1ECF104936}" presName="composite" presStyleCnt="0"/>
      <dgm:spPr/>
    </dgm:pt>
    <dgm:pt modelId="{F0EC986B-1996-49BF-97AC-7C3B7EC84A99}" type="pres">
      <dgm:prSet presAssocID="{459921FF-6697-44DF-81E6-7E1ECF104936}" presName="imgShp" presStyleLbl="fgImgPlace1" presStyleIdx="1" presStyleCnt="2"/>
      <dgm:spPr>
        <a:blipFill rotWithShape="1">
          <a:blip xmlns:r="http://schemas.openxmlformats.org/officeDocument/2006/relationships" r:embed="rId2"/>
          <a:srcRect/>
          <a:stretch>
            <a:fillRect/>
          </a:stretch>
        </a:blipFill>
      </dgm:spPr>
    </dgm:pt>
    <dgm:pt modelId="{11890D93-07AE-49C6-AD88-CA9B218E378B}" type="pres">
      <dgm:prSet presAssocID="{459921FF-6697-44DF-81E6-7E1ECF104936}" presName="txShp" presStyleLbl="node1" presStyleIdx="1" presStyleCnt="2">
        <dgm:presLayoutVars>
          <dgm:bulletEnabled val="1"/>
        </dgm:presLayoutVars>
      </dgm:prSet>
      <dgm:spPr/>
    </dgm:pt>
  </dgm:ptLst>
  <dgm:cxnLst>
    <dgm:cxn modelId="{C23B6802-FDB0-4DF8-BA78-0CDAF2FDBC97}" srcId="{75A1D421-69EC-41F9-8323-200C71BD5DCF}" destId="{459921FF-6697-44DF-81E6-7E1ECF104936}" srcOrd="1" destOrd="0" parTransId="{0346CD4F-4DCE-4A28-921B-021131F7239F}" sibTransId="{31126243-C5F1-4ABA-8E47-96E5272C91D8}"/>
    <dgm:cxn modelId="{25076805-C3FB-4854-AEE3-E1B9E9D847CE}" type="presOf" srcId="{075F8EDF-6F9C-409F-ADEE-882B203CF9B4}" destId="{F1260A16-65AA-4709-9232-09973865358E}" srcOrd="0" destOrd="1" presId="urn:microsoft.com/office/officeart/2005/8/layout/vList3"/>
    <dgm:cxn modelId="{75DAE63D-FF59-435A-8D37-0D0517DF3B37}" type="presOf" srcId="{3981D233-9DF2-4728-8F20-8C369CD4FE2E}" destId="{11890D93-07AE-49C6-AD88-CA9B218E378B}" srcOrd="0" destOrd="1" presId="urn:microsoft.com/office/officeart/2005/8/layout/vList3"/>
    <dgm:cxn modelId="{90612449-9799-4046-8366-765FF85C9CDE}" type="presOf" srcId="{459921FF-6697-44DF-81E6-7E1ECF104936}" destId="{11890D93-07AE-49C6-AD88-CA9B218E378B}" srcOrd="0" destOrd="0" presId="urn:microsoft.com/office/officeart/2005/8/layout/vList3"/>
    <dgm:cxn modelId="{D59F808C-559D-4D03-B011-E20BB87BE5C9}" srcId="{459921FF-6697-44DF-81E6-7E1ECF104936}" destId="{3981D233-9DF2-4728-8F20-8C369CD4FE2E}" srcOrd="0" destOrd="0" parTransId="{B531ED18-EF53-475B-B61F-0598E695C309}" sibTransId="{638974C9-0C7C-4C36-B614-3CE20C8B8912}"/>
    <dgm:cxn modelId="{BCD9B88C-2AC2-463E-A89F-660D17CC974F}" type="presOf" srcId="{A0810147-597B-47B6-85CA-86D492726C5E}" destId="{F1260A16-65AA-4709-9232-09973865358E}" srcOrd="0" destOrd="2" presId="urn:microsoft.com/office/officeart/2005/8/layout/vList3"/>
    <dgm:cxn modelId="{905AF1B6-4B49-49C1-9EF3-AEE77D22C1B5}" srcId="{7E58F23B-83B3-4872-8A91-FC019A9DED68}" destId="{A0810147-597B-47B6-85CA-86D492726C5E}" srcOrd="1" destOrd="0" parTransId="{333E0D5B-F5A6-4DDE-B3C4-6B05D3A3EEEC}" sibTransId="{A7A7DFDD-A267-4ED1-8C00-5D3423ED6267}"/>
    <dgm:cxn modelId="{7BD612B8-1881-40EA-97C7-973E553E7674}" type="presOf" srcId="{75A1D421-69EC-41F9-8323-200C71BD5DCF}" destId="{C4D82BB9-E6AC-4EA7-8B8B-B80630B036D5}" srcOrd="0" destOrd="0" presId="urn:microsoft.com/office/officeart/2005/8/layout/vList3"/>
    <dgm:cxn modelId="{DA372BBF-DE03-4ED5-B8A3-B2D393FA1EFB}" type="presOf" srcId="{7E58F23B-83B3-4872-8A91-FC019A9DED68}" destId="{F1260A16-65AA-4709-9232-09973865358E}" srcOrd="0" destOrd="0" presId="urn:microsoft.com/office/officeart/2005/8/layout/vList3"/>
    <dgm:cxn modelId="{1D5571BF-1E3F-472C-81AE-16AAB1A60895}" srcId="{75A1D421-69EC-41F9-8323-200C71BD5DCF}" destId="{7E58F23B-83B3-4872-8A91-FC019A9DED68}" srcOrd="0" destOrd="0" parTransId="{093DC44A-E94C-42FC-BB28-BB6B0A22ED1A}" sibTransId="{3185303F-81A1-45A1-A65B-C92E04A33AAC}"/>
    <dgm:cxn modelId="{008104EA-3326-439E-8459-3F80FA5A4467}" srcId="{7E58F23B-83B3-4872-8A91-FC019A9DED68}" destId="{075F8EDF-6F9C-409F-ADEE-882B203CF9B4}" srcOrd="0" destOrd="0" parTransId="{43FDBFC3-89EA-4BB2-B86D-B94E20700AED}" sibTransId="{185AEDDE-9D72-4D3A-8463-30A2EE97EA28}"/>
    <dgm:cxn modelId="{4422CC51-ED80-4E47-A592-F6C42522DA2C}" type="presParOf" srcId="{C4D82BB9-E6AC-4EA7-8B8B-B80630B036D5}" destId="{4CD4EBCD-F17D-4000-9658-8AC8EF83276D}" srcOrd="0" destOrd="0" presId="urn:microsoft.com/office/officeart/2005/8/layout/vList3"/>
    <dgm:cxn modelId="{D85CEA7D-79FB-4B52-B43E-EC9FA1EBA033}" type="presParOf" srcId="{4CD4EBCD-F17D-4000-9658-8AC8EF83276D}" destId="{1D7CFC11-E376-4A25-A5AE-173098C9CD7A}" srcOrd="0" destOrd="0" presId="urn:microsoft.com/office/officeart/2005/8/layout/vList3"/>
    <dgm:cxn modelId="{ED54BDC1-7FB1-4F1E-9C13-0E371F98603E}" type="presParOf" srcId="{4CD4EBCD-F17D-4000-9658-8AC8EF83276D}" destId="{F1260A16-65AA-4709-9232-09973865358E}" srcOrd="1" destOrd="0" presId="urn:microsoft.com/office/officeart/2005/8/layout/vList3"/>
    <dgm:cxn modelId="{90E22CE0-4545-448E-BB50-152DBCF551C5}" type="presParOf" srcId="{C4D82BB9-E6AC-4EA7-8B8B-B80630B036D5}" destId="{921BC156-3D34-46C2-982C-A37840B30B28}" srcOrd="1" destOrd="0" presId="urn:microsoft.com/office/officeart/2005/8/layout/vList3"/>
    <dgm:cxn modelId="{543C3A4B-43B4-4FB4-993F-934CCDE907AC}" type="presParOf" srcId="{C4D82BB9-E6AC-4EA7-8B8B-B80630B036D5}" destId="{2E168EEF-AFBF-4A16-A090-CF0B5E47212B}" srcOrd="2" destOrd="0" presId="urn:microsoft.com/office/officeart/2005/8/layout/vList3"/>
    <dgm:cxn modelId="{D373D225-662A-44D1-B088-C02DFBAD6459}" type="presParOf" srcId="{2E168EEF-AFBF-4A16-A090-CF0B5E47212B}" destId="{F0EC986B-1996-49BF-97AC-7C3B7EC84A99}" srcOrd="0" destOrd="0" presId="urn:microsoft.com/office/officeart/2005/8/layout/vList3"/>
    <dgm:cxn modelId="{AAB38F74-0AAA-4AEC-AC2C-71F5D3693605}" type="presParOf" srcId="{2E168EEF-AFBF-4A16-A090-CF0B5E47212B}" destId="{11890D93-07AE-49C6-AD88-CA9B218E378B}"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1F63CA-9510-4C69-B975-6417FEB4D65F}">
      <dsp:nvSpPr>
        <dsp:cNvPr id="0" name=""/>
        <dsp:cNvSpPr/>
      </dsp:nvSpPr>
      <dsp:spPr>
        <a:xfrm>
          <a:off x="388538" y="0"/>
          <a:ext cx="4403436" cy="155496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62E1D9-7BDD-47BE-9BF5-44E2473D22CF}">
      <dsp:nvSpPr>
        <dsp:cNvPr id="0" name=""/>
        <dsp:cNvSpPr/>
      </dsp:nvSpPr>
      <dsp:spPr>
        <a:xfrm>
          <a:off x="5565" y="466490"/>
          <a:ext cx="1667477" cy="62198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Development</a:t>
          </a:r>
        </a:p>
      </dsp:txBody>
      <dsp:txXfrm>
        <a:off x="35928" y="496853"/>
        <a:ext cx="1606751" cy="561261"/>
      </dsp:txXfrm>
    </dsp:sp>
    <dsp:sp modelId="{280C4FB1-3D76-4B78-94DF-83150D6792A4}">
      <dsp:nvSpPr>
        <dsp:cNvPr id="0" name=""/>
        <dsp:cNvSpPr/>
      </dsp:nvSpPr>
      <dsp:spPr>
        <a:xfrm>
          <a:off x="1756517" y="466490"/>
          <a:ext cx="1667477" cy="62198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Test</a:t>
          </a:r>
        </a:p>
      </dsp:txBody>
      <dsp:txXfrm>
        <a:off x="1786880" y="496853"/>
        <a:ext cx="1606751" cy="561261"/>
      </dsp:txXfrm>
    </dsp:sp>
    <dsp:sp modelId="{DB64C7BF-ECDC-4C6B-B803-26886B588B9C}">
      <dsp:nvSpPr>
        <dsp:cNvPr id="0" name=""/>
        <dsp:cNvSpPr/>
      </dsp:nvSpPr>
      <dsp:spPr>
        <a:xfrm>
          <a:off x="3507470" y="466490"/>
          <a:ext cx="1667477" cy="62198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Production</a:t>
          </a:r>
        </a:p>
      </dsp:txBody>
      <dsp:txXfrm>
        <a:off x="3537833" y="496853"/>
        <a:ext cx="1606751" cy="5612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260A16-65AA-4709-9232-09973865358E}">
      <dsp:nvSpPr>
        <dsp:cNvPr id="0" name=""/>
        <dsp:cNvSpPr/>
      </dsp:nvSpPr>
      <dsp:spPr>
        <a:xfrm rot="10800000">
          <a:off x="1996437" y="907"/>
          <a:ext cx="6393414" cy="1706440"/>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52493" tIns="95250" rIns="177800" bIns="95250" numCol="1" spcCol="1270" anchor="t" anchorCtr="0">
          <a:noAutofit/>
        </a:bodyPr>
        <a:lstStyle/>
        <a:p>
          <a:pPr marL="0" lvl="0" indent="0" algn="l" defTabSz="1111250">
            <a:lnSpc>
              <a:spcPct val="90000"/>
            </a:lnSpc>
            <a:spcBef>
              <a:spcPct val="0"/>
            </a:spcBef>
            <a:spcAft>
              <a:spcPct val="35000"/>
            </a:spcAft>
            <a:buNone/>
          </a:pPr>
          <a:r>
            <a:rPr lang="en-AU" sz="2500" kern="1200" dirty="0"/>
            <a:t>Unmanaged</a:t>
          </a:r>
        </a:p>
        <a:p>
          <a:pPr marL="228600" lvl="1" indent="-228600" algn="l" defTabSz="889000">
            <a:lnSpc>
              <a:spcPct val="90000"/>
            </a:lnSpc>
            <a:spcBef>
              <a:spcPct val="0"/>
            </a:spcBef>
            <a:spcAft>
              <a:spcPct val="15000"/>
            </a:spcAft>
            <a:buChar char="•"/>
          </a:pPr>
          <a:r>
            <a:rPr lang="en-AU" sz="2000" kern="1200" dirty="0"/>
            <a:t>Used during development</a:t>
          </a:r>
        </a:p>
        <a:p>
          <a:pPr marL="228600" lvl="1" indent="-228600" algn="l" defTabSz="889000">
            <a:lnSpc>
              <a:spcPct val="90000"/>
            </a:lnSpc>
            <a:spcBef>
              <a:spcPct val="0"/>
            </a:spcBef>
            <a:spcAft>
              <a:spcPct val="15000"/>
            </a:spcAft>
            <a:buChar char="•"/>
          </a:pPr>
          <a:r>
            <a:rPr lang="en-AU" sz="2000" kern="1200" dirty="0"/>
            <a:t>Used to transport to other development environments</a:t>
          </a:r>
        </a:p>
      </dsp:txBody>
      <dsp:txXfrm rot="10800000">
        <a:off x="2423047" y="907"/>
        <a:ext cx="5966804" cy="1706440"/>
      </dsp:txXfrm>
    </dsp:sp>
    <dsp:sp modelId="{1D7CFC11-E376-4A25-A5AE-173098C9CD7A}">
      <dsp:nvSpPr>
        <dsp:cNvPr id="0" name=""/>
        <dsp:cNvSpPr/>
      </dsp:nvSpPr>
      <dsp:spPr>
        <a:xfrm>
          <a:off x="1163451" y="907"/>
          <a:ext cx="1706440" cy="1706440"/>
        </a:xfrm>
        <a:prstGeom prst="ellipse">
          <a:avLst/>
        </a:prstGeom>
        <a:blipFill rotWithShape="1">
          <a:blip xmlns:r="http://schemas.openxmlformats.org/officeDocument/2006/relationships" r:embed="rId1"/>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890D93-07AE-49C6-AD88-CA9B218E378B}">
      <dsp:nvSpPr>
        <dsp:cNvPr id="0" name=""/>
        <dsp:cNvSpPr/>
      </dsp:nvSpPr>
      <dsp:spPr>
        <a:xfrm rot="10800000">
          <a:off x="2026788" y="2216733"/>
          <a:ext cx="6352946" cy="1706440"/>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52493" tIns="95250" rIns="177800" bIns="95250" numCol="1" spcCol="1270" anchor="t" anchorCtr="0">
          <a:noAutofit/>
        </a:bodyPr>
        <a:lstStyle/>
        <a:p>
          <a:pPr marL="0" lvl="0" indent="0" algn="l" defTabSz="1111250">
            <a:lnSpc>
              <a:spcPct val="90000"/>
            </a:lnSpc>
            <a:spcBef>
              <a:spcPct val="0"/>
            </a:spcBef>
            <a:spcAft>
              <a:spcPct val="35000"/>
            </a:spcAft>
            <a:buNone/>
          </a:pPr>
          <a:r>
            <a:rPr lang="en-AU" sz="2500" kern="1200" dirty="0"/>
            <a:t>Managed</a:t>
          </a:r>
        </a:p>
        <a:p>
          <a:pPr marL="228600" lvl="1" indent="-228600" algn="l" defTabSz="889000">
            <a:lnSpc>
              <a:spcPct val="90000"/>
            </a:lnSpc>
            <a:spcBef>
              <a:spcPct val="0"/>
            </a:spcBef>
            <a:spcAft>
              <a:spcPct val="15000"/>
            </a:spcAft>
            <a:buChar char="•"/>
          </a:pPr>
          <a:r>
            <a:rPr lang="en-AU" sz="2000" kern="1200" dirty="0"/>
            <a:t>Used to distribute to non-development environments</a:t>
          </a:r>
        </a:p>
      </dsp:txBody>
      <dsp:txXfrm rot="10800000">
        <a:off x="2453398" y="2216733"/>
        <a:ext cx="5926336" cy="1706440"/>
      </dsp:txXfrm>
    </dsp:sp>
    <dsp:sp modelId="{F0EC986B-1996-49BF-97AC-7C3B7EC84A99}">
      <dsp:nvSpPr>
        <dsp:cNvPr id="0" name=""/>
        <dsp:cNvSpPr/>
      </dsp:nvSpPr>
      <dsp:spPr>
        <a:xfrm>
          <a:off x="1173568" y="2216733"/>
          <a:ext cx="1706440" cy="1706440"/>
        </a:xfrm>
        <a:prstGeom prst="ellipse">
          <a:avLst/>
        </a:prstGeom>
        <a:blipFill rotWithShape="1">
          <a:blip xmlns:r="http://schemas.openxmlformats.org/officeDocument/2006/relationships" r:embed="rId2"/>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9/24/2021 11:30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9/24/2021 11:30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zure.microsoft.com/en-us/overview/devops-tutorial/#understandin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9/24/2021 11:30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47B6C4B-E21E-4C78-818C-86C0E7BDEE55}" type="slidenum">
              <a:rPr lang="en-US" smtClean="0"/>
              <a:t>13</a:t>
            </a:fld>
            <a:endParaRPr lang="en-US"/>
          </a:p>
        </p:txBody>
      </p:sp>
    </p:spTree>
    <p:extLst>
      <p:ext uri="{BB962C8B-B14F-4D97-AF65-F5344CB8AC3E}">
        <p14:creationId xmlns:p14="http://schemas.microsoft.com/office/powerpoint/2010/main" val="362759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47B6C4B-E21E-4C78-818C-86C0E7BDEE55}" type="slidenum">
              <a:rPr lang="en-US" smtClean="0"/>
              <a:t>17</a:t>
            </a:fld>
            <a:endParaRPr lang="en-US"/>
          </a:p>
        </p:txBody>
      </p:sp>
    </p:spTree>
    <p:extLst>
      <p:ext uri="{BB962C8B-B14F-4D97-AF65-F5344CB8AC3E}">
        <p14:creationId xmlns:p14="http://schemas.microsoft.com/office/powerpoint/2010/main" val="2610776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9/26/2021 12:10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23798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9/27/2021 10:03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23798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through Default and Developer – these typically won’t be in consideration for a project a Solution Architect is involved with.  They will most likely be building using the critical project path of </a:t>
            </a:r>
            <a:r>
              <a:rPr lang="en-US" dirty="0" err="1"/>
              <a:t>dev,test</a:t>
            </a:r>
            <a:r>
              <a:rPr lang="en-US" dirty="0"/>
              <a:t> , production or dedicated dev and shared test/prod</a:t>
            </a:r>
          </a:p>
          <a:p>
            <a:endParaRPr lang="en-US" dirty="0"/>
          </a:p>
          <a:p>
            <a:endParaRPr lang="en-US" dirty="0"/>
          </a:p>
          <a:p>
            <a:r>
              <a:rPr lang="en-US" dirty="0"/>
              <a:t>https://docs.microsoft.com/en-us/power-platform/admin/environments-overview</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9/24/2021 1:25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1793527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Traditionally, Power Platform projects have been more environment centric and many are moving towards Source Control centric</a:t>
            </a:r>
          </a:p>
          <a:p>
            <a:endParaRPr lang="en-US" dirty="0"/>
          </a:p>
          <a:p>
            <a:r>
              <a:rPr lang="en-US" dirty="0"/>
              <a:t>Source control centric encourage having a definitive master and ability to re-create development environments for any version tracked</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latin typeface="Segoe UI Light" pitchFamily="34" charset="0"/>
                <a:ea typeface="+mn-ea"/>
                <a:cs typeface="+mn-cs"/>
              </a:rPr>
              <a:t>Ideally all environments other than production should be 'throw away' - that is they can be deleted and recreated without any loss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9/24/2021 11:30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718914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Solutions are containers that track and manage customizations in a CDS environment</a:t>
            </a:r>
          </a:p>
          <a:p>
            <a:endParaRPr lang="en-US" sz="882"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If you have multiple environments, each would have their own set of solutions. Solutions can include entity metadata, forms, views, business rules, processes definitions and other assets required to run the app; including components created by developers like scripts or compiled code.  </a:t>
            </a:r>
          </a:p>
          <a:p>
            <a:endParaRPr lang="en-US" dirty="0"/>
          </a:p>
          <a:p>
            <a:r>
              <a:rPr lang="en-US" sz="882" kern="1200" dirty="0">
                <a:solidFill>
                  <a:schemeClr val="tx1"/>
                </a:solidFill>
                <a:effectLst/>
                <a:latin typeface="Segoe UI Light" pitchFamily="34" charset="0"/>
                <a:ea typeface="+mn-ea"/>
                <a:cs typeface="+mn-cs"/>
              </a:rPr>
              <a:t>when you have a Dynamics 365 application like Sales or Service those are installed using the same solution framework.  3</a:t>
            </a:r>
            <a:r>
              <a:rPr lang="en-US" sz="882" kern="1200" baseline="30000" dirty="0">
                <a:solidFill>
                  <a:schemeClr val="tx1"/>
                </a:solidFill>
                <a:effectLst/>
                <a:latin typeface="Segoe UI Light" pitchFamily="34" charset="0"/>
                <a:ea typeface="+mn-ea"/>
                <a:cs typeface="+mn-cs"/>
              </a:rPr>
              <a:t>rd</a:t>
            </a:r>
            <a:r>
              <a:rPr lang="en-US" sz="882" kern="1200" dirty="0">
                <a:solidFill>
                  <a:schemeClr val="tx1"/>
                </a:solidFill>
                <a:effectLst/>
                <a:latin typeface="Segoe UI Light" pitchFamily="34" charset="0"/>
                <a:ea typeface="+mn-ea"/>
                <a:cs typeface="+mn-cs"/>
              </a:rPr>
              <a:t> party ISVs also ship their products using solutions</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9/24/2021 11:30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32713603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t>Unmanaged Solutions </a:t>
            </a:r>
            <a:r>
              <a:rPr lang="en-US" dirty="0"/>
              <a:t>are to be used in development environments while you are making configuration changes to your application.  Solutions are exported as unmanaged and checked into your source control system.  Unmanaged solutions should be considered your source.</a:t>
            </a:r>
          </a:p>
          <a:p>
            <a:pPr lvl="0"/>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Managed solutions </a:t>
            </a:r>
            <a:r>
              <a:rPr lang="en-US" dirty="0"/>
              <a:t>are used to deploy to any environment outside of development.  This includes test, UAT, SIT, and production environments.  Managed solutions should be generated by a build server and considered as a build artifact.</a:t>
            </a:r>
          </a:p>
          <a:p>
            <a:pPr lvl="0"/>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9/24/2021 11:30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27480568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Solutions are layered.  E.g. the contact form is customized in the CDM Healthcare Extension.  The same form elements are modified in the Contoso Common solution.  The end users will see the changes from the Contoso Common solution.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9/24/2021 11:30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10895059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Generally it is always best to keep the solution structure as simple as possible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9/24/2021 11:30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1180321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9/24/2021 11:30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4199191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be all or some of these, but it should be for a purpose. </a:t>
            </a:r>
          </a:p>
          <a:p>
            <a:endParaRPr lang="en-US" dirty="0"/>
          </a:p>
          <a:p>
            <a:r>
              <a:rPr lang="en-US" dirty="0"/>
              <a:t>Care must be taken to ensure it doesn’t create a web of dependencies</a:t>
            </a:r>
          </a:p>
        </p:txBody>
      </p:sp>
      <p:sp>
        <p:nvSpPr>
          <p:cNvPr id="4" name="Header Placeholder 3"/>
          <p:cNvSpPr>
            <a:spLocks noGrp="1"/>
          </p:cNvSpPr>
          <p:nvPr>
            <p:ph type="hdr" sz="quarter" idx="10"/>
          </p:nvPr>
        </p:nvSpPr>
        <p:spPr/>
        <p:txBody>
          <a:bodyPr/>
          <a:lstStyle/>
          <a:p>
            <a:r>
              <a:rPr lang="en-US"/>
              <a:t>Microsoft Dynamics</a:t>
            </a:r>
            <a:endParaRPr lang="en-US" dirty="0"/>
          </a:p>
        </p:txBody>
      </p:sp>
      <p:sp>
        <p:nvSpPr>
          <p:cNvPr id="5" name="Date Placeholder 4"/>
          <p:cNvSpPr>
            <a:spLocks noGrp="1"/>
          </p:cNvSpPr>
          <p:nvPr>
            <p:ph type="dt" sz="quarter" idx="11"/>
          </p:nvPr>
        </p:nvSpPr>
        <p:spPr/>
        <p:txBody>
          <a:bodyPr/>
          <a:lstStyle/>
          <a:p>
            <a:fld id="{FF3CFC41-8593-4CC5-BC74-C4C8D7F50F50}" type="datetime1">
              <a:rPr lang="en-US" smtClean="0"/>
              <a:t>9/24/2021</a:t>
            </a:fld>
            <a:endParaRPr lang="en-US" dirty="0"/>
          </a:p>
        </p:txBody>
      </p:sp>
      <p:sp>
        <p:nvSpPr>
          <p:cNvPr id="6" name="Footer Placeholder 5"/>
          <p:cNvSpPr>
            <a:spLocks noGrp="1"/>
          </p:cNvSpPr>
          <p:nvPr>
            <p:ph type="ftr" sz="quarter" idx="12"/>
          </p:nvPr>
        </p:nvSpPr>
        <p:spPr/>
        <p:txBody>
          <a:bodyPr/>
          <a:lstStyle/>
          <a:p>
            <a:r>
              <a:rPr lang="en-US" sz="50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sz="500">
                <a:solidFill>
                  <a:srgbClr val="000000"/>
                </a:solidFill>
                <a:latin typeface="Segoe UI" pitchFamily="34" charset="0"/>
              </a:rPr>
            </a:br>
            <a:r>
              <a:rPr lang="en-US" sz="500">
                <a:solidFill>
                  <a:srgbClr val="000000"/>
                </a:solidFill>
                <a:latin typeface="Segoe UI" pitchFamily="34" charset="0"/>
              </a:rPr>
              <a:t>MICROSOFT MAKES NO WARRANTIES, EXPRESS, IMPLIED OR STATUTORY, AS TO THE INFORMATION IN THIS PRESENTATION.</a:t>
            </a:r>
            <a:endParaRPr lang="en-US" sz="500" dirty="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980CB99-47E3-46F4-AAEB-3919FBEFC014}" type="slidenum">
              <a:rPr lang="en-US" smtClean="0">
                <a:latin typeface="Segoe UI" pitchFamily="34" charset="0"/>
              </a:rPr>
              <a:pPr/>
              <a:t>29</a:t>
            </a:fld>
            <a:endParaRPr lang="en-US" dirty="0">
              <a:latin typeface="Segoe UI" pitchFamily="34" charset="0"/>
            </a:endParaRPr>
          </a:p>
        </p:txBody>
      </p:sp>
    </p:spTree>
    <p:extLst>
      <p:ext uri="{BB962C8B-B14F-4D97-AF65-F5344CB8AC3E}">
        <p14:creationId xmlns:p14="http://schemas.microsoft.com/office/powerpoint/2010/main" val="6199058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Dynamics</a:t>
            </a:r>
            <a:endParaRPr lang="en-US" dirty="0"/>
          </a:p>
        </p:txBody>
      </p:sp>
      <p:sp>
        <p:nvSpPr>
          <p:cNvPr id="5" name="Date Placeholder 4"/>
          <p:cNvSpPr>
            <a:spLocks noGrp="1"/>
          </p:cNvSpPr>
          <p:nvPr>
            <p:ph type="dt" sz="quarter" idx="11"/>
          </p:nvPr>
        </p:nvSpPr>
        <p:spPr/>
        <p:txBody>
          <a:bodyPr/>
          <a:lstStyle/>
          <a:p>
            <a:fld id="{0DBA70F2-F485-423C-915F-011BB31D3D33}" type="datetime1">
              <a:rPr lang="en-US" smtClean="0"/>
              <a:t>9/24/2021</a:t>
            </a:fld>
            <a:endParaRPr lang="en-US" dirty="0"/>
          </a:p>
        </p:txBody>
      </p:sp>
      <p:sp>
        <p:nvSpPr>
          <p:cNvPr id="6" name="Footer Placeholder 5"/>
          <p:cNvSpPr>
            <a:spLocks noGrp="1"/>
          </p:cNvSpPr>
          <p:nvPr>
            <p:ph type="ftr" sz="quarter" idx="12"/>
          </p:nvPr>
        </p:nvSpPr>
        <p:spPr/>
        <p:txBody>
          <a:bodyPr/>
          <a:lstStyle/>
          <a:p>
            <a:r>
              <a:rPr lang="en-US" sz="50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sz="500">
                <a:solidFill>
                  <a:srgbClr val="000000"/>
                </a:solidFill>
                <a:latin typeface="Segoe UI" pitchFamily="34" charset="0"/>
              </a:rPr>
            </a:br>
            <a:r>
              <a:rPr lang="en-US" sz="500">
                <a:solidFill>
                  <a:srgbClr val="000000"/>
                </a:solidFill>
                <a:latin typeface="Segoe UI" pitchFamily="34" charset="0"/>
              </a:rPr>
              <a:t>MICROSOFT MAKES NO WARRANTIES, EXPRESS, IMPLIED OR STATUTORY, AS TO THE INFORMATION IN THIS PRESENTATION.</a:t>
            </a:r>
            <a:endParaRPr lang="en-US" sz="500" dirty="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980CB99-47E3-46F4-AAEB-3919FBEFC014}" type="slidenum">
              <a:rPr lang="en-US" smtClean="0">
                <a:latin typeface="Segoe UI" pitchFamily="34" charset="0"/>
              </a:rPr>
              <a:pPr/>
              <a:t>30</a:t>
            </a:fld>
            <a:endParaRPr lang="en-US" dirty="0">
              <a:latin typeface="Segoe UI" pitchFamily="34" charset="0"/>
            </a:endParaRPr>
          </a:p>
        </p:txBody>
      </p:sp>
    </p:spTree>
    <p:extLst>
      <p:ext uri="{BB962C8B-B14F-4D97-AF65-F5344CB8AC3E}">
        <p14:creationId xmlns:p14="http://schemas.microsoft.com/office/powerpoint/2010/main" val="39425112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Dynamics</a:t>
            </a:r>
            <a:endParaRPr lang="en-US" dirty="0"/>
          </a:p>
        </p:txBody>
      </p:sp>
      <p:sp>
        <p:nvSpPr>
          <p:cNvPr id="5" name="Date Placeholder 4"/>
          <p:cNvSpPr>
            <a:spLocks noGrp="1"/>
          </p:cNvSpPr>
          <p:nvPr>
            <p:ph type="dt" sz="quarter" idx="11"/>
          </p:nvPr>
        </p:nvSpPr>
        <p:spPr/>
        <p:txBody>
          <a:bodyPr/>
          <a:lstStyle/>
          <a:p>
            <a:fld id="{00EA7D33-7B84-46E3-B2F4-0DF00A49DE37}" type="datetime1">
              <a:rPr lang="en-US" smtClean="0"/>
              <a:t>9/24/2021</a:t>
            </a:fld>
            <a:endParaRPr lang="en-US" dirty="0"/>
          </a:p>
        </p:txBody>
      </p:sp>
      <p:sp>
        <p:nvSpPr>
          <p:cNvPr id="6" name="Footer Placeholder 5"/>
          <p:cNvSpPr>
            <a:spLocks noGrp="1"/>
          </p:cNvSpPr>
          <p:nvPr>
            <p:ph type="ftr" sz="quarter" idx="12"/>
          </p:nvPr>
        </p:nvSpPr>
        <p:spPr/>
        <p:txBody>
          <a:bodyPr/>
          <a:lstStyle/>
          <a:p>
            <a:r>
              <a:rPr lang="en-US" sz="50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sz="500">
                <a:solidFill>
                  <a:srgbClr val="000000"/>
                </a:solidFill>
                <a:latin typeface="Segoe UI" pitchFamily="34" charset="0"/>
              </a:rPr>
            </a:br>
            <a:r>
              <a:rPr lang="en-US" sz="500">
                <a:solidFill>
                  <a:srgbClr val="000000"/>
                </a:solidFill>
                <a:latin typeface="Segoe UI" pitchFamily="34" charset="0"/>
              </a:rPr>
              <a:t>MICROSOFT MAKES NO WARRANTIES, EXPRESS, IMPLIED OR STATUTORY, AS TO THE INFORMATION IN THIS PRESENTATION.</a:t>
            </a:r>
            <a:endParaRPr lang="en-US" sz="500" dirty="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980CB99-47E3-46F4-AAEB-3919FBEFC014}" type="slidenum">
              <a:rPr lang="en-US" smtClean="0">
                <a:latin typeface="Segoe UI" pitchFamily="34" charset="0"/>
              </a:rPr>
              <a:pPr/>
              <a:t>31</a:t>
            </a:fld>
            <a:endParaRPr lang="en-US" dirty="0">
              <a:latin typeface="Segoe UI" pitchFamily="34" charset="0"/>
            </a:endParaRPr>
          </a:p>
        </p:txBody>
      </p:sp>
    </p:spTree>
    <p:extLst>
      <p:ext uri="{BB962C8B-B14F-4D97-AF65-F5344CB8AC3E}">
        <p14:creationId xmlns:p14="http://schemas.microsoft.com/office/powerpoint/2010/main" val="23457929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Often referred to as solution segmentation reduces the footprint of the solution to reduce change of collision as well as improves time to import/export.  This also reduces unnecessary dependencies.</a:t>
            </a:r>
          </a:p>
          <a:p>
            <a:endParaRPr lang="en-US" dirty="0"/>
          </a:p>
          <a:p>
            <a:r>
              <a:rPr lang="en-US" dirty="0"/>
              <a:t>If too many entity sub components are included, you can remove the entity from the solution and re-add with only the minimal needed</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9/24/2021 11:30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2747999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latin typeface="Segoe UI Light" pitchFamily="34" charset="0"/>
                <a:ea typeface="+mn-ea"/>
                <a:cs typeface="+mn-cs"/>
              </a:rPr>
              <a:t>Scripts should be bundled and minified </a:t>
            </a:r>
          </a:p>
          <a:p>
            <a:endParaRPr lang="en-US" sz="882"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9/24/2021 11:30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29389985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dirty="0"/>
              <a:t>This diagram illustrates how environment variables can be used to tailor values for each environment</a:t>
            </a:r>
          </a:p>
          <a:p>
            <a:r>
              <a:rPr lang="en-US" dirty="0"/>
              <a:t>Note that you can provide a default value that is used if a current value is not specified in a particular environment</a:t>
            </a:r>
          </a:p>
        </p:txBody>
      </p:sp>
      <p:sp>
        <p:nvSpPr>
          <p:cNvPr id="4" name="Slide Number Placeholder 3"/>
          <p:cNvSpPr>
            <a:spLocks noGrp="1"/>
          </p:cNvSpPr>
          <p:nvPr>
            <p:ph type="sldNum" sz="quarter" idx="5"/>
          </p:nvPr>
        </p:nvSpPr>
        <p:spPr/>
        <p:txBody>
          <a:bodyPr/>
          <a:lstStyle/>
          <a:p>
            <a:fld id="{8CEEC488-DFA6-44D4-AFB0-C242488D84E3}" type="slidenum">
              <a:rPr lang="en-US" smtClean="0"/>
              <a:t>37</a:t>
            </a:fld>
            <a:endParaRPr lang="en-US" dirty="0"/>
          </a:p>
        </p:txBody>
      </p:sp>
    </p:spTree>
    <p:extLst>
      <p:ext uri="{BB962C8B-B14F-4D97-AF65-F5344CB8AC3E}">
        <p14:creationId xmlns:p14="http://schemas.microsoft.com/office/powerpoint/2010/main" val="31178946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Trainer- consider a demo here, many students have never done </a:t>
            </a:r>
            <a:r>
              <a:rPr lang="en-US"/>
              <a:t>this before</a:t>
            </a:r>
            <a:endParaRPr lang="en-US" dirty="0"/>
          </a:p>
          <a:p>
            <a:endParaRPr lang="en-US" dirty="0"/>
          </a:p>
          <a:p>
            <a:r>
              <a:rPr lang="en-US" dirty="0"/>
              <a:t>Azure Boards - </a:t>
            </a:r>
            <a:r>
              <a:rPr lang="en-US" sz="882" b="0" i="0" kern="1200" dirty="0">
                <a:solidFill>
                  <a:schemeClr val="tx1"/>
                </a:solidFill>
                <a:effectLst/>
                <a:latin typeface="Segoe UI Light" pitchFamily="34" charset="0"/>
                <a:ea typeface="+mn-ea"/>
                <a:cs typeface="+mn-cs"/>
              </a:rPr>
              <a:t>plan, track, and discuss work across your teams</a:t>
            </a:r>
          </a:p>
          <a:p>
            <a:r>
              <a:rPr lang="en-US" sz="882" b="0" i="0" kern="1200" dirty="0">
                <a:solidFill>
                  <a:schemeClr val="tx1"/>
                </a:solidFill>
                <a:effectLst/>
                <a:latin typeface="Segoe UI Light" pitchFamily="34" charset="0"/>
                <a:ea typeface="+mn-ea"/>
                <a:cs typeface="+mn-cs"/>
              </a:rPr>
              <a:t>Azure Pipelines – Use to automate CI/CD builds and releases</a:t>
            </a:r>
          </a:p>
          <a:p>
            <a:r>
              <a:rPr lang="en-US" sz="882" b="0" i="0" kern="1200" dirty="0">
                <a:solidFill>
                  <a:schemeClr val="tx1"/>
                </a:solidFill>
                <a:effectLst/>
                <a:latin typeface="Segoe UI Light" pitchFamily="34" charset="0"/>
                <a:ea typeface="+mn-ea"/>
                <a:cs typeface="+mn-cs"/>
              </a:rPr>
              <a:t>Azure Repos – Source Control to store and track changes </a:t>
            </a:r>
          </a:p>
          <a:p>
            <a:r>
              <a:rPr lang="en-US" sz="882" b="0" i="0" kern="1200" dirty="0">
                <a:solidFill>
                  <a:schemeClr val="tx1"/>
                </a:solidFill>
                <a:effectLst/>
                <a:latin typeface="Segoe UI Light" pitchFamily="34" charset="0"/>
                <a:ea typeface="+mn-ea"/>
                <a:cs typeface="+mn-cs"/>
              </a:rPr>
              <a:t>Azure Test Plans - Plan, execute, and track scripted tests </a:t>
            </a:r>
          </a:p>
          <a:p>
            <a:r>
              <a:rPr lang="en-US" sz="882" b="0" i="0" kern="1200" dirty="0">
                <a:solidFill>
                  <a:schemeClr val="tx1"/>
                </a:solidFill>
                <a:effectLst/>
                <a:latin typeface="Segoe UI Light" pitchFamily="34" charset="0"/>
                <a:ea typeface="+mn-ea"/>
                <a:cs typeface="+mn-cs"/>
              </a:rPr>
              <a:t>Azure Artifacts – publish solutions built by build pipelines</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9/24/2021 11:30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24115400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kern="1200" dirty="0">
              <a:solidFill>
                <a:schemeClr val="tx1"/>
              </a:solidFill>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9/24/2021 11:30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a:p>
        </p:txBody>
      </p:sp>
    </p:spTree>
    <p:extLst>
      <p:ext uri="{BB962C8B-B14F-4D97-AF65-F5344CB8AC3E}">
        <p14:creationId xmlns:p14="http://schemas.microsoft.com/office/powerpoint/2010/main" val="25843732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would be a good place for the instructor to show in Azure Dev Ops the tasks and talk through them</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9/24/2021 11:30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43</a:t>
            </a:fld>
            <a:endParaRPr lang="en-US"/>
          </a:p>
        </p:txBody>
      </p:sp>
    </p:spTree>
    <p:extLst>
      <p:ext uri="{BB962C8B-B14F-4D97-AF65-F5344CB8AC3E}">
        <p14:creationId xmlns:p14="http://schemas.microsoft.com/office/powerpoint/2010/main" val="38850617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47B6C4B-E21E-4C78-818C-86C0E7BDEE55}" type="slidenum">
              <a:rPr lang="en-US" smtClean="0"/>
              <a:t>45</a:t>
            </a:fld>
            <a:endParaRPr lang="en-US"/>
          </a:p>
        </p:txBody>
      </p:sp>
    </p:spTree>
    <p:extLst>
      <p:ext uri="{BB962C8B-B14F-4D97-AF65-F5344CB8AC3E}">
        <p14:creationId xmlns:p14="http://schemas.microsoft.com/office/powerpoint/2010/main" val="3737258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i="0" dirty="0">
                <a:solidFill>
                  <a:srgbClr val="2E2E33"/>
                </a:solidFill>
                <a:effectLst/>
                <a:latin typeface="Segoe UI" panose="020B0502040204020203" pitchFamily="34" charset="0"/>
              </a:rPr>
              <a:t>DevOps is a software development practice that promotes collaboration between development and operations, resulting in faster and more reliable software delivery. Commonly referred to as a culture, DevOps connects people, process, and technology to deliver continuous value.</a:t>
            </a:r>
          </a:p>
          <a:p>
            <a:pPr marL="0" indent="0">
              <a:buFont typeface="Arial" panose="020B0604020202020204" pitchFamily="34" charset="0"/>
              <a:buNone/>
            </a:pPr>
            <a:endParaRPr lang="en-US" b="0" i="0" dirty="0">
              <a:solidFill>
                <a:srgbClr val="2E2E33"/>
              </a:solidFill>
              <a:effectLst/>
              <a:latin typeface="Segoe UI" panose="020B0502040204020203" pitchFamily="34" charset="0"/>
            </a:endParaRPr>
          </a:p>
          <a:p>
            <a:pPr marL="0" indent="0">
              <a:buFont typeface="Arial" panose="020B0604020202020204" pitchFamily="34" charset="0"/>
              <a:buNone/>
            </a:pPr>
            <a:r>
              <a:rPr lang="en-US" b="0" i="0" dirty="0">
                <a:solidFill>
                  <a:srgbClr val="2E2E33"/>
                </a:solidFill>
                <a:effectLst/>
                <a:latin typeface="Segoe UI" panose="020B0502040204020203" pitchFamily="34" charset="0"/>
              </a:rPr>
              <a:t>Reference </a:t>
            </a:r>
            <a:r>
              <a:rPr lang="en-US" dirty="0">
                <a:hlinkClick r:id="rId3"/>
              </a:rPr>
              <a:t>DevOps Tutorial | Microsoft Azure</a:t>
            </a:r>
            <a:endParaRPr lang="en-US" dirty="0"/>
          </a:p>
        </p:txBody>
      </p:sp>
      <p:sp>
        <p:nvSpPr>
          <p:cNvPr id="4" name="Slide Number Placeholder 7">
            <a:extLst>
              <a:ext uri="{FF2B5EF4-FFF2-40B4-BE49-F238E27FC236}">
                <a16:creationId xmlns:a16="http://schemas.microsoft.com/office/drawing/2014/main" id="{90082311-B73A-4650-9D7E-77A35B2CF99C}"/>
              </a:ext>
            </a:extLst>
          </p:cNvPr>
          <p:cNvSpPr txBox="1">
            <a:spLocks/>
          </p:cNvSpPr>
          <p:nvPr/>
        </p:nvSpPr>
        <p:spPr>
          <a:xfrm>
            <a:off x="3884613" y="8685213"/>
            <a:ext cx="2971800" cy="458787"/>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475C4C8-7DEA-455A-9336-A4C7DB3AE516}" type="slidenum">
              <a:rPr lang="en-US" smtClean="0"/>
              <a:pPr/>
              <a:t>6</a:t>
            </a:fld>
            <a:endParaRPr lang="en-US" dirty="0"/>
          </a:p>
        </p:txBody>
      </p:sp>
    </p:spTree>
    <p:extLst>
      <p:ext uri="{BB962C8B-B14F-4D97-AF65-F5344CB8AC3E}">
        <p14:creationId xmlns:p14="http://schemas.microsoft.com/office/powerpoint/2010/main" val="33281050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47B6C4B-E21E-4C78-818C-86C0E7BDEE55}" type="slidenum">
              <a:rPr lang="en-US" smtClean="0"/>
              <a:t>46</a:t>
            </a:fld>
            <a:endParaRPr lang="en-US"/>
          </a:p>
        </p:txBody>
      </p:sp>
    </p:spTree>
    <p:extLst>
      <p:ext uri="{BB962C8B-B14F-4D97-AF65-F5344CB8AC3E}">
        <p14:creationId xmlns:p14="http://schemas.microsoft.com/office/powerpoint/2010/main" val="390749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9/27/2021 10:10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47</a:t>
            </a:fld>
            <a:endParaRPr lang="en-US"/>
          </a:p>
        </p:txBody>
      </p:sp>
    </p:spTree>
    <p:extLst>
      <p:ext uri="{BB962C8B-B14F-4D97-AF65-F5344CB8AC3E}">
        <p14:creationId xmlns:p14="http://schemas.microsoft.com/office/powerpoint/2010/main" val="123798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9/24/2021 11:30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52</a:t>
            </a:fld>
            <a:endParaRPr lang="en-US"/>
          </a:p>
        </p:txBody>
      </p:sp>
    </p:spTree>
    <p:extLst>
      <p:ext uri="{BB962C8B-B14F-4D97-AF65-F5344CB8AC3E}">
        <p14:creationId xmlns:p14="http://schemas.microsoft.com/office/powerpoint/2010/main" val="40635800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9/24/2021 11:30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53</a:t>
            </a:fld>
            <a:endParaRPr lang="en-US"/>
          </a:p>
        </p:txBody>
      </p:sp>
    </p:spTree>
    <p:extLst>
      <p:ext uri="{BB962C8B-B14F-4D97-AF65-F5344CB8AC3E}">
        <p14:creationId xmlns:p14="http://schemas.microsoft.com/office/powerpoint/2010/main" val="40635800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9/24/2021 11:30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54</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9/24/2021 11:30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178892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3347864"/>
            <a:ext cx="5486400" cy="5643736"/>
          </a:xfrm>
        </p:spPr>
        <p:txBody>
          <a:bodyPr/>
          <a:lstStyle/>
          <a:p>
            <a:pPr marL="0" indent="0">
              <a:buFont typeface="Arial" panose="020B0604020202020204" pitchFamily="34" charset="0"/>
              <a:buNone/>
            </a:pPr>
            <a:r>
              <a:rPr lang="en-US" b="1" i="0" dirty="0">
                <a:solidFill>
                  <a:srgbClr val="2E2E33"/>
                </a:solidFill>
                <a:effectLst/>
                <a:latin typeface="Segoe UI" panose="020B0502040204020203" pitchFamily="34" charset="0"/>
              </a:rPr>
              <a:t>The philosophy of DevOps is to take end-to-end responsibility across all aspects of the project. </a:t>
            </a:r>
          </a:p>
          <a:p>
            <a:pPr marL="0" indent="0">
              <a:buFont typeface="Arial" panose="020B0604020202020204" pitchFamily="34" charset="0"/>
              <a:buNone/>
            </a:pPr>
            <a:endParaRPr lang="en-US" b="0" i="0" dirty="0">
              <a:solidFill>
                <a:srgbClr val="2E2E33"/>
              </a:solidFill>
              <a:effectLst/>
              <a:latin typeface="Segoe UI" panose="020B0502040204020203" pitchFamily="34" charset="0"/>
            </a:endParaRPr>
          </a:p>
          <a:p>
            <a:pPr marL="0" indent="0">
              <a:buFont typeface="Arial" panose="020B0604020202020204" pitchFamily="34" charset="0"/>
              <a:buNone/>
            </a:pPr>
            <a:r>
              <a:rPr lang="en-US" b="1" i="0" dirty="0">
                <a:solidFill>
                  <a:srgbClr val="2E2E33"/>
                </a:solidFill>
                <a:effectLst/>
                <a:latin typeface="Segoe UI" panose="020B0502040204020203" pitchFamily="34" charset="0"/>
              </a:rPr>
              <a:t>DevOps</a:t>
            </a:r>
            <a:r>
              <a:rPr lang="en-US" b="0" i="0" dirty="0">
                <a:solidFill>
                  <a:srgbClr val="2E2E33"/>
                </a:solidFill>
                <a:effectLst/>
                <a:latin typeface="Segoe UI" panose="020B0502040204020203" pitchFamily="34" charset="0"/>
              </a:rPr>
              <a:t> is really a culture that focuses on creating efficiency for all stakeholders involved in the development, deployment, and maintenance of software.</a:t>
            </a:r>
          </a:p>
          <a:p>
            <a:pPr marL="0" indent="0">
              <a:buFont typeface="Arial" panose="020B0604020202020204" pitchFamily="34" charset="0"/>
              <a:buNone/>
            </a:pPr>
            <a:endParaRPr lang="en-US" b="0" i="0" dirty="0">
              <a:solidFill>
                <a:srgbClr val="2E2E33"/>
              </a:solidFill>
              <a:effectLst/>
              <a:latin typeface="Segoe UI" panose="020B0502040204020203" pitchFamily="34" charset="0"/>
            </a:endParaRPr>
          </a:p>
          <a:p>
            <a:pPr marL="0" indent="0">
              <a:buFont typeface="Arial" panose="020B0604020202020204" pitchFamily="34" charset="0"/>
              <a:buNone/>
            </a:pPr>
            <a:r>
              <a:rPr lang="en-US" b="0" i="0" dirty="0">
                <a:solidFill>
                  <a:srgbClr val="2E2E33"/>
                </a:solidFill>
                <a:effectLst/>
                <a:latin typeface="Segoe UI" panose="020B0502040204020203" pitchFamily="34" charset="0"/>
              </a:rPr>
              <a:t>Versus</a:t>
            </a:r>
          </a:p>
          <a:p>
            <a:pPr marL="0" indent="0">
              <a:buFont typeface="Arial" panose="020B0604020202020204" pitchFamily="34" charset="0"/>
              <a:buNone/>
            </a:pPr>
            <a:endParaRPr lang="en-US" b="1" i="0" dirty="0">
              <a:solidFill>
                <a:srgbClr val="2E2E33"/>
              </a:solidFill>
              <a:effectLst/>
              <a:latin typeface="Segoe UI" panose="020B0502040204020203" pitchFamily="34" charset="0"/>
            </a:endParaRPr>
          </a:p>
          <a:p>
            <a:pPr marL="0" indent="0">
              <a:buFont typeface="Arial" panose="020B0604020202020204" pitchFamily="34" charset="0"/>
              <a:buNone/>
            </a:pPr>
            <a:r>
              <a:rPr lang="en-US" b="1" i="0" dirty="0">
                <a:solidFill>
                  <a:srgbClr val="2E2E33"/>
                </a:solidFill>
                <a:effectLst/>
                <a:latin typeface="Segoe UI" panose="020B0502040204020203" pitchFamily="34" charset="0"/>
              </a:rPr>
              <a:t>Agile</a:t>
            </a:r>
            <a:r>
              <a:rPr lang="en-US" b="0" i="0" dirty="0">
                <a:solidFill>
                  <a:srgbClr val="2E2E33"/>
                </a:solidFill>
                <a:effectLst/>
                <a:latin typeface="Segoe UI" panose="020B0502040204020203" pitchFamily="34" charset="0"/>
              </a:rPr>
              <a:t> is a lean manufacturing process that helps provide a software development production framework. </a:t>
            </a:r>
            <a:endParaRPr lang="en-US" dirty="0"/>
          </a:p>
        </p:txBody>
      </p:sp>
      <p:sp>
        <p:nvSpPr>
          <p:cNvPr id="7" name="Slide Image Placeholder 6"/>
          <p:cNvSpPr>
            <a:spLocks noGrp="1" noRot="1" noChangeAspect="1"/>
          </p:cNvSpPr>
          <p:nvPr>
            <p:ph type="sldImg"/>
          </p:nvPr>
        </p:nvSpPr>
        <p:spPr>
          <a:xfrm>
            <a:off x="685800" y="25400"/>
            <a:ext cx="5486400" cy="3086100"/>
          </a:xfrm>
        </p:spPr>
      </p:sp>
      <p:sp>
        <p:nvSpPr>
          <p:cNvPr id="6" name="Slide Number Placeholder 7">
            <a:extLst>
              <a:ext uri="{FF2B5EF4-FFF2-40B4-BE49-F238E27FC236}">
                <a16:creationId xmlns:a16="http://schemas.microsoft.com/office/drawing/2014/main" id="{12E6800A-7C22-49CC-9D53-75D96B8AF5A9}"/>
              </a:ext>
            </a:extLst>
          </p:cNvPr>
          <p:cNvSpPr txBox="1">
            <a:spLocks/>
          </p:cNvSpPr>
          <p:nvPr/>
        </p:nvSpPr>
        <p:spPr>
          <a:xfrm>
            <a:off x="3884613" y="8685213"/>
            <a:ext cx="2971800" cy="458787"/>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475C4C8-7DEA-455A-9336-A4C7DB3AE516}" type="slidenum">
              <a:rPr lang="en-US" smtClean="0"/>
              <a:pPr/>
              <a:t>8</a:t>
            </a:fld>
            <a:endParaRPr lang="en-US" dirty="0"/>
          </a:p>
        </p:txBody>
      </p:sp>
    </p:spTree>
    <p:extLst>
      <p:ext uri="{BB962C8B-B14F-4D97-AF65-F5344CB8AC3E}">
        <p14:creationId xmlns:p14="http://schemas.microsoft.com/office/powerpoint/2010/main" val="3572719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Solution Architects should understand the vision and journey Microsoft is on to shape how ALM is done for Power Platform projects.  As this journey evolves, Solution Architects should continue to shape their own plans to leverage the capabilities provided by the platform and tools.</a:t>
            </a:r>
          </a:p>
          <a:p>
            <a:endParaRPr lang="en-US" dirty="0"/>
          </a:p>
          <a:p>
            <a:r>
              <a:rPr lang="en-US" dirty="0"/>
              <a:t>Inner Loop – the iterative process that an app builder performs when creating an app and its components and local testing before sharing with the broader team</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9/24/2021 11:30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50942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9/27/2021 8:19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994825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includes helping the organization put in place proper governance for the solution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9/24/2021 11:30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4272564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47B6C4B-E21E-4C78-818C-86C0E7BDEE55}" type="slidenum">
              <a:rPr lang="en-US" smtClean="0"/>
              <a:t>12</a:t>
            </a:fld>
            <a:endParaRPr lang="en-US"/>
          </a:p>
        </p:txBody>
      </p:sp>
    </p:spTree>
    <p:extLst>
      <p:ext uri="{BB962C8B-B14F-4D97-AF65-F5344CB8AC3E}">
        <p14:creationId xmlns:p14="http://schemas.microsoft.com/office/powerpoint/2010/main" val="2610776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605504"/>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114" indent="0">
              <a:buNone/>
              <a:defRPr/>
            </a:lvl3pPr>
            <a:lvl4pPr marL="448227" indent="0">
              <a:buNone/>
              <a:defRPr/>
            </a:lvl4pPr>
            <a:lvl5pPr marL="672342"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6566462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itle and Content- Bulle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341122"/>
            <a:ext cx="11582400" cy="1657890"/>
          </a:xfrm>
        </p:spPr>
        <p:txBody>
          <a:bodyPr/>
          <a:lstStyle>
            <a:lvl1pPr>
              <a:buClr>
                <a:schemeClr val="tx1"/>
              </a:buClr>
              <a:defRPr sz="3733">
                <a:solidFill>
                  <a:schemeClr val="tx1"/>
                </a:solidFill>
              </a:defRPr>
            </a:lvl1pPr>
            <a:lvl2pPr>
              <a:buClr>
                <a:schemeClr val="tx1"/>
              </a:buClr>
              <a:defRPr sz="3200" spc="-93" baseline="0">
                <a:solidFill>
                  <a:schemeClr val="tx1"/>
                </a:solidFill>
              </a:defRPr>
            </a:lvl2pPr>
            <a:lvl3pPr>
              <a:buClr>
                <a:schemeClr val="tx1"/>
              </a:buClr>
              <a:defRPr sz="2667" spc="-93" baseline="0">
                <a:solidFill>
                  <a:schemeClr val="tx1"/>
                </a:solidFill>
              </a:defRPr>
            </a:lvl3pPr>
            <a:lvl4pPr>
              <a:defRPr spc="-93" baseline="0">
                <a:solidFill>
                  <a:schemeClr val="tx2"/>
                </a:solidFill>
              </a:defRPr>
            </a:lvl4pPr>
            <a:lvl5pPr>
              <a:defRPr spc="-93" baseline="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11" name="Title Placeholder 1"/>
          <p:cNvSpPr>
            <a:spLocks noGrp="1"/>
          </p:cNvSpPr>
          <p:nvPr>
            <p:ph type="title" hasCustomPrompt="1"/>
          </p:nvPr>
        </p:nvSpPr>
        <p:spPr>
          <a:xfrm>
            <a:off x="304800" y="228600"/>
            <a:ext cx="11582400" cy="800133"/>
          </a:xfrm>
          <a:prstGeom prst="rect">
            <a:avLst/>
          </a:prstGeom>
        </p:spPr>
        <p:txBody>
          <a:bodyPr vert="horz" lIns="0" tIns="45720" rIns="0" bIns="45720" rtlCol="0" anchor="ctr">
            <a:noAutofit/>
          </a:bodyPr>
          <a:lstStyle>
            <a:lvl1pPr>
              <a:defRPr sz="4800"/>
            </a:lvl1pPr>
          </a:lstStyle>
          <a:p>
            <a:r>
              <a:rPr lang="en-US" dirty="0"/>
              <a:t>Click To Edit Master Title Style</a:t>
            </a:r>
          </a:p>
        </p:txBody>
      </p:sp>
    </p:spTree>
    <p:extLst>
      <p:ext uri="{BB962C8B-B14F-4D97-AF65-F5344CB8AC3E}">
        <p14:creationId xmlns:p14="http://schemas.microsoft.com/office/powerpoint/2010/main" val="27294692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EDBB7-D559-47C2-9301-4485E935F2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E76A59-0ECB-4454-A7DD-B4CC6C0F86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AA45AE-41A0-4593-8B80-92589D270C68}"/>
              </a:ext>
            </a:extLst>
          </p:cNvPr>
          <p:cNvSpPr>
            <a:spLocks noGrp="1"/>
          </p:cNvSpPr>
          <p:nvPr>
            <p:ph type="dt" sz="half" idx="10"/>
          </p:nvPr>
        </p:nvSpPr>
        <p:spPr/>
        <p:txBody>
          <a:bodyPr/>
          <a:lstStyle/>
          <a:p>
            <a:fld id="{90E99BAA-76ED-4E19-8942-5BA92B74BD17}" type="datetimeFigureOut">
              <a:rPr lang="en-US" smtClean="0"/>
              <a:t>9/24/2021</a:t>
            </a:fld>
            <a:endParaRPr lang="en-US"/>
          </a:p>
        </p:txBody>
      </p:sp>
      <p:sp>
        <p:nvSpPr>
          <p:cNvPr id="5" name="Footer Placeholder 4">
            <a:extLst>
              <a:ext uri="{FF2B5EF4-FFF2-40B4-BE49-F238E27FC236}">
                <a16:creationId xmlns:a16="http://schemas.microsoft.com/office/drawing/2014/main" id="{3019AB4E-DFE2-499C-B21F-511B804C55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493BAB-447F-42E4-B01D-9A5A45568DB0}"/>
              </a:ext>
            </a:extLst>
          </p:cNvPr>
          <p:cNvSpPr>
            <a:spLocks noGrp="1"/>
          </p:cNvSpPr>
          <p:nvPr>
            <p:ph type="sldNum" sz="quarter" idx="12"/>
          </p:nvPr>
        </p:nvSpPr>
        <p:spPr/>
        <p:txBody>
          <a:bodyPr/>
          <a:lstStyle/>
          <a:p>
            <a:fld id="{CB53C094-682A-4C9B-B1B2-CA2E0C5041D7}" type="slidenum">
              <a:rPr lang="en-US" smtClean="0"/>
              <a:t>‹#›</a:t>
            </a:fld>
            <a:endParaRPr lang="en-US"/>
          </a:p>
        </p:txBody>
      </p:sp>
    </p:spTree>
    <p:extLst>
      <p:ext uri="{BB962C8B-B14F-4D97-AF65-F5344CB8AC3E}">
        <p14:creationId xmlns:p14="http://schemas.microsoft.com/office/powerpoint/2010/main" val="19743935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558107"/>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1_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887511252"/>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E3719-80D6-4D1D-8B34-6B35EBAC99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734AFD-F40A-4BB2-AC04-3CA0FA2C6E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C47DA8-07D4-49DB-BC28-4CE1F32030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FCC242-292E-49A2-BBF7-1E5445023048}"/>
              </a:ext>
            </a:extLst>
          </p:cNvPr>
          <p:cNvSpPr>
            <a:spLocks noGrp="1"/>
          </p:cNvSpPr>
          <p:nvPr>
            <p:ph type="dt" sz="half" idx="10"/>
          </p:nvPr>
        </p:nvSpPr>
        <p:spPr/>
        <p:txBody>
          <a:bodyPr/>
          <a:lstStyle/>
          <a:p>
            <a:fld id="{791A7224-266E-407C-B50F-9699C2671F03}" type="datetimeFigureOut">
              <a:rPr lang="en-US" smtClean="0"/>
              <a:t>9/24/2021</a:t>
            </a:fld>
            <a:endParaRPr lang="en-US"/>
          </a:p>
        </p:txBody>
      </p:sp>
      <p:sp>
        <p:nvSpPr>
          <p:cNvPr id="6" name="Footer Placeholder 5">
            <a:extLst>
              <a:ext uri="{FF2B5EF4-FFF2-40B4-BE49-F238E27FC236}">
                <a16:creationId xmlns:a16="http://schemas.microsoft.com/office/drawing/2014/main" id="{99417F0E-4BAB-440B-951E-0E76DF916C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7000B9-5FF8-4EEC-ACEA-D3AA4848231C}"/>
              </a:ext>
            </a:extLst>
          </p:cNvPr>
          <p:cNvSpPr>
            <a:spLocks noGrp="1"/>
          </p:cNvSpPr>
          <p:nvPr>
            <p:ph type="sldNum" sz="quarter" idx="12"/>
          </p:nvPr>
        </p:nvSpPr>
        <p:spPr/>
        <p:txBody>
          <a:bodyPr/>
          <a:lstStyle/>
          <a:p>
            <a:fld id="{888E2B47-2E38-4FA0-99B0-03473C911981}" type="slidenum">
              <a:rPr lang="en-US" smtClean="0"/>
              <a:t>‹#›</a:t>
            </a:fld>
            <a:endParaRPr lang="en-US"/>
          </a:p>
        </p:txBody>
      </p:sp>
    </p:spTree>
    <p:extLst>
      <p:ext uri="{BB962C8B-B14F-4D97-AF65-F5344CB8AC3E}">
        <p14:creationId xmlns:p14="http://schemas.microsoft.com/office/powerpoint/2010/main" val="13183093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1612749"/>
          </a:xfrm>
        </p:spPr>
        <p:txBody>
          <a:bodyPr/>
          <a:lstStyle>
            <a:lvl1pPr marL="228600" indent="-228600">
              <a:buFont typeface="Wingdings" panose="05000000000000000000" pitchFamily="2" charset="2"/>
              <a:buChar char="§"/>
              <a:defRPr/>
            </a:lvl1pPr>
            <a:lvl2pPr marL="457200" indent="-228600">
              <a:buFont typeface="Wingdings" panose="05000000000000000000" pitchFamily="2" charset="2"/>
              <a:buChar char="§"/>
              <a:defRPr/>
            </a:lvl2pPr>
            <a:lvl3pPr marL="657225" indent="-200025">
              <a:buFont typeface="Wingdings" panose="05000000000000000000" pitchFamily="2" charset="2"/>
              <a:buChar char="§"/>
              <a:defRPr/>
            </a:lvl3pPr>
            <a:lvl4pPr marL="842963" indent="-180975">
              <a:buFont typeface="Wingdings" panose="05000000000000000000" pitchFamily="2" charset="2"/>
              <a:buChar char="§"/>
              <a:defRPr/>
            </a:lvl4pPr>
            <a:lvl5pPr marL="1023938" indent="-168275">
              <a:buFont typeface="Wingdings" panose="05000000000000000000" pitchFamily="2" charset="2"/>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marL="228600" indent="-228600">
              <a:buFont typeface="Wingdings" panose="05000000000000000000" pitchFamily="2" charset="2"/>
              <a:buChar char="§"/>
              <a:defRPr sz="3600">
                <a:latin typeface="+mn-lt"/>
              </a:defRPr>
            </a:lvl1pPr>
            <a:lvl2pPr marL="457200" indent="-228600">
              <a:buFont typeface="Wingdings" panose="05000000000000000000" pitchFamily="2" charset="2"/>
              <a:buChar char="§"/>
              <a:defRPr sz="2800">
                <a:latin typeface="+mn-lt"/>
              </a:defRPr>
            </a:lvl2pPr>
            <a:lvl3pPr marL="657225" indent="-200025">
              <a:buFont typeface="Wingdings" panose="05000000000000000000" pitchFamily="2" charset="2"/>
              <a:buChar char="§"/>
              <a:defRPr sz="2400">
                <a:latin typeface="+mn-lt"/>
              </a:defRPr>
            </a:lvl3pPr>
            <a:lvl4pPr marL="842963" indent="-180975">
              <a:buFont typeface="Wingdings" panose="05000000000000000000" pitchFamily="2" charset="2"/>
              <a:buChar char="§"/>
              <a:defRPr sz="2000">
                <a:latin typeface="+mn-lt"/>
              </a:defRPr>
            </a:lvl4pPr>
            <a:lvl5pPr marL="1023938" indent="-168275">
              <a:buFont typeface="Wingdings" panose="05000000000000000000" pitchFamily="2" charset="2"/>
              <a:buChar cha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1612749"/>
          </a:xfrm>
        </p:spPr>
        <p:txBody>
          <a:bodyPr/>
          <a:lstStyle>
            <a:lvl1pPr marL="228600" indent="-228600">
              <a:buFont typeface="Wingdings" panose="05000000000000000000" pitchFamily="2" charset="2"/>
              <a:buChar char="§"/>
              <a:defRPr/>
            </a:lvl1pPr>
            <a:lvl2pPr marL="457200" indent="-228600">
              <a:buFont typeface="Wingdings" panose="05000000000000000000" pitchFamily="2" charset="2"/>
              <a:buChar char="§"/>
              <a:defRPr/>
            </a:lvl2pPr>
            <a:lvl3pPr marL="657225" indent="-200025">
              <a:buFont typeface="Wingdings" panose="05000000000000000000" pitchFamily="2" charset="2"/>
              <a:buChar char="§"/>
              <a:defRPr/>
            </a:lvl3pPr>
            <a:lvl4pPr marL="842963" indent="-180975">
              <a:buFont typeface="Wingdings" panose="05000000000000000000" pitchFamily="2" charset="2"/>
              <a:buChar char="§"/>
              <a:defRPr/>
            </a:lvl4pPr>
            <a:lvl5pPr marL="1023938" indent="-168275">
              <a:buFont typeface="Wingdings" panose="05000000000000000000" pitchFamily="2" charset="2"/>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theme" Target="../theme/theme2.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33"/>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 id="2147484742" r:id="rId26"/>
    <p:sldLayoutId id="2147484743" r:id="rId27"/>
    <p:sldLayoutId id="2147484744" r:id="rId28"/>
    <p:sldLayoutId id="2147484745" r:id="rId29"/>
    <p:sldLayoutId id="2147484746" r:id="rId30"/>
    <p:sldLayoutId id="2147484747"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gregroe@microsoft.com"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power-platform/alm/basics-alm"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1.xml"/><Relationship Id="rId4" Type="http://schemas.openxmlformats.org/officeDocument/2006/relationships/hyperlink" Target="https://docs.microsoft.com/en-us/power-platform/admin/powerapps-us-government"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linkedin.com/in/greg-roe-3a7b66b/"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power-platform/admin/environments-overview"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s://docs.microsoft.com/en-us/power-platform/alm/solution-concepts-alm" TargetMode="External"/><Relationship Id="rId7" Type="http://schemas.openxmlformats.org/officeDocument/2006/relationships/diagramColors" Target="../diagrams/colors1.xm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hyperlink" Target="https://docs.microsoft.com/en-us/powerapps/maker/data-platform/EnvironmentVariables#:~:text=Create%2520an%2520environment%2520variable%2520in%2520a%2520solution.%25201,value%2520is%2520present%2520it%2520will%2520...%2520More%2520items" TargetMode="Externa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azure.microsoft.com/en-us/overview/what-is-devops/" TargetMode="External"/><Relationship Id="rId2" Type="http://schemas.openxmlformats.org/officeDocument/2006/relationships/hyperlink" Target="https://docs.microsoft.com/en-us/power-platform/alm/" TargetMode="External"/><Relationship Id="rId1" Type="http://schemas.openxmlformats.org/officeDocument/2006/relationships/slideLayout" Target="../slideLayouts/slideLayout6.xml"/><Relationship Id="rId4" Type="http://schemas.openxmlformats.org/officeDocument/2006/relationships/hyperlink" Target="https://agilemanifesto.org/"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28.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hyperlink" Target="https://docs.microsoft.com/en-us/powerapps/developer/data-platform/powerapps-cli" TargetMode="External"/><Relationship Id="rId2" Type="http://schemas.openxmlformats.org/officeDocument/2006/relationships/notesSlide" Target="../notesSlides/notesSlide29.xml"/><Relationship Id="rId1" Type="http://schemas.openxmlformats.org/officeDocument/2006/relationships/slideLayout" Target="../slideLayouts/slideLayout31.xml"/></Relationships>
</file>

<file path=ppt/slides/_rels/slide46.xml.rels><?xml version="1.0" encoding="UTF-8" standalone="yes"?>
<Relationships xmlns="http://schemas.openxmlformats.org/package/2006/relationships"><Relationship Id="rId3" Type="http://schemas.openxmlformats.org/officeDocument/2006/relationships/hyperlink" Target="https://docs.microsoft.com/en-us/powerapps/developer/data-platform/powerapps-cli" TargetMode="External"/><Relationship Id="rId2" Type="http://schemas.openxmlformats.org/officeDocument/2006/relationships/notesSlide" Target="../notesSlides/notesSlide30.xml"/><Relationship Id="rId1" Type="http://schemas.openxmlformats.org/officeDocument/2006/relationships/slideLayout" Target="../slideLayouts/slideLayout31.xml"/><Relationship Id="rId4" Type="http://schemas.openxmlformats.org/officeDocument/2006/relationships/image" Target="../media/image40.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hyperlink" Target="https://docs.microsoft.com/en-us/power-platform/guidance/coe/almaccelerator-components" TargetMode="External"/><Relationship Id="rId2" Type="http://schemas.openxmlformats.org/officeDocument/2006/relationships/hyperlink" Target="https://docs.microsoft.com/en-us/power-platform/guidance/coe/starter-kit" TargetMode="External"/><Relationship Id="rId1" Type="http://schemas.openxmlformats.org/officeDocument/2006/relationships/slideLayout" Target="../slideLayouts/slideLayout6.xml"/><Relationship Id="rId5" Type="http://schemas.openxmlformats.org/officeDocument/2006/relationships/image" Target="../media/image41.png"/><Relationship Id="rId4" Type="http://schemas.openxmlformats.org/officeDocument/2006/relationships/hyperlink" Target="https://www.youtube.com/watch?v=aO-CmmGebLk"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WW6x0jIPpr0" TargetMode="External"/><Relationship Id="rId2" Type="http://schemas.openxmlformats.org/officeDocument/2006/relationships/notesSlide" Target="../notesSlides/notesSlide2.xml"/><Relationship Id="rId1" Type="http://schemas.openxmlformats.org/officeDocument/2006/relationships/slideLayout" Target="../slideLayouts/slideLayout21.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hyperlink" Target="https://docs.microsoft.com/en-us/learn/modules/application-lifecycle-management-architect/" TargetMode="External"/><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8" Type="http://schemas.openxmlformats.org/officeDocument/2006/relationships/hyperlink" Target="https://azure.microsoft.com/en-us/overview/what-is-devops/" TargetMode="External"/><Relationship Id="rId3" Type="http://schemas.openxmlformats.org/officeDocument/2006/relationships/hyperlink" Target="https://github.com/MicrosoftLearning/PL-600-Microsoft-Power-Platform-Solution-Architect/blob/master/Instructions/Labs/Lab01%5BPL-600%5D_ALM.md" TargetMode="External"/><Relationship Id="rId7" Type="http://schemas.openxmlformats.org/officeDocument/2006/relationships/hyperlink" Target="https://docs.microsoft.com/en-us/learn/browse/?products=power-platform&amp;resource_type=learning%20path" TargetMode="External"/><Relationship Id="rId12" Type="http://schemas.openxmlformats.org/officeDocument/2006/relationships/hyperlink" Target="https://docs.microsoft.com/en-us/power-platform/admin/powerapps-us-government#power-apps-us-government-service-urls" TargetMode="External"/><Relationship Id="rId2" Type="http://schemas.openxmlformats.org/officeDocument/2006/relationships/notesSlide" Target="../notesSlides/notesSlide33.xml"/><Relationship Id="rId1" Type="http://schemas.openxmlformats.org/officeDocument/2006/relationships/slideLayout" Target="../slideLayouts/slideLayout6.xml"/><Relationship Id="rId6" Type="http://schemas.openxmlformats.org/officeDocument/2006/relationships/hyperlink" Target="https://docs.microsoft.com/en-us/learn/certifications/browse/?resource_type=certification&amp;products=power-platform" TargetMode="External"/><Relationship Id="rId11" Type="http://schemas.openxmlformats.org/officeDocument/2006/relationships/hyperlink" Target="https://docs.microsoft.com/en-us/powerapps/maker/data-platform/EnvironmentVariables#:~:text=Create%2520an%2520environment%2520variable%2520in%2520a%2520solution.%25201,value%2520is%2520present%2520it%2520will%2520...%2520More%2520items" TargetMode="External"/><Relationship Id="rId5" Type="http://schemas.openxmlformats.org/officeDocument/2006/relationships/hyperlink" Target="https://docs.microsoft.com/en-us/learn/modules/application-lifecycle-management-architect/" TargetMode="External"/><Relationship Id="rId10" Type="http://schemas.openxmlformats.org/officeDocument/2006/relationships/hyperlink" Target="https://docs.microsoft.com/en-us/power-platform/alm/solution-concepts-alm" TargetMode="External"/><Relationship Id="rId4" Type="http://schemas.openxmlformats.org/officeDocument/2006/relationships/hyperlink" Target="https://docs.microsoft.com/en-us/power-platform/alm/" TargetMode="External"/><Relationship Id="rId9" Type="http://schemas.openxmlformats.org/officeDocument/2006/relationships/hyperlink" Target="https://docs.microsoft.com/en-us/power-platform/admin/environments-overview" TargetMode="Externa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8.png"/><Relationship Id="rId5" Type="http://schemas.openxmlformats.org/officeDocument/2006/relationships/hyperlink" Target="https://azure.microsoft.com/en-us/overview/devops-tutorial/" TargetMode="External"/><Relationship Id="rId4"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hyperlink" Target="https://twitter.com/i/status/1276767355515727873"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5.xml"/><Relationship Id="rId7" Type="http://schemas.openxmlformats.org/officeDocument/2006/relationships/image" Target="../media/image13.svg"/><Relationship Id="rId2" Type="http://schemas.openxmlformats.org/officeDocument/2006/relationships/slideLayout" Target="../slideLayouts/slideLayout30.xml"/><Relationship Id="rId1" Type="http://schemas.openxmlformats.org/officeDocument/2006/relationships/tags" Target="../tags/tag3.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7120" y="2733806"/>
            <a:ext cx="5090679" cy="1107996"/>
          </a:xfrm>
        </p:spPr>
        <p:txBody>
          <a:bodyPr/>
          <a:lstStyle/>
          <a:p>
            <a:r>
              <a:rPr lang="en-US" sz="2400" dirty="0"/>
              <a:t>DevOps &amp;</a:t>
            </a:r>
            <a:br>
              <a:rPr lang="en-US" sz="2400" dirty="0"/>
            </a:br>
            <a:r>
              <a:rPr lang="en-US" sz="2400" dirty="0"/>
              <a:t>Application Lifecycle Management</a:t>
            </a:r>
            <a:br>
              <a:rPr lang="en-US" sz="2400" dirty="0"/>
            </a:br>
            <a:r>
              <a:rPr lang="en-US" sz="2400" dirty="0"/>
              <a:t>with the Power Platform </a:t>
            </a:r>
          </a:p>
        </p:txBody>
      </p:sp>
      <p:sp>
        <p:nvSpPr>
          <p:cNvPr id="2" name="TextBox 1">
            <a:extLst>
              <a:ext uri="{FF2B5EF4-FFF2-40B4-BE49-F238E27FC236}">
                <a16:creationId xmlns:a16="http://schemas.microsoft.com/office/drawing/2014/main" id="{52A2837E-E8C1-4DAF-BBB2-EF9E884EF267}"/>
              </a:ext>
            </a:extLst>
          </p:cNvPr>
          <p:cNvSpPr txBox="1"/>
          <p:nvPr/>
        </p:nvSpPr>
        <p:spPr>
          <a:xfrm>
            <a:off x="788565" y="4907560"/>
            <a:ext cx="65" cy="307777"/>
          </a:xfrm>
          <a:prstGeom prst="rect">
            <a:avLst/>
          </a:prstGeom>
          <a:noFill/>
        </p:spPr>
        <p:txBody>
          <a:bodyPr wrap="none" lIns="0" tIns="0" rIns="0" bIns="0" rtlCol="0">
            <a:spAutoFit/>
          </a:bodyPr>
          <a:lstStyle/>
          <a:p>
            <a:pPr algn="l"/>
            <a:endParaRPr lang="en-US" sz="2000" dirty="0" err="1">
              <a:gradFill>
                <a:gsLst>
                  <a:gs pos="2917">
                    <a:schemeClr val="tx1"/>
                  </a:gs>
                  <a:gs pos="30000">
                    <a:schemeClr val="tx1"/>
                  </a:gs>
                </a:gsLst>
                <a:lin ang="5400000" scaled="0"/>
              </a:gradFill>
            </a:endParaRPr>
          </a:p>
        </p:txBody>
      </p:sp>
      <p:sp>
        <p:nvSpPr>
          <p:cNvPr id="3" name="TextBox 2">
            <a:extLst>
              <a:ext uri="{FF2B5EF4-FFF2-40B4-BE49-F238E27FC236}">
                <a16:creationId xmlns:a16="http://schemas.microsoft.com/office/drawing/2014/main" id="{AF26C729-D02F-4830-A781-0F417049BF09}"/>
              </a:ext>
            </a:extLst>
          </p:cNvPr>
          <p:cNvSpPr txBox="1"/>
          <p:nvPr/>
        </p:nvSpPr>
        <p:spPr>
          <a:xfrm>
            <a:off x="531014" y="5061448"/>
            <a:ext cx="3772538" cy="861774"/>
          </a:xfrm>
          <a:prstGeom prst="rect">
            <a:avLst/>
          </a:prstGeom>
          <a:noFill/>
        </p:spPr>
        <p:txBody>
          <a:bodyPr wrap="square" lIns="0" tIns="0" rIns="0" bIns="0" rtlCol="0">
            <a:spAutoFit/>
          </a:bodyPr>
          <a:lstStyle/>
          <a:p>
            <a:pPr algn="l"/>
            <a:r>
              <a:rPr lang="en-US" sz="1400" b="1" dirty="0">
                <a:gradFill>
                  <a:gsLst>
                    <a:gs pos="2917">
                      <a:schemeClr val="tx1"/>
                    </a:gs>
                    <a:gs pos="30000">
                      <a:schemeClr val="tx1"/>
                    </a:gs>
                  </a:gsLst>
                  <a:lin ang="5400000" scaled="0"/>
                </a:gradFill>
              </a:rPr>
              <a:t>Greg Roe</a:t>
            </a:r>
          </a:p>
          <a:p>
            <a:pPr algn="l"/>
            <a:r>
              <a:rPr lang="en-US" sz="1400" dirty="0">
                <a:gradFill>
                  <a:gsLst>
                    <a:gs pos="2917">
                      <a:schemeClr val="tx1"/>
                    </a:gs>
                    <a:gs pos="30000">
                      <a:schemeClr val="tx1"/>
                    </a:gs>
                  </a:gsLst>
                  <a:lin ang="5400000" scaled="0"/>
                </a:gradFill>
              </a:rPr>
              <a:t>Cloud Solutions Architect – AppDev</a:t>
            </a:r>
          </a:p>
          <a:p>
            <a:pPr algn="l"/>
            <a:r>
              <a:rPr lang="en-US" sz="1400" dirty="0">
                <a:gradFill>
                  <a:gsLst>
                    <a:gs pos="2917">
                      <a:schemeClr val="tx1"/>
                    </a:gs>
                    <a:gs pos="30000">
                      <a:schemeClr val="tx1"/>
                    </a:gs>
                  </a:gsLst>
                  <a:lin ang="5400000" scaled="0"/>
                </a:gradFill>
                <a:hlinkClick r:id="rId3"/>
              </a:rPr>
              <a:t>gregroe@microsoft.com</a:t>
            </a:r>
            <a:endParaRPr lang="en-US" sz="1400" dirty="0">
              <a:gradFill>
                <a:gsLst>
                  <a:gs pos="2917">
                    <a:schemeClr val="tx1"/>
                  </a:gs>
                  <a:gs pos="30000">
                    <a:schemeClr val="tx1"/>
                  </a:gs>
                </a:gsLst>
                <a:lin ang="5400000" scaled="0"/>
              </a:gradFill>
            </a:endParaRPr>
          </a:p>
          <a:p>
            <a:pPr algn="l"/>
            <a:r>
              <a:rPr lang="en-US" sz="1400" dirty="0">
                <a:gradFill>
                  <a:gsLst>
                    <a:gs pos="2917">
                      <a:schemeClr val="tx1"/>
                    </a:gs>
                    <a:gs pos="30000">
                      <a:schemeClr val="tx1"/>
                    </a:gs>
                  </a:gsLst>
                  <a:lin ang="5400000" scaled="0"/>
                </a:gradFill>
              </a:rPr>
              <a:t>425.301.9775</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56B16-8CA4-4B3B-9B14-35E8CE762809}"/>
              </a:ext>
            </a:extLst>
          </p:cNvPr>
          <p:cNvSpPr>
            <a:spLocks noGrp="1"/>
          </p:cNvSpPr>
          <p:nvPr>
            <p:ph type="title"/>
          </p:nvPr>
        </p:nvSpPr>
        <p:spPr/>
        <p:txBody>
          <a:bodyPr/>
          <a:lstStyle/>
          <a:p>
            <a:r>
              <a:rPr lang="en-US" dirty="0">
                <a:hlinkClick r:id="rId3"/>
              </a:rPr>
              <a:t>ALM basics with Microsoft Power Platform</a:t>
            </a:r>
            <a:endParaRPr lang="en-US" dirty="0"/>
          </a:p>
        </p:txBody>
      </p:sp>
      <p:pic>
        <p:nvPicPr>
          <p:cNvPr id="7" name="Picture 6">
            <a:extLst>
              <a:ext uri="{FF2B5EF4-FFF2-40B4-BE49-F238E27FC236}">
                <a16:creationId xmlns:a16="http://schemas.microsoft.com/office/drawing/2014/main" id="{87FF9ECA-43E4-4645-B33F-E3B6A398B99B}"/>
              </a:ext>
            </a:extLst>
          </p:cNvPr>
          <p:cNvPicPr>
            <a:picLocks noChangeAspect="1"/>
          </p:cNvPicPr>
          <p:nvPr/>
        </p:nvPicPr>
        <p:blipFill>
          <a:blip r:embed="rId4"/>
          <a:stretch>
            <a:fillRect/>
          </a:stretch>
        </p:blipFill>
        <p:spPr>
          <a:xfrm>
            <a:off x="380209" y="1467251"/>
            <a:ext cx="11431581" cy="4837855"/>
          </a:xfrm>
          <a:prstGeom prst="rect">
            <a:avLst/>
          </a:prstGeom>
        </p:spPr>
      </p:pic>
    </p:spTree>
    <p:extLst>
      <p:ext uri="{BB962C8B-B14F-4D97-AF65-F5344CB8AC3E}">
        <p14:creationId xmlns:p14="http://schemas.microsoft.com/office/powerpoint/2010/main" val="7427922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2B680-40D5-4D4D-86DF-3E9B3EBA0FCC}"/>
              </a:ext>
            </a:extLst>
          </p:cNvPr>
          <p:cNvSpPr>
            <a:spLocks noGrp="1"/>
          </p:cNvSpPr>
          <p:nvPr>
            <p:ph type="title"/>
          </p:nvPr>
        </p:nvSpPr>
        <p:spPr/>
        <p:txBody>
          <a:bodyPr/>
          <a:lstStyle/>
          <a:p>
            <a:r>
              <a:rPr lang="en-US" dirty="0"/>
              <a:t>Key Solution Architect ALM considerations </a:t>
            </a:r>
          </a:p>
        </p:txBody>
      </p:sp>
      <p:sp>
        <p:nvSpPr>
          <p:cNvPr id="3" name="Text Placeholder 2">
            <a:extLst>
              <a:ext uri="{FF2B5EF4-FFF2-40B4-BE49-F238E27FC236}">
                <a16:creationId xmlns:a16="http://schemas.microsoft.com/office/drawing/2014/main" id="{4109A6C1-B84C-4D91-921F-441A41586AFF}"/>
              </a:ext>
            </a:extLst>
          </p:cNvPr>
          <p:cNvSpPr>
            <a:spLocks noGrp="1"/>
          </p:cNvSpPr>
          <p:nvPr>
            <p:ph type="body" sz="quarter" idx="10"/>
          </p:nvPr>
        </p:nvSpPr>
        <p:spPr>
          <a:xfrm>
            <a:off x="584200" y="1435497"/>
            <a:ext cx="11099220" cy="4825937"/>
          </a:xfrm>
        </p:spPr>
        <p:txBody>
          <a:bodyPr/>
          <a:lstStyle/>
          <a:p>
            <a:r>
              <a:rPr lang="en-US" b="1" dirty="0"/>
              <a:t>Environment Strategy </a:t>
            </a:r>
            <a:r>
              <a:rPr lang="en-US" dirty="0"/>
              <a:t>– How many, what’s their purpose</a:t>
            </a:r>
          </a:p>
          <a:p>
            <a:endParaRPr lang="en-US" dirty="0"/>
          </a:p>
          <a:p>
            <a:r>
              <a:rPr lang="en-US" b="1" dirty="0"/>
              <a:t>Source Control </a:t>
            </a:r>
            <a:r>
              <a:rPr lang="en-US" dirty="0"/>
              <a:t>– Where will the master copy of the solutions and code live</a:t>
            </a:r>
          </a:p>
          <a:p>
            <a:endParaRPr lang="en-US" dirty="0"/>
          </a:p>
          <a:p>
            <a:r>
              <a:rPr lang="en-US" b="1" dirty="0"/>
              <a:t>DevOps</a:t>
            </a:r>
            <a:r>
              <a:rPr lang="en-US" dirty="0"/>
              <a:t> – What is the workflow for app builders and how/who will promote the app on its journey from dev to production</a:t>
            </a:r>
          </a:p>
          <a:p>
            <a:endParaRPr lang="en-US" dirty="0"/>
          </a:p>
          <a:p>
            <a:r>
              <a:rPr lang="en-US" b="1" dirty="0"/>
              <a:t>Deployment Configuration </a:t>
            </a:r>
            <a:r>
              <a:rPr lang="en-US" dirty="0"/>
              <a:t>– How to configure each environment and what can be done to make this easier</a:t>
            </a:r>
          </a:p>
        </p:txBody>
      </p:sp>
    </p:spTree>
    <p:extLst>
      <p:ext uri="{BB962C8B-B14F-4D97-AF65-F5344CB8AC3E}">
        <p14:creationId xmlns:p14="http://schemas.microsoft.com/office/powerpoint/2010/main" val="2876961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CC766-FFDC-476D-BB4E-E969A4B9C54A}"/>
              </a:ext>
            </a:extLst>
          </p:cNvPr>
          <p:cNvSpPr>
            <a:spLocks noGrp="1"/>
          </p:cNvSpPr>
          <p:nvPr>
            <p:ph type="title"/>
          </p:nvPr>
        </p:nvSpPr>
        <p:spPr>
          <a:xfrm>
            <a:off x="503965" y="923191"/>
            <a:ext cx="7822350" cy="1283677"/>
          </a:xfrm>
        </p:spPr>
        <p:txBody>
          <a:bodyPr vert="horz" lIns="91440" tIns="45720" rIns="91440" bIns="45720" rtlCol="0" anchor="ctr">
            <a:normAutofit fontScale="90000"/>
          </a:bodyPr>
          <a:lstStyle/>
          <a:p>
            <a:r>
              <a:rPr lang="en-US" sz="3200" kern="1200" dirty="0">
                <a:solidFill>
                  <a:schemeClr val="tx1"/>
                </a:solidFill>
                <a:latin typeface="+mj-lt"/>
                <a:ea typeface="+mj-ea"/>
                <a:cs typeface="+mj-cs"/>
              </a:rPr>
              <a:t>DEMO:   Power Apps  DevOps CICD with  </a:t>
            </a:r>
            <a:r>
              <a:rPr lang="en-US" sz="3200" dirty="0">
                <a:solidFill>
                  <a:schemeClr val="tx1"/>
                </a:solidFill>
              </a:rPr>
              <a:t>Azure DevOps Pipelines</a:t>
            </a:r>
            <a:br>
              <a:rPr lang="en-US" sz="2100" kern="1200" dirty="0">
                <a:solidFill>
                  <a:schemeClr val="tx1"/>
                </a:solidFill>
                <a:latin typeface="+mj-lt"/>
                <a:ea typeface="+mj-ea"/>
                <a:cs typeface="+mj-cs"/>
              </a:rPr>
            </a:br>
            <a:br>
              <a:rPr lang="en-US" sz="2100" kern="1200" dirty="0">
                <a:solidFill>
                  <a:schemeClr val="bg1"/>
                </a:solidFill>
                <a:latin typeface="+mj-lt"/>
                <a:ea typeface="+mj-ea"/>
                <a:cs typeface="+mj-cs"/>
              </a:rPr>
            </a:br>
            <a:br>
              <a:rPr lang="en-US" sz="2100" kern="1200" dirty="0">
                <a:solidFill>
                  <a:schemeClr val="bg1"/>
                </a:solidFill>
                <a:latin typeface="+mj-lt"/>
                <a:ea typeface="+mj-ea"/>
                <a:cs typeface="+mj-cs"/>
              </a:rPr>
            </a:br>
            <a:br>
              <a:rPr lang="en-US" sz="2100" kern="1200" dirty="0">
                <a:solidFill>
                  <a:schemeClr val="bg1"/>
                </a:solidFill>
                <a:latin typeface="+mj-lt"/>
                <a:ea typeface="+mj-ea"/>
                <a:cs typeface="+mj-cs"/>
              </a:rPr>
            </a:br>
            <a:br>
              <a:rPr lang="en-US" sz="2100" kern="1200" dirty="0">
                <a:solidFill>
                  <a:schemeClr val="bg1"/>
                </a:solidFill>
                <a:latin typeface="+mj-lt"/>
                <a:ea typeface="+mj-ea"/>
                <a:cs typeface="+mj-cs"/>
              </a:rPr>
            </a:br>
            <a:br>
              <a:rPr lang="en-US" sz="2100" kern="1200" dirty="0">
                <a:solidFill>
                  <a:schemeClr val="bg1"/>
                </a:solidFill>
                <a:latin typeface="+mj-lt"/>
                <a:ea typeface="+mj-ea"/>
                <a:cs typeface="+mj-cs"/>
              </a:rPr>
            </a:br>
            <a:endParaRPr lang="en-US" sz="2100" kern="1200" dirty="0">
              <a:solidFill>
                <a:schemeClr val="bg1"/>
              </a:solidFill>
              <a:latin typeface="+mj-lt"/>
              <a:ea typeface="+mj-ea"/>
              <a:cs typeface="+mj-cs"/>
            </a:endParaRPr>
          </a:p>
        </p:txBody>
      </p:sp>
      <p:sp>
        <p:nvSpPr>
          <p:cNvPr id="5" name="TextBox 4">
            <a:extLst>
              <a:ext uri="{FF2B5EF4-FFF2-40B4-BE49-F238E27FC236}">
                <a16:creationId xmlns:a16="http://schemas.microsoft.com/office/drawing/2014/main" id="{C69FD2F3-1751-4BBA-A797-F238CBF226BC}"/>
              </a:ext>
            </a:extLst>
          </p:cNvPr>
          <p:cNvSpPr txBox="1"/>
          <p:nvPr/>
        </p:nvSpPr>
        <p:spPr>
          <a:xfrm>
            <a:off x="360484" y="2083777"/>
            <a:ext cx="10119946" cy="1723549"/>
          </a:xfrm>
          <a:prstGeom prst="rect">
            <a:avLst/>
          </a:prstGeom>
          <a:noFill/>
        </p:spPr>
        <p:txBody>
          <a:bodyPr wrap="square" lIns="0" tIns="0" rIns="0" bIns="0" rtlCol="0">
            <a:spAutoFit/>
          </a:bodyPr>
          <a:lstStyle/>
          <a:p>
            <a:pPr marL="457200" indent="-457200" algn="l">
              <a:buFont typeface="Arial" panose="020B0604020202020204" pitchFamily="34" charset="0"/>
              <a:buChar char="•"/>
            </a:pPr>
            <a:r>
              <a:rPr lang="en-US" sz="2800" kern="1200" dirty="0">
                <a:solidFill>
                  <a:schemeClr val="tx1"/>
                </a:solidFill>
                <a:latin typeface="+mj-lt"/>
                <a:ea typeface="+mj-ea"/>
                <a:cs typeface="+mj-cs"/>
              </a:rPr>
              <a:t>“Building Permit Management Solution”</a:t>
            </a:r>
          </a:p>
          <a:p>
            <a:pPr marL="914383" lvl="1" indent="-457200">
              <a:buFont typeface="Arial" panose="020B0604020202020204" pitchFamily="34" charset="0"/>
              <a:buChar char="•"/>
            </a:pPr>
            <a:r>
              <a:rPr lang="en-US" sz="2800" dirty="0">
                <a:latin typeface="+mj-lt"/>
                <a:ea typeface="+mj-ea"/>
                <a:cs typeface="+mj-cs"/>
              </a:rPr>
              <a:t>Canvas App  - Inspectors field app </a:t>
            </a:r>
            <a:endParaRPr lang="en-US" sz="2800" dirty="0">
              <a:gradFill>
                <a:gsLst>
                  <a:gs pos="2917">
                    <a:schemeClr val="tx1"/>
                  </a:gs>
                  <a:gs pos="30000">
                    <a:schemeClr val="tx1"/>
                  </a:gs>
                </a:gsLst>
                <a:lin ang="5400000" scaled="0"/>
              </a:gradFill>
              <a:latin typeface="+mj-lt"/>
              <a:ea typeface="+mj-ea"/>
              <a:cs typeface="+mj-cs"/>
            </a:endParaRPr>
          </a:p>
          <a:p>
            <a:pPr marL="914383" lvl="1" indent="-457200">
              <a:buFont typeface="Arial" panose="020B0604020202020204" pitchFamily="34" charset="0"/>
              <a:buChar char="•"/>
            </a:pPr>
            <a:r>
              <a:rPr lang="en-US" sz="2800" dirty="0">
                <a:gradFill>
                  <a:gsLst>
                    <a:gs pos="2917">
                      <a:schemeClr val="tx1"/>
                    </a:gs>
                    <a:gs pos="30000">
                      <a:schemeClr val="tx1"/>
                    </a:gs>
                  </a:gsLst>
                  <a:lin ang="5400000" scaled="0"/>
                </a:gradFill>
                <a:latin typeface="+mj-lt"/>
                <a:ea typeface="+mj-ea"/>
                <a:cs typeface="+mj-cs"/>
              </a:rPr>
              <a:t>Model Driven App -  Back Office permit management</a:t>
            </a:r>
          </a:p>
          <a:p>
            <a:pPr marL="914383" lvl="1" indent="-457200">
              <a:buFont typeface="Arial" panose="020B0604020202020204" pitchFamily="34" charset="0"/>
              <a:buChar char="•"/>
            </a:pPr>
            <a:r>
              <a:rPr lang="en-US" sz="2800" dirty="0">
                <a:gradFill>
                  <a:gsLst>
                    <a:gs pos="2917">
                      <a:schemeClr val="tx1"/>
                    </a:gs>
                    <a:gs pos="30000">
                      <a:schemeClr val="tx1"/>
                    </a:gs>
                  </a:gsLst>
                  <a:lin ang="5400000" scaled="0"/>
                </a:gradFill>
                <a:latin typeface="+mj-lt"/>
                <a:ea typeface="+mj-ea"/>
                <a:cs typeface="+mj-cs"/>
              </a:rPr>
              <a:t>Portal App -   Public Facing app to request a permit</a:t>
            </a:r>
            <a:endParaRPr lang="en-US" sz="2800" dirty="0">
              <a:latin typeface="+mj-lt"/>
              <a:ea typeface="+mj-ea"/>
              <a:cs typeface="+mj-cs"/>
            </a:endParaRPr>
          </a:p>
        </p:txBody>
      </p:sp>
    </p:spTree>
    <p:extLst>
      <p:ext uri="{BB962C8B-B14F-4D97-AF65-F5344CB8AC3E}">
        <p14:creationId xmlns:p14="http://schemas.microsoft.com/office/powerpoint/2010/main" val="1615817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080A7FA2-8F82-4A30-8920-4A7AB07F556E}"/>
              </a:ext>
            </a:extLst>
          </p:cNvPr>
          <p:cNvSpPr txBox="1">
            <a:spLocks/>
          </p:cNvSpPr>
          <p:nvPr/>
        </p:nvSpPr>
        <p:spPr>
          <a:xfrm>
            <a:off x="1025144" y="413512"/>
            <a:ext cx="4927600" cy="5067300"/>
          </a:xfrm>
          <a:prstGeom prst="rect">
            <a:avLst/>
          </a:prstGeom>
        </p:spPr>
        <p:txBody>
          <a:bodyPr vert="horz" wrap="square"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u="sng" dirty="0"/>
              <a:t>The Problem with App Modernization:</a:t>
            </a:r>
          </a:p>
          <a:p>
            <a:pPr marL="0" indent="0">
              <a:buFont typeface="Arial" panose="020B0604020202020204" pitchFamily="34" charset="0"/>
              <a:buNone/>
            </a:pPr>
            <a:endParaRPr lang="en-US" sz="2400" u="sng" dirty="0"/>
          </a:p>
          <a:p>
            <a:pPr>
              <a:buFont typeface="Wingdings" panose="05000000000000000000" pitchFamily="2" charset="2"/>
              <a:buChar char="§"/>
            </a:pPr>
            <a:r>
              <a:rPr lang="en-US" sz="1800" dirty="0"/>
              <a:t>Legacy apps are expensive and difficult to update</a:t>
            </a:r>
          </a:p>
          <a:p>
            <a:pPr>
              <a:buFont typeface="Wingdings" panose="05000000000000000000" pitchFamily="2" charset="2"/>
              <a:buChar char="§"/>
            </a:pPr>
            <a:endParaRPr lang="en-US" sz="1800" dirty="0"/>
          </a:p>
          <a:p>
            <a:pPr>
              <a:buFont typeface="Wingdings" panose="05000000000000000000" pitchFamily="2" charset="2"/>
              <a:buChar char="§"/>
            </a:pPr>
            <a:r>
              <a:rPr lang="en-US" sz="1800" dirty="0"/>
              <a:t>App Dev framework choices are vast and complicated. It’s hard to find skilled developers</a:t>
            </a:r>
          </a:p>
          <a:p>
            <a:pPr>
              <a:buFont typeface="Wingdings" panose="05000000000000000000" pitchFamily="2" charset="2"/>
              <a:buChar char="§"/>
            </a:pPr>
            <a:endParaRPr lang="en-US" sz="1800" dirty="0"/>
          </a:p>
          <a:p>
            <a:pPr>
              <a:buFont typeface="Wingdings" panose="05000000000000000000" pitchFamily="2" charset="2"/>
              <a:buChar char="§"/>
            </a:pPr>
            <a:r>
              <a:rPr lang="en-US" sz="1800" dirty="0"/>
              <a:t>It’s hard(and expensive) to develop, test, deploy, and maintain high quality  business software</a:t>
            </a:r>
          </a:p>
          <a:p>
            <a:pPr>
              <a:buFont typeface="Wingdings" panose="05000000000000000000" pitchFamily="2" charset="2"/>
              <a:buChar char="§"/>
            </a:pPr>
            <a:endParaRPr lang="en-US" sz="1800" dirty="0"/>
          </a:p>
          <a:p>
            <a:pPr>
              <a:buFont typeface="Wingdings" panose="05000000000000000000" pitchFamily="2" charset="2"/>
              <a:buChar char="§"/>
            </a:pPr>
            <a:r>
              <a:rPr lang="en-US" sz="1800" dirty="0"/>
              <a:t>It’s hard (and expensive) to maintain servers and services to run apps.</a:t>
            </a:r>
          </a:p>
          <a:p>
            <a:pPr>
              <a:buFont typeface="Wingdings" panose="05000000000000000000" pitchFamily="2" charset="2"/>
              <a:buChar char="§"/>
            </a:pPr>
            <a:endParaRPr lang="en-US" sz="1800" dirty="0"/>
          </a:p>
          <a:p>
            <a:pPr>
              <a:buFont typeface="Wingdings" panose="05000000000000000000" pitchFamily="2" charset="2"/>
              <a:buChar char="§"/>
            </a:pPr>
            <a:r>
              <a:rPr lang="en-US" sz="1800" dirty="0"/>
              <a:t>It’s hard to deliver new business value features quickly</a:t>
            </a:r>
          </a:p>
          <a:p>
            <a:pPr marL="0" indent="0">
              <a:buNone/>
            </a:pPr>
            <a:r>
              <a:rPr lang="en-US" sz="1800" b="1" cap="none" spc="0" dirty="0">
                <a:solidFill>
                  <a:srgbClr val="FF0000"/>
                </a:solidFill>
                <a:latin typeface="Comic Sans MS" panose="030F0702030302020204" pitchFamily="66" charset="0"/>
              </a:rPr>
              <a:t> </a:t>
            </a:r>
            <a:endParaRPr lang="en-US" sz="1800" dirty="0"/>
          </a:p>
        </p:txBody>
      </p:sp>
      <p:sp>
        <p:nvSpPr>
          <p:cNvPr id="3" name="Content Placeholder 2">
            <a:extLst>
              <a:ext uri="{FF2B5EF4-FFF2-40B4-BE49-F238E27FC236}">
                <a16:creationId xmlns:a16="http://schemas.microsoft.com/office/drawing/2014/main" id="{99F156BF-8330-4007-9A29-C5C38182CDA6}"/>
              </a:ext>
            </a:extLst>
          </p:cNvPr>
          <p:cNvSpPr>
            <a:spLocks noGrp="1"/>
          </p:cNvSpPr>
          <p:nvPr>
            <p:ph sz="half" idx="1"/>
          </p:nvPr>
        </p:nvSpPr>
        <p:spPr>
          <a:xfrm>
            <a:off x="6309969" y="328168"/>
            <a:ext cx="5524500" cy="5755132"/>
          </a:xfrm>
        </p:spPr>
        <p:txBody>
          <a:bodyPr wrap="square" anchor="t">
            <a:noAutofit/>
          </a:bodyPr>
          <a:lstStyle/>
          <a:p>
            <a:pPr marL="0" indent="0">
              <a:buNone/>
            </a:pPr>
            <a:r>
              <a:rPr lang="en-US" sz="2400" b="1" u="sng" dirty="0"/>
              <a:t>Power Platform Value Proposition: </a:t>
            </a:r>
          </a:p>
          <a:p>
            <a:pPr marL="0" indent="0">
              <a:buNone/>
            </a:pPr>
            <a:endParaRPr lang="en-US" sz="1800" b="1" dirty="0"/>
          </a:p>
          <a:p>
            <a:pPr>
              <a:buFont typeface="Wingdings" panose="05000000000000000000" pitchFamily="2" charset="2"/>
              <a:buChar char="ü"/>
            </a:pPr>
            <a:r>
              <a:rPr lang="en-US" sz="1800" b="1" dirty="0"/>
              <a:t>Low or No Code mean dev done by citizen developers/power users -  does not need highly skilled pro developers</a:t>
            </a:r>
          </a:p>
          <a:p>
            <a:pPr>
              <a:buFont typeface="Wingdings" panose="05000000000000000000" pitchFamily="2" charset="2"/>
              <a:buChar char="ü"/>
            </a:pPr>
            <a:endParaRPr lang="en-US" sz="1800" b="1" dirty="0"/>
          </a:p>
          <a:p>
            <a:pPr>
              <a:buFont typeface="Wingdings" panose="05000000000000000000" pitchFamily="2" charset="2"/>
              <a:buChar char="ü"/>
            </a:pPr>
            <a:r>
              <a:rPr lang="en-US" sz="1800" b="1" dirty="0"/>
              <a:t>SaaS solution- No costly  virtual or physical Servers or Services to manage</a:t>
            </a:r>
          </a:p>
          <a:p>
            <a:pPr>
              <a:buFont typeface="Wingdings" panose="05000000000000000000" pitchFamily="2" charset="2"/>
              <a:buChar char="ü"/>
            </a:pPr>
            <a:endParaRPr lang="en-US" sz="1800" b="1" dirty="0"/>
          </a:p>
          <a:p>
            <a:pPr>
              <a:buFont typeface="Wingdings" panose="05000000000000000000" pitchFamily="2" charset="2"/>
              <a:buChar char="ü"/>
            </a:pPr>
            <a:r>
              <a:rPr lang="en-US" sz="1800" b="1" dirty="0"/>
              <a:t>No complicated multi-tier or distributed application architecture to </a:t>
            </a:r>
            <a:r>
              <a:rPr lang="en-US" sz="1800" b="1" dirty="0" err="1"/>
              <a:t>design,deploy</a:t>
            </a:r>
            <a:r>
              <a:rPr lang="en-US" sz="1800" b="1" dirty="0"/>
              <a:t>, and support.</a:t>
            </a:r>
          </a:p>
          <a:p>
            <a:pPr>
              <a:buFont typeface="Wingdings" panose="05000000000000000000" pitchFamily="2" charset="2"/>
              <a:buChar char="ü"/>
            </a:pPr>
            <a:endParaRPr lang="en-US" sz="1800" b="1" dirty="0"/>
          </a:p>
          <a:p>
            <a:pPr>
              <a:buFont typeface="Wingdings" panose="05000000000000000000" pitchFamily="2" charset="2"/>
              <a:buChar char="ü"/>
            </a:pPr>
            <a:r>
              <a:rPr lang="en-US" sz="1800" b="1" dirty="0"/>
              <a:t>Easily connect to a myriad of Cloud and On prem data sources – hundreds of data connectors.</a:t>
            </a:r>
          </a:p>
          <a:p>
            <a:pPr>
              <a:buFont typeface="Wingdings" panose="05000000000000000000" pitchFamily="2" charset="2"/>
              <a:buChar char="ü"/>
            </a:pPr>
            <a:endParaRPr lang="en-US" sz="1800" b="1" dirty="0"/>
          </a:p>
          <a:p>
            <a:pPr>
              <a:buFont typeface="Wingdings" panose="05000000000000000000" pitchFamily="2" charset="2"/>
              <a:buChar char="ü"/>
            </a:pPr>
            <a:r>
              <a:rPr lang="en-US" sz="1800" b="1" dirty="0"/>
              <a:t>Easy and fast to wire up Business applications and processes</a:t>
            </a:r>
          </a:p>
          <a:p>
            <a:pPr lvl="1">
              <a:buFont typeface="Wingdings" panose="05000000000000000000" pitchFamily="2" charset="2"/>
              <a:buChar char="Ø"/>
            </a:pPr>
            <a:endParaRPr lang="en-US" sz="1200" dirty="0"/>
          </a:p>
        </p:txBody>
      </p:sp>
    </p:spTree>
    <p:extLst>
      <p:ext uri="{BB962C8B-B14F-4D97-AF65-F5344CB8AC3E}">
        <p14:creationId xmlns:p14="http://schemas.microsoft.com/office/powerpoint/2010/main" val="690721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D9B37F-6175-4B8C-AC1A-3F7965E1ABBC}"/>
              </a:ext>
            </a:extLst>
          </p:cNvPr>
          <p:cNvPicPr>
            <a:picLocks noChangeAspect="1"/>
          </p:cNvPicPr>
          <p:nvPr/>
        </p:nvPicPr>
        <p:blipFill>
          <a:blip r:embed="rId2"/>
          <a:stretch>
            <a:fillRect/>
          </a:stretch>
        </p:blipFill>
        <p:spPr>
          <a:xfrm>
            <a:off x="1549685" y="0"/>
            <a:ext cx="9092629" cy="6858000"/>
          </a:xfrm>
          <a:prstGeom prst="rect">
            <a:avLst/>
          </a:prstGeom>
        </p:spPr>
      </p:pic>
    </p:spTree>
    <p:extLst>
      <p:ext uri="{BB962C8B-B14F-4D97-AF65-F5344CB8AC3E}">
        <p14:creationId xmlns:p14="http://schemas.microsoft.com/office/powerpoint/2010/main" val="305352209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7050EC0-1E33-4EC5-99B4-0C09792ED2B6}"/>
              </a:ext>
            </a:extLst>
          </p:cNvPr>
          <p:cNvPicPr>
            <a:picLocks noChangeAspect="1"/>
          </p:cNvPicPr>
          <p:nvPr/>
        </p:nvPicPr>
        <p:blipFill>
          <a:blip r:embed="rId2"/>
          <a:stretch>
            <a:fillRect/>
          </a:stretch>
        </p:blipFill>
        <p:spPr>
          <a:xfrm>
            <a:off x="1476025" y="144196"/>
            <a:ext cx="9045671" cy="6713804"/>
          </a:xfrm>
          <a:prstGeom prst="rect">
            <a:avLst/>
          </a:prstGeom>
        </p:spPr>
      </p:pic>
    </p:spTree>
    <p:extLst>
      <p:ext uri="{BB962C8B-B14F-4D97-AF65-F5344CB8AC3E}">
        <p14:creationId xmlns:p14="http://schemas.microsoft.com/office/powerpoint/2010/main" val="229780288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B79607-A5A2-416A-9BC3-0982A5FF233D}"/>
              </a:ext>
            </a:extLst>
          </p:cNvPr>
          <p:cNvPicPr>
            <a:picLocks noChangeAspect="1"/>
          </p:cNvPicPr>
          <p:nvPr/>
        </p:nvPicPr>
        <p:blipFill>
          <a:blip r:embed="rId2"/>
          <a:stretch>
            <a:fillRect/>
          </a:stretch>
        </p:blipFill>
        <p:spPr>
          <a:xfrm>
            <a:off x="214506" y="1418944"/>
            <a:ext cx="5753903" cy="4020111"/>
          </a:xfrm>
          <a:prstGeom prst="rect">
            <a:avLst/>
          </a:prstGeom>
        </p:spPr>
      </p:pic>
      <p:pic>
        <p:nvPicPr>
          <p:cNvPr id="5" name="Picture 4">
            <a:extLst>
              <a:ext uri="{FF2B5EF4-FFF2-40B4-BE49-F238E27FC236}">
                <a16:creationId xmlns:a16="http://schemas.microsoft.com/office/drawing/2014/main" id="{A8757AF7-0B70-4B4E-AD36-1B3A82168A36}"/>
              </a:ext>
            </a:extLst>
          </p:cNvPr>
          <p:cNvPicPr>
            <a:picLocks noChangeAspect="1"/>
          </p:cNvPicPr>
          <p:nvPr/>
        </p:nvPicPr>
        <p:blipFill>
          <a:blip r:embed="rId3"/>
          <a:stretch>
            <a:fillRect/>
          </a:stretch>
        </p:blipFill>
        <p:spPr>
          <a:xfrm>
            <a:off x="6533851" y="1619184"/>
            <a:ext cx="5528791" cy="3619630"/>
          </a:xfrm>
          <a:prstGeom prst="rect">
            <a:avLst/>
          </a:prstGeom>
        </p:spPr>
      </p:pic>
      <p:sp>
        <p:nvSpPr>
          <p:cNvPr id="2" name="TextBox 1">
            <a:extLst>
              <a:ext uri="{FF2B5EF4-FFF2-40B4-BE49-F238E27FC236}">
                <a16:creationId xmlns:a16="http://schemas.microsoft.com/office/drawing/2014/main" id="{68A91693-5F07-4EDE-B9DC-406F3DEBE642}"/>
              </a:ext>
            </a:extLst>
          </p:cNvPr>
          <p:cNvSpPr txBox="1"/>
          <p:nvPr/>
        </p:nvSpPr>
        <p:spPr>
          <a:xfrm>
            <a:off x="888023" y="5820508"/>
            <a:ext cx="2359557"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hlinkClick r:id="rId4"/>
              </a:rPr>
              <a:t>Power Platform URLs</a:t>
            </a:r>
            <a:endParaRPr lang="en-US" sz="2000" dirty="0">
              <a:gradFill>
                <a:gsLst>
                  <a:gs pos="2917">
                    <a:schemeClr val="tx1"/>
                  </a:gs>
                  <a:gs pos="30000">
                    <a:schemeClr val="tx1"/>
                  </a:gs>
                </a:gsLst>
                <a:lin ang="5400000" scaled="0"/>
              </a:gradFill>
            </a:endParaRPr>
          </a:p>
        </p:txBody>
      </p:sp>
      <p:sp>
        <p:nvSpPr>
          <p:cNvPr id="4" name="TextBox 3">
            <a:extLst>
              <a:ext uri="{FF2B5EF4-FFF2-40B4-BE49-F238E27FC236}">
                <a16:creationId xmlns:a16="http://schemas.microsoft.com/office/drawing/2014/main" id="{176863BC-7FDD-45D9-9A07-2ADBB32439A2}"/>
              </a:ext>
            </a:extLst>
          </p:cNvPr>
          <p:cNvSpPr txBox="1"/>
          <p:nvPr/>
        </p:nvSpPr>
        <p:spPr>
          <a:xfrm>
            <a:off x="561139" y="148855"/>
            <a:ext cx="2686441"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Azure DevOps Pipelines</a:t>
            </a:r>
          </a:p>
        </p:txBody>
      </p:sp>
      <p:sp>
        <p:nvSpPr>
          <p:cNvPr id="6" name="TextBox 5">
            <a:extLst>
              <a:ext uri="{FF2B5EF4-FFF2-40B4-BE49-F238E27FC236}">
                <a16:creationId xmlns:a16="http://schemas.microsoft.com/office/drawing/2014/main" id="{08EFA4D9-8AB4-4DD6-A56C-D7F7F25E49A1}"/>
              </a:ext>
            </a:extLst>
          </p:cNvPr>
          <p:cNvSpPr txBox="1"/>
          <p:nvPr/>
        </p:nvSpPr>
        <p:spPr>
          <a:xfrm>
            <a:off x="691116" y="1074329"/>
            <a:ext cx="2599686"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CI(Integration) Pipeline</a:t>
            </a:r>
          </a:p>
        </p:txBody>
      </p:sp>
      <p:sp>
        <p:nvSpPr>
          <p:cNvPr id="8" name="TextBox 7">
            <a:extLst>
              <a:ext uri="{FF2B5EF4-FFF2-40B4-BE49-F238E27FC236}">
                <a16:creationId xmlns:a16="http://schemas.microsoft.com/office/drawing/2014/main" id="{6A84E2D2-3668-4FC5-969C-505C3B371F18}"/>
              </a:ext>
            </a:extLst>
          </p:cNvPr>
          <p:cNvSpPr txBox="1"/>
          <p:nvPr/>
        </p:nvSpPr>
        <p:spPr>
          <a:xfrm>
            <a:off x="7930116" y="1074328"/>
            <a:ext cx="2964017"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Release (Delivery) Pipeline</a:t>
            </a:r>
          </a:p>
        </p:txBody>
      </p:sp>
    </p:spTree>
    <p:extLst>
      <p:ext uri="{BB962C8B-B14F-4D97-AF65-F5344CB8AC3E}">
        <p14:creationId xmlns:p14="http://schemas.microsoft.com/office/powerpoint/2010/main" val="397898432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CC766-FFDC-476D-BB4E-E969A4B9C54A}"/>
              </a:ext>
            </a:extLst>
          </p:cNvPr>
          <p:cNvSpPr>
            <a:spLocks noGrp="1"/>
          </p:cNvSpPr>
          <p:nvPr>
            <p:ph type="title"/>
          </p:nvPr>
        </p:nvSpPr>
        <p:spPr>
          <a:xfrm>
            <a:off x="2239456" y="356638"/>
            <a:ext cx="7344159" cy="1014961"/>
          </a:xfrm>
        </p:spPr>
        <p:txBody>
          <a:bodyPr vert="horz" lIns="91440" tIns="45720" rIns="91440" bIns="45720" rtlCol="0" anchor="ctr">
            <a:normAutofit fontScale="90000"/>
          </a:bodyPr>
          <a:lstStyle/>
          <a:p>
            <a:r>
              <a:rPr lang="en-US" sz="3200" kern="1200" dirty="0">
                <a:solidFill>
                  <a:schemeClr val="tx1"/>
                </a:solidFill>
                <a:latin typeface="+mj-lt"/>
                <a:ea typeface="+mj-ea"/>
                <a:cs typeface="+mj-cs"/>
              </a:rPr>
              <a:t>DEMO: </a:t>
            </a:r>
            <a:br>
              <a:rPr lang="en-US" sz="3200" kern="1200" dirty="0">
                <a:solidFill>
                  <a:schemeClr val="tx1"/>
                </a:solidFill>
                <a:latin typeface="+mj-lt"/>
                <a:ea typeface="+mj-ea"/>
                <a:cs typeface="+mj-cs"/>
              </a:rPr>
            </a:br>
            <a:r>
              <a:rPr lang="en-US" sz="3200" kern="1200" dirty="0">
                <a:solidFill>
                  <a:schemeClr val="tx1"/>
                </a:solidFill>
                <a:latin typeface="+mj-lt"/>
                <a:ea typeface="+mj-ea"/>
                <a:cs typeface="+mj-cs"/>
              </a:rPr>
              <a:t>ContosoBicycles.com Devops with GitHub Actions</a:t>
            </a:r>
            <a:endParaRPr lang="en-US" sz="2100" kern="1200" dirty="0">
              <a:solidFill>
                <a:schemeClr val="bg1"/>
              </a:solidFill>
              <a:latin typeface="+mj-lt"/>
              <a:ea typeface="+mj-ea"/>
              <a:cs typeface="+mj-cs"/>
            </a:endParaRPr>
          </a:p>
        </p:txBody>
      </p:sp>
      <p:pic>
        <p:nvPicPr>
          <p:cNvPr id="4" name="Picture 3">
            <a:extLst>
              <a:ext uri="{FF2B5EF4-FFF2-40B4-BE49-F238E27FC236}">
                <a16:creationId xmlns:a16="http://schemas.microsoft.com/office/drawing/2014/main" id="{A88F69A7-1ACE-4CBE-8EAD-ACC03A066609}"/>
              </a:ext>
            </a:extLst>
          </p:cNvPr>
          <p:cNvPicPr>
            <a:picLocks noChangeAspect="1"/>
          </p:cNvPicPr>
          <p:nvPr/>
        </p:nvPicPr>
        <p:blipFill>
          <a:blip r:embed="rId3"/>
          <a:stretch>
            <a:fillRect/>
          </a:stretch>
        </p:blipFill>
        <p:spPr>
          <a:xfrm>
            <a:off x="0" y="0"/>
            <a:ext cx="1009791" cy="1305107"/>
          </a:xfrm>
          <a:prstGeom prst="rect">
            <a:avLst/>
          </a:prstGeom>
        </p:spPr>
      </p:pic>
      <p:sp>
        <p:nvSpPr>
          <p:cNvPr id="6" name="TextBox 5">
            <a:extLst>
              <a:ext uri="{FF2B5EF4-FFF2-40B4-BE49-F238E27FC236}">
                <a16:creationId xmlns:a16="http://schemas.microsoft.com/office/drawing/2014/main" id="{4DDB1182-5101-4CE9-A299-455E59DE4DE0}"/>
              </a:ext>
            </a:extLst>
          </p:cNvPr>
          <p:cNvSpPr txBox="1"/>
          <p:nvPr/>
        </p:nvSpPr>
        <p:spPr>
          <a:xfrm>
            <a:off x="2239456" y="2180493"/>
            <a:ext cx="7825154" cy="1477328"/>
          </a:xfrm>
          <a:prstGeom prst="rect">
            <a:avLst/>
          </a:prstGeom>
          <a:noFill/>
        </p:spPr>
        <p:txBody>
          <a:bodyPr wrap="square" lIns="0" tIns="0" rIns="0" bIns="0" rtlCol="0">
            <a:spAutoFit/>
          </a:bodyPr>
          <a:lstStyle/>
          <a:p>
            <a:pPr marL="342900" indent="-342900" algn="l">
              <a:buFont typeface="Arial" panose="020B0604020202020204" pitchFamily="34" charset="0"/>
              <a:buChar char="•"/>
            </a:pPr>
            <a:r>
              <a:rPr lang="en-US" sz="2400" kern="1200" dirty="0">
                <a:solidFill>
                  <a:schemeClr val="tx1"/>
                </a:solidFill>
                <a:latin typeface="+mj-lt"/>
                <a:ea typeface="+mj-ea"/>
                <a:cs typeface="+mj-cs"/>
              </a:rPr>
              <a:t>Demonstrates DevOps with GitHub Actions</a:t>
            </a:r>
          </a:p>
          <a:p>
            <a:pPr marL="342900" indent="-342900" algn="l">
              <a:buFont typeface="Arial" panose="020B0604020202020204" pitchFamily="34" charset="0"/>
              <a:buChar char="•"/>
            </a:pPr>
            <a:r>
              <a:rPr lang="en-US" sz="2400" dirty="0">
                <a:latin typeface="+mj-lt"/>
                <a:ea typeface="+mj-ea"/>
                <a:cs typeface="+mj-cs"/>
              </a:rPr>
              <a:t>Power Canvas Mobile Client App</a:t>
            </a:r>
            <a:endParaRPr lang="en-US" sz="2400" kern="1200" dirty="0">
              <a:solidFill>
                <a:schemeClr val="tx1"/>
              </a:solidFill>
              <a:latin typeface="+mj-lt"/>
              <a:ea typeface="+mj-ea"/>
              <a:cs typeface="+mj-cs"/>
            </a:endParaRPr>
          </a:p>
          <a:p>
            <a:pPr marL="342900" indent="-342900" algn="l">
              <a:buFont typeface="Arial" panose="020B0604020202020204" pitchFamily="34" charset="0"/>
              <a:buChar char="•"/>
            </a:pPr>
            <a:r>
              <a:rPr lang="en-US" sz="2400" dirty="0">
                <a:gradFill>
                  <a:gsLst>
                    <a:gs pos="2917">
                      <a:schemeClr val="tx1"/>
                    </a:gs>
                    <a:gs pos="30000">
                      <a:schemeClr val="tx1"/>
                    </a:gs>
                  </a:gsLst>
                  <a:lin ang="5400000" scaled="0"/>
                </a:gradFill>
                <a:latin typeface="+mj-lt"/>
                <a:ea typeface="+mj-ea"/>
                <a:cs typeface="+mj-cs"/>
              </a:rPr>
              <a:t>.NET ASP Core Backends  to  Azure App Services Web app and Azure Kubernetes Service</a:t>
            </a:r>
          </a:p>
        </p:txBody>
      </p:sp>
    </p:spTree>
    <p:extLst>
      <p:ext uri="{BB962C8B-B14F-4D97-AF65-F5344CB8AC3E}">
        <p14:creationId xmlns:p14="http://schemas.microsoft.com/office/powerpoint/2010/main" val="1083210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DEC661-1250-48AD-B964-86B7F741B54F}"/>
              </a:ext>
            </a:extLst>
          </p:cNvPr>
          <p:cNvPicPr>
            <a:picLocks noChangeAspect="1"/>
          </p:cNvPicPr>
          <p:nvPr/>
        </p:nvPicPr>
        <p:blipFill>
          <a:blip r:embed="rId2"/>
          <a:stretch>
            <a:fillRect/>
          </a:stretch>
        </p:blipFill>
        <p:spPr>
          <a:xfrm>
            <a:off x="1680482" y="0"/>
            <a:ext cx="8831036" cy="6858000"/>
          </a:xfrm>
          <a:prstGeom prst="rect">
            <a:avLst/>
          </a:prstGeom>
        </p:spPr>
      </p:pic>
    </p:spTree>
    <p:extLst>
      <p:ext uri="{BB962C8B-B14F-4D97-AF65-F5344CB8AC3E}">
        <p14:creationId xmlns:p14="http://schemas.microsoft.com/office/powerpoint/2010/main" val="174895748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818F0-E66E-4F5C-ADED-3E5908907FE2}"/>
              </a:ext>
            </a:extLst>
          </p:cNvPr>
          <p:cNvSpPr>
            <a:spLocks noGrp="1"/>
          </p:cNvSpPr>
          <p:nvPr>
            <p:ph type="title"/>
          </p:nvPr>
        </p:nvSpPr>
        <p:spPr>
          <a:xfrm>
            <a:off x="588263" y="457200"/>
            <a:ext cx="11018520" cy="1661993"/>
          </a:xfrm>
        </p:spPr>
        <p:txBody>
          <a:bodyPr/>
          <a:lstStyle/>
          <a:p>
            <a:r>
              <a:rPr lang="en-US" dirty="0"/>
              <a:t>Demo:</a:t>
            </a:r>
            <a:br>
              <a:rPr lang="en-US" dirty="0"/>
            </a:br>
            <a:r>
              <a:rPr lang="en-US" dirty="0"/>
              <a:t>Diabetes Power Canvas App</a:t>
            </a:r>
            <a:br>
              <a:rPr lang="en-US" dirty="0"/>
            </a:br>
            <a:r>
              <a:rPr lang="en-US" dirty="0"/>
              <a:t>with Azure Machine Learning and Power Automate</a:t>
            </a:r>
          </a:p>
        </p:txBody>
      </p:sp>
      <p:sp>
        <p:nvSpPr>
          <p:cNvPr id="3" name="Text Placeholder 2">
            <a:extLst>
              <a:ext uri="{FF2B5EF4-FFF2-40B4-BE49-F238E27FC236}">
                <a16:creationId xmlns:a16="http://schemas.microsoft.com/office/drawing/2014/main" id="{DD5D2587-A394-40D2-A56B-1EFA4EA56E25}"/>
              </a:ext>
            </a:extLst>
          </p:cNvPr>
          <p:cNvSpPr>
            <a:spLocks noGrp="1"/>
          </p:cNvSpPr>
          <p:nvPr>
            <p:ph type="body" sz="quarter" idx="10"/>
          </p:nvPr>
        </p:nvSpPr>
        <p:spPr>
          <a:xfrm>
            <a:off x="482755" y="2621332"/>
            <a:ext cx="11018520" cy="1292662"/>
          </a:xfrm>
        </p:spPr>
        <p:txBody>
          <a:bodyPr/>
          <a:lstStyle/>
          <a:p>
            <a:pPr marL="457200" indent="-457200">
              <a:buFont typeface="Arial" panose="020B0604020202020204" pitchFamily="34" charset="0"/>
              <a:buChar char="•"/>
            </a:pPr>
            <a:r>
              <a:rPr lang="en-US" dirty="0"/>
              <a:t>Shows how to easily create a Power Canvas App client app that leverages Power Automate to get data from an Azure Machine Learning backend Service</a:t>
            </a:r>
          </a:p>
        </p:txBody>
      </p:sp>
    </p:spTree>
    <p:extLst>
      <p:ext uri="{BB962C8B-B14F-4D97-AF65-F5344CB8AC3E}">
        <p14:creationId xmlns:p14="http://schemas.microsoft.com/office/powerpoint/2010/main" val="31992027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4080A-AFA8-4988-A685-2E9220E50AE6}"/>
              </a:ext>
            </a:extLst>
          </p:cNvPr>
          <p:cNvSpPr>
            <a:spLocks noGrp="1"/>
          </p:cNvSpPr>
          <p:nvPr>
            <p:ph type="title"/>
          </p:nvPr>
        </p:nvSpPr>
        <p:spPr/>
        <p:txBody>
          <a:bodyPr/>
          <a:lstStyle/>
          <a:p>
            <a:r>
              <a:rPr lang="en-US" dirty="0"/>
              <a:t>Introductions</a:t>
            </a:r>
          </a:p>
        </p:txBody>
      </p:sp>
      <p:sp>
        <p:nvSpPr>
          <p:cNvPr id="3" name="Text Placeholder 2">
            <a:extLst>
              <a:ext uri="{FF2B5EF4-FFF2-40B4-BE49-F238E27FC236}">
                <a16:creationId xmlns:a16="http://schemas.microsoft.com/office/drawing/2014/main" id="{9CEC4FA0-1A42-4D70-B902-5C1DF018B87A}"/>
              </a:ext>
            </a:extLst>
          </p:cNvPr>
          <p:cNvSpPr>
            <a:spLocks noGrp="1"/>
          </p:cNvSpPr>
          <p:nvPr>
            <p:ph type="body" sz="quarter" idx="10"/>
          </p:nvPr>
        </p:nvSpPr>
        <p:spPr>
          <a:xfrm>
            <a:off x="585217" y="1011198"/>
            <a:ext cx="11018520" cy="5466112"/>
          </a:xfrm>
        </p:spPr>
        <p:txBody>
          <a:bodyPr/>
          <a:lstStyle/>
          <a:p>
            <a:r>
              <a:rPr lang="en-US" sz="2400" dirty="0"/>
              <a:t>Greg Roe</a:t>
            </a:r>
          </a:p>
          <a:p>
            <a:pPr lvl="1"/>
            <a:r>
              <a:rPr lang="en-US" sz="1800" dirty="0"/>
              <a:t>Cloud Solutions Architect -  App Dev   </a:t>
            </a:r>
          </a:p>
          <a:p>
            <a:pPr lvl="1"/>
            <a:r>
              <a:rPr lang="en-US" sz="1800" dirty="0"/>
              <a:t>App Innovation Team – Microsoft Federal</a:t>
            </a:r>
          </a:p>
          <a:p>
            <a:pPr lvl="1"/>
            <a:r>
              <a:rPr lang="en-US" sz="1800" dirty="0"/>
              <a:t>25 years at Microsoft</a:t>
            </a:r>
          </a:p>
          <a:p>
            <a:pPr lvl="1"/>
            <a:r>
              <a:rPr lang="en-US" sz="1800" dirty="0"/>
              <a:t>Live in Seattle 35 years </a:t>
            </a:r>
          </a:p>
          <a:p>
            <a:pPr lvl="1"/>
            <a:r>
              <a:rPr lang="en-US" sz="1800" dirty="0"/>
              <a:t>University of Michigan – Electrical Engineering</a:t>
            </a:r>
          </a:p>
          <a:p>
            <a:pPr lvl="1"/>
            <a:r>
              <a:rPr lang="en-US" sz="1800" dirty="0"/>
              <a:t>Wife, Daughter (24), 2 dogs (Lab and Corgi)</a:t>
            </a:r>
          </a:p>
          <a:p>
            <a:pPr lvl="1"/>
            <a:r>
              <a:rPr lang="en-US" sz="1800" dirty="0"/>
              <a:t>Hiking, Traveling</a:t>
            </a:r>
          </a:p>
          <a:p>
            <a:pPr lvl="1"/>
            <a:r>
              <a:rPr lang="en-US" sz="1800" dirty="0"/>
              <a:t>Peace Corps</a:t>
            </a:r>
          </a:p>
          <a:p>
            <a:pPr lvl="1"/>
            <a:r>
              <a:rPr lang="en-US" sz="1800" dirty="0">
                <a:hlinkClick r:id="rId2"/>
              </a:rPr>
              <a:t>LinkedIn Profile </a:t>
            </a:r>
            <a:endParaRPr lang="en-US" sz="1800" dirty="0"/>
          </a:p>
          <a:p>
            <a:r>
              <a:rPr lang="en-US" sz="2400" dirty="0"/>
              <a:t>Cloud Solution Architect Role</a:t>
            </a:r>
          </a:p>
          <a:p>
            <a:pPr lvl="1"/>
            <a:r>
              <a:rPr lang="en-US" sz="1800" dirty="0"/>
              <a:t>Microsoft Investment to large customers</a:t>
            </a:r>
          </a:p>
          <a:p>
            <a:pPr lvl="1"/>
            <a:r>
              <a:rPr lang="en-US" sz="1800" dirty="0"/>
              <a:t>Technical role</a:t>
            </a:r>
          </a:p>
          <a:p>
            <a:pPr lvl="1"/>
            <a:r>
              <a:rPr lang="en-US" sz="1800" dirty="0"/>
              <a:t>Help customer maximize value with their Microsoft investment</a:t>
            </a:r>
          </a:p>
          <a:p>
            <a:pPr lvl="1"/>
            <a:r>
              <a:rPr lang="en-US" sz="1800" dirty="0"/>
              <a:t>Design Reviews, POC, Solution Architecture</a:t>
            </a:r>
          </a:p>
          <a:p>
            <a:pPr lvl="1"/>
            <a:r>
              <a:rPr lang="en-US" sz="1800" dirty="0"/>
              <a:t>Please engage !</a:t>
            </a:r>
          </a:p>
        </p:txBody>
      </p:sp>
      <p:pic>
        <p:nvPicPr>
          <p:cNvPr id="1026" name="Picture 2" descr="A person in a suit and tie&#10;&#10;Description automatically generated with medium confidence">
            <a:extLst>
              <a:ext uri="{FF2B5EF4-FFF2-40B4-BE49-F238E27FC236}">
                <a16:creationId xmlns:a16="http://schemas.microsoft.com/office/drawing/2014/main" id="{8746C113-8FC9-4D66-9BF2-6E18F3B88A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5731" y="885092"/>
            <a:ext cx="3733800" cy="3733800"/>
          </a:xfrm>
          <a:prstGeom prst="rect">
            <a:avLst/>
          </a:prstGeom>
          <a:noFill/>
        </p:spPr>
      </p:pic>
    </p:spTree>
    <p:extLst>
      <p:ext uri="{BB962C8B-B14F-4D97-AF65-F5344CB8AC3E}">
        <p14:creationId xmlns:p14="http://schemas.microsoft.com/office/powerpoint/2010/main" val="2560879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818F0-E66E-4F5C-ADED-3E5908907FE2}"/>
              </a:ext>
            </a:extLst>
          </p:cNvPr>
          <p:cNvSpPr>
            <a:spLocks noGrp="1"/>
          </p:cNvSpPr>
          <p:nvPr>
            <p:ph type="title"/>
          </p:nvPr>
        </p:nvSpPr>
        <p:spPr>
          <a:xfrm>
            <a:off x="588263" y="457200"/>
            <a:ext cx="11018520" cy="1661993"/>
          </a:xfrm>
        </p:spPr>
        <p:txBody>
          <a:bodyPr/>
          <a:lstStyle/>
          <a:p>
            <a:r>
              <a:rPr lang="en-US" dirty="0"/>
              <a:t>Demo:</a:t>
            </a:r>
            <a:br>
              <a:rPr lang="en-US" dirty="0"/>
            </a:br>
            <a:r>
              <a:rPr lang="en-US" dirty="0"/>
              <a:t>Build  Solution from Scratch.  Manually Export from Dev , Import to Test  </a:t>
            </a:r>
          </a:p>
        </p:txBody>
      </p:sp>
      <p:sp>
        <p:nvSpPr>
          <p:cNvPr id="3" name="Text Placeholder 2">
            <a:extLst>
              <a:ext uri="{FF2B5EF4-FFF2-40B4-BE49-F238E27FC236}">
                <a16:creationId xmlns:a16="http://schemas.microsoft.com/office/drawing/2014/main" id="{DD5D2587-A394-40D2-A56B-1EFA4EA56E25}"/>
              </a:ext>
            </a:extLst>
          </p:cNvPr>
          <p:cNvSpPr>
            <a:spLocks noGrp="1"/>
          </p:cNvSpPr>
          <p:nvPr>
            <p:ph type="body" sz="quarter" idx="10"/>
          </p:nvPr>
        </p:nvSpPr>
        <p:spPr>
          <a:xfrm>
            <a:off x="482755" y="2621332"/>
            <a:ext cx="11018520" cy="3016210"/>
          </a:xfrm>
        </p:spPr>
        <p:txBody>
          <a:bodyPr/>
          <a:lstStyle/>
          <a:p>
            <a:pPr marL="457200" indent="-457200">
              <a:buFont typeface="Arial" panose="020B0604020202020204" pitchFamily="34" charset="0"/>
              <a:buChar char="•"/>
            </a:pPr>
            <a:r>
              <a:rPr lang="en-US" dirty="0"/>
              <a:t>Create a new Solution</a:t>
            </a:r>
          </a:p>
          <a:p>
            <a:pPr marL="457200" indent="-457200">
              <a:buFont typeface="Arial" panose="020B0604020202020204" pitchFamily="34" charset="0"/>
              <a:buChar char="•"/>
            </a:pPr>
            <a:r>
              <a:rPr lang="en-US" dirty="0"/>
              <a:t>Create a new SQL based Canvas App</a:t>
            </a:r>
          </a:p>
          <a:p>
            <a:pPr marL="457200" indent="-457200">
              <a:buFont typeface="Arial" panose="020B0604020202020204" pitchFamily="34" charset="0"/>
              <a:buChar char="•"/>
            </a:pPr>
            <a:r>
              <a:rPr lang="en-US" dirty="0"/>
              <a:t>Create a new SharePoint base Canvas App</a:t>
            </a:r>
          </a:p>
          <a:p>
            <a:pPr marL="457200" indent="-457200">
              <a:buFont typeface="Arial" panose="020B0604020202020204" pitchFamily="34" charset="0"/>
              <a:buChar char="•"/>
            </a:pPr>
            <a:r>
              <a:rPr lang="en-US" dirty="0"/>
              <a:t>Add to the Solution</a:t>
            </a:r>
          </a:p>
          <a:p>
            <a:pPr marL="457200" indent="-457200">
              <a:buFont typeface="Arial" panose="020B0604020202020204" pitchFamily="34" charset="0"/>
              <a:buChar char="•"/>
            </a:pPr>
            <a:r>
              <a:rPr lang="en-US" dirty="0"/>
              <a:t>Export from Dev</a:t>
            </a:r>
          </a:p>
          <a:p>
            <a:pPr marL="457200" indent="-457200">
              <a:buFont typeface="Arial" panose="020B0604020202020204" pitchFamily="34" charset="0"/>
              <a:buChar char="•"/>
            </a:pPr>
            <a:r>
              <a:rPr lang="en-US" dirty="0"/>
              <a:t>Import to Test</a:t>
            </a:r>
          </a:p>
        </p:txBody>
      </p:sp>
    </p:spTree>
    <p:extLst>
      <p:ext uri="{BB962C8B-B14F-4D97-AF65-F5344CB8AC3E}">
        <p14:creationId xmlns:p14="http://schemas.microsoft.com/office/powerpoint/2010/main" val="17753450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4D565-D2D4-44DB-8E0D-5096707BF787}"/>
              </a:ext>
            </a:extLst>
          </p:cNvPr>
          <p:cNvSpPr>
            <a:spLocks noGrp="1"/>
          </p:cNvSpPr>
          <p:nvPr>
            <p:ph type="title"/>
          </p:nvPr>
        </p:nvSpPr>
        <p:spPr/>
        <p:txBody>
          <a:bodyPr/>
          <a:lstStyle/>
          <a:p>
            <a:r>
              <a:rPr lang="en-US" dirty="0">
                <a:hlinkClick r:id="rId3"/>
              </a:rPr>
              <a:t>Developing an Environment Strategy</a:t>
            </a:r>
            <a:endParaRPr lang="en-US" dirty="0"/>
          </a:p>
        </p:txBody>
      </p:sp>
      <p:sp>
        <p:nvSpPr>
          <p:cNvPr id="3" name="Text Placeholder 2">
            <a:extLst>
              <a:ext uri="{FF2B5EF4-FFF2-40B4-BE49-F238E27FC236}">
                <a16:creationId xmlns:a16="http://schemas.microsoft.com/office/drawing/2014/main" id="{B55E930C-B800-4469-BD29-74FE6B8C0764}"/>
              </a:ext>
            </a:extLst>
          </p:cNvPr>
          <p:cNvSpPr>
            <a:spLocks noGrp="1"/>
          </p:cNvSpPr>
          <p:nvPr>
            <p:ph type="body" sz="quarter" idx="10"/>
          </p:nvPr>
        </p:nvSpPr>
        <p:spPr>
          <a:xfrm>
            <a:off x="584201" y="1435497"/>
            <a:ext cx="5511800" cy="2326791"/>
          </a:xfrm>
        </p:spPr>
        <p:txBody>
          <a:bodyPr/>
          <a:lstStyle/>
          <a:p>
            <a:r>
              <a:rPr lang="en-US" dirty="0"/>
              <a:t>This can be organization wide if not already one in place</a:t>
            </a:r>
          </a:p>
          <a:p>
            <a:endParaRPr lang="en-US" dirty="0"/>
          </a:p>
          <a:p>
            <a:r>
              <a:rPr lang="en-US" dirty="0"/>
              <a:t>This can be project specific to support your team and project deployment</a:t>
            </a:r>
          </a:p>
        </p:txBody>
      </p:sp>
      <p:pic>
        <p:nvPicPr>
          <p:cNvPr id="8" name="Picture 7">
            <a:extLst>
              <a:ext uri="{FF2B5EF4-FFF2-40B4-BE49-F238E27FC236}">
                <a16:creationId xmlns:a16="http://schemas.microsoft.com/office/drawing/2014/main" id="{8D9B1CD9-FB45-4773-BE5D-0B3E12DC3A6A}"/>
              </a:ext>
            </a:extLst>
          </p:cNvPr>
          <p:cNvPicPr>
            <a:picLocks noChangeAspect="1"/>
          </p:cNvPicPr>
          <p:nvPr/>
        </p:nvPicPr>
        <p:blipFill>
          <a:blip r:embed="rId4"/>
          <a:stretch>
            <a:fillRect/>
          </a:stretch>
        </p:blipFill>
        <p:spPr>
          <a:xfrm>
            <a:off x="6813261" y="1380880"/>
            <a:ext cx="4908802" cy="5277121"/>
          </a:xfrm>
          <a:prstGeom prst="rect">
            <a:avLst/>
          </a:prstGeom>
        </p:spPr>
      </p:pic>
    </p:spTree>
    <p:extLst>
      <p:ext uri="{BB962C8B-B14F-4D97-AF65-F5344CB8AC3E}">
        <p14:creationId xmlns:p14="http://schemas.microsoft.com/office/powerpoint/2010/main" val="1564128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8541C-78BE-4AD8-AFA4-D8C5B353AA33}"/>
              </a:ext>
            </a:extLst>
          </p:cNvPr>
          <p:cNvSpPr>
            <a:spLocks noGrp="1"/>
          </p:cNvSpPr>
          <p:nvPr>
            <p:ph type="title"/>
          </p:nvPr>
        </p:nvSpPr>
        <p:spPr/>
        <p:txBody>
          <a:bodyPr/>
          <a:lstStyle/>
          <a:p>
            <a:r>
              <a:rPr lang="en-US" dirty="0"/>
              <a:t>Environment vs. source control master copy</a:t>
            </a:r>
          </a:p>
        </p:txBody>
      </p:sp>
      <p:sp>
        <p:nvSpPr>
          <p:cNvPr id="3" name="Text Placeholder 2">
            <a:extLst>
              <a:ext uri="{FF2B5EF4-FFF2-40B4-BE49-F238E27FC236}">
                <a16:creationId xmlns:a16="http://schemas.microsoft.com/office/drawing/2014/main" id="{A6165041-FF3E-4D0E-A0C4-C3297683F1FA}"/>
              </a:ext>
            </a:extLst>
          </p:cNvPr>
          <p:cNvSpPr>
            <a:spLocks noGrp="1"/>
          </p:cNvSpPr>
          <p:nvPr>
            <p:ph type="body" sz="quarter" idx="10"/>
          </p:nvPr>
        </p:nvSpPr>
        <p:spPr>
          <a:xfrm>
            <a:off x="584200" y="1435497"/>
            <a:ext cx="11018520" cy="4998291"/>
          </a:xfrm>
        </p:spPr>
        <p:txBody>
          <a:bodyPr/>
          <a:lstStyle/>
          <a:p>
            <a:r>
              <a:rPr lang="en-US" dirty="0"/>
              <a:t>Environment centric</a:t>
            </a:r>
          </a:p>
          <a:p>
            <a:pPr lvl="1"/>
            <a:r>
              <a:rPr lang="en-US" dirty="0"/>
              <a:t>The dev environment is the master copy of all changes</a:t>
            </a:r>
          </a:p>
          <a:p>
            <a:pPr lvl="1"/>
            <a:r>
              <a:rPr lang="en-US" dirty="0"/>
              <a:t>Changes promote directly from Dev -&gt; Test-&gt;Prod</a:t>
            </a:r>
          </a:p>
          <a:p>
            <a:endParaRPr lang="en-US" dirty="0"/>
          </a:p>
          <a:p>
            <a:r>
              <a:rPr lang="en-US" dirty="0"/>
              <a:t>Source control centric </a:t>
            </a:r>
          </a:p>
          <a:p>
            <a:pPr lvl="1"/>
            <a:r>
              <a:rPr lang="en-US" dirty="0"/>
              <a:t>Source control is the master</a:t>
            </a:r>
          </a:p>
          <a:p>
            <a:pPr lvl="1"/>
            <a:r>
              <a:rPr lang="en-US" dirty="0"/>
              <a:t>Dev is re-created from source control (this can be automated and repeatable)</a:t>
            </a:r>
          </a:p>
          <a:p>
            <a:pPr lvl="1"/>
            <a:r>
              <a:rPr lang="en-US" dirty="0"/>
              <a:t>Changes from dev are checked into source control</a:t>
            </a:r>
          </a:p>
          <a:p>
            <a:pPr lvl="1"/>
            <a:endParaRPr lang="en-US" dirty="0"/>
          </a:p>
          <a:p>
            <a:pPr lvl="1"/>
            <a:endParaRPr lang="en-US" dirty="0"/>
          </a:p>
          <a:p>
            <a:r>
              <a:rPr lang="en-US" dirty="0"/>
              <a:t>Microsoft is encouraging and building tooling to support source control centric ALM</a:t>
            </a:r>
          </a:p>
        </p:txBody>
      </p:sp>
    </p:spTree>
    <p:extLst>
      <p:ext uri="{BB962C8B-B14F-4D97-AF65-F5344CB8AC3E}">
        <p14:creationId xmlns:p14="http://schemas.microsoft.com/office/powerpoint/2010/main" val="613998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FDF971-3B80-4F61-BBE7-395AC9227DE7}"/>
              </a:ext>
            </a:extLst>
          </p:cNvPr>
          <p:cNvSpPr>
            <a:spLocks noGrp="1"/>
          </p:cNvSpPr>
          <p:nvPr>
            <p:ph type="title"/>
          </p:nvPr>
        </p:nvSpPr>
        <p:spPr/>
        <p:txBody>
          <a:bodyPr/>
          <a:lstStyle/>
          <a:p>
            <a:r>
              <a:rPr lang="en-US" dirty="0">
                <a:hlinkClick r:id="rId3"/>
              </a:rPr>
              <a:t>Solutions Overview</a:t>
            </a:r>
            <a:endParaRPr lang="en-US" dirty="0"/>
          </a:p>
        </p:txBody>
      </p:sp>
      <p:sp>
        <p:nvSpPr>
          <p:cNvPr id="4" name="Text Placeholder 3">
            <a:extLst>
              <a:ext uri="{FF2B5EF4-FFF2-40B4-BE49-F238E27FC236}">
                <a16:creationId xmlns:a16="http://schemas.microsoft.com/office/drawing/2014/main" id="{C5058DE1-0938-49FD-B555-7A30EDEB2013}"/>
              </a:ext>
            </a:extLst>
          </p:cNvPr>
          <p:cNvSpPr>
            <a:spLocks noGrp="1"/>
          </p:cNvSpPr>
          <p:nvPr>
            <p:ph type="body" sz="quarter" idx="10"/>
          </p:nvPr>
        </p:nvSpPr>
        <p:spPr>
          <a:xfrm>
            <a:off x="584200" y="1435497"/>
            <a:ext cx="11018520" cy="4308872"/>
          </a:xfrm>
        </p:spPr>
        <p:txBody>
          <a:bodyPr/>
          <a:lstStyle/>
          <a:p>
            <a:r>
              <a:rPr lang="en-US" dirty="0"/>
              <a:t>Solutions are a container to track the changes you make to the Common Data Service, Power Apps and Power Automate flows</a:t>
            </a:r>
            <a:br>
              <a:rPr lang="en-US" dirty="0"/>
            </a:br>
            <a:endParaRPr lang="en-US" dirty="0"/>
          </a:p>
          <a:p>
            <a:r>
              <a:rPr lang="en-US" dirty="0"/>
              <a:t>Solutions are how you transport and install changes to target environments</a:t>
            </a:r>
          </a:p>
          <a:p>
            <a:pPr marL="0" indent="0">
              <a:buNone/>
            </a:pPr>
            <a:endParaRPr lang="en-US" dirty="0"/>
          </a:p>
          <a:p>
            <a:endParaRPr lang="en-US" dirty="0"/>
          </a:p>
          <a:p>
            <a:r>
              <a:rPr lang="en-US" dirty="0"/>
              <a:t>Microsoft Dynamics 365 apps are installed using solutions</a:t>
            </a:r>
          </a:p>
          <a:p>
            <a:pPr lvl="1"/>
            <a:r>
              <a:rPr lang="en-US" dirty="0"/>
              <a:t>3</a:t>
            </a:r>
            <a:r>
              <a:rPr lang="en-US" baseline="30000" dirty="0"/>
              <a:t>rd</a:t>
            </a:r>
            <a:r>
              <a:rPr lang="en-US" dirty="0"/>
              <a:t> party apps provided by Independent Software Vendors (ISVs) also use solutions</a:t>
            </a:r>
          </a:p>
        </p:txBody>
      </p:sp>
      <p:graphicFrame>
        <p:nvGraphicFramePr>
          <p:cNvPr id="5" name="Diagram 4">
            <a:extLst>
              <a:ext uri="{FF2B5EF4-FFF2-40B4-BE49-F238E27FC236}">
                <a16:creationId xmlns:a16="http://schemas.microsoft.com/office/drawing/2014/main" id="{1A1183C6-7AB8-4BF2-BE88-64B6BECBE04C}"/>
              </a:ext>
            </a:extLst>
          </p:cNvPr>
          <p:cNvGraphicFramePr/>
          <p:nvPr/>
        </p:nvGraphicFramePr>
        <p:xfrm>
          <a:off x="3156663" y="3232184"/>
          <a:ext cx="5180513" cy="15549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65267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696CB-FB54-4DBB-982E-6095ABE460F8}"/>
              </a:ext>
            </a:extLst>
          </p:cNvPr>
          <p:cNvSpPr>
            <a:spLocks noGrp="1"/>
          </p:cNvSpPr>
          <p:nvPr>
            <p:ph type="title"/>
          </p:nvPr>
        </p:nvSpPr>
        <p:spPr/>
        <p:txBody>
          <a:bodyPr/>
          <a:lstStyle/>
          <a:p>
            <a:r>
              <a:rPr lang="en-US" dirty="0"/>
              <a:t>Types of Solutions</a:t>
            </a:r>
          </a:p>
        </p:txBody>
      </p:sp>
      <p:graphicFrame>
        <p:nvGraphicFramePr>
          <p:cNvPr id="6" name="Diagram 5">
            <a:extLst>
              <a:ext uri="{FF2B5EF4-FFF2-40B4-BE49-F238E27FC236}">
                <a16:creationId xmlns:a16="http://schemas.microsoft.com/office/drawing/2014/main" id="{AE2CD66C-B16E-40B0-8AF8-37CCC5425F4A}"/>
              </a:ext>
            </a:extLst>
          </p:cNvPr>
          <p:cNvGraphicFramePr/>
          <p:nvPr>
            <p:extLst>
              <p:ext uri="{D42A27DB-BD31-4B8C-83A1-F6EECF244321}">
                <p14:modId xmlns:p14="http://schemas.microsoft.com/office/powerpoint/2010/main" val="2477713644"/>
              </p:ext>
            </p:extLst>
          </p:nvPr>
        </p:nvGraphicFramePr>
        <p:xfrm>
          <a:off x="1319348" y="1656371"/>
          <a:ext cx="9553303" cy="39240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21526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719E5-5E1B-4223-83B5-31482BB2B71C}"/>
              </a:ext>
            </a:extLst>
          </p:cNvPr>
          <p:cNvSpPr>
            <a:spLocks noGrp="1"/>
          </p:cNvSpPr>
          <p:nvPr>
            <p:ph type="title"/>
          </p:nvPr>
        </p:nvSpPr>
        <p:spPr/>
        <p:txBody>
          <a:bodyPr/>
          <a:lstStyle/>
          <a:p>
            <a:r>
              <a:rPr lang="en-US" dirty="0"/>
              <a:t>Solution Layering</a:t>
            </a:r>
          </a:p>
        </p:txBody>
      </p:sp>
      <p:sp>
        <p:nvSpPr>
          <p:cNvPr id="4" name="Content Placeholder 2">
            <a:extLst>
              <a:ext uri="{FF2B5EF4-FFF2-40B4-BE49-F238E27FC236}">
                <a16:creationId xmlns:a16="http://schemas.microsoft.com/office/drawing/2014/main" id="{1AB9EC98-4ED2-4FEC-9ADA-0D74EDD1009E}"/>
              </a:ext>
            </a:extLst>
          </p:cNvPr>
          <p:cNvSpPr txBox="1">
            <a:spLocks/>
          </p:cNvSpPr>
          <p:nvPr/>
        </p:nvSpPr>
        <p:spPr>
          <a:xfrm>
            <a:off x="6975800" y="1536192"/>
            <a:ext cx="5062929" cy="4640771"/>
          </a:xfrm>
          <a:prstGeom prst="rect">
            <a:avLst/>
          </a:prstGeom>
        </p:spPr>
        <p:txBody>
          <a:bodyPr>
            <a:normAutofit fontScale="77500" lnSpcReduction="20000"/>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pPr>
            <a:r>
              <a:rPr lang="en-US" dirty="0">
                <a:solidFill>
                  <a:schemeClr val="tx1"/>
                </a:solidFill>
              </a:rPr>
              <a:t>Layering occurs on import of managed solutions</a:t>
            </a:r>
            <a:br>
              <a:rPr lang="en-US" dirty="0">
                <a:solidFill>
                  <a:schemeClr val="tx1"/>
                </a:solidFill>
              </a:rPr>
            </a:br>
            <a:endParaRPr lang="en-US" dirty="0">
              <a:solidFill>
                <a:schemeClr val="tx1"/>
              </a:solidFill>
            </a:endParaRPr>
          </a:p>
          <a:p>
            <a:pPr>
              <a:buFont typeface="Wingdings" panose="05000000000000000000" pitchFamily="2" charset="2"/>
              <a:buChar char="§"/>
            </a:pPr>
            <a:r>
              <a:rPr lang="en-US" dirty="0">
                <a:solidFill>
                  <a:schemeClr val="tx1"/>
                </a:solidFill>
              </a:rPr>
              <a:t>Layers describe the dependency chain of component from the root solution introducing it, through each solution that extends or changes the component’s behavior</a:t>
            </a:r>
          </a:p>
          <a:p>
            <a:pPr>
              <a:buFont typeface="Wingdings" panose="05000000000000000000" pitchFamily="2" charset="2"/>
              <a:buChar char="§"/>
            </a:pPr>
            <a:endParaRPr lang="en-US" dirty="0">
              <a:solidFill>
                <a:schemeClr val="tx1"/>
              </a:solidFill>
            </a:endParaRPr>
          </a:p>
          <a:p>
            <a:pPr>
              <a:buFont typeface="Wingdings" panose="05000000000000000000" pitchFamily="2" charset="2"/>
              <a:buChar char="§"/>
            </a:pPr>
            <a:r>
              <a:rPr lang="en-US" dirty="0">
                <a:solidFill>
                  <a:schemeClr val="tx1"/>
                </a:solidFill>
              </a:rPr>
              <a:t>Layers are created through extension of an existing component (taking a dependency on it) or through creation of a new component or version of a solution.  </a:t>
            </a:r>
            <a:endParaRPr lang="en-GB" dirty="0">
              <a:solidFill>
                <a:schemeClr val="tx1"/>
              </a:solidFill>
            </a:endParaRPr>
          </a:p>
          <a:p>
            <a:pPr>
              <a:buFont typeface="Wingdings" panose="05000000000000000000" pitchFamily="2" charset="2"/>
              <a:buChar char="§"/>
            </a:pPr>
            <a:endParaRPr lang="en-US" dirty="0">
              <a:solidFill>
                <a:schemeClr val="tx1"/>
              </a:solidFill>
            </a:endParaRPr>
          </a:p>
        </p:txBody>
      </p:sp>
      <p:grpSp>
        <p:nvGrpSpPr>
          <p:cNvPr id="5" name="Group 4">
            <a:extLst>
              <a:ext uri="{FF2B5EF4-FFF2-40B4-BE49-F238E27FC236}">
                <a16:creationId xmlns:a16="http://schemas.microsoft.com/office/drawing/2014/main" id="{85A78359-7817-4AFD-9D46-172C750671BF}"/>
              </a:ext>
            </a:extLst>
          </p:cNvPr>
          <p:cNvGrpSpPr/>
          <p:nvPr/>
        </p:nvGrpSpPr>
        <p:grpSpPr>
          <a:xfrm>
            <a:off x="402141" y="1662931"/>
            <a:ext cx="6234164" cy="4351339"/>
            <a:chOff x="2392219" y="230909"/>
            <a:chExt cx="5503426" cy="3788641"/>
          </a:xfrm>
        </p:grpSpPr>
        <p:sp>
          <p:nvSpPr>
            <p:cNvPr id="6" name="Rectangle: Rounded Corners 5">
              <a:extLst>
                <a:ext uri="{FF2B5EF4-FFF2-40B4-BE49-F238E27FC236}">
                  <a16:creationId xmlns:a16="http://schemas.microsoft.com/office/drawing/2014/main" id="{00A20CEF-9399-4DBF-B016-7CD6D74C0A48}"/>
                </a:ext>
              </a:extLst>
            </p:cNvPr>
            <p:cNvSpPr/>
            <p:nvPr/>
          </p:nvSpPr>
          <p:spPr>
            <a:xfrm>
              <a:off x="2392219" y="230909"/>
              <a:ext cx="5503426" cy="3788641"/>
            </a:xfrm>
            <a:prstGeom prst="roundRect">
              <a:avLst>
                <a:gd name="adj" fmla="val 1140"/>
              </a:avLst>
            </a:prstGeom>
            <a:solidFill>
              <a:srgbClr val="404040"/>
            </a:solidFill>
            <a:ln w="12700" cap="flat" cmpd="sng" algn="ctr">
              <a:solidFill>
                <a:srgbClr val="4472C4">
                  <a:shade val="50000"/>
                </a:srgbClr>
              </a:solidFill>
              <a:prstDash val="solid"/>
              <a:miter lim="800000"/>
            </a:ln>
            <a:effectLst/>
          </p:spPr>
          <p:txBody>
            <a:bodyPr rtlCol="0" anchor="ctr"/>
            <a:lstStyle/>
            <a:p>
              <a:pPr marL="0" marR="0" lvl="0" indent="0" algn="ctr" defTabSz="896569"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 name="Rectangle: Rounded Corners 6">
              <a:extLst>
                <a:ext uri="{FF2B5EF4-FFF2-40B4-BE49-F238E27FC236}">
                  <a16:creationId xmlns:a16="http://schemas.microsoft.com/office/drawing/2014/main" id="{7AECC443-8DF8-441D-BD3E-6FEA54280075}"/>
                </a:ext>
              </a:extLst>
            </p:cNvPr>
            <p:cNvSpPr/>
            <p:nvPr/>
          </p:nvSpPr>
          <p:spPr>
            <a:xfrm>
              <a:off x="2509981" y="330197"/>
              <a:ext cx="5274347" cy="432957"/>
            </a:xfrm>
            <a:prstGeom prst="roundRect">
              <a:avLst>
                <a:gd name="adj" fmla="val 7007"/>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tlCol="0" anchor="t"/>
            <a:lstStyle/>
            <a:p>
              <a:pPr marL="0" marR="0" lvl="0" indent="0" algn="l"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a:ln>
                    <a:noFill/>
                  </a:ln>
                  <a:solidFill>
                    <a:prstClr val="black"/>
                  </a:solidFill>
                  <a:effectLst/>
                  <a:uLnTx/>
                  <a:uFillTx/>
                  <a:latin typeface="Calibri" panose="020F0502020204030204"/>
                  <a:ea typeface="+mn-ea"/>
                  <a:cs typeface="+mn-cs"/>
                </a:rPr>
                <a:t>Application Behaviour</a:t>
              </a:r>
            </a:p>
          </p:txBody>
        </p:sp>
        <p:sp>
          <p:nvSpPr>
            <p:cNvPr id="8" name="Rectangle: Rounded Corners 7">
              <a:extLst>
                <a:ext uri="{FF2B5EF4-FFF2-40B4-BE49-F238E27FC236}">
                  <a16:creationId xmlns:a16="http://schemas.microsoft.com/office/drawing/2014/main" id="{A965CDDC-CA8D-4464-BB1A-D97AEC211D99}"/>
                </a:ext>
              </a:extLst>
            </p:cNvPr>
            <p:cNvSpPr/>
            <p:nvPr/>
          </p:nvSpPr>
          <p:spPr>
            <a:xfrm>
              <a:off x="2509981" y="3416234"/>
              <a:ext cx="5274347" cy="475673"/>
            </a:xfrm>
            <a:prstGeom prst="roundRect">
              <a:avLst>
                <a:gd name="adj" fmla="val 6480"/>
              </a:avLst>
            </a:prstGeom>
            <a:solidFill>
              <a:srgbClr val="FF0000">
                <a:alpha val="50000"/>
              </a:srgbClr>
            </a:solidFill>
            <a:ln w="12700" cap="flat" cmpd="sng" algn="ctr">
              <a:solidFill>
                <a:srgbClr val="FF0000"/>
              </a:solidFill>
              <a:prstDash val="dash"/>
              <a:miter lim="800000"/>
            </a:ln>
            <a:effectLst/>
          </p:spPr>
          <p:txBody>
            <a:bodyPr rtlCol="0" anchor="t"/>
            <a:lstStyle/>
            <a:p>
              <a:pPr marL="0" marR="0" lvl="0" indent="0" algn="r"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a:ln>
                    <a:noFill/>
                  </a:ln>
                  <a:solidFill>
                    <a:prstClr val="white"/>
                  </a:solidFill>
                  <a:effectLst/>
                  <a:uLnTx/>
                  <a:uFillTx/>
                  <a:latin typeface="Calibri" panose="020F0502020204030204"/>
                  <a:ea typeface="+mn-ea"/>
                  <a:cs typeface="+mn-cs"/>
                </a:rPr>
                <a:t>System Layer*</a:t>
              </a:r>
              <a:br>
                <a:rPr kumimoji="0" lang="en-GB" sz="1275" b="0" i="0" u="none" strike="noStrike" kern="0" cap="none" spc="0" normalizeH="0" baseline="0" noProof="0">
                  <a:ln>
                    <a:noFill/>
                  </a:ln>
                  <a:solidFill>
                    <a:prstClr val="white"/>
                  </a:solidFill>
                  <a:effectLst/>
                  <a:uLnTx/>
                  <a:uFillTx/>
                  <a:latin typeface="Calibri" panose="020F0502020204030204"/>
                  <a:ea typeface="+mn-ea"/>
                  <a:cs typeface="+mn-cs"/>
                </a:rPr>
              </a:br>
              <a:r>
                <a:rPr kumimoji="0" lang="en-GB" sz="1275" b="0" i="0" u="none" strike="noStrike" kern="0" cap="none" spc="0" normalizeH="0" baseline="0" noProof="0">
                  <a:ln>
                    <a:noFill/>
                  </a:ln>
                  <a:solidFill>
                    <a:prstClr val="white"/>
                  </a:solidFill>
                  <a:effectLst/>
                  <a:uLnTx/>
                  <a:uFillTx/>
                  <a:latin typeface="Calibri" panose="020F0502020204030204"/>
                  <a:ea typeface="+mn-ea"/>
                  <a:cs typeface="+mn-cs"/>
                </a:rPr>
                <a:t>CDS Managed Layer</a:t>
              </a:r>
            </a:p>
          </p:txBody>
        </p:sp>
        <p:sp>
          <p:nvSpPr>
            <p:cNvPr id="9" name="TextBox 8">
              <a:extLst>
                <a:ext uri="{FF2B5EF4-FFF2-40B4-BE49-F238E27FC236}">
                  <a16:creationId xmlns:a16="http://schemas.microsoft.com/office/drawing/2014/main" id="{93AB3529-8923-45E1-A9E9-DB634A41A573}"/>
                </a:ext>
              </a:extLst>
            </p:cNvPr>
            <p:cNvSpPr txBox="1"/>
            <p:nvPr/>
          </p:nvSpPr>
          <p:spPr>
            <a:xfrm>
              <a:off x="4941372" y="501351"/>
              <a:ext cx="1492250" cy="209722"/>
            </a:xfrm>
            <a:prstGeom prst="rect">
              <a:avLst/>
            </a:prstGeom>
            <a:noFill/>
          </p:spPr>
          <p:txBody>
            <a:bodyPr wrap="square" rtlCol="0">
              <a:spAutoFit/>
            </a:bodyPr>
            <a:lstStyle/>
            <a:p>
              <a:pPr marL="0" marR="0" lvl="0" indent="0" algn="ctr"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a:ln>
                    <a:noFill/>
                  </a:ln>
                  <a:solidFill>
                    <a:prstClr val="black"/>
                  </a:solidFill>
                  <a:effectLst/>
                  <a:uLnTx/>
                  <a:uFillTx/>
                  <a:latin typeface="Calibri" panose="020F0502020204030204"/>
                  <a:ea typeface="+mn-ea"/>
                  <a:cs typeface="+mn-cs"/>
                </a:rPr>
                <a:t>What the user sees</a:t>
              </a:r>
            </a:p>
          </p:txBody>
        </p:sp>
        <p:sp>
          <p:nvSpPr>
            <p:cNvPr id="10" name="Rectangle: Rounded Corners 9">
              <a:extLst>
                <a:ext uri="{FF2B5EF4-FFF2-40B4-BE49-F238E27FC236}">
                  <a16:creationId xmlns:a16="http://schemas.microsoft.com/office/drawing/2014/main" id="{1D91348D-5AB7-45D1-B5C4-609A05A9D701}"/>
                </a:ext>
              </a:extLst>
            </p:cNvPr>
            <p:cNvSpPr/>
            <p:nvPr/>
          </p:nvSpPr>
          <p:spPr>
            <a:xfrm>
              <a:off x="2509982" y="1995056"/>
              <a:ext cx="5274346" cy="1306944"/>
            </a:xfrm>
            <a:prstGeom prst="roundRect">
              <a:avLst>
                <a:gd name="adj" fmla="val 3499"/>
              </a:avLst>
            </a:prstGeom>
            <a:solidFill>
              <a:srgbClr val="ED7D31">
                <a:alpha val="50000"/>
              </a:srgbClr>
            </a:solidFill>
            <a:ln w="12700" cap="flat" cmpd="sng" algn="ctr">
              <a:solidFill>
                <a:srgbClr val="ED7D31"/>
              </a:solidFill>
              <a:prstDash val="dash"/>
              <a:miter lim="800000"/>
            </a:ln>
            <a:effectLst/>
          </p:spPr>
          <p:txBody>
            <a:bodyPr rtlCol="0" anchor="t"/>
            <a:lstStyle/>
            <a:p>
              <a:pPr marL="0" marR="0" lvl="0" indent="0" algn="r"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a:ln>
                    <a:noFill/>
                  </a:ln>
                  <a:solidFill>
                    <a:prstClr val="white"/>
                  </a:solidFill>
                  <a:effectLst/>
                  <a:uLnTx/>
                  <a:uFillTx/>
                  <a:latin typeface="Calibri" panose="020F0502020204030204"/>
                  <a:ea typeface="+mn-ea"/>
                  <a:cs typeface="+mn-cs"/>
                </a:rPr>
                <a:t>Managed Layers</a:t>
              </a:r>
            </a:p>
            <a:p>
              <a:pPr marL="0" marR="0" lvl="0" indent="0" algn="r"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a:ln>
                    <a:noFill/>
                  </a:ln>
                  <a:solidFill>
                    <a:prstClr val="white"/>
                  </a:solidFill>
                  <a:effectLst/>
                  <a:uLnTx/>
                  <a:uFillTx/>
                  <a:latin typeface="Calibri" panose="020F0502020204030204"/>
                  <a:ea typeface="+mn-ea"/>
                  <a:cs typeface="+mn-cs"/>
                </a:rPr>
                <a:t>1 per managed solution</a:t>
              </a:r>
            </a:p>
          </p:txBody>
        </p:sp>
        <p:sp>
          <p:nvSpPr>
            <p:cNvPr id="11" name="Rectangle: Rounded Corners 10">
              <a:extLst>
                <a:ext uri="{FF2B5EF4-FFF2-40B4-BE49-F238E27FC236}">
                  <a16:creationId xmlns:a16="http://schemas.microsoft.com/office/drawing/2014/main" id="{812E3647-63BD-4E9F-AD3E-1A7322FED4F8}"/>
                </a:ext>
              </a:extLst>
            </p:cNvPr>
            <p:cNvSpPr/>
            <p:nvPr/>
          </p:nvSpPr>
          <p:spPr>
            <a:xfrm>
              <a:off x="2509981" y="873988"/>
              <a:ext cx="5274347" cy="1011384"/>
            </a:xfrm>
            <a:prstGeom prst="roundRect">
              <a:avLst>
                <a:gd name="adj" fmla="val 3024"/>
              </a:avLst>
            </a:prstGeom>
            <a:solidFill>
              <a:srgbClr val="5B9BD5">
                <a:alpha val="50000"/>
              </a:srgbClr>
            </a:solidFill>
            <a:ln w="12700" cap="flat" cmpd="sng" algn="ctr">
              <a:solidFill>
                <a:srgbClr val="5B9BD5"/>
              </a:solidFill>
              <a:prstDash val="dash"/>
              <a:miter lim="800000"/>
            </a:ln>
            <a:effectLst/>
          </p:spPr>
          <p:txBody>
            <a:bodyPr rtlCol="0" anchor="t"/>
            <a:lstStyle/>
            <a:p>
              <a:pPr marL="0" marR="0" lvl="0" indent="0" algn="r"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a:ln>
                    <a:noFill/>
                  </a:ln>
                  <a:solidFill>
                    <a:prstClr val="white"/>
                  </a:solidFill>
                  <a:effectLst/>
                  <a:uLnTx/>
                  <a:uFillTx/>
                  <a:latin typeface="Calibri" panose="020F0502020204030204"/>
                  <a:ea typeface="+mn-ea"/>
                  <a:cs typeface="+mn-cs"/>
                </a:rPr>
                <a:t>Unmanaged “layer”</a:t>
              </a:r>
            </a:p>
          </p:txBody>
        </p:sp>
        <p:sp>
          <p:nvSpPr>
            <p:cNvPr id="12" name="Rectangle: Rounded Corners 11">
              <a:extLst>
                <a:ext uri="{FF2B5EF4-FFF2-40B4-BE49-F238E27FC236}">
                  <a16:creationId xmlns:a16="http://schemas.microsoft.com/office/drawing/2014/main" id="{C446A2D4-9AB2-46B5-8B76-EB567A7A24F9}"/>
                </a:ext>
              </a:extLst>
            </p:cNvPr>
            <p:cNvSpPr/>
            <p:nvPr/>
          </p:nvSpPr>
          <p:spPr>
            <a:xfrm>
              <a:off x="2559407" y="3455168"/>
              <a:ext cx="2930238" cy="388571"/>
            </a:xfrm>
            <a:prstGeom prst="roundRect">
              <a:avLst>
                <a:gd name="adj" fmla="val 6480"/>
              </a:avLst>
            </a:prstGeom>
            <a:solidFill>
              <a:srgbClr val="FF0000"/>
            </a:solidFill>
            <a:ln w="12700" cap="flat" cmpd="sng" algn="ctr">
              <a:noFill/>
              <a:prstDash val="solid"/>
              <a:miter lim="800000"/>
            </a:ln>
            <a:effectLst/>
          </p:spPr>
          <p:txBody>
            <a:bodyPr rtlCol="0" anchor="t"/>
            <a:lstStyle/>
            <a:p>
              <a:pPr marL="0" marR="0" lvl="0" indent="0" algn="r"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a:ln>
                    <a:noFill/>
                  </a:ln>
                  <a:solidFill>
                    <a:prstClr val="white"/>
                  </a:solidFill>
                  <a:effectLst/>
                  <a:uLnTx/>
                  <a:uFillTx/>
                  <a:latin typeface="Calibri" panose="020F0502020204030204"/>
                  <a:ea typeface="+mn-ea"/>
                  <a:cs typeface="+mn-cs"/>
                </a:rPr>
                <a:t>System Solution*</a:t>
              </a:r>
            </a:p>
            <a:p>
              <a:pPr marL="0" marR="0" lvl="0" indent="0" algn="r"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a:ln>
                    <a:noFill/>
                  </a:ln>
                  <a:solidFill>
                    <a:prstClr val="white"/>
                  </a:solidFill>
                  <a:effectLst/>
                  <a:uLnTx/>
                  <a:uFillTx/>
                  <a:latin typeface="Calibri" panose="020F0502020204030204"/>
                  <a:ea typeface="+mn-ea"/>
                  <a:cs typeface="+mn-cs"/>
                </a:rPr>
                <a:t>Base CDS entities</a:t>
              </a:r>
            </a:p>
          </p:txBody>
        </p:sp>
        <p:sp>
          <p:nvSpPr>
            <p:cNvPr id="13" name="Rectangle: Rounded Corners 12">
              <a:extLst>
                <a:ext uri="{FF2B5EF4-FFF2-40B4-BE49-F238E27FC236}">
                  <a16:creationId xmlns:a16="http://schemas.microsoft.com/office/drawing/2014/main" id="{2D073CF7-FB94-42FD-A6F2-41A77536676C}"/>
                </a:ext>
              </a:extLst>
            </p:cNvPr>
            <p:cNvSpPr/>
            <p:nvPr/>
          </p:nvSpPr>
          <p:spPr>
            <a:xfrm>
              <a:off x="2559407" y="2043060"/>
              <a:ext cx="2930238" cy="1167249"/>
            </a:xfrm>
            <a:prstGeom prst="roundRect">
              <a:avLst>
                <a:gd name="adj" fmla="val 3499"/>
              </a:avLst>
            </a:prstGeom>
            <a:solidFill>
              <a:srgbClr val="ED7D31"/>
            </a:solidFill>
            <a:ln w="6350" cap="flat" cmpd="sng" algn="ctr">
              <a:solidFill>
                <a:srgbClr val="ED7D31"/>
              </a:solidFill>
              <a:prstDash val="solid"/>
              <a:miter lim="800000"/>
            </a:ln>
            <a:effectLst/>
          </p:spPr>
          <p:txBody>
            <a:bodyPr rtlCol="0" anchor="t"/>
            <a:lstStyle/>
            <a:p>
              <a:pPr marL="0" marR="0" lvl="0" indent="0" algn="r"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a:ln>
                    <a:noFill/>
                  </a:ln>
                  <a:solidFill>
                    <a:prstClr val="white"/>
                  </a:solidFill>
                  <a:effectLst/>
                  <a:uLnTx/>
                  <a:uFillTx/>
                  <a:latin typeface="Calibri" panose="020F0502020204030204"/>
                  <a:ea typeface="+mn-ea"/>
                  <a:cs typeface="+mn-cs"/>
                </a:rPr>
                <a:t>Managed Solutions</a:t>
              </a:r>
            </a:p>
          </p:txBody>
        </p:sp>
        <p:sp>
          <p:nvSpPr>
            <p:cNvPr id="14" name="Rectangle: Rounded Corners 13">
              <a:extLst>
                <a:ext uri="{FF2B5EF4-FFF2-40B4-BE49-F238E27FC236}">
                  <a16:creationId xmlns:a16="http://schemas.microsoft.com/office/drawing/2014/main" id="{F159D284-2FD2-489F-8DE2-E50706CE5D66}"/>
                </a:ext>
              </a:extLst>
            </p:cNvPr>
            <p:cNvSpPr/>
            <p:nvPr/>
          </p:nvSpPr>
          <p:spPr>
            <a:xfrm>
              <a:off x="2559407" y="922023"/>
              <a:ext cx="2930238" cy="915314"/>
            </a:xfrm>
            <a:prstGeom prst="roundRect">
              <a:avLst>
                <a:gd name="adj" fmla="val 4596"/>
              </a:avLst>
            </a:prstGeom>
            <a:solidFill>
              <a:srgbClr val="5B9BD5"/>
            </a:solidFill>
            <a:ln w="12700" cap="flat" cmpd="sng" algn="ctr">
              <a:solidFill>
                <a:srgbClr val="5B9BD5">
                  <a:shade val="50000"/>
                </a:srgbClr>
              </a:solidFill>
              <a:prstDash val="solid"/>
              <a:miter lim="800000"/>
            </a:ln>
            <a:effectLst/>
          </p:spPr>
          <p:txBody>
            <a:bodyPr rtlCol="0" anchor="t"/>
            <a:lstStyle/>
            <a:p>
              <a:pPr marL="0" marR="0" lvl="0" indent="0" algn="r"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a:ln>
                    <a:noFill/>
                  </a:ln>
                  <a:solidFill>
                    <a:prstClr val="white"/>
                  </a:solidFill>
                  <a:effectLst/>
                  <a:uLnTx/>
                  <a:uFillTx/>
                  <a:latin typeface="Calibri" panose="020F0502020204030204"/>
                  <a:ea typeface="+mn-ea"/>
                  <a:cs typeface="+mn-cs"/>
                </a:rPr>
                <a:t>Unmanaged Customizations</a:t>
              </a:r>
            </a:p>
          </p:txBody>
        </p:sp>
        <p:sp>
          <p:nvSpPr>
            <p:cNvPr id="15" name="Rectangle: Rounded Corners 14">
              <a:extLst>
                <a:ext uri="{FF2B5EF4-FFF2-40B4-BE49-F238E27FC236}">
                  <a16:creationId xmlns:a16="http://schemas.microsoft.com/office/drawing/2014/main" id="{7CE10ED7-7A20-4E23-9BBB-E348FBF0F7C7}"/>
                </a:ext>
              </a:extLst>
            </p:cNvPr>
            <p:cNvSpPr/>
            <p:nvPr/>
          </p:nvSpPr>
          <p:spPr>
            <a:xfrm>
              <a:off x="2640269" y="1233967"/>
              <a:ext cx="1286087" cy="367559"/>
            </a:xfrm>
            <a:prstGeom prst="roundRect">
              <a:avLst>
                <a:gd name="adj" fmla="val 1140"/>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lumMod val="50000"/>
                </a:srgbClr>
              </a:solidFill>
              <a:prstDash val="dash"/>
              <a:miter lim="800000"/>
            </a:ln>
            <a:effectLst/>
          </p:spPr>
          <p:txBody>
            <a:bodyPr rtlCol="0" anchor="ctr"/>
            <a:lstStyle/>
            <a:p>
              <a:pPr marL="0" marR="0" lvl="0" indent="0" algn="ctr"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a:ln>
                    <a:noFill/>
                  </a:ln>
                  <a:solidFill>
                    <a:prstClr val="black"/>
                  </a:solidFill>
                  <a:effectLst/>
                  <a:uLnTx/>
                  <a:uFillTx/>
                  <a:latin typeface="Calibri" panose="020F0502020204030204"/>
                  <a:ea typeface="+mn-ea"/>
                  <a:cs typeface="+mn-cs"/>
                </a:rPr>
                <a:t>Unmanaged Solution C</a:t>
              </a:r>
            </a:p>
          </p:txBody>
        </p:sp>
        <p:sp>
          <p:nvSpPr>
            <p:cNvPr id="16" name="Rectangle: Rounded Corners 15">
              <a:extLst>
                <a:ext uri="{FF2B5EF4-FFF2-40B4-BE49-F238E27FC236}">
                  <a16:creationId xmlns:a16="http://schemas.microsoft.com/office/drawing/2014/main" id="{7431CF1A-0E17-4685-AF6F-D73230767646}"/>
                </a:ext>
              </a:extLst>
            </p:cNvPr>
            <p:cNvSpPr/>
            <p:nvPr/>
          </p:nvSpPr>
          <p:spPr>
            <a:xfrm>
              <a:off x="4115560" y="1402359"/>
              <a:ext cx="1285200" cy="367200"/>
            </a:xfrm>
            <a:prstGeom prst="roundRect">
              <a:avLst>
                <a:gd name="adj" fmla="val 1140"/>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lumMod val="50000"/>
                </a:srgbClr>
              </a:solidFill>
              <a:prstDash val="dash"/>
              <a:miter lim="800000"/>
            </a:ln>
            <a:effectLst/>
          </p:spPr>
          <p:txBody>
            <a:bodyPr rtlCol="0" anchor="ctr"/>
            <a:lstStyle/>
            <a:p>
              <a:pPr marL="0" marR="0" lvl="0" indent="0" algn="ctr"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a:ln>
                    <a:noFill/>
                  </a:ln>
                  <a:solidFill>
                    <a:prstClr val="black"/>
                  </a:solidFill>
                  <a:effectLst/>
                  <a:uLnTx/>
                  <a:uFillTx/>
                  <a:latin typeface="Calibri" panose="020F0502020204030204"/>
                  <a:ea typeface="+mn-ea"/>
                  <a:cs typeface="+mn-cs"/>
                </a:rPr>
                <a:t>Unmanaged Solution D</a:t>
              </a:r>
            </a:p>
          </p:txBody>
        </p:sp>
        <p:sp>
          <p:nvSpPr>
            <p:cNvPr id="17" name="Arrow: Down 16">
              <a:extLst>
                <a:ext uri="{FF2B5EF4-FFF2-40B4-BE49-F238E27FC236}">
                  <a16:creationId xmlns:a16="http://schemas.microsoft.com/office/drawing/2014/main" id="{FA9A3A5D-1DD9-4C92-A454-273554B9CA5C}"/>
                </a:ext>
              </a:extLst>
            </p:cNvPr>
            <p:cNvSpPr/>
            <p:nvPr/>
          </p:nvSpPr>
          <p:spPr>
            <a:xfrm rot="10800000">
              <a:off x="5539067" y="763154"/>
              <a:ext cx="296861" cy="2829793"/>
            </a:xfrm>
            <a:prstGeom prst="downArrow">
              <a:avLst/>
            </a:prstGeom>
            <a:solidFill>
              <a:srgbClr val="FFC000"/>
            </a:solidFill>
            <a:ln w="12700" cap="flat" cmpd="sng" algn="ctr">
              <a:solidFill>
                <a:srgbClr val="4472C4">
                  <a:shade val="50000"/>
                </a:srgbClr>
              </a:solidFill>
              <a:prstDash val="solid"/>
              <a:miter lim="800000"/>
            </a:ln>
            <a:effectLst/>
          </p:spPr>
          <p:txBody>
            <a:bodyPr rtlCol="0" anchor="ctr"/>
            <a:lstStyle/>
            <a:p>
              <a:pPr marL="0" marR="0" lvl="0" indent="0" algn="ctr" defTabSz="896569"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 name="Rectangle: Rounded Corners 17">
              <a:extLst>
                <a:ext uri="{FF2B5EF4-FFF2-40B4-BE49-F238E27FC236}">
                  <a16:creationId xmlns:a16="http://schemas.microsoft.com/office/drawing/2014/main" id="{19C8E87A-1032-4963-B4CB-37D5240DE43F}"/>
                </a:ext>
              </a:extLst>
            </p:cNvPr>
            <p:cNvSpPr/>
            <p:nvPr/>
          </p:nvSpPr>
          <p:spPr>
            <a:xfrm>
              <a:off x="2665625" y="2505365"/>
              <a:ext cx="2717801" cy="244765"/>
            </a:xfrm>
            <a:prstGeom prst="roundRect">
              <a:avLst>
                <a:gd name="adj" fmla="val 1140"/>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a:ln>
                    <a:noFill/>
                  </a:ln>
                  <a:solidFill>
                    <a:prstClr val="black"/>
                  </a:solidFill>
                  <a:effectLst/>
                  <a:uLnTx/>
                  <a:uFillTx/>
                  <a:latin typeface="Calibri" panose="020F0502020204030204"/>
                  <a:ea typeface="+mn-ea"/>
                  <a:cs typeface="+mn-cs"/>
                </a:rPr>
                <a:t>Managed Solution B</a:t>
              </a:r>
            </a:p>
          </p:txBody>
        </p:sp>
        <p:sp>
          <p:nvSpPr>
            <p:cNvPr id="19" name="Rectangle: Rounded Corners 18">
              <a:extLst>
                <a:ext uri="{FF2B5EF4-FFF2-40B4-BE49-F238E27FC236}">
                  <a16:creationId xmlns:a16="http://schemas.microsoft.com/office/drawing/2014/main" id="{135F2F88-9549-4174-8C82-BD6376E5A4CB}"/>
                </a:ext>
              </a:extLst>
            </p:cNvPr>
            <p:cNvSpPr/>
            <p:nvPr/>
          </p:nvSpPr>
          <p:spPr>
            <a:xfrm>
              <a:off x="2665624" y="2931900"/>
              <a:ext cx="2717801" cy="244765"/>
            </a:xfrm>
            <a:prstGeom prst="roundRect">
              <a:avLst>
                <a:gd name="adj" fmla="val 1140"/>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a:ln>
                    <a:noFill/>
                  </a:ln>
                  <a:solidFill>
                    <a:prstClr val="black"/>
                  </a:solidFill>
                  <a:effectLst/>
                  <a:uLnTx/>
                  <a:uFillTx/>
                  <a:latin typeface="Calibri" panose="020F0502020204030204"/>
                  <a:ea typeface="+mn-ea"/>
                  <a:cs typeface="+mn-cs"/>
                </a:rPr>
                <a:t>Managed Solution A</a:t>
              </a:r>
            </a:p>
          </p:txBody>
        </p:sp>
        <p:sp>
          <p:nvSpPr>
            <p:cNvPr id="20" name="Rectangle: Rounded Corners 19">
              <a:extLst>
                <a:ext uri="{FF2B5EF4-FFF2-40B4-BE49-F238E27FC236}">
                  <a16:creationId xmlns:a16="http://schemas.microsoft.com/office/drawing/2014/main" id="{1CEC1C13-046B-4FEC-B124-44D89265DE12}"/>
                </a:ext>
              </a:extLst>
            </p:cNvPr>
            <p:cNvSpPr/>
            <p:nvPr/>
          </p:nvSpPr>
          <p:spPr>
            <a:xfrm>
              <a:off x="2609850" y="2452682"/>
              <a:ext cx="5041900" cy="361200"/>
            </a:xfrm>
            <a:prstGeom prst="roundRect">
              <a:avLst>
                <a:gd name="adj" fmla="val 3499"/>
              </a:avLst>
            </a:prstGeom>
            <a:noFill/>
            <a:ln w="12700" cap="flat" cmpd="sng" algn="ctr">
              <a:solidFill>
                <a:sysClr val="window" lastClr="FFFFFF"/>
              </a:solidFill>
              <a:prstDash val="dash"/>
              <a:miter lim="800000"/>
            </a:ln>
            <a:effectLst/>
          </p:spPr>
          <p:txBody>
            <a:bodyPr rtlCol="0" anchor="t"/>
            <a:lstStyle/>
            <a:p>
              <a:pPr marL="0" marR="0" lvl="0" indent="0" algn="r" defTabSz="896569" rtl="0" eaLnBrk="1" fontAlgn="auto" latinLnBrk="0" hangingPunct="1">
                <a:lnSpc>
                  <a:spcPct val="100000"/>
                </a:lnSpc>
                <a:spcBef>
                  <a:spcPts val="0"/>
                </a:spcBef>
                <a:spcAft>
                  <a:spcPts val="0"/>
                </a:spcAft>
                <a:buClrTx/>
                <a:buSzTx/>
                <a:buFontTx/>
                <a:buNone/>
                <a:tabLst/>
                <a:defRPr/>
              </a:pPr>
              <a:endParaRPr kumimoji="0" lang="en-GB" sz="12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 name="Rectangle: Rounded Corners 20">
              <a:extLst>
                <a:ext uri="{FF2B5EF4-FFF2-40B4-BE49-F238E27FC236}">
                  <a16:creationId xmlns:a16="http://schemas.microsoft.com/office/drawing/2014/main" id="{6B15E433-16D4-47C4-8EC0-C47448D36D87}"/>
                </a:ext>
              </a:extLst>
            </p:cNvPr>
            <p:cNvSpPr/>
            <p:nvPr/>
          </p:nvSpPr>
          <p:spPr>
            <a:xfrm>
              <a:off x="2609850" y="2873193"/>
              <a:ext cx="5041900" cy="361200"/>
            </a:xfrm>
            <a:prstGeom prst="roundRect">
              <a:avLst>
                <a:gd name="adj" fmla="val 3499"/>
              </a:avLst>
            </a:prstGeom>
            <a:noFill/>
            <a:ln w="12700" cap="flat" cmpd="sng" algn="ctr">
              <a:solidFill>
                <a:sysClr val="window" lastClr="FFFFFF"/>
              </a:solidFill>
              <a:prstDash val="dash"/>
              <a:miter lim="800000"/>
            </a:ln>
            <a:effectLst/>
          </p:spPr>
          <p:txBody>
            <a:bodyPr rtlCol="0" anchor="t"/>
            <a:lstStyle/>
            <a:p>
              <a:pPr marL="0" marR="0" lvl="0" indent="0" algn="r" defTabSz="896569" rtl="0" eaLnBrk="1" fontAlgn="auto" latinLnBrk="0" hangingPunct="1">
                <a:lnSpc>
                  <a:spcPct val="100000"/>
                </a:lnSpc>
                <a:spcBef>
                  <a:spcPts val="0"/>
                </a:spcBef>
                <a:spcAft>
                  <a:spcPts val="0"/>
                </a:spcAft>
                <a:buClrTx/>
                <a:buSzTx/>
                <a:buFontTx/>
                <a:buNone/>
                <a:tabLst/>
                <a:defRPr/>
              </a:pPr>
              <a:endParaRPr kumimoji="0" lang="en-GB" sz="1275"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11411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189326-9BFD-446E-96FC-E23DBC485F93}"/>
              </a:ext>
            </a:extLst>
          </p:cNvPr>
          <p:cNvSpPr/>
          <p:nvPr/>
        </p:nvSpPr>
        <p:spPr bwMode="auto">
          <a:xfrm>
            <a:off x="456236" y="4628217"/>
            <a:ext cx="11329259" cy="672075"/>
          </a:xfrm>
          <a:prstGeom prst="rect">
            <a:avLst/>
          </a:prstGeom>
          <a:solidFill>
            <a:schemeClr val="bg2">
              <a:lumMod val="50000"/>
            </a:schemeClr>
          </a:solidFill>
          <a:ln>
            <a:noFill/>
          </a:ln>
        </p:spPr>
        <p:style>
          <a:lnRef idx="0">
            <a:scrgbClr r="0" g="0" b="0"/>
          </a:lnRef>
          <a:fillRef idx="0">
            <a:scrgbClr r="0" g="0" b="0"/>
          </a:fillRef>
          <a:effectRef idx="0">
            <a:scrgbClr r="0" g="0" b="0"/>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chemeClr val="bg1"/>
                </a:solidFill>
              </a:rPr>
              <a:t>CDM/System Entities</a:t>
            </a:r>
          </a:p>
        </p:txBody>
      </p:sp>
      <p:sp>
        <p:nvSpPr>
          <p:cNvPr id="2" name="Title 1">
            <a:extLst>
              <a:ext uri="{FF2B5EF4-FFF2-40B4-BE49-F238E27FC236}">
                <a16:creationId xmlns:a16="http://schemas.microsoft.com/office/drawing/2014/main" id="{E5409287-D158-4D2F-B4F3-4A472C6F7F3F}"/>
              </a:ext>
            </a:extLst>
          </p:cNvPr>
          <p:cNvSpPr>
            <a:spLocks noGrp="1"/>
          </p:cNvSpPr>
          <p:nvPr>
            <p:ph type="title"/>
          </p:nvPr>
        </p:nvSpPr>
        <p:spPr>
          <a:xfrm>
            <a:off x="489079" y="228603"/>
            <a:ext cx="11296416" cy="553998"/>
          </a:xfrm>
        </p:spPr>
        <p:txBody>
          <a:bodyPr/>
          <a:lstStyle/>
          <a:p>
            <a:r>
              <a:rPr lang="en-US" dirty="0"/>
              <a:t>Solution Layering</a:t>
            </a:r>
          </a:p>
        </p:txBody>
      </p:sp>
      <p:sp>
        <p:nvSpPr>
          <p:cNvPr id="4" name="Rectangle 3">
            <a:extLst>
              <a:ext uri="{FF2B5EF4-FFF2-40B4-BE49-F238E27FC236}">
                <a16:creationId xmlns:a16="http://schemas.microsoft.com/office/drawing/2014/main" id="{3D5C2421-F210-46C4-AB56-22014DCB62BB}"/>
              </a:ext>
            </a:extLst>
          </p:cNvPr>
          <p:cNvSpPr/>
          <p:nvPr/>
        </p:nvSpPr>
        <p:spPr bwMode="auto">
          <a:xfrm>
            <a:off x="456236" y="2939433"/>
            <a:ext cx="11316646" cy="672075"/>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chemeClr val="bg1"/>
                </a:solidFill>
              </a:rPr>
              <a:t>Contoso Common </a:t>
            </a:r>
          </a:p>
        </p:txBody>
      </p:sp>
      <p:sp>
        <p:nvSpPr>
          <p:cNvPr id="8" name="Rectangle 7">
            <a:extLst>
              <a:ext uri="{FF2B5EF4-FFF2-40B4-BE49-F238E27FC236}">
                <a16:creationId xmlns:a16="http://schemas.microsoft.com/office/drawing/2014/main" id="{648B9015-0650-4D2F-AD4B-B0D37E63C76A}"/>
              </a:ext>
            </a:extLst>
          </p:cNvPr>
          <p:cNvSpPr/>
          <p:nvPr/>
        </p:nvSpPr>
        <p:spPr bwMode="auto">
          <a:xfrm>
            <a:off x="456237" y="3789279"/>
            <a:ext cx="11316646" cy="672075"/>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chemeClr val="bg1"/>
                </a:solidFill>
              </a:rPr>
              <a:t>CDM Healthcare Extension</a:t>
            </a:r>
          </a:p>
        </p:txBody>
      </p:sp>
      <p:sp>
        <p:nvSpPr>
          <p:cNvPr id="10" name="Rectangle 9">
            <a:extLst>
              <a:ext uri="{FF2B5EF4-FFF2-40B4-BE49-F238E27FC236}">
                <a16:creationId xmlns:a16="http://schemas.microsoft.com/office/drawing/2014/main" id="{F768422B-94FA-4008-80F4-1D6D69D461CC}"/>
              </a:ext>
            </a:extLst>
          </p:cNvPr>
          <p:cNvSpPr/>
          <p:nvPr/>
        </p:nvSpPr>
        <p:spPr bwMode="auto">
          <a:xfrm>
            <a:off x="456236" y="1452364"/>
            <a:ext cx="5122242" cy="672075"/>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chemeClr val="bg1"/>
                </a:solidFill>
              </a:rPr>
              <a:t>Device Inventory App</a:t>
            </a:r>
          </a:p>
        </p:txBody>
      </p:sp>
      <p:sp>
        <p:nvSpPr>
          <p:cNvPr id="11" name="Rectangle 10">
            <a:extLst>
              <a:ext uri="{FF2B5EF4-FFF2-40B4-BE49-F238E27FC236}">
                <a16:creationId xmlns:a16="http://schemas.microsoft.com/office/drawing/2014/main" id="{07D4EF39-3DFB-46D4-8E01-E0D7F7C52670}"/>
              </a:ext>
            </a:extLst>
          </p:cNvPr>
          <p:cNvSpPr/>
          <p:nvPr/>
        </p:nvSpPr>
        <p:spPr bwMode="auto">
          <a:xfrm>
            <a:off x="6057263" y="1463272"/>
            <a:ext cx="5715619" cy="672075"/>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chemeClr val="bg1"/>
                </a:solidFill>
              </a:rPr>
              <a:t>Care Kudos App</a:t>
            </a:r>
          </a:p>
        </p:txBody>
      </p:sp>
      <p:sp>
        <p:nvSpPr>
          <p:cNvPr id="13" name="Rectangle 12">
            <a:extLst>
              <a:ext uri="{FF2B5EF4-FFF2-40B4-BE49-F238E27FC236}">
                <a16:creationId xmlns:a16="http://schemas.microsoft.com/office/drawing/2014/main" id="{AC911380-D727-4E62-AE06-7AA7B4B07929}"/>
              </a:ext>
            </a:extLst>
          </p:cNvPr>
          <p:cNvSpPr/>
          <p:nvPr/>
        </p:nvSpPr>
        <p:spPr bwMode="auto">
          <a:xfrm>
            <a:off x="456236" y="2178471"/>
            <a:ext cx="11316646" cy="672075"/>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chemeClr val="bg1"/>
                </a:solidFill>
              </a:rPr>
              <a:t>What the apps and users see</a:t>
            </a:r>
          </a:p>
        </p:txBody>
      </p:sp>
      <p:sp>
        <p:nvSpPr>
          <p:cNvPr id="12" name="Arrow: Down 11">
            <a:extLst>
              <a:ext uri="{FF2B5EF4-FFF2-40B4-BE49-F238E27FC236}">
                <a16:creationId xmlns:a16="http://schemas.microsoft.com/office/drawing/2014/main" id="{A30020C6-614D-4996-9DFA-74B6C9D0B548}"/>
              </a:ext>
            </a:extLst>
          </p:cNvPr>
          <p:cNvSpPr/>
          <p:nvPr/>
        </p:nvSpPr>
        <p:spPr bwMode="auto">
          <a:xfrm rot="10800000">
            <a:off x="557274" y="2560271"/>
            <a:ext cx="902626" cy="2549379"/>
          </a:xfrm>
          <a:prstGeom prst="down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315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0" grpId="0" animBg="1"/>
      <p:bldP spid="11" grpId="0" animBg="1"/>
      <p:bldP spid="13"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81B22-E97A-4C16-9328-35A02580E85C}"/>
              </a:ext>
            </a:extLst>
          </p:cNvPr>
          <p:cNvSpPr>
            <a:spLocks noGrp="1"/>
          </p:cNvSpPr>
          <p:nvPr>
            <p:ph type="title"/>
          </p:nvPr>
        </p:nvSpPr>
        <p:spPr/>
        <p:txBody>
          <a:bodyPr/>
          <a:lstStyle/>
          <a:p>
            <a:r>
              <a:rPr lang="en-US" dirty="0"/>
              <a:t>Defining the solution structure</a:t>
            </a:r>
          </a:p>
        </p:txBody>
      </p:sp>
      <p:sp>
        <p:nvSpPr>
          <p:cNvPr id="3" name="Text Placeholder 2">
            <a:extLst>
              <a:ext uri="{FF2B5EF4-FFF2-40B4-BE49-F238E27FC236}">
                <a16:creationId xmlns:a16="http://schemas.microsoft.com/office/drawing/2014/main" id="{C1E1C832-439A-4A3E-B2D8-E6ACB936F9E8}"/>
              </a:ext>
            </a:extLst>
          </p:cNvPr>
          <p:cNvSpPr>
            <a:spLocks noGrp="1"/>
          </p:cNvSpPr>
          <p:nvPr>
            <p:ph type="body" sz="quarter" idx="10"/>
          </p:nvPr>
        </p:nvSpPr>
        <p:spPr>
          <a:xfrm>
            <a:off x="584200" y="1435497"/>
            <a:ext cx="11018520" cy="4308872"/>
          </a:xfrm>
        </p:spPr>
        <p:txBody>
          <a:bodyPr/>
          <a:lstStyle/>
          <a:p>
            <a:r>
              <a:rPr lang="en-US" dirty="0"/>
              <a:t>One or more custom solutions should be created that contain the projects assets</a:t>
            </a:r>
            <a:br>
              <a:rPr lang="en-US" dirty="0"/>
            </a:br>
            <a:endParaRPr lang="en-US" dirty="0"/>
          </a:p>
          <a:p>
            <a:r>
              <a:rPr lang="en-US" dirty="0"/>
              <a:t>Create a Solution Publisher and use for all solutions</a:t>
            </a:r>
          </a:p>
          <a:p>
            <a:endParaRPr lang="en-US" dirty="0"/>
          </a:p>
          <a:p>
            <a:r>
              <a:rPr lang="en-US" dirty="0"/>
              <a:t>Don’t use the default publisher or default solutions</a:t>
            </a:r>
          </a:p>
          <a:p>
            <a:endParaRPr lang="en-US" dirty="0"/>
          </a:p>
          <a:p>
            <a:r>
              <a:rPr lang="en-US" dirty="0"/>
              <a:t>Once defined, Solution Architect should communicate and ensure teams follow structure</a:t>
            </a:r>
          </a:p>
        </p:txBody>
      </p:sp>
    </p:spTree>
    <p:extLst>
      <p:ext uri="{BB962C8B-B14F-4D97-AF65-F5344CB8AC3E}">
        <p14:creationId xmlns:p14="http://schemas.microsoft.com/office/powerpoint/2010/main" val="1590083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D454A-49F2-433D-B89F-1BF3179F9167}"/>
              </a:ext>
            </a:extLst>
          </p:cNvPr>
          <p:cNvSpPr>
            <a:spLocks noGrp="1"/>
          </p:cNvSpPr>
          <p:nvPr>
            <p:ph type="title"/>
          </p:nvPr>
        </p:nvSpPr>
        <p:spPr/>
        <p:txBody>
          <a:bodyPr/>
          <a:lstStyle/>
          <a:p>
            <a:r>
              <a:rPr lang="en-US" dirty="0"/>
              <a:t>Deciding on one or more solutions</a:t>
            </a:r>
          </a:p>
        </p:txBody>
      </p:sp>
      <p:sp>
        <p:nvSpPr>
          <p:cNvPr id="3" name="Text Placeholder 2">
            <a:extLst>
              <a:ext uri="{FF2B5EF4-FFF2-40B4-BE49-F238E27FC236}">
                <a16:creationId xmlns:a16="http://schemas.microsoft.com/office/drawing/2014/main" id="{7E203CF1-E2F5-4FC1-822E-839E263F571A}"/>
              </a:ext>
            </a:extLst>
          </p:cNvPr>
          <p:cNvSpPr>
            <a:spLocks noGrp="1"/>
          </p:cNvSpPr>
          <p:nvPr>
            <p:ph type="body" sz="quarter" idx="10"/>
          </p:nvPr>
        </p:nvSpPr>
        <p:spPr>
          <a:xfrm>
            <a:off x="584200" y="1435497"/>
            <a:ext cx="11018520" cy="4875181"/>
          </a:xfrm>
        </p:spPr>
        <p:txBody>
          <a:bodyPr/>
          <a:lstStyle/>
          <a:p>
            <a:r>
              <a:rPr lang="en-US" sz="2400" dirty="0"/>
              <a:t>Use multiple solutions only for a tangible purpose, multiple solutions add complexity</a:t>
            </a:r>
            <a:br>
              <a:rPr lang="en-US" sz="2400" dirty="0"/>
            </a:br>
            <a:endParaRPr lang="en-US" sz="2400" dirty="0"/>
          </a:p>
          <a:p>
            <a:r>
              <a:rPr lang="en-US" sz="2400" dirty="0"/>
              <a:t>Common patterns for multiple solution splitting is horizontal and vertical partitioning</a:t>
            </a:r>
            <a:br>
              <a:rPr lang="en-US" sz="2400" dirty="0"/>
            </a:br>
            <a:endParaRPr lang="en-US" sz="2400" dirty="0"/>
          </a:p>
          <a:p>
            <a:r>
              <a:rPr lang="en-US" sz="2400" dirty="0"/>
              <a:t>Multiple solutions each require their own environments to ensure they remain independent</a:t>
            </a:r>
          </a:p>
          <a:p>
            <a:endParaRPr lang="en-US" sz="2400" dirty="0"/>
          </a:p>
          <a:p>
            <a:r>
              <a:rPr lang="en-US" sz="2400" dirty="0"/>
              <a:t>Care must be taken to manage dependencies</a:t>
            </a:r>
          </a:p>
          <a:p>
            <a:endParaRPr lang="en-US" sz="2400" dirty="0"/>
          </a:p>
          <a:p>
            <a:r>
              <a:rPr lang="en-US" sz="2400" dirty="0"/>
              <a:t>Teams must know what solution to put new components in</a:t>
            </a:r>
          </a:p>
        </p:txBody>
      </p:sp>
    </p:spTree>
    <p:extLst>
      <p:ext uri="{BB962C8B-B14F-4D97-AF65-F5344CB8AC3E}">
        <p14:creationId xmlns:p14="http://schemas.microsoft.com/office/powerpoint/2010/main" val="151186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of Horizontal Solution Splitting</a:t>
            </a:r>
          </a:p>
        </p:txBody>
      </p:sp>
      <p:sp>
        <p:nvSpPr>
          <p:cNvPr id="6" name="Rectangle 5"/>
          <p:cNvSpPr/>
          <p:nvPr/>
        </p:nvSpPr>
        <p:spPr>
          <a:xfrm>
            <a:off x="490538" y="2243411"/>
            <a:ext cx="2132008" cy="3840480"/>
          </a:xfrm>
          <a:prstGeom prst="rect">
            <a:avLst/>
          </a:prstGeom>
          <a:solidFill>
            <a:schemeClr val="bg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11" rIns="91420" bIns="45711" numCol="1" rtlCol="0" anchor="t" anchorCtr="0" compatLnSpc="1">
            <a:prstTxWarp prst="textNoShape">
              <a:avLst/>
            </a:prstTxWarp>
          </a:bodyPr>
          <a:lstStyle/>
          <a:p>
            <a:pPr marL="223838" indent="-223838">
              <a:spcBef>
                <a:spcPts val="200"/>
              </a:spcBef>
              <a:spcAft>
                <a:spcPts val="400"/>
              </a:spcAft>
              <a:buClr>
                <a:schemeClr val="bg2">
                  <a:lumMod val="50000"/>
                </a:schemeClr>
              </a:buClr>
              <a:buFont typeface="Wingdings" pitchFamily="2" charset="2"/>
              <a:buChar char="§"/>
            </a:pPr>
            <a:r>
              <a:rPr lang="en-US" sz="1600" dirty="0">
                <a:solidFill>
                  <a:schemeClr val="tx1"/>
                </a:solidFill>
                <a:latin typeface="Segoe UI" pitchFamily="34" charset="0"/>
                <a:ea typeface="Segoe UI" pitchFamily="34" charset="0"/>
                <a:cs typeface="Segoe UI" pitchFamily="34" charset="0"/>
              </a:rPr>
              <a:t>Apps</a:t>
            </a:r>
          </a:p>
          <a:p>
            <a:pPr marL="223838" indent="-223838">
              <a:spcBef>
                <a:spcPts val="200"/>
              </a:spcBef>
              <a:spcAft>
                <a:spcPts val="400"/>
              </a:spcAft>
              <a:buClr>
                <a:schemeClr val="bg2">
                  <a:lumMod val="50000"/>
                </a:schemeClr>
              </a:buClr>
              <a:buFont typeface="Wingdings" pitchFamily="2" charset="2"/>
              <a:buChar char="§"/>
            </a:pPr>
            <a:r>
              <a:rPr lang="en-US" sz="1600" dirty="0">
                <a:solidFill>
                  <a:schemeClr val="tx1"/>
                </a:solidFill>
                <a:latin typeface="Segoe UI" pitchFamily="34" charset="0"/>
                <a:ea typeface="Segoe UI" pitchFamily="34" charset="0"/>
                <a:cs typeface="Segoe UI" pitchFamily="34" charset="0"/>
              </a:rPr>
              <a:t>Canvas Components</a:t>
            </a:r>
          </a:p>
          <a:p>
            <a:pPr marL="223838" indent="-223838">
              <a:spcBef>
                <a:spcPts val="200"/>
              </a:spcBef>
              <a:spcAft>
                <a:spcPts val="400"/>
              </a:spcAft>
              <a:buClr>
                <a:schemeClr val="bg2">
                  <a:lumMod val="50000"/>
                </a:schemeClr>
              </a:buClr>
              <a:buFont typeface="Wingdings" pitchFamily="2" charset="2"/>
              <a:buChar char="§"/>
            </a:pPr>
            <a:r>
              <a:rPr lang="en-US" sz="1600" dirty="0">
                <a:solidFill>
                  <a:schemeClr val="tx1"/>
                </a:solidFill>
                <a:latin typeface="Segoe UI" pitchFamily="34" charset="0"/>
                <a:ea typeface="Segoe UI" pitchFamily="34" charset="0"/>
                <a:cs typeface="Segoe UI" pitchFamily="34" charset="0"/>
              </a:rPr>
              <a:t>PCF Components</a:t>
            </a:r>
          </a:p>
          <a:p>
            <a:pPr marL="223838" indent="-223838">
              <a:spcBef>
                <a:spcPts val="200"/>
              </a:spcBef>
              <a:spcAft>
                <a:spcPts val="400"/>
              </a:spcAft>
              <a:buClr>
                <a:schemeClr val="bg2">
                  <a:lumMod val="50000"/>
                </a:schemeClr>
              </a:buClr>
              <a:buFont typeface="Wingdings" pitchFamily="2" charset="2"/>
              <a:buChar char="§"/>
            </a:pPr>
            <a:r>
              <a:rPr lang="en-US" sz="1600" dirty="0">
                <a:solidFill>
                  <a:schemeClr val="tx1"/>
                </a:solidFill>
                <a:latin typeface="Segoe UI" pitchFamily="34" charset="0"/>
                <a:ea typeface="Segoe UI" pitchFamily="34" charset="0"/>
                <a:cs typeface="Segoe UI" pitchFamily="34" charset="0"/>
              </a:rPr>
              <a:t>Web Resources</a:t>
            </a:r>
          </a:p>
        </p:txBody>
      </p:sp>
      <p:sp>
        <p:nvSpPr>
          <p:cNvPr id="7" name="Rectangle 6"/>
          <p:cNvSpPr/>
          <p:nvPr/>
        </p:nvSpPr>
        <p:spPr>
          <a:xfrm>
            <a:off x="490538" y="1449389"/>
            <a:ext cx="2132008" cy="794023"/>
          </a:xfrm>
          <a:prstGeom prst="rect">
            <a:avLst/>
          </a:prstGeom>
          <a:solidFill>
            <a:schemeClr val="accent2"/>
          </a:solidFill>
          <a:ln w="25400" cap="flat" cmpd="sng" algn="ctr">
            <a:noFill/>
            <a:prstDash val="solid"/>
          </a:ln>
          <a:effectLst/>
        </p:spPr>
        <p:style>
          <a:lnRef idx="3">
            <a:scrgbClr r="0" g="0" b="0"/>
          </a:lnRef>
          <a:fillRef idx="1">
            <a:scrgbClr r="0" g="0" b="0"/>
          </a:fillRef>
          <a:effectRef idx="1">
            <a:scrgbClr r="0" g="0" b="0"/>
          </a:effectRef>
          <a:fontRef idx="minor">
            <a:schemeClr val="lt1"/>
          </a:fontRef>
        </p:style>
        <p:txBody>
          <a:bodyPr spcFirstLastPara="0" vert="horz" wrap="square" lIns="43060" tIns="34170" rIns="45720" bIns="34170" numCol="1" spcCol="1270" anchor="ctr" anchorCtr="0">
            <a:noAutofit/>
          </a:bodyPr>
          <a:lstStyle/>
          <a:p>
            <a:pPr algn="ctr" defTabSz="622300">
              <a:lnSpc>
                <a:spcPct val="90000"/>
              </a:lnSpc>
              <a:spcBef>
                <a:spcPct val="0"/>
              </a:spcBef>
              <a:spcAft>
                <a:spcPct val="35000"/>
              </a:spcAft>
            </a:pPr>
            <a:r>
              <a:rPr lang="en-US" sz="2000" dirty="0">
                <a:solidFill>
                  <a:srgbClr val="FFFFFF"/>
                </a:solidFill>
                <a:latin typeface="Segoe UI"/>
              </a:rPr>
              <a:t>Visual Components</a:t>
            </a:r>
          </a:p>
        </p:txBody>
      </p:sp>
      <p:sp>
        <p:nvSpPr>
          <p:cNvPr id="12" name="Rectangle 11"/>
          <p:cNvSpPr/>
          <p:nvPr/>
        </p:nvSpPr>
        <p:spPr>
          <a:xfrm>
            <a:off x="2780905" y="2243411"/>
            <a:ext cx="2132008" cy="3840480"/>
          </a:xfrm>
          <a:prstGeom prst="rect">
            <a:avLst/>
          </a:prstGeom>
          <a:solidFill>
            <a:schemeClr val="bg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11" rIns="91420" bIns="45711" numCol="1" rtlCol="0" anchor="t" anchorCtr="0" compatLnSpc="1">
            <a:prstTxWarp prst="textNoShape">
              <a:avLst/>
            </a:prstTxWarp>
          </a:bodyPr>
          <a:lstStyle/>
          <a:p>
            <a:pPr marL="223838" indent="-223838">
              <a:spcBef>
                <a:spcPts val="200"/>
              </a:spcBef>
              <a:spcAft>
                <a:spcPts val="400"/>
              </a:spcAft>
              <a:buClr>
                <a:schemeClr val="bg2">
                  <a:lumMod val="50000"/>
                </a:schemeClr>
              </a:buClr>
              <a:buFont typeface="Wingdings" pitchFamily="2" charset="2"/>
              <a:buChar char="§"/>
            </a:pPr>
            <a:r>
              <a:rPr lang="en-US" sz="1600" dirty="0">
                <a:solidFill>
                  <a:schemeClr val="tx1"/>
                </a:solidFill>
                <a:latin typeface="Segoe UI" pitchFamily="34" charset="0"/>
                <a:ea typeface="Segoe UI" pitchFamily="34" charset="0"/>
                <a:cs typeface="Segoe UI" pitchFamily="34" charset="0"/>
              </a:rPr>
              <a:t>Processes</a:t>
            </a:r>
          </a:p>
          <a:p>
            <a:pPr marL="223838" indent="-223838">
              <a:spcBef>
                <a:spcPts val="200"/>
              </a:spcBef>
              <a:spcAft>
                <a:spcPts val="400"/>
              </a:spcAft>
              <a:buClr>
                <a:schemeClr val="bg2">
                  <a:lumMod val="50000"/>
                </a:schemeClr>
              </a:buClr>
              <a:buFont typeface="Wingdings" pitchFamily="2" charset="2"/>
              <a:buChar char="§"/>
            </a:pPr>
            <a:r>
              <a:rPr lang="en-US" sz="1600" dirty="0">
                <a:solidFill>
                  <a:schemeClr val="tx1"/>
                </a:solidFill>
                <a:latin typeface="Segoe UI" pitchFamily="34" charset="0"/>
                <a:ea typeface="Segoe UI" pitchFamily="34" charset="0"/>
                <a:cs typeface="Segoe UI" pitchFamily="34" charset="0"/>
              </a:rPr>
              <a:t>Plug-in Assemblies</a:t>
            </a:r>
          </a:p>
          <a:p>
            <a:pPr marL="223838" indent="-223838">
              <a:spcBef>
                <a:spcPts val="200"/>
              </a:spcBef>
              <a:spcAft>
                <a:spcPts val="400"/>
              </a:spcAft>
              <a:buClr>
                <a:schemeClr val="bg2">
                  <a:lumMod val="50000"/>
                </a:schemeClr>
              </a:buClr>
              <a:buFont typeface="Wingdings" pitchFamily="2" charset="2"/>
              <a:buChar char="§"/>
            </a:pPr>
            <a:r>
              <a:rPr lang="en-US" sz="1600" dirty="0">
                <a:solidFill>
                  <a:schemeClr val="tx1"/>
                </a:solidFill>
                <a:latin typeface="Segoe UI" pitchFamily="34" charset="0"/>
                <a:ea typeface="Segoe UI" pitchFamily="34" charset="0"/>
                <a:cs typeface="Segoe UI" pitchFamily="34" charset="0"/>
              </a:rPr>
              <a:t>SDK Message Processing Steps</a:t>
            </a:r>
          </a:p>
        </p:txBody>
      </p:sp>
      <p:sp>
        <p:nvSpPr>
          <p:cNvPr id="13" name="Rectangle 12"/>
          <p:cNvSpPr/>
          <p:nvPr/>
        </p:nvSpPr>
        <p:spPr>
          <a:xfrm>
            <a:off x="2780905" y="1449389"/>
            <a:ext cx="2132008" cy="794023"/>
          </a:xfrm>
          <a:prstGeom prst="rect">
            <a:avLst/>
          </a:prstGeom>
          <a:solidFill>
            <a:schemeClr val="accent3"/>
          </a:solidFill>
          <a:ln w="25400" cap="flat" cmpd="sng" algn="ctr">
            <a:noFill/>
            <a:prstDash val="solid"/>
          </a:ln>
          <a:effectLst/>
        </p:spPr>
        <p:style>
          <a:lnRef idx="3">
            <a:scrgbClr r="0" g="0" b="0"/>
          </a:lnRef>
          <a:fillRef idx="1">
            <a:scrgbClr r="0" g="0" b="0"/>
          </a:fillRef>
          <a:effectRef idx="1">
            <a:scrgbClr r="0" g="0" b="0"/>
          </a:effectRef>
          <a:fontRef idx="minor">
            <a:schemeClr val="lt1"/>
          </a:fontRef>
        </p:style>
        <p:txBody>
          <a:bodyPr spcFirstLastPara="0" vert="horz" wrap="square" lIns="43060" tIns="34170" rIns="45720" bIns="34170" numCol="1" spcCol="1270" anchor="ctr" anchorCtr="0">
            <a:noAutofit/>
          </a:bodyPr>
          <a:lstStyle/>
          <a:p>
            <a:pPr algn="ctr" defTabSz="622300">
              <a:lnSpc>
                <a:spcPct val="90000"/>
              </a:lnSpc>
              <a:spcBef>
                <a:spcPct val="0"/>
              </a:spcBef>
              <a:spcAft>
                <a:spcPct val="35000"/>
              </a:spcAft>
            </a:pPr>
            <a:r>
              <a:rPr lang="en-US" sz="2000" dirty="0">
                <a:solidFill>
                  <a:srgbClr val="FFFFFF"/>
                </a:solidFill>
                <a:latin typeface="Segoe UI"/>
              </a:rPr>
              <a:t>Processes &amp; Plugins</a:t>
            </a:r>
          </a:p>
        </p:txBody>
      </p:sp>
      <p:sp>
        <p:nvSpPr>
          <p:cNvPr id="15" name="Rectangle 14"/>
          <p:cNvSpPr/>
          <p:nvPr/>
        </p:nvSpPr>
        <p:spPr>
          <a:xfrm>
            <a:off x="5071272" y="2243411"/>
            <a:ext cx="2132008" cy="3840480"/>
          </a:xfrm>
          <a:prstGeom prst="rect">
            <a:avLst/>
          </a:prstGeom>
          <a:solidFill>
            <a:schemeClr val="bg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11" rIns="91420" bIns="45711" numCol="1" rtlCol="0" anchor="t" anchorCtr="0" compatLnSpc="1">
            <a:prstTxWarp prst="textNoShape">
              <a:avLst/>
            </a:prstTxWarp>
          </a:bodyPr>
          <a:lstStyle/>
          <a:p>
            <a:pPr marL="223838" indent="-223838">
              <a:spcBef>
                <a:spcPts val="200"/>
              </a:spcBef>
              <a:spcAft>
                <a:spcPts val="400"/>
              </a:spcAft>
              <a:buClr>
                <a:schemeClr val="bg2">
                  <a:lumMod val="50000"/>
                </a:schemeClr>
              </a:buClr>
              <a:buFont typeface="Wingdings" pitchFamily="2" charset="2"/>
              <a:buChar char="§"/>
            </a:pPr>
            <a:r>
              <a:rPr lang="en-US" sz="1600" dirty="0">
                <a:solidFill>
                  <a:schemeClr val="tx1"/>
                </a:solidFill>
                <a:latin typeface="Segoe UI" pitchFamily="34" charset="0"/>
                <a:ea typeface="Segoe UI" pitchFamily="34" charset="0"/>
                <a:cs typeface="Segoe UI" pitchFamily="34" charset="0"/>
              </a:rPr>
              <a:t>Reports</a:t>
            </a:r>
          </a:p>
        </p:txBody>
      </p:sp>
      <p:sp>
        <p:nvSpPr>
          <p:cNvPr id="16" name="Rectangle 15"/>
          <p:cNvSpPr/>
          <p:nvPr/>
        </p:nvSpPr>
        <p:spPr>
          <a:xfrm>
            <a:off x="5071272" y="1449389"/>
            <a:ext cx="2132008" cy="794023"/>
          </a:xfrm>
          <a:prstGeom prst="rect">
            <a:avLst/>
          </a:prstGeom>
          <a:solidFill>
            <a:schemeClr val="accent2">
              <a:lumMod val="75000"/>
              <a:lumOff val="25000"/>
            </a:schemeClr>
          </a:solidFill>
          <a:ln w="25400" cap="flat" cmpd="sng" algn="ctr">
            <a:noFill/>
            <a:prstDash val="solid"/>
          </a:ln>
          <a:effectLst/>
        </p:spPr>
        <p:style>
          <a:lnRef idx="3">
            <a:scrgbClr r="0" g="0" b="0"/>
          </a:lnRef>
          <a:fillRef idx="1">
            <a:scrgbClr r="0" g="0" b="0"/>
          </a:fillRef>
          <a:effectRef idx="1">
            <a:scrgbClr r="0" g="0" b="0"/>
          </a:effectRef>
          <a:fontRef idx="minor">
            <a:schemeClr val="lt1"/>
          </a:fontRef>
        </p:style>
        <p:txBody>
          <a:bodyPr spcFirstLastPara="0" vert="horz" wrap="square" lIns="43060" tIns="34170" rIns="45720" bIns="34170" numCol="1" spcCol="1270" anchor="ctr" anchorCtr="0">
            <a:noAutofit/>
          </a:bodyPr>
          <a:lstStyle/>
          <a:p>
            <a:pPr algn="ctr" defTabSz="622300">
              <a:lnSpc>
                <a:spcPct val="90000"/>
              </a:lnSpc>
              <a:spcBef>
                <a:spcPct val="0"/>
              </a:spcBef>
              <a:spcAft>
                <a:spcPct val="35000"/>
              </a:spcAft>
            </a:pPr>
            <a:r>
              <a:rPr lang="en-US" sz="2000" dirty="0">
                <a:solidFill>
                  <a:srgbClr val="FFFFFF"/>
                </a:solidFill>
                <a:latin typeface="Segoe UI"/>
              </a:rPr>
              <a:t>Reports</a:t>
            </a:r>
          </a:p>
        </p:txBody>
      </p:sp>
      <p:sp>
        <p:nvSpPr>
          <p:cNvPr id="18" name="Rectangle 17"/>
          <p:cNvSpPr/>
          <p:nvPr/>
        </p:nvSpPr>
        <p:spPr>
          <a:xfrm>
            <a:off x="7361639" y="2243411"/>
            <a:ext cx="2132008" cy="3840480"/>
          </a:xfrm>
          <a:prstGeom prst="rect">
            <a:avLst/>
          </a:prstGeom>
          <a:solidFill>
            <a:schemeClr val="bg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11" rIns="91420" bIns="45711" numCol="1" rtlCol="0" anchor="t" anchorCtr="0" compatLnSpc="1">
            <a:prstTxWarp prst="textNoShape">
              <a:avLst/>
            </a:prstTxWarp>
          </a:bodyPr>
          <a:lstStyle/>
          <a:p>
            <a:pPr marL="223838" indent="-223838">
              <a:spcBef>
                <a:spcPts val="200"/>
              </a:spcBef>
              <a:spcAft>
                <a:spcPts val="400"/>
              </a:spcAft>
              <a:buClr>
                <a:schemeClr val="bg2">
                  <a:lumMod val="50000"/>
                </a:schemeClr>
              </a:buClr>
              <a:buFont typeface="Wingdings" pitchFamily="2" charset="2"/>
              <a:buChar char="§"/>
            </a:pPr>
            <a:r>
              <a:rPr lang="en-US" sz="1600" dirty="0">
                <a:solidFill>
                  <a:schemeClr val="tx1"/>
                </a:solidFill>
                <a:latin typeface="Segoe UI" pitchFamily="34" charset="0"/>
                <a:ea typeface="Segoe UI" pitchFamily="34" charset="0"/>
                <a:cs typeface="Segoe UI" pitchFamily="34" charset="0"/>
              </a:rPr>
              <a:t>Security Roles</a:t>
            </a:r>
          </a:p>
        </p:txBody>
      </p:sp>
      <p:sp>
        <p:nvSpPr>
          <p:cNvPr id="19" name="Rectangle 18"/>
          <p:cNvSpPr/>
          <p:nvPr/>
        </p:nvSpPr>
        <p:spPr>
          <a:xfrm>
            <a:off x="7361639" y="1449389"/>
            <a:ext cx="2132008" cy="794023"/>
          </a:xfrm>
          <a:prstGeom prst="rect">
            <a:avLst/>
          </a:prstGeom>
          <a:solidFill>
            <a:schemeClr val="accent5"/>
          </a:solidFill>
          <a:ln w="25400" cap="flat" cmpd="sng" algn="ctr">
            <a:noFill/>
            <a:prstDash val="solid"/>
          </a:ln>
          <a:effectLst/>
        </p:spPr>
        <p:style>
          <a:lnRef idx="3">
            <a:scrgbClr r="0" g="0" b="0"/>
          </a:lnRef>
          <a:fillRef idx="1">
            <a:scrgbClr r="0" g="0" b="0"/>
          </a:fillRef>
          <a:effectRef idx="1">
            <a:scrgbClr r="0" g="0" b="0"/>
          </a:effectRef>
          <a:fontRef idx="minor">
            <a:schemeClr val="lt1"/>
          </a:fontRef>
        </p:style>
        <p:txBody>
          <a:bodyPr spcFirstLastPara="0" vert="horz" wrap="square" lIns="43060" tIns="34170" rIns="45720" bIns="34170" numCol="1" spcCol="1270" anchor="ctr" anchorCtr="0">
            <a:noAutofit/>
          </a:bodyPr>
          <a:lstStyle/>
          <a:p>
            <a:pPr algn="ctr" defTabSz="622300">
              <a:lnSpc>
                <a:spcPct val="90000"/>
              </a:lnSpc>
              <a:spcBef>
                <a:spcPct val="0"/>
              </a:spcBef>
              <a:spcAft>
                <a:spcPct val="35000"/>
              </a:spcAft>
            </a:pPr>
            <a:r>
              <a:rPr lang="en-US" sz="2000" dirty="0">
                <a:solidFill>
                  <a:schemeClr val="bg1"/>
                </a:solidFill>
                <a:latin typeface="Segoe UI"/>
              </a:rPr>
              <a:t>Security </a:t>
            </a:r>
            <a:br>
              <a:rPr lang="en-US" sz="2000" dirty="0">
                <a:solidFill>
                  <a:schemeClr val="bg1"/>
                </a:solidFill>
                <a:latin typeface="Segoe UI"/>
              </a:rPr>
            </a:br>
            <a:r>
              <a:rPr lang="en-US" sz="2000" dirty="0">
                <a:solidFill>
                  <a:schemeClr val="bg1"/>
                </a:solidFill>
                <a:latin typeface="Segoe UI"/>
              </a:rPr>
              <a:t>Roles</a:t>
            </a:r>
          </a:p>
        </p:txBody>
      </p:sp>
      <p:sp>
        <p:nvSpPr>
          <p:cNvPr id="22" name="Rectangle 21"/>
          <p:cNvSpPr/>
          <p:nvPr/>
        </p:nvSpPr>
        <p:spPr>
          <a:xfrm>
            <a:off x="9652005" y="2243411"/>
            <a:ext cx="2132008" cy="3840480"/>
          </a:xfrm>
          <a:prstGeom prst="rect">
            <a:avLst/>
          </a:prstGeom>
          <a:solidFill>
            <a:schemeClr val="bg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11" rIns="91420" bIns="45711" numCol="1" rtlCol="0" anchor="t" anchorCtr="0" compatLnSpc="1">
            <a:prstTxWarp prst="textNoShape">
              <a:avLst/>
            </a:prstTxWarp>
          </a:bodyPr>
          <a:lstStyle/>
          <a:p>
            <a:pPr marL="223838" indent="-223838">
              <a:spcBef>
                <a:spcPts val="200"/>
              </a:spcBef>
              <a:spcAft>
                <a:spcPts val="400"/>
              </a:spcAft>
              <a:buClr>
                <a:schemeClr val="bg2">
                  <a:lumMod val="50000"/>
                </a:schemeClr>
              </a:buClr>
              <a:buFont typeface="Wingdings" pitchFamily="2" charset="2"/>
              <a:buChar char="§"/>
            </a:pPr>
            <a:r>
              <a:rPr lang="en-US" sz="1600" dirty="0">
                <a:solidFill>
                  <a:schemeClr val="tx1"/>
                </a:solidFill>
                <a:latin typeface="Segoe UI" pitchFamily="34" charset="0"/>
                <a:ea typeface="Segoe UI" pitchFamily="34" charset="0"/>
                <a:cs typeface="Segoe UI" pitchFamily="34" charset="0"/>
              </a:rPr>
              <a:t>Entities</a:t>
            </a:r>
          </a:p>
          <a:p>
            <a:pPr marL="223838" indent="-223838">
              <a:spcBef>
                <a:spcPts val="200"/>
              </a:spcBef>
              <a:spcAft>
                <a:spcPts val="400"/>
              </a:spcAft>
              <a:buClr>
                <a:schemeClr val="bg2">
                  <a:lumMod val="50000"/>
                </a:schemeClr>
              </a:buClr>
              <a:buFont typeface="Wingdings" pitchFamily="2" charset="2"/>
              <a:buChar char="§"/>
            </a:pPr>
            <a:r>
              <a:rPr lang="en-US" sz="1600" dirty="0">
                <a:solidFill>
                  <a:schemeClr val="tx1"/>
                </a:solidFill>
                <a:latin typeface="Segoe UI" pitchFamily="34" charset="0"/>
                <a:ea typeface="Segoe UI" pitchFamily="34" charset="0"/>
                <a:cs typeface="Segoe UI" pitchFamily="34" charset="0"/>
              </a:rPr>
              <a:t>Option Sets</a:t>
            </a:r>
          </a:p>
          <a:p>
            <a:pPr marL="223838" indent="-223838">
              <a:spcBef>
                <a:spcPts val="200"/>
              </a:spcBef>
              <a:spcAft>
                <a:spcPts val="400"/>
              </a:spcAft>
              <a:buClr>
                <a:schemeClr val="bg2">
                  <a:lumMod val="50000"/>
                </a:schemeClr>
              </a:buClr>
              <a:buFont typeface="Wingdings" pitchFamily="2" charset="2"/>
              <a:buChar char="§"/>
            </a:pPr>
            <a:r>
              <a:rPr lang="en-US" sz="1600" dirty="0">
                <a:solidFill>
                  <a:schemeClr val="tx1"/>
                </a:solidFill>
                <a:latin typeface="Segoe UI" pitchFamily="34" charset="0"/>
                <a:ea typeface="Segoe UI" pitchFamily="34" charset="0"/>
                <a:cs typeface="Segoe UI" pitchFamily="34" charset="0"/>
              </a:rPr>
              <a:t>Client Extensions</a:t>
            </a:r>
          </a:p>
          <a:p>
            <a:pPr marL="223838" indent="-223838">
              <a:spcBef>
                <a:spcPts val="200"/>
              </a:spcBef>
              <a:spcAft>
                <a:spcPts val="400"/>
              </a:spcAft>
              <a:buClr>
                <a:schemeClr val="bg2">
                  <a:lumMod val="50000"/>
                </a:schemeClr>
              </a:buClr>
              <a:buFont typeface="Wingdings" pitchFamily="2" charset="2"/>
              <a:buChar char="§"/>
            </a:pPr>
            <a:r>
              <a:rPr lang="en-US" sz="1600" dirty="0">
                <a:solidFill>
                  <a:schemeClr val="tx1"/>
                </a:solidFill>
                <a:latin typeface="Segoe UI" pitchFamily="34" charset="0"/>
                <a:ea typeface="Segoe UI" pitchFamily="34" charset="0"/>
                <a:cs typeface="Segoe UI" pitchFamily="34" charset="0"/>
              </a:rPr>
              <a:t>Service Endpoints</a:t>
            </a:r>
          </a:p>
          <a:p>
            <a:pPr marL="223838" indent="-223838">
              <a:spcBef>
                <a:spcPts val="200"/>
              </a:spcBef>
              <a:spcAft>
                <a:spcPts val="400"/>
              </a:spcAft>
              <a:buClr>
                <a:schemeClr val="bg2">
                  <a:lumMod val="50000"/>
                </a:schemeClr>
              </a:buClr>
              <a:buFont typeface="Wingdings" pitchFamily="2" charset="2"/>
              <a:buChar char="§"/>
            </a:pPr>
            <a:r>
              <a:rPr lang="en-US" sz="1600" dirty="0">
                <a:solidFill>
                  <a:schemeClr val="tx1"/>
                </a:solidFill>
                <a:latin typeface="Segoe UI" pitchFamily="34" charset="0"/>
                <a:ea typeface="Segoe UI" pitchFamily="34" charset="0"/>
                <a:cs typeface="Segoe UI" pitchFamily="34" charset="0"/>
              </a:rPr>
              <a:t>Dashboards</a:t>
            </a:r>
          </a:p>
          <a:p>
            <a:pPr marL="223838" indent="-223838">
              <a:spcBef>
                <a:spcPts val="200"/>
              </a:spcBef>
              <a:spcAft>
                <a:spcPts val="400"/>
              </a:spcAft>
              <a:buClr>
                <a:schemeClr val="bg2">
                  <a:lumMod val="50000"/>
                </a:schemeClr>
              </a:buClr>
              <a:buFont typeface="Wingdings" pitchFamily="2" charset="2"/>
              <a:buChar char="§"/>
            </a:pPr>
            <a:r>
              <a:rPr lang="en-US" sz="1600" dirty="0">
                <a:solidFill>
                  <a:schemeClr val="tx1"/>
                </a:solidFill>
                <a:latin typeface="Segoe UI" pitchFamily="34" charset="0"/>
                <a:ea typeface="Segoe UI" pitchFamily="34" charset="0"/>
                <a:cs typeface="Segoe UI" pitchFamily="34" charset="0"/>
              </a:rPr>
              <a:t>Connection Roles</a:t>
            </a:r>
          </a:p>
          <a:p>
            <a:pPr marL="223838" indent="-223838">
              <a:spcBef>
                <a:spcPts val="200"/>
              </a:spcBef>
              <a:spcAft>
                <a:spcPts val="400"/>
              </a:spcAft>
              <a:buClr>
                <a:schemeClr val="bg2">
                  <a:lumMod val="50000"/>
                </a:schemeClr>
              </a:buClr>
              <a:buFont typeface="Wingdings" pitchFamily="2" charset="2"/>
              <a:buChar char="§"/>
            </a:pPr>
            <a:r>
              <a:rPr lang="en-US" sz="1600" dirty="0">
                <a:solidFill>
                  <a:schemeClr val="tx1"/>
                </a:solidFill>
                <a:latin typeface="Segoe UI" pitchFamily="34" charset="0"/>
                <a:ea typeface="Segoe UI" pitchFamily="34" charset="0"/>
                <a:cs typeface="Segoe UI" pitchFamily="34" charset="0"/>
              </a:rPr>
              <a:t>Article Templates</a:t>
            </a:r>
          </a:p>
          <a:p>
            <a:pPr marL="223838" indent="-223838">
              <a:spcBef>
                <a:spcPts val="200"/>
              </a:spcBef>
              <a:spcAft>
                <a:spcPts val="400"/>
              </a:spcAft>
              <a:buClr>
                <a:schemeClr val="bg2">
                  <a:lumMod val="50000"/>
                </a:schemeClr>
              </a:buClr>
              <a:buFont typeface="Wingdings" pitchFamily="2" charset="2"/>
              <a:buChar char="§"/>
            </a:pPr>
            <a:r>
              <a:rPr lang="en-US" sz="1600" dirty="0">
                <a:solidFill>
                  <a:schemeClr val="tx1"/>
                </a:solidFill>
                <a:latin typeface="Segoe UI" pitchFamily="34" charset="0"/>
                <a:ea typeface="Segoe UI" pitchFamily="34" charset="0"/>
                <a:cs typeface="Segoe UI" pitchFamily="34" charset="0"/>
              </a:rPr>
              <a:t>Email Templates</a:t>
            </a:r>
          </a:p>
          <a:p>
            <a:pPr marL="223838" indent="-223838">
              <a:spcBef>
                <a:spcPts val="200"/>
              </a:spcBef>
              <a:spcAft>
                <a:spcPts val="400"/>
              </a:spcAft>
              <a:buClr>
                <a:schemeClr val="bg2">
                  <a:lumMod val="50000"/>
                </a:schemeClr>
              </a:buClr>
              <a:buFont typeface="Wingdings" pitchFamily="2" charset="2"/>
              <a:buChar char="§"/>
            </a:pPr>
            <a:r>
              <a:rPr lang="en-US" sz="1600" dirty="0">
                <a:solidFill>
                  <a:schemeClr val="tx1"/>
                </a:solidFill>
                <a:latin typeface="Segoe UI" pitchFamily="34" charset="0"/>
                <a:ea typeface="Segoe UI" pitchFamily="34" charset="0"/>
                <a:cs typeface="Segoe UI" pitchFamily="34" charset="0"/>
              </a:rPr>
              <a:t>Mail Merge Templates</a:t>
            </a:r>
          </a:p>
          <a:p>
            <a:pPr marL="223838" indent="-223838">
              <a:spcBef>
                <a:spcPts val="200"/>
              </a:spcBef>
              <a:spcAft>
                <a:spcPts val="400"/>
              </a:spcAft>
              <a:buClr>
                <a:schemeClr val="bg2">
                  <a:lumMod val="50000"/>
                </a:schemeClr>
              </a:buClr>
              <a:buFont typeface="Wingdings" pitchFamily="2" charset="2"/>
              <a:buChar char="§"/>
            </a:pPr>
            <a:r>
              <a:rPr lang="en-US" sz="1600" dirty="0">
                <a:solidFill>
                  <a:schemeClr val="tx1"/>
                </a:solidFill>
                <a:latin typeface="Segoe UI" pitchFamily="34" charset="0"/>
                <a:ea typeface="Segoe UI" pitchFamily="34" charset="0"/>
                <a:cs typeface="Segoe UI" pitchFamily="34" charset="0"/>
              </a:rPr>
              <a:t>Field Security Profiles</a:t>
            </a:r>
          </a:p>
        </p:txBody>
      </p:sp>
      <p:sp>
        <p:nvSpPr>
          <p:cNvPr id="23" name="Rectangle 22"/>
          <p:cNvSpPr/>
          <p:nvPr/>
        </p:nvSpPr>
        <p:spPr>
          <a:xfrm>
            <a:off x="9652005" y="1449389"/>
            <a:ext cx="2132008" cy="794023"/>
          </a:xfrm>
          <a:prstGeom prst="rect">
            <a:avLst/>
          </a:prstGeom>
          <a:solidFill>
            <a:schemeClr val="accent4"/>
          </a:solidFill>
          <a:ln w="25400" cap="flat" cmpd="sng" algn="ctr">
            <a:noFill/>
            <a:prstDash val="solid"/>
          </a:ln>
          <a:effectLst/>
        </p:spPr>
        <p:style>
          <a:lnRef idx="3">
            <a:scrgbClr r="0" g="0" b="0"/>
          </a:lnRef>
          <a:fillRef idx="1">
            <a:scrgbClr r="0" g="0" b="0"/>
          </a:fillRef>
          <a:effectRef idx="1">
            <a:scrgbClr r="0" g="0" b="0"/>
          </a:effectRef>
          <a:fontRef idx="minor">
            <a:schemeClr val="lt1"/>
          </a:fontRef>
        </p:style>
        <p:txBody>
          <a:bodyPr spcFirstLastPara="0" vert="horz" wrap="square" lIns="43060" tIns="34170" rIns="45720" bIns="34170" numCol="1" spcCol="1270" anchor="ctr" anchorCtr="0">
            <a:noAutofit/>
          </a:bodyPr>
          <a:lstStyle/>
          <a:p>
            <a:pPr algn="ctr" defTabSz="622300">
              <a:lnSpc>
                <a:spcPct val="90000"/>
              </a:lnSpc>
              <a:spcBef>
                <a:spcPct val="0"/>
              </a:spcBef>
              <a:spcAft>
                <a:spcPct val="35000"/>
              </a:spcAft>
            </a:pPr>
            <a:r>
              <a:rPr lang="en-US" sz="2000" dirty="0">
                <a:solidFill>
                  <a:srgbClr val="FFFFFF"/>
                </a:solidFill>
                <a:latin typeface="Segoe UI"/>
              </a:rPr>
              <a:t>Main</a:t>
            </a:r>
          </a:p>
        </p:txBody>
      </p:sp>
    </p:spTree>
    <p:extLst>
      <p:ext uri="{BB962C8B-B14F-4D97-AF65-F5344CB8AC3E}">
        <p14:creationId xmlns:p14="http://schemas.microsoft.com/office/powerpoint/2010/main" val="3148406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02880-FE22-46F7-B231-AFCEDB14A808}"/>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FD6CB25D-A094-4957-B719-6157F9BB1FBE}"/>
              </a:ext>
            </a:extLst>
          </p:cNvPr>
          <p:cNvSpPr>
            <a:spLocks noGrp="1"/>
          </p:cNvSpPr>
          <p:nvPr>
            <p:ph type="body" sz="quarter" idx="10"/>
          </p:nvPr>
        </p:nvSpPr>
        <p:spPr>
          <a:xfrm>
            <a:off x="390770" y="1011198"/>
            <a:ext cx="11018520" cy="6857005"/>
          </a:xfrm>
        </p:spPr>
        <p:txBody>
          <a:bodyPr/>
          <a:lstStyle/>
          <a:p>
            <a:r>
              <a:rPr lang="en-US" sz="2400" dirty="0">
                <a:latin typeface="+mn-lt"/>
              </a:rPr>
              <a:t>DevOps and Application Lifecycle Management backgrounder</a:t>
            </a:r>
          </a:p>
          <a:p>
            <a:r>
              <a:rPr lang="en-US" sz="2400" dirty="0">
                <a:latin typeface="+mn-lt"/>
              </a:rPr>
              <a:t>Power Platform DevOps Principles:</a:t>
            </a:r>
          </a:p>
          <a:p>
            <a:pPr lvl="1"/>
            <a:r>
              <a:rPr lang="en-US" sz="1600" dirty="0"/>
              <a:t>Environment strategies</a:t>
            </a:r>
          </a:p>
          <a:p>
            <a:pPr lvl="1"/>
            <a:r>
              <a:rPr lang="en-US" sz="1600" dirty="0"/>
              <a:t>Solutions</a:t>
            </a:r>
          </a:p>
          <a:p>
            <a:r>
              <a:rPr lang="en-US" sz="2400" dirty="0">
                <a:latin typeface="+mn-lt"/>
              </a:rPr>
              <a:t>DevOps Tools: </a:t>
            </a:r>
          </a:p>
          <a:p>
            <a:pPr lvl="1"/>
            <a:r>
              <a:rPr lang="en-US" sz="1600" dirty="0"/>
              <a:t>Azure Devops</a:t>
            </a:r>
          </a:p>
          <a:p>
            <a:pPr lvl="1"/>
            <a:r>
              <a:rPr lang="en-US" sz="1600" dirty="0"/>
              <a:t>GitHub Actions</a:t>
            </a:r>
          </a:p>
          <a:p>
            <a:pPr lvl="1"/>
            <a:r>
              <a:rPr lang="en-US" sz="1600" dirty="0"/>
              <a:t>ALM Accelerator – COE Starter Kit</a:t>
            </a:r>
          </a:p>
          <a:p>
            <a:pPr lvl="1"/>
            <a:r>
              <a:rPr lang="en-US" sz="1600" dirty="0"/>
              <a:t>PAC – Power Platform CLI</a:t>
            </a:r>
          </a:p>
          <a:p>
            <a:r>
              <a:rPr lang="en-US" sz="2400" dirty="0">
                <a:latin typeface="+mn-lt"/>
              </a:rPr>
              <a:t>Demos </a:t>
            </a:r>
          </a:p>
          <a:p>
            <a:pPr marL="571500" lvl="1" indent="-342900">
              <a:buFont typeface="+mj-lt"/>
              <a:buAutoNum type="arabicPeriod"/>
            </a:pPr>
            <a:r>
              <a:rPr lang="en-US" sz="1600" dirty="0"/>
              <a:t>Permit Management  - working demo of pushing a power app solution from dev to test using Azure DevOps</a:t>
            </a:r>
          </a:p>
          <a:p>
            <a:pPr marL="571500" lvl="1" indent="-342900">
              <a:buFont typeface="+mj-lt"/>
              <a:buAutoNum type="arabicPeriod"/>
            </a:pPr>
            <a:r>
              <a:rPr lang="en-US" sz="1600" dirty="0"/>
              <a:t>Contoso Bikes – DevOps using GitHub Actions</a:t>
            </a:r>
          </a:p>
          <a:p>
            <a:pPr marL="571500" lvl="1" indent="-342900">
              <a:buFont typeface="+mj-lt"/>
              <a:buAutoNum type="arabicPeriod"/>
            </a:pPr>
            <a:r>
              <a:rPr lang="en-US" sz="1600" dirty="0"/>
              <a:t>Diabetes – Power Canvas App  to Azure Machine Learning backend</a:t>
            </a:r>
          </a:p>
          <a:p>
            <a:pPr marL="571500" lvl="1" indent="-342900">
              <a:buFont typeface="+mj-lt"/>
              <a:buAutoNum type="arabicPeriod"/>
            </a:pPr>
            <a:r>
              <a:rPr lang="en-US" sz="1600" dirty="0"/>
              <a:t>From Scratch: Create a new Power App then manually Export from Dev and Import to Test</a:t>
            </a:r>
          </a:p>
          <a:p>
            <a:pPr marL="571500" lvl="1" indent="-342900">
              <a:buFont typeface="+mj-lt"/>
              <a:buAutoNum type="arabicPeriod"/>
            </a:pPr>
            <a:r>
              <a:rPr lang="en-US" sz="1600" dirty="0"/>
              <a:t>PAC CLI </a:t>
            </a:r>
          </a:p>
          <a:p>
            <a:pPr marL="571500" lvl="1" indent="-342900">
              <a:buFont typeface="+mj-lt"/>
              <a:buAutoNum type="arabicPeriod"/>
            </a:pPr>
            <a:r>
              <a:rPr lang="en-US" sz="1600" dirty="0"/>
              <a:t>ALM Accelerator</a:t>
            </a:r>
          </a:p>
          <a:p>
            <a:r>
              <a:rPr lang="en-US" sz="2400" dirty="0">
                <a:latin typeface="+mn-lt"/>
              </a:rPr>
              <a:t> Exercise and Lab</a:t>
            </a:r>
          </a:p>
          <a:p>
            <a:endParaRPr lang="en-US" dirty="0"/>
          </a:p>
          <a:p>
            <a:pPr>
              <a:lnSpc>
                <a:spcPct val="150000"/>
              </a:lnSpc>
            </a:pPr>
            <a:endParaRPr lang="en-US" dirty="0"/>
          </a:p>
        </p:txBody>
      </p:sp>
    </p:spTree>
    <p:extLst>
      <p:ext uri="{BB962C8B-B14F-4D97-AF65-F5344CB8AC3E}">
        <p14:creationId xmlns:p14="http://schemas.microsoft.com/office/powerpoint/2010/main" val="2651001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Vertical Layering</a:t>
            </a:r>
          </a:p>
        </p:txBody>
      </p:sp>
      <p:sp>
        <p:nvSpPr>
          <p:cNvPr id="3" name="Rectangle 2"/>
          <p:cNvSpPr/>
          <p:nvPr/>
        </p:nvSpPr>
        <p:spPr>
          <a:xfrm>
            <a:off x="490538" y="1449389"/>
            <a:ext cx="11293475" cy="5089525"/>
          </a:xfrm>
          <a:prstGeom prst="rect">
            <a:avLst/>
          </a:prstGeom>
          <a:solidFill>
            <a:schemeClr val="bg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11" rIns="91420" bIns="45711" numCol="1" rtlCol="0" anchor="t" anchorCtr="0" compatLnSpc="1">
            <a:prstTxWarp prst="textNoShape">
              <a:avLst/>
            </a:prstTxWarp>
          </a:bodyPr>
          <a:lstStyle/>
          <a:p>
            <a:endParaRPr lang="en-US" sz="1800" dirty="0">
              <a:solidFill>
                <a:schemeClr val="tx1"/>
              </a:solidFill>
              <a:latin typeface="Segoe UI" pitchFamily="34" charset="0"/>
              <a:ea typeface="Segoe UI" pitchFamily="34" charset="0"/>
              <a:cs typeface="Segoe UI" pitchFamily="34" charset="0"/>
            </a:endParaRPr>
          </a:p>
        </p:txBody>
      </p:sp>
      <p:sp>
        <p:nvSpPr>
          <p:cNvPr id="4" name="Rectangle 3"/>
          <p:cNvSpPr/>
          <p:nvPr/>
        </p:nvSpPr>
        <p:spPr>
          <a:xfrm>
            <a:off x="3571015" y="1667949"/>
            <a:ext cx="3466350" cy="2212848"/>
          </a:xfrm>
          <a:prstGeom prst="rect">
            <a:avLst/>
          </a:prstGeom>
          <a:solidFill>
            <a:schemeClr val="accent2"/>
          </a:solidFill>
          <a:ln w="25400" cap="flat" cmpd="sng" algn="ctr">
            <a:noFill/>
            <a:prstDash val="solid"/>
          </a:ln>
          <a:effectLst/>
        </p:spPr>
        <p:style>
          <a:lnRef idx="3">
            <a:scrgbClr r="0" g="0" b="0"/>
          </a:lnRef>
          <a:fillRef idx="1">
            <a:scrgbClr r="0" g="0" b="0"/>
          </a:fillRef>
          <a:effectRef idx="1">
            <a:scrgbClr r="0" g="0" b="0"/>
          </a:effectRef>
          <a:fontRef idx="minor">
            <a:schemeClr val="lt1"/>
          </a:fontRef>
        </p:style>
        <p:txBody>
          <a:bodyPr spcFirstLastPara="0" vert="horz" wrap="square" lIns="43060" tIns="34170" rIns="45720" bIns="34170" numCol="1" spcCol="1270" anchor="ctr" anchorCtr="0">
            <a:noAutofit/>
          </a:bodyPr>
          <a:lstStyle/>
          <a:p>
            <a:pPr algn="ctr" defTabSz="622300">
              <a:spcBef>
                <a:spcPct val="0"/>
              </a:spcBef>
            </a:pPr>
            <a:r>
              <a:rPr lang="en-US" sz="2400" dirty="0">
                <a:solidFill>
                  <a:srgbClr val="FFFFFF"/>
                </a:solidFill>
                <a:latin typeface="Segoe UI"/>
              </a:rPr>
              <a:t>Private Wealth</a:t>
            </a:r>
            <a:br>
              <a:rPr lang="en-US" sz="2400" dirty="0">
                <a:solidFill>
                  <a:srgbClr val="FFFFFF"/>
                </a:solidFill>
                <a:latin typeface="Segoe UI"/>
              </a:rPr>
            </a:br>
            <a:r>
              <a:rPr lang="en-US" sz="2400" dirty="0">
                <a:solidFill>
                  <a:srgbClr val="FFFFFF"/>
                </a:solidFill>
                <a:latin typeface="Segoe UI"/>
              </a:rPr>
              <a:t> Division</a:t>
            </a:r>
          </a:p>
        </p:txBody>
      </p:sp>
      <p:sp>
        <p:nvSpPr>
          <p:cNvPr id="5" name="Rectangle 4"/>
          <p:cNvSpPr/>
          <p:nvPr/>
        </p:nvSpPr>
        <p:spPr>
          <a:xfrm>
            <a:off x="7174209" y="1667949"/>
            <a:ext cx="2132008" cy="2212848"/>
          </a:xfrm>
          <a:prstGeom prst="rect">
            <a:avLst/>
          </a:prstGeom>
          <a:solidFill>
            <a:schemeClr val="accent2"/>
          </a:solidFill>
          <a:ln w="25400" cap="flat" cmpd="sng" algn="ctr">
            <a:noFill/>
            <a:prstDash val="solid"/>
          </a:ln>
          <a:effectLst/>
        </p:spPr>
        <p:style>
          <a:lnRef idx="3">
            <a:scrgbClr r="0" g="0" b="0"/>
          </a:lnRef>
          <a:fillRef idx="1">
            <a:scrgbClr r="0" g="0" b="0"/>
          </a:fillRef>
          <a:effectRef idx="1">
            <a:scrgbClr r="0" g="0" b="0"/>
          </a:effectRef>
          <a:fontRef idx="minor">
            <a:schemeClr val="lt1"/>
          </a:fontRef>
        </p:style>
        <p:txBody>
          <a:bodyPr spcFirstLastPara="0" vert="horz" wrap="square" lIns="43060" tIns="34170" rIns="45720" bIns="34170" numCol="1" spcCol="1270" anchor="ctr" anchorCtr="0">
            <a:noAutofit/>
          </a:bodyPr>
          <a:lstStyle/>
          <a:p>
            <a:pPr algn="ctr" defTabSz="622300">
              <a:spcBef>
                <a:spcPct val="0"/>
              </a:spcBef>
            </a:pPr>
            <a:r>
              <a:rPr lang="en-US" sz="2400" dirty="0">
                <a:solidFill>
                  <a:srgbClr val="FFFFFF"/>
                </a:solidFill>
                <a:latin typeface="Segoe UI"/>
              </a:rPr>
              <a:t>Greedy Insurance People Division</a:t>
            </a:r>
          </a:p>
        </p:txBody>
      </p:sp>
      <p:sp>
        <p:nvSpPr>
          <p:cNvPr id="6" name="Rectangle 5"/>
          <p:cNvSpPr/>
          <p:nvPr/>
        </p:nvSpPr>
        <p:spPr>
          <a:xfrm>
            <a:off x="9443062" y="1667949"/>
            <a:ext cx="2132008" cy="2212848"/>
          </a:xfrm>
          <a:prstGeom prst="rect">
            <a:avLst/>
          </a:prstGeom>
          <a:solidFill>
            <a:schemeClr val="accent2"/>
          </a:solidFill>
          <a:ln w="25400" cap="flat" cmpd="sng" algn="ctr">
            <a:noFill/>
            <a:prstDash val="solid"/>
          </a:ln>
          <a:effectLst/>
        </p:spPr>
        <p:style>
          <a:lnRef idx="3">
            <a:scrgbClr r="0" g="0" b="0"/>
          </a:lnRef>
          <a:fillRef idx="1">
            <a:scrgbClr r="0" g="0" b="0"/>
          </a:fillRef>
          <a:effectRef idx="1">
            <a:scrgbClr r="0" g="0" b="0"/>
          </a:effectRef>
          <a:fontRef idx="minor">
            <a:schemeClr val="lt1"/>
          </a:fontRef>
        </p:style>
        <p:txBody>
          <a:bodyPr spcFirstLastPara="0" vert="horz" wrap="square" lIns="43060" tIns="34170" rIns="45720" bIns="34170" numCol="1" spcCol="1270" anchor="ctr" anchorCtr="0">
            <a:noAutofit/>
          </a:bodyPr>
          <a:lstStyle/>
          <a:p>
            <a:pPr algn="ctr" defTabSz="622300">
              <a:spcBef>
                <a:spcPct val="0"/>
              </a:spcBef>
            </a:pPr>
            <a:r>
              <a:rPr lang="en-US" sz="2400" dirty="0">
                <a:solidFill>
                  <a:srgbClr val="FFFFFF"/>
                </a:solidFill>
                <a:latin typeface="Segoe UI"/>
              </a:rPr>
              <a:t>Retail </a:t>
            </a:r>
            <a:br>
              <a:rPr lang="en-US" sz="2400" dirty="0">
                <a:solidFill>
                  <a:srgbClr val="FFFFFF"/>
                </a:solidFill>
                <a:latin typeface="Segoe UI"/>
              </a:rPr>
            </a:br>
            <a:r>
              <a:rPr lang="en-US" sz="2400" dirty="0">
                <a:solidFill>
                  <a:srgbClr val="FFFFFF"/>
                </a:solidFill>
                <a:latin typeface="Segoe UI"/>
              </a:rPr>
              <a:t>Division</a:t>
            </a:r>
          </a:p>
        </p:txBody>
      </p:sp>
      <p:sp>
        <p:nvSpPr>
          <p:cNvPr id="7" name="Rectangle 6"/>
          <p:cNvSpPr/>
          <p:nvPr/>
        </p:nvSpPr>
        <p:spPr>
          <a:xfrm>
            <a:off x="3571015" y="4006946"/>
            <a:ext cx="8004054" cy="2216709"/>
          </a:xfrm>
          <a:prstGeom prst="rect">
            <a:avLst/>
          </a:prstGeom>
          <a:solidFill>
            <a:schemeClr val="accent2"/>
          </a:solidFill>
          <a:ln w="25400" cap="flat" cmpd="sng" algn="ctr">
            <a:noFill/>
            <a:prstDash val="solid"/>
          </a:ln>
          <a:effectLst/>
        </p:spPr>
        <p:style>
          <a:lnRef idx="3">
            <a:scrgbClr r="0" g="0" b="0"/>
          </a:lnRef>
          <a:fillRef idx="1">
            <a:scrgbClr r="0" g="0" b="0"/>
          </a:fillRef>
          <a:effectRef idx="1">
            <a:scrgbClr r="0" g="0" b="0"/>
          </a:effectRef>
          <a:fontRef idx="minor">
            <a:schemeClr val="lt1"/>
          </a:fontRef>
        </p:style>
        <p:txBody>
          <a:bodyPr spcFirstLastPara="0" vert="horz" wrap="square" lIns="43060" tIns="34170" rIns="45720" bIns="34170" numCol="1" spcCol="1270" anchor="ctr" anchorCtr="0">
            <a:noAutofit/>
          </a:bodyPr>
          <a:lstStyle/>
          <a:p>
            <a:pPr algn="ctr" defTabSz="622300">
              <a:spcBef>
                <a:spcPct val="0"/>
              </a:spcBef>
            </a:pPr>
            <a:r>
              <a:rPr lang="en-US" sz="2400" dirty="0">
                <a:solidFill>
                  <a:srgbClr val="FFFFFF"/>
                </a:solidFill>
                <a:latin typeface="Segoe UI"/>
              </a:rPr>
              <a:t>Really Large Bank, Inc.</a:t>
            </a:r>
          </a:p>
        </p:txBody>
      </p:sp>
      <p:sp>
        <p:nvSpPr>
          <p:cNvPr id="13" name="Rectangle 12"/>
          <p:cNvSpPr/>
          <p:nvPr/>
        </p:nvSpPr>
        <p:spPr bwMode="auto">
          <a:xfrm>
            <a:off x="699481" y="1667949"/>
            <a:ext cx="2807367" cy="2212848"/>
          </a:xfrm>
          <a:custGeom>
            <a:avLst/>
            <a:gdLst/>
            <a:ahLst/>
            <a:cxnLst/>
            <a:rect l="l" t="t" r="r" b="b"/>
            <a:pathLst>
              <a:path w="2807367" h="1794687">
                <a:moveTo>
                  <a:pt x="0" y="0"/>
                </a:moveTo>
                <a:lnTo>
                  <a:pt x="2481382" y="0"/>
                </a:lnTo>
                <a:lnTo>
                  <a:pt x="2481382" y="519200"/>
                </a:lnTo>
                <a:lnTo>
                  <a:pt x="2807367" y="897343"/>
                </a:lnTo>
                <a:lnTo>
                  <a:pt x="2481382" y="1275486"/>
                </a:lnTo>
                <a:lnTo>
                  <a:pt x="2481382" y="1794687"/>
                </a:lnTo>
                <a:lnTo>
                  <a:pt x="0" y="1794687"/>
                </a:lnTo>
                <a:close/>
              </a:path>
            </a:pathLst>
          </a:cu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274320"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bg1"/>
                </a:solidFill>
                <a:ea typeface="Segoe UI" pitchFamily="34" charset="0"/>
                <a:cs typeface="Segoe UI" pitchFamily="34" charset="0"/>
              </a:rPr>
              <a:t>Contact:</a:t>
            </a:r>
            <a:br>
              <a:rPr lang="en-US" sz="2800" dirty="0">
                <a:solidFill>
                  <a:schemeClr val="bg1"/>
                </a:solidFill>
                <a:ea typeface="Segoe UI" pitchFamily="34" charset="0"/>
                <a:cs typeface="Segoe UI" pitchFamily="34" charset="0"/>
              </a:rPr>
            </a:br>
            <a:r>
              <a:rPr lang="en-US" sz="2800" dirty="0">
                <a:solidFill>
                  <a:schemeClr val="bg1"/>
                </a:solidFill>
                <a:ea typeface="Segoe UI" pitchFamily="34" charset="0"/>
                <a:cs typeface="Segoe UI" pitchFamily="34" charset="0"/>
              </a:rPr>
              <a:t>Track Specialized</a:t>
            </a:r>
            <a:br>
              <a:rPr lang="en-US" sz="2800" dirty="0">
                <a:solidFill>
                  <a:schemeClr val="bg1"/>
                </a:solidFill>
                <a:ea typeface="Segoe UI" pitchFamily="34" charset="0"/>
                <a:cs typeface="Segoe UI" pitchFamily="34" charset="0"/>
              </a:rPr>
            </a:br>
            <a:r>
              <a:rPr lang="en-US" sz="2800" dirty="0">
                <a:solidFill>
                  <a:schemeClr val="bg1"/>
                </a:solidFill>
                <a:ea typeface="Segoe UI" pitchFamily="34" charset="0"/>
                <a:cs typeface="Segoe UI" pitchFamily="34" charset="0"/>
              </a:rPr>
              <a:t>Relationships</a:t>
            </a:r>
          </a:p>
        </p:txBody>
      </p:sp>
      <p:sp>
        <p:nvSpPr>
          <p:cNvPr id="14" name="Rectangle 13"/>
          <p:cNvSpPr/>
          <p:nvPr/>
        </p:nvSpPr>
        <p:spPr bwMode="auto">
          <a:xfrm>
            <a:off x="699480" y="4006946"/>
            <a:ext cx="2807367" cy="2216709"/>
          </a:xfrm>
          <a:custGeom>
            <a:avLst/>
            <a:gdLst/>
            <a:ahLst/>
            <a:cxnLst/>
            <a:rect l="l" t="t" r="r" b="b"/>
            <a:pathLst>
              <a:path w="2807367" h="2216709">
                <a:moveTo>
                  <a:pt x="0" y="0"/>
                </a:moveTo>
                <a:lnTo>
                  <a:pt x="2481382" y="0"/>
                </a:lnTo>
                <a:lnTo>
                  <a:pt x="2481382" y="641290"/>
                </a:lnTo>
                <a:lnTo>
                  <a:pt x="2807367" y="1108354"/>
                </a:lnTo>
                <a:lnTo>
                  <a:pt x="2481382" y="1575418"/>
                </a:lnTo>
                <a:lnTo>
                  <a:pt x="2481382" y="2216709"/>
                </a:lnTo>
                <a:lnTo>
                  <a:pt x="0" y="2216709"/>
                </a:lnTo>
                <a:close/>
              </a:path>
            </a:pathLst>
          </a:cu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274320"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bg1"/>
                </a:solidFill>
                <a:ea typeface="Segoe UI" pitchFamily="34" charset="0"/>
                <a:cs typeface="Segoe UI" pitchFamily="34" charset="0"/>
              </a:rPr>
              <a:t>Contact:</a:t>
            </a:r>
            <a:br>
              <a:rPr lang="en-US" sz="2800" dirty="0">
                <a:solidFill>
                  <a:schemeClr val="bg1"/>
                </a:solidFill>
                <a:ea typeface="Segoe UI" pitchFamily="34" charset="0"/>
                <a:cs typeface="Segoe UI" pitchFamily="34" charset="0"/>
              </a:rPr>
            </a:br>
            <a:r>
              <a:rPr lang="en-US" sz="2800" dirty="0">
                <a:solidFill>
                  <a:schemeClr val="bg1"/>
                </a:solidFill>
                <a:ea typeface="Segoe UI" pitchFamily="34" charset="0"/>
                <a:cs typeface="Segoe UI" pitchFamily="34" charset="0"/>
              </a:rPr>
              <a:t>Track Basic Details</a:t>
            </a:r>
          </a:p>
        </p:txBody>
      </p:sp>
    </p:spTree>
    <p:extLst>
      <p:ext uri="{BB962C8B-B14F-4D97-AF65-F5344CB8AC3E}">
        <p14:creationId xmlns:p14="http://schemas.microsoft.com/office/powerpoint/2010/main" val="2673971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Vertical Layering</a:t>
            </a:r>
          </a:p>
        </p:txBody>
      </p:sp>
      <p:sp>
        <p:nvSpPr>
          <p:cNvPr id="3" name="Rectangle 2"/>
          <p:cNvSpPr/>
          <p:nvPr/>
        </p:nvSpPr>
        <p:spPr>
          <a:xfrm>
            <a:off x="490538" y="1449389"/>
            <a:ext cx="11293475" cy="5089525"/>
          </a:xfrm>
          <a:prstGeom prst="rect">
            <a:avLst/>
          </a:prstGeom>
          <a:solidFill>
            <a:schemeClr val="bg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11" rIns="91420" bIns="45711" numCol="1" rtlCol="0" anchor="t" anchorCtr="0" compatLnSpc="1">
            <a:prstTxWarp prst="textNoShape">
              <a:avLst/>
            </a:prstTxWarp>
          </a:bodyPr>
          <a:lstStyle/>
          <a:p>
            <a:endParaRPr lang="en-US" sz="1800" dirty="0">
              <a:solidFill>
                <a:schemeClr val="tx1"/>
              </a:solidFill>
              <a:latin typeface="Segoe UI" pitchFamily="34" charset="0"/>
              <a:ea typeface="Segoe UI" pitchFamily="34" charset="0"/>
              <a:cs typeface="Segoe UI" pitchFamily="34" charset="0"/>
            </a:endParaRPr>
          </a:p>
        </p:txBody>
      </p:sp>
      <p:sp>
        <p:nvSpPr>
          <p:cNvPr id="4" name="Rectangle 3"/>
          <p:cNvSpPr/>
          <p:nvPr/>
        </p:nvSpPr>
        <p:spPr>
          <a:xfrm>
            <a:off x="3571015" y="1667949"/>
            <a:ext cx="3466350" cy="2212848"/>
          </a:xfrm>
          <a:prstGeom prst="rect">
            <a:avLst/>
          </a:prstGeom>
          <a:solidFill>
            <a:schemeClr val="accent2"/>
          </a:solidFill>
          <a:ln w="25400" cap="flat" cmpd="sng" algn="ctr">
            <a:noFill/>
            <a:prstDash val="solid"/>
          </a:ln>
          <a:effectLst/>
        </p:spPr>
        <p:style>
          <a:lnRef idx="3">
            <a:scrgbClr r="0" g="0" b="0"/>
          </a:lnRef>
          <a:fillRef idx="1">
            <a:scrgbClr r="0" g="0" b="0"/>
          </a:fillRef>
          <a:effectRef idx="1">
            <a:scrgbClr r="0" g="0" b="0"/>
          </a:effectRef>
          <a:fontRef idx="minor">
            <a:schemeClr val="lt1"/>
          </a:fontRef>
        </p:style>
        <p:txBody>
          <a:bodyPr spcFirstLastPara="0" vert="horz" wrap="square" lIns="43060" tIns="34170" rIns="45720" bIns="34170" numCol="1" spcCol="1270" anchor="ctr" anchorCtr="0">
            <a:noAutofit/>
          </a:bodyPr>
          <a:lstStyle/>
          <a:p>
            <a:pPr algn="ctr" defTabSz="622300">
              <a:spcBef>
                <a:spcPct val="0"/>
              </a:spcBef>
            </a:pPr>
            <a:r>
              <a:rPr lang="en-US" sz="2400" dirty="0">
                <a:solidFill>
                  <a:srgbClr val="FFFFFF"/>
                </a:solidFill>
                <a:latin typeface="Segoe UI"/>
              </a:rPr>
              <a:t>Basketball</a:t>
            </a:r>
          </a:p>
        </p:txBody>
      </p:sp>
      <p:sp>
        <p:nvSpPr>
          <p:cNvPr id="5" name="Rectangle 4"/>
          <p:cNvSpPr/>
          <p:nvPr/>
        </p:nvSpPr>
        <p:spPr>
          <a:xfrm>
            <a:off x="7174209" y="1667949"/>
            <a:ext cx="2132008" cy="2212848"/>
          </a:xfrm>
          <a:prstGeom prst="rect">
            <a:avLst/>
          </a:prstGeom>
          <a:solidFill>
            <a:schemeClr val="accent2"/>
          </a:solidFill>
          <a:ln w="25400" cap="flat" cmpd="sng" algn="ctr">
            <a:noFill/>
            <a:prstDash val="solid"/>
          </a:ln>
          <a:effectLst/>
        </p:spPr>
        <p:style>
          <a:lnRef idx="3">
            <a:scrgbClr r="0" g="0" b="0"/>
          </a:lnRef>
          <a:fillRef idx="1">
            <a:scrgbClr r="0" g="0" b="0"/>
          </a:fillRef>
          <a:effectRef idx="1">
            <a:scrgbClr r="0" g="0" b="0"/>
          </a:effectRef>
          <a:fontRef idx="minor">
            <a:schemeClr val="lt1"/>
          </a:fontRef>
        </p:style>
        <p:txBody>
          <a:bodyPr spcFirstLastPara="0" vert="horz" wrap="square" lIns="43060" tIns="34170" rIns="45720" bIns="34170" numCol="1" spcCol="1270" anchor="ctr" anchorCtr="0">
            <a:noAutofit/>
          </a:bodyPr>
          <a:lstStyle/>
          <a:p>
            <a:pPr algn="ctr" defTabSz="622300">
              <a:spcBef>
                <a:spcPct val="0"/>
              </a:spcBef>
            </a:pPr>
            <a:r>
              <a:rPr lang="en-US" sz="2400" dirty="0">
                <a:solidFill>
                  <a:srgbClr val="FFFFFF"/>
                </a:solidFill>
                <a:latin typeface="Segoe UI"/>
              </a:rPr>
              <a:t>Baseball</a:t>
            </a:r>
          </a:p>
        </p:txBody>
      </p:sp>
      <p:sp>
        <p:nvSpPr>
          <p:cNvPr id="6" name="Rectangle 5"/>
          <p:cNvSpPr/>
          <p:nvPr/>
        </p:nvSpPr>
        <p:spPr>
          <a:xfrm>
            <a:off x="9443062" y="1667949"/>
            <a:ext cx="2132008" cy="2212848"/>
          </a:xfrm>
          <a:prstGeom prst="rect">
            <a:avLst/>
          </a:prstGeom>
          <a:solidFill>
            <a:schemeClr val="accent2"/>
          </a:solidFill>
          <a:ln w="25400" cap="flat" cmpd="sng" algn="ctr">
            <a:noFill/>
            <a:prstDash val="solid"/>
          </a:ln>
          <a:effectLst/>
        </p:spPr>
        <p:style>
          <a:lnRef idx="3">
            <a:scrgbClr r="0" g="0" b="0"/>
          </a:lnRef>
          <a:fillRef idx="1">
            <a:scrgbClr r="0" g="0" b="0"/>
          </a:fillRef>
          <a:effectRef idx="1">
            <a:scrgbClr r="0" g="0" b="0"/>
          </a:effectRef>
          <a:fontRef idx="minor">
            <a:schemeClr val="lt1"/>
          </a:fontRef>
        </p:style>
        <p:txBody>
          <a:bodyPr spcFirstLastPara="0" vert="horz" wrap="square" lIns="43060" tIns="34170" rIns="45720" bIns="34170" numCol="1" spcCol="1270" anchor="ctr" anchorCtr="0">
            <a:noAutofit/>
          </a:bodyPr>
          <a:lstStyle/>
          <a:p>
            <a:pPr algn="ctr" defTabSz="622300">
              <a:spcBef>
                <a:spcPct val="0"/>
              </a:spcBef>
            </a:pPr>
            <a:r>
              <a:rPr lang="en-US" sz="2400" dirty="0">
                <a:solidFill>
                  <a:srgbClr val="FFFFFF"/>
                </a:solidFill>
                <a:latin typeface="Segoe UI"/>
              </a:rPr>
              <a:t>…</a:t>
            </a:r>
          </a:p>
        </p:txBody>
      </p:sp>
      <p:sp>
        <p:nvSpPr>
          <p:cNvPr id="7" name="Rectangle 6"/>
          <p:cNvSpPr/>
          <p:nvPr/>
        </p:nvSpPr>
        <p:spPr>
          <a:xfrm>
            <a:off x="3571015" y="4006946"/>
            <a:ext cx="8004054" cy="2216709"/>
          </a:xfrm>
          <a:prstGeom prst="rect">
            <a:avLst/>
          </a:prstGeom>
          <a:solidFill>
            <a:schemeClr val="accent2"/>
          </a:solidFill>
          <a:ln w="25400" cap="flat" cmpd="sng" algn="ctr">
            <a:noFill/>
            <a:prstDash val="solid"/>
          </a:ln>
          <a:effectLst/>
        </p:spPr>
        <p:style>
          <a:lnRef idx="3">
            <a:scrgbClr r="0" g="0" b="0"/>
          </a:lnRef>
          <a:fillRef idx="1">
            <a:scrgbClr r="0" g="0" b="0"/>
          </a:fillRef>
          <a:effectRef idx="1">
            <a:scrgbClr r="0" g="0" b="0"/>
          </a:effectRef>
          <a:fontRef idx="minor">
            <a:schemeClr val="lt1"/>
          </a:fontRef>
        </p:style>
        <p:txBody>
          <a:bodyPr spcFirstLastPara="0" vert="horz" wrap="square" lIns="43060" tIns="34170" rIns="45720" bIns="34170" numCol="1" spcCol="1270" anchor="ctr" anchorCtr="0">
            <a:noAutofit/>
          </a:bodyPr>
          <a:lstStyle/>
          <a:p>
            <a:pPr algn="ctr" defTabSz="622300">
              <a:spcBef>
                <a:spcPct val="0"/>
              </a:spcBef>
            </a:pPr>
            <a:r>
              <a:rPr lang="en-US" sz="2400" dirty="0">
                <a:solidFill>
                  <a:srgbClr val="FFFFFF"/>
                </a:solidFill>
                <a:latin typeface="Segoe UI"/>
              </a:rPr>
              <a:t>Sports Management Base</a:t>
            </a:r>
          </a:p>
        </p:txBody>
      </p:sp>
      <p:sp>
        <p:nvSpPr>
          <p:cNvPr id="13" name="Rectangle 12"/>
          <p:cNvSpPr/>
          <p:nvPr/>
        </p:nvSpPr>
        <p:spPr bwMode="auto">
          <a:xfrm>
            <a:off x="699481" y="1667949"/>
            <a:ext cx="2807367" cy="2212848"/>
          </a:xfrm>
          <a:custGeom>
            <a:avLst/>
            <a:gdLst/>
            <a:ahLst/>
            <a:cxnLst/>
            <a:rect l="l" t="t" r="r" b="b"/>
            <a:pathLst>
              <a:path w="2807367" h="1794687">
                <a:moveTo>
                  <a:pt x="0" y="0"/>
                </a:moveTo>
                <a:lnTo>
                  <a:pt x="2481382" y="0"/>
                </a:lnTo>
                <a:lnTo>
                  <a:pt x="2481382" y="519200"/>
                </a:lnTo>
                <a:lnTo>
                  <a:pt x="2807367" y="897343"/>
                </a:lnTo>
                <a:lnTo>
                  <a:pt x="2481382" y="1275486"/>
                </a:lnTo>
                <a:lnTo>
                  <a:pt x="2481382" y="1794687"/>
                </a:lnTo>
                <a:lnTo>
                  <a:pt x="0" y="1794687"/>
                </a:lnTo>
                <a:close/>
              </a:path>
            </a:pathLst>
          </a:cu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274320"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bg1"/>
                </a:solidFill>
                <a:ea typeface="Segoe UI" pitchFamily="34" charset="0"/>
                <a:cs typeface="Segoe UI" pitchFamily="34" charset="0"/>
              </a:rPr>
              <a:t>Specific Sports</a:t>
            </a:r>
          </a:p>
        </p:txBody>
      </p:sp>
      <p:sp>
        <p:nvSpPr>
          <p:cNvPr id="14" name="Rectangle 13"/>
          <p:cNvSpPr/>
          <p:nvPr/>
        </p:nvSpPr>
        <p:spPr bwMode="auto">
          <a:xfrm>
            <a:off x="699480" y="4006946"/>
            <a:ext cx="2807367" cy="2216709"/>
          </a:xfrm>
          <a:custGeom>
            <a:avLst/>
            <a:gdLst/>
            <a:ahLst/>
            <a:cxnLst/>
            <a:rect l="l" t="t" r="r" b="b"/>
            <a:pathLst>
              <a:path w="2807367" h="2216709">
                <a:moveTo>
                  <a:pt x="0" y="0"/>
                </a:moveTo>
                <a:lnTo>
                  <a:pt x="2481382" y="0"/>
                </a:lnTo>
                <a:lnTo>
                  <a:pt x="2481382" y="641290"/>
                </a:lnTo>
                <a:lnTo>
                  <a:pt x="2807367" y="1108354"/>
                </a:lnTo>
                <a:lnTo>
                  <a:pt x="2481382" y="1575418"/>
                </a:lnTo>
                <a:lnTo>
                  <a:pt x="2481382" y="2216709"/>
                </a:lnTo>
                <a:lnTo>
                  <a:pt x="0" y="2216709"/>
                </a:lnTo>
                <a:close/>
              </a:path>
            </a:pathLst>
          </a:cu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274320"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bg1"/>
                </a:solidFill>
                <a:ea typeface="Segoe UI" pitchFamily="34" charset="0"/>
                <a:cs typeface="Segoe UI" pitchFamily="34" charset="0"/>
              </a:rPr>
              <a:t>Shared Base</a:t>
            </a:r>
          </a:p>
        </p:txBody>
      </p:sp>
    </p:spTree>
    <p:extLst>
      <p:ext uri="{BB962C8B-B14F-4D97-AF65-F5344CB8AC3E}">
        <p14:creationId xmlns:p14="http://schemas.microsoft.com/office/powerpoint/2010/main" val="3539007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303EBC-87EC-4D19-9B52-22449BF62A10}"/>
              </a:ext>
            </a:extLst>
          </p:cNvPr>
          <p:cNvSpPr>
            <a:spLocks noGrp="1"/>
          </p:cNvSpPr>
          <p:nvPr>
            <p:ph type="title"/>
          </p:nvPr>
        </p:nvSpPr>
        <p:spPr/>
        <p:txBody>
          <a:bodyPr/>
          <a:lstStyle/>
          <a:p>
            <a:r>
              <a:rPr lang="en-US" dirty="0"/>
              <a:t>Include only the minimum components</a:t>
            </a:r>
          </a:p>
        </p:txBody>
      </p:sp>
      <p:sp>
        <p:nvSpPr>
          <p:cNvPr id="4" name="Text Placeholder 3">
            <a:extLst>
              <a:ext uri="{FF2B5EF4-FFF2-40B4-BE49-F238E27FC236}">
                <a16:creationId xmlns:a16="http://schemas.microsoft.com/office/drawing/2014/main" id="{74ADD37B-735D-4188-8F7E-151CFD0D025F}"/>
              </a:ext>
            </a:extLst>
          </p:cNvPr>
          <p:cNvSpPr>
            <a:spLocks noGrp="1"/>
          </p:cNvSpPr>
          <p:nvPr>
            <p:ph type="body" sz="quarter" idx="10"/>
          </p:nvPr>
        </p:nvSpPr>
        <p:spPr>
          <a:xfrm>
            <a:off x="584200" y="1435497"/>
            <a:ext cx="11018520" cy="3274743"/>
          </a:xfrm>
        </p:spPr>
        <p:txBody>
          <a:bodyPr/>
          <a:lstStyle/>
          <a:p>
            <a:r>
              <a:rPr lang="en-US" dirty="0"/>
              <a:t>Avoid using include all components unless adding in an unmanaged entity </a:t>
            </a:r>
            <a:br>
              <a:rPr lang="en-US" dirty="0"/>
            </a:br>
            <a:endParaRPr lang="en-US" dirty="0"/>
          </a:p>
          <a:p>
            <a:r>
              <a:rPr lang="en-US" dirty="0"/>
              <a:t>Include entity metadata only when you are changing entity properties</a:t>
            </a:r>
          </a:p>
          <a:p>
            <a:endParaRPr lang="en-US" dirty="0"/>
          </a:p>
          <a:p>
            <a:r>
              <a:rPr lang="en-US" dirty="0"/>
              <a:t>Add subcomponents of entity (fields, forms, views etc.) only when you are changing them</a:t>
            </a:r>
          </a:p>
        </p:txBody>
      </p:sp>
      <p:pic>
        <p:nvPicPr>
          <p:cNvPr id="5" name="Picture 4">
            <a:extLst>
              <a:ext uri="{FF2B5EF4-FFF2-40B4-BE49-F238E27FC236}">
                <a16:creationId xmlns:a16="http://schemas.microsoft.com/office/drawing/2014/main" id="{7AC30B95-11B2-4049-B71B-C3BCFE73843B}"/>
              </a:ext>
            </a:extLst>
          </p:cNvPr>
          <p:cNvPicPr/>
          <p:nvPr/>
        </p:nvPicPr>
        <p:blipFill>
          <a:blip r:embed="rId3"/>
          <a:stretch>
            <a:fillRect/>
          </a:stretch>
        </p:blipFill>
        <p:spPr>
          <a:xfrm>
            <a:off x="7040820" y="5490637"/>
            <a:ext cx="4815082" cy="971762"/>
          </a:xfrm>
          <a:prstGeom prst="rect">
            <a:avLst/>
          </a:prstGeom>
          <a:ln>
            <a:solidFill>
              <a:schemeClr val="tx1"/>
            </a:solidFill>
          </a:ln>
        </p:spPr>
      </p:pic>
    </p:spTree>
    <p:extLst>
      <p:ext uri="{BB962C8B-B14F-4D97-AF65-F5344CB8AC3E}">
        <p14:creationId xmlns:p14="http://schemas.microsoft.com/office/powerpoint/2010/main" val="426972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E34B9-6646-4C1F-AEE8-BC89C1D43B1D}"/>
              </a:ext>
            </a:extLst>
          </p:cNvPr>
          <p:cNvSpPr>
            <a:spLocks noGrp="1"/>
          </p:cNvSpPr>
          <p:nvPr>
            <p:ph type="title"/>
          </p:nvPr>
        </p:nvSpPr>
        <p:spPr/>
        <p:txBody>
          <a:bodyPr/>
          <a:lstStyle/>
          <a:p>
            <a:r>
              <a:rPr lang="en-US" dirty="0"/>
              <a:t>Handling developer code assets</a:t>
            </a:r>
          </a:p>
        </p:txBody>
      </p:sp>
      <p:sp>
        <p:nvSpPr>
          <p:cNvPr id="3" name="Text Placeholder 2">
            <a:extLst>
              <a:ext uri="{FF2B5EF4-FFF2-40B4-BE49-F238E27FC236}">
                <a16:creationId xmlns:a16="http://schemas.microsoft.com/office/drawing/2014/main" id="{1E270742-14E8-42AB-94D5-EDF388BD03CB}"/>
              </a:ext>
            </a:extLst>
          </p:cNvPr>
          <p:cNvSpPr>
            <a:spLocks noGrp="1"/>
          </p:cNvSpPr>
          <p:nvPr>
            <p:ph type="body" sz="quarter" idx="10"/>
          </p:nvPr>
        </p:nvSpPr>
        <p:spPr>
          <a:xfrm>
            <a:off x="584200" y="1435497"/>
            <a:ext cx="11018520" cy="5170646"/>
          </a:xfrm>
        </p:spPr>
        <p:txBody>
          <a:bodyPr/>
          <a:lstStyle/>
          <a:p>
            <a:r>
              <a:rPr lang="en-US" dirty="0"/>
              <a:t>Solution aware developer code assets should be “built” on a build environment and not the developer's desktop</a:t>
            </a:r>
            <a:br>
              <a:rPr lang="en-US" dirty="0"/>
            </a:br>
            <a:endParaRPr lang="en-US" dirty="0"/>
          </a:p>
          <a:p>
            <a:r>
              <a:rPr lang="en-US" dirty="0">
                <a:solidFill>
                  <a:schemeClr val="tx1"/>
                </a:solidFill>
              </a:rPr>
              <a:t>After built they should be deployed to an environment that the master solution will be exported from - or built into a solution that will be installed</a:t>
            </a:r>
            <a:br>
              <a:rPr lang="en-US" dirty="0">
                <a:solidFill>
                  <a:schemeClr val="tx1"/>
                </a:solidFill>
                <a:latin typeface="Segoe UI Light" pitchFamily="34" charset="0"/>
              </a:rPr>
            </a:br>
            <a:endParaRPr lang="en-US" dirty="0"/>
          </a:p>
          <a:p>
            <a:r>
              <a:rPr lang="en-US" dirty="0"/>
              <a:t>Examples of code assets</a:t>
            </a:r>
          </a:p>
          <a:p>
            <a:pPr lvl="1"/>
            <a:r>
              <a:rPr lang="en-US" sz="2800" dirty="0">
                <a:latin typeface="Segoe UI Semilight" panose="020B0402040204020203" pitchFamily="34" charset="0"/>
                <a:cs typeface="Segoe UI Semilight" panose="020B0402040204020203" pitchFamily="34" charset="0"/>
              </a:rPr>
              <a:t>Plug-ins</a:t>
            </a:r>
          </a:p>
          <a:p>
            <a:pPr lvl="1"/>
            <a:r>
              <a:rPr lang="en-US" sz="2800" dirty="0">
                <a:latin typeface="Segoe UI Semilight" panose="020B0402040204020203" pitchFamily="34" charset="0"/>
                <a:cs typeface="Segoe UI Semilight" panose="020B0402040204020203" pitchFamily="34" charset="0"/>
              </a:rPr>
              <a:t>Form Script (could include TypeScript </a:t>
            </a:r>
            <a:r>
              <a:rPr lang="en-US" sz="2800" dirty="0" err="1">
                <a:latin typeface="Segoe UI Semilight" panose="020B0402040204020203" pitchFamily="34" charset="0"/>
                <a:cs typeface="Segoe UI Semilight" panose="020B0402040204020203" pitchFamily="34" charset="0"/>
              </a:rPr>
              <a:t>transpiling</a:t>
            </a:r>
            <a:r>
              <a:rPr lang="en-US" sz="2800" dirty="0">
                <a:latin typeface="Segoe UI Semilight" panose="020B0402040204020203" pitchFamily="34" charset="0"/>
                <a:cs typeface="Segoe UI Semilight" panose="020B0402040204020203" pitchFamily="34" charset="0"/>
              </a:rPr>
              <a:t>) </a:t>
            </a:r>
          </a:p>
          <a:p>
            <a:pPr lvl="1"/>
            <a:r>
              <a:rPr lang="en-US" sz="2800" dirty="0">
                <a:latin typeface="Segoe UI Semilight" panose="020B0402040204020203" pitchFamily="34" charset="0"/>
                <a:cs typeface="Segoe UI Semilight" panose="020B0402040204020203" pitchFamily="34" charset="0"/>
              </a:rPr>
              <a:t>Power Apps Component Framework components </a:t>
            </a:r>
          </a:p>
        </p:txBody>
      </p:sp>
    </p:spTree>
    <p:extLst>
      <p:ext uri="{BB962C8B-B14F-4D97-AF65-F5344CB8AC3E}">
        <p14:creationId xmlns:p14="http://schemas.microsoft.com/office/powerpoint/2010/main" val="3664702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9942B-8841-4E0E-8397-3C9331215AFF}"/>
              </a:ext>
            </a:extLst>
          </p:cNvPr>
          <p:cNvSpPr>
            <a:spLocks noGrp="1"/>
          </p:cNvSpPr>
          <p:nvPr>
            <p:ph type="title"/>
          </p:nvPr>
        </p:nvSpPr>
        <p:spPr/>
        <p:txBody>
          <a:bodyPr/>
          <a:lstStyle/>
          <a:p>
            <a:r>
              <a:rPr lang="en-US" dirty="0"/>
              <a:t>Non-solution/environment aware </a:t>
            </a:r>
          </a:p>
        </p:txBody>
      </p:sp>
      <p:sp>
        <p:nvSpPr>
          <p:cNvPr id="3" name="Text Placeholder 2">
            <a:extLst>
              <a:ext uri="{FF2B5EF4-FFF2-40B4-BE49-F238E27FC236}">
                <a16:creationId xmlns:a16="http://schemas.microsoft.com/office/drawing/2014/main" id="{D8DAF977-9136-43EF-9CA4-96810C53A584}"/>
              </a:ext>
            </a:extLst>
          </p:cNvPr>
          <p:cNvSpPr>
            <a:spLocks noGrp="1"/>
          </p:cNvSpPr>
          <p:nvPr>
            <p:ph type="body" sz="quarter" idx="10"/>
          </p:nvPr>
        </p:nvSpPr>
        <p:spPr>
          <a:xfrm>
            <a:off x="584200" y="1435497"/>
            <a:ext cx="11018520" cy="4739759"/>
          </a:xfrm>
        </p:spPr>
        <p:txBody>
          <a:bodyPr/>
          <a:lstStyle/>
          <a:p>
            <a:r>
              <a:rPr lang="en-US" dirty="0"/>
              <a:t>ALM plan must consider how to handle these components of the overall project deliverables</a:t>
            </a:r>
          </a:p>
          <a:p>
            <a:endParaRPr lang="en-US" dirty="0"/>
          </a:p>
          <a:p>
            <a:r>
              <a:rPr lang="en-US" dirty="0"/>
              <a:t>Examples</a:t>
            </a:r>
          </a:p>
          <a:p>
            <a:pPr lvl="1"/>
            <a:r>
              <a:rPr lang="en-US" sz="2800" dirty="0"/>
              <a:t>Power BI visualizations</a:t>
            </a:r>
            <a:br>
              <a:rPr lang="en-US" sz="2800" dirty="0"/>
            </a:br>
            <a:endParaRPr lang="en-US" sz="2800" dirty="0"/>
          </a:p>
          <a:p>
            <a:pPr lvl="1"/>
            <a:r>
              <a:rPr lang="en-US" sz="2800" dirty="0"/>
              <a:t>Microsoft Azure deployed components (e.g. Azure Function, ASP.net apps, etc.)</a:t>
            </a:r>
            <a:br>
              <a:rPr lang="en-US" sz="2800" dirty="0"/>
            </a:br>
            <a:endParaRPr lang="en-US" sz="2800" dirty="0"/>
          </a:p>
          <a:p>
            <a:pPr lvl="1"/>
            <a:r>
              <a:rPr lang="en-US" sz="2800" dirty="0"/>
              <a:t>External integrated services</a:t>
            </a:r>
          </a:p>
        </p:txBody>
      </p:sp>
    </p:spTree>
    <p:extLst>
      <p:ext uri="{BB962C8B-B14F-4D97-AF65-F5344CB8AC3E}">
        <p14:creationId xmlns:p14="http://schemas.microsoft.com/office/powerpoint/2010/main" val="1962010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EB6F0-EE9D-49CC-9851-CEA3AB36157D}"/>
              </a:ext>
            </a:extLst>
          </p:cNvPr>
          <p:cNvSpPr>
            <a:spLocks noGrp="1"/>
          </p:cNvSpPr>
          <p:nvPr>
            <p:ph type="title"/>
          </p:nvPr>
        </p:nvSpPr>
        <p:spPr/>
        <p:txBody>
          <a:bodyPr/>
          <a:lstStyle/>
          <a:p>
            <a:r>
              <a:rPr lang="en-US" dirty="0"/>
              <a:t>Handling configuration and reference data</a:t>
            </a:r>
          </a:p>
        </p:txBody>
      </p:sp>
      <p:sp>
        <p:nvSpPr>
          <p:cNvPr id="3" name="Text Placeholder 2">
            <a:extLst>
              <a:ext uri="{FF2B5EF4-FFF2-40B4-BE49-F238E27FC236}">
                <a16:creationId xmlns:a16="http://schemas.microsoft.com/office/drawing/2014/main" id="{4E43F78B-EB11-43D5-A720-699398A970F8}"/>
              </a:ext>
            </a:extLst>
          </p:cNvPr>
          <p:cNvSpPr>
            <a:spLocks noGrp="1"/>
          </p:cNvSpPr>
          <p:nvPr>
            <p:ph type="body" sz="quarter" idx="10"/>
          </p:nvPr>
        </p:nvSpPr>
        <p:spPr>
          <a:xfrm>
            <a:off x="584200" y="1435497"/>
            <a:ext cx="11018520" cy="2326791"/>
          </a:xfrm>
        </p:spPr>
        <p:txBody>
          <a:bodyPr/>
          <a:lstStyle/>
          <a:p>
            <a:r>
              <a:rPr lang="en-US" dirty="0"/>
              <a:t>Configuration Migration Tool can help move data between environments maintaining the primary record identifier</a:t>
            </a:r>
          </a:p>
          <a:p>
            <a:pPr marL="0" indent="0">
              <a:buNone/>
            </a:pPr>
            <a:endParaRPr lang="en-US" dirty="0"/>
          </a:p>
          <a:p>
            <a:r>
              <a:rPr lang="en-US" dirty="0"/>
              <a:t>Solution Environment Variables can be used for application configuration data that can be environment specific</a:t>
            </a:r>
          </a:p>
        </p:txBody>
      </p:sp>
    </p:spTree>
    <p:extLst>
      <p:ext uri="{BB962C8B-B14F-4D97-AF65-F5344CB8AC3E}">
        <p14:creationId xmlns:p14="http://schemas.microsoft.com/office/powerpoint/2010/main" val="18887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F2362-3731-4D72-B0CF-3A026BB7C9DE}"/>
              </a:ext>
            </a:extLst>
          </p:cNvPr>
          <p:cNvSpPr>
            <a:spLocks noGrp="1"/>
          </p:cNvSpPr>
          <p:nvPr>
            <p:ph type="title"/>
          </p:nvPr>
        </p:nvSpPr>
        <p:spPr/>
        <p:txBody>
          <a:bodyPr/>
          <a:lstStyle/>
          <a:p>
            <a:r>
              <a:rPr lang="en-US" dirty="0">
                <a:hlinkClick r:id="rId2"/>
              </a:rPr>
              <a:t>Environment Variables</a:t>
            </a:r>
            <a:endParaRPr lang="en-US" dirty="0"/>
          </a:p>
        </p:txBody>
      </p:sp>
      <p:sp>
        <p:nvSpPr>
          <p:cNvPr id="3" name="Text Placeholder 2">
            <a:extLst>
              <a:ext uri="{FF2B5EF4-FFF2-40B4-BE49-F238E27FC236}">
                <a16:creationId xmlns:a16="http://schemas.microsoft.com/office/drawing/2014/main" id="{C8429180-8114-416B-875D-CCC383F2094D}"/>
              </a:ext>
            </a:extLst>
          </p:cNvPr>
          <p:cNvSpPr>
            <a:spLocks noGrp="1"/>
          </p:cNvSpPr>
          <p:nvPr>
            <p:ph type="body" sz="quarter" idx="10"/>
          </p:nvPr>
        </p:nvSpPr>
        <p:spPr>
          <a:xfrm>
            <a:off x="584200" y="1435497"/>
            <a:ext cx="8277642" cy="4825937"/>
          </a:xfrm>
        </p:spPr>
        <p:txBody>
          <a:bodyPr/>
          <a:lstStyle/>
          <a:p>
            <a:r>
              <a:rPr lang="en-US" dirty="0"/>
              <a:t>Tracked as a solution component</a:t>
            </a:r>
          </a:p>
          <a:p>
            <a:endParaRPr lang="en-US" dirty="0"/>
          </a:p>
          <a:p>
            <a:r>
              <a:rPr lang="en-US" dirty="0"/>
              <a:t>Decimal, JSON, Text, and Two Options are supported data types</a:t>
            </a:r>
          </a:p>
          <a:p>
            <a:endParaRPr lang="en-US" dirty="0"/>
          </a:p>
          <a:p>
            <a:r>
              <a:rPr lang="en-US" dirty="0"/>
              <a:t>Can have a default value, and a current environment value</a:t>
            </a:r>
          </a:p>
          <a:p>
            <a:endParaRPr lang="en-US" dirty="0"/>
          </a:p>
          <a:p>
            <a:r>
              <a:rPr lang="en-US" dirty="0"/>
              <a:t>Apps, flows and developer code can retrieve and modify values if permissions allow</a:t>
            </a:r>
          </a:p>
        </p:txBody>
      </p:sp>
      <p:sp>
        <p:nvSpPr>
          <p:cNvPr id="4" name="Rectangle 3">
            <a:extLst>
              <a:ext uri="{FF2B5EF4-FFF2-40B4-BE49-F238E27FC236}">
                <a16:creationId xmlns:a16="http://schemas.microsoft.com/office/drawing/2014/main" id="{6D2BACBB-24A5-436E-9940-9499E7523A8C}"/>
              </a:ext>
            </a:extLst>
          </p:cNvPr>
          <p:cNvSpPr/>
          <p:nvPr/>
        </p:nvSpPr>
        <p:spPr bwMode="auto">
          <a:xfrm>
            <a:off x="10089751" y="1435497"/>
            <a:ext cx="1619794" cy="93671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Environment Variable Definition</a:t>
            </a:r>
          </a:p>
        </p:txBody>
      </p:sp>
      <p:sp>
        <p:nvSpPr>
          <p:cNvPr id="5" name="Rectangle 4">
            <a:extLst>
              <a:ext uri="{FF2B5EF4-FFF2-40B4-BE49-F238E27FC236}">
                <a16:creationId xmlns:a16="http://schemas.microsoft.com/office/drawing/2014/main" id="{AC444B9D-0B3D-4A0D-B413-B0313187D09A}"/>
              </a:ext>
            </a:extLst>
          </p:cNvPr>
          <p:cNvSpPr/>
          <p:nvPr/>
        </p:nvSpPr>
        <p:spPr bwMode="auto">
          <a:xfrm>
            <a:off x="10089751" y="2960641"/>
            <a:ext cx="1619794" cy="93671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Environment Variable Value</a:t>
            </a:r>
          </a:p>
        </p:txBody>
      </p:sp>
      <p:cxnSp>
        <p:nvCxnSpPr>
          <p:cNvPr id="7" name="Straight Connector 6">
            <a:extLst>
              <a:ext uri="{FF2B5EF4-FFF2-40B4-BE49-F238E27FC236}">
                <a16:creationId xmlns:a16="http://schemas.microsoft.com/office/drawing/2014/main" id="{0C5A9F9F-BA11-4173-B3DE-0AE75245A5A6}"/>
              </a:ext>
            </a:extLst>
          </p:cNvPr>
          <p:cNvCxnSpPr>
            <a:stCxn id="4" idx="2"/>
            <a:endCxn id="5" idx="0"/>
          </p:cNvCxnSpPr>
          <p:nvPr/>
        </p:nvCxnSpPr>
        <p:spPr>
          <a:xfrm>
            <a:off x="10899648" y="2372215"/>
            <a:ext cx="0" cy="588426"/>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04099F0-2170-4519-8CDB-660B9643E7F8}"/>
              </a:ext>
            </a:extLst>
          </p:cNvPr>
          <p:cNvSpPr txBox="1"/>
          <p:nvPr/>
        </p:nvSpPr>
        <p:spPr>
          <a:xfrm rot="5400000">
            <a:off x="10860374" y="2512540"/>
            <a:ext cx="386324"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1:N</a:t>
            </a:r>
          </a:p>
        </p:txBody>
      </p:sp>
    </p:spTree>
    <p:extLst>
      <p:ext uri="{BB962C8B-B14F-4D97-AF65-F5344CB8AC3E}">
        <p14:creationId xmlns:p14="http://schemas.microsoft.com/office/powerpoint/2010/main" val="585600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51299A-99DD-43F2-9CC6-505013D8DCD6}"/>
              </a:ext>
            </a:extLst>
          </p:cNvPr>
          <p:cNvSpPr>
            <a:spLocks noGrp="1"/>
          </p:cNvSpPr>
          <p:nvPr>
            <p:ph type="title"/>
          </p:nvPr>
        </p:nvSpPr>
        <p:spPr/>
        <p:txBody>
          <a:bodyPr/>
          <a:lstStyle/>
          <a:p>
            <a:r>
              <a:rPr lang="en-US" dirty="0"/>
              <a:t>Environment Variables Example</a:t>
            </a:r>
          </a:p>
        </p:txBody>
      </p:sp>
      <p:sp>
        <p:nvSpPr>
          <p:cNvPr id="4" name="Rectangle 3">
            <a:extLst>
              <a:ext uri="{FF2B5EF4-FFF2-40B4-BE49-F238E27FC236}">
                <a16:creationId xmlns:a16="http://schemas.microsoft.com/office/drawing/2014/main" id="{87912AAF-3FE4-4082-A354-BA39B55FD62D}"/>
              </a:ext>
            </a:extLst>
          </p:cNvPr>
          <p:cNvSpPr/>
          <p:nvPr/>
        </p:nvSpPr>
        <p:spPr bwMode="auto">
          <a:xfrm>
            <a:off x="527382" y="1316766"/>
            <a:ext cx="3360373" cy="480053"/>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chemeClr val="bg1"/>
                </a:solidFill>
              </a:rPr>
              <a:t>Development</a:t>
            </a:r>
          </a:p>
        </p:txBody>
      </p:sp>
      <p:sp>
        <p:nvSpPr>
          <p:cNvPr id="5" name="Rectangle 4">
            <a:extLst>
              <a:ext uri="{FF2B5EF4-FFF2-40B4-BE49-F238E27FC236}">
                <a16:creationId xmlns:a16="http://schemas.microsoft.com/office/drawing/2014/main" id="{16775AF2-2AF7-49DC-92E0-C37866C68446}"/>
              </a:ext>
            </a:extLst>
          </p:cNvPr>
          <p:cNvSpPr/>
          <p:nvPr/>
        </p:nvSpPr>
        <p:spPr bwMode="auto">
          <a:xfrm>
            <a:off x="4415814" y="1316766"/>
            <a:ext cx="3360373" cy="480053"/>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chemeClr val="bg1"/>
                </a:solidFill>
              </a:rPr>
              <a:t>Test</a:t>
            </a:r>
          </a:p>
        </p:txBody>
      </p:sp>
      <p:sp>
        <p:nvSpPr>
          <p:cNvPr id="6" name="Rectangle 5">
            <a:extLst>
              <a:ext uri="{FF2B5EF4-FFF2-40B4-BE49-F238E27FC236}">
                <a16:creationId xmlns:a16="http://schemas.microsoft.com/office/drawing/2014/main" id="{97BC6C1D-2C2D-4C82-8A9B-55059AFB9673}"/>
              </a:ext>
            </a:extLst>
          </p:cNvPr>
          <p:cNvSpPr/>
          <p:nvPr/>
        </p:nvSpPr>
        <p:spPr bwMode="auto">
          <a:xfrm>
            <a:off x="8379194" y="1316766"/>
            <a:ext cx="3360373" cy="480053"/>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chemeClr val="bg1"/>
                </a:solidFill>
              </a:rPr>
              <a:t>Production</a:t>
            </a:r>
          </a:p>
        </p:txBody>
      </p:sp>
      <p:sp>
        <p:nvSpPr>
          <p:cNvPr id="7" name="Rectangle 6">
            <a:extLst>
              <a:ext uri="{FF2B5EF4-FFF2-40B4-BE49-F238E27FC236}">
                <a16:creationId xmlns:a16="http://schemas.microsoft.com/office/drawing/2014/main" id="{FDF969E1-AB33-4E35-BAB3-F32977199D2A}"/>
              </a:ext>
            </a:extLst>
          </p:cNvPr>
          <p:cNvSpPr/>
          <p:nvPr/>
        </p:nvSpPr>
        <p:spPr bwMode="auto">
          <a:xfrm>
            <a:off x="719403" y="1892830"/>
            <a:ext cx="3168352" cy="480053"/>
          </a:xfrm>
          <a:prstGeom prst="rect">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353" dirty="0">
                <a:solidFill>
                  <a:schemeClr val="bg1"/>
                </a:solidFill>
              </a:rPr>
              <a:t>Var – From Email</a:t>
            </a:r>
          </a:p>
        </p:txBody>
      </p:sp>
      <p:sp>
        <p:nvSpPr>
          <p:cNvPr id="8" name="Rectangle 7">
            <a:extLst>
              <a:ext uri="{FF2B5EF4-FFF2-40B4-BE49-F238E27FC236}">
                <a16:creationId xmlns:a16="http://schemas.microsoft.com/office/drawing/2014/main" id="{19CCD822-9C14-4AE3-BF47-1EB55AE369BD}"/>
              </a:ext>
            </a:extLst>
          </p:cNvPr>
          <p:cNvSpPr/>
          <p:nvPr/>
        </p:nvSpPr>
        <p:spPr bwMode="auto">
          <a:xfrm>
            <a:off x="1103446" y="2468894"/>
            <a:ext cx="2784309" cy="480053"/>
          </a:xfrm>
          <a:prstGeom prst="rect">
            <a:avLst/>
          </a:prstGeom>
          <a:solidFill>
            <a:schemeClr val="tx1">
              <a:lumMod val="50000"/>
              <a:lumOff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1600" dirty="0">
                <a:solidFill>
                  <a:schemeClr val="bg1"/>
                </a:solidFill>
              </a:rPr>
              <a:t>Value – dev@contoso.com</a:t>
            </a:r>
          </a:p>
        </p:txBody>
      </p:sp>
      <p:sp>
        <p:nvSpPr>
          <p:cNvPr id="10" name="Rectangle 9">
            <a:extLst>
              <a:ext uri="{FF2B5EF4-FFF2-40B4-BE49-F238E27FC236}">
                <a16:creationId xmlns:a16="http://schemas.microsoft.com/office/drawing/2014/main" id="{5F49C68B-8A3E-49C9-8302-2946B9C66BEE}"/>
              </a:ext>
            </a:extLst>
          </p:cNvPr>
          <p:cNvSpPr/>
          <p:nvPr/>
        </p:nvSpPr>
        <p:spPr bwMode="auto">
          <a:xfrm>
            <a:off x="4622247" y="1892830"/>
            <a:ext cx="3168352" cy="480053"/>
          </a:xfrm>
          <a:prstGeom prst="rect">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353" dirty="0">
                <a:solidFill>
                  <a:schemeClr val="bg1"/>
                </a:solidFill>
              </a:rPr>
              <a:t>Var – From Email</a:t>
            </a:r>
          </a:p>
        </p:txBody>
      </p:sp>
      <p:sp>
        <p:nvSpPr>
          <p:cNvPr id="11" name="Rectangle 10">
            <a:extLst>
              <a:ext uri="{FF2B5EF4-FFF2-40B4-BE49-F238E27FC236}">
                <a16:creationId xmlns:a16="http://schemas.microsoft.com/office/drawing/2014/main" id="{2DD26481-0FC5-4BF1-9079-106629C6FB5D}"/>
              </a:ext>
            </a:extLst>
          </p:cNvPr>
          <p:cNvSpPr/>
          <p:nvPr/>
        </p:nvSpPr>
        <p:spPr bwMode="auto">
          <a:xfrm>
            <a:off x="5006290" y="2468894"/>
            <a:ext cx="2784309" cy="480053"/>
          </a:xfrm>
          <a:prstGeom prst="rect">
            <a:avLst/>
          </a:prstGeom>
          <a:solidFill>
            <a:schemeClr val="tx1">
              <a:lumMod val="50000"/>
              <a:lumOff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1600" dirty="0">
                <a:solidFill>
                  <a:schemeClr val="bg1"/>
                </a:solidFill>
              </a:rPr>
              <a:t>Value – test@contoso.com</a:t>
            </a:r>
          </a:p>
        </p:txBody>
      </p:sp>
      <p:sp>
        <p:nvSpPr>
          <p:cNvPr id="12" name="Rectangle 11">
            <a:extLst>
              <a:ext uri="{FF2B5EF4-FFF2-40B4-BE49-F238E27FC236}">
                <a16:creationId xmlns:a16="http://schemas.microsoft.com/office/drawing/2014/main" id="{3144D9AE-5DC1-4E22-9B08-AD2B1871532D}"/>
              </a:ext>
            </a:extLst>
          </p:cNvPr>
          <p:cNvSpPr/>
          <p:nvPr/>
        </p:nvSpPr>
        <p:spPr bwMode="auto">
          <a:xfrm>
            <a:off x="8571215" y="1892830"/>
            <a:ext cx="3168352" cy="480053"/>
          </a:xfrm>
          <a:prstGeom prst="rect">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353" dirty="0">
                <a:solidFill>
                  <a:schemeClr val="bg1"/>
                </a:solidFill>
              </a:rPr>
              <a:t>Var – From Email</a:t>
            </a:r>
          </a:p>
        </p:txBody>
      </p:sp>
      <p:sp>
        <p:nvSpPr>
          <p:cNvPr id="13" name="Rectangle 12">
            <a:extLst>
              <a:ext uri="{FF2B5EF4-FFF2-40B4-BE49-F238E27FC236}">
                <a16:creationId xmlns:a16="http://schemas.microsoft.com/office/drawing/2014/main" id="{5AE7C97A-CB36-4EC1-99AC-E9C226500A5D}"/>
              </a:ext>
            </a:extLst>
          </p:cNvPr>
          <p:cNvSpPr/>
          <p:nvPr/>
        </p:nvSpPr>
        <p:spPr bwMode="auto">
          <a:xfrm>
            <a:off x="8955258" y="2468894"/>
            <a:ext cx="2784309" cy="480053"/>
          </a:xfrm>
          <a:prstGeom prst="rect">
            <a:avLst/>
          </a:prstGeom>
          <a:solidFill>
            <a:schemeClr val="tx1">
              <a:lumMod val="50000"/>
              <a:lumOff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1600" dirty="0">
                <a:solidFill>
                  <a:schemeClr val="bg1"/>
                </a:solidFill>
              </a:rPr>
              <a:t>Value </a:t>
            </a:r>
            <a:r>
              <a:rPr lang="en-US" sz="1600">
                <a:solidFill>
                  <a:schemeClr val="bg1"/>
                </a:solidFill>
              </a:rPr>
              <a:t>– prod@</a:t>
            </a:r>
            <a:r>
              <a:rPr lang="en-US" sz="1600" dirty="0">
                <a:solidFill>
                  <a:schemeClr val="bg1"/>
                </a:solidFill>
              </a:rPr>
              <a:t>contoso.com</a:t>
            </a:r>
          </a:p>
        </p:txBody>
      </p:sp>
      <p:sp>
        <p:nvSpPr>
          <p:cNvPr id="14" name="Rectangle 13">
            <a:extLst>
              <a:ext uri="{FF2B5EF4-FFF2-40B4-BE49-F238E27FC236}">
                <a16:creationId xmlns:a16="http://schemas.microsoft.com/office/drawing/2014/main" id="{BAA194AD-17A3-4361-B3F9-C370245D8F71}"/>
              </a:ext>
            </a:extLst>
          </p:cNvPr>
          <p:cNvSpPr/>
          <p:nvPr/>
        </p:nvSpPr>
        <p:spPr bwMode="auto">
          <a:xfrm>
            <a:off x="719403" y="3390268"/>
            <a:ext cx="3168352" cy="480053"/>
          </a:xfrm>
          <a:prstGeom prst="rect">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353" dirty="0">
                <a:solidFill>
                  <a:schemeClr val="bg1"/>
                </a:solidFill>
              </a:rPr>
              <a:t>Var – Auto Approve</a:t>
            </a:r>
          </a:p>
        </p:txBody>
      </p:sp>
      <p:sp>
        <p:nvSpPr>
          <p:cNvPr id="15" name="Rectangle 14">
            <a:extLst>
              <a:ext uri="{FF2B5EF4-FFF2-40B4-BE49-F238E27FC236}">
                <a16:creationId xmlns:a16="http://schemas.microsoft.com/office/drawing/2014/main" id="{B55027AD-C86D-42F9-B8FE-87790F2E9BF6}"/>
              </a:ext>
            </a:extLst>
          </p:cNvPr>
          <p:cNvSpPr/>
          <p:nvPr/>
        </p:nvSpPr>
        <p:spPr bwMode="auto">
          <a:xfrm>
            <a:off x="1103446" y="3966332"/>
            <a:ext cx="2784309" cy="480053"/>
          </a:xfrm>
          <a:prstGeom prst="rect">
            <a:avLst/>
          </a:prstGeom>
          <a:solidFill>
            <a:schemeClr val="tx1">
              <a:lumMod val="50000"/>
              <a:lumOff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1600" dirty="0">
                <a:solidFill>
                  <a:schemeClr val="bg1"/>
                </a:solidFill>
              </a:rPr>
              <a:t>Default – Yes</a:t>
            </a:r>
          </a:p>
        </p:txBody>
      </p:sp>
      <p:sp>
        <p:nvSpPr>
          <p:cNvPr id="16" name="Rectangle 15">
            <a:extLst>
              <a:ext uri="{FF2B5EF4-FFF2-40B4-BE49-F238E27FC236}">
                <a16:creationId xmlns:a16="http://schemas.microsoft.com/office/drawing/2014/main" id="{D2C6C1D2-99E6-435C-BE40-18BB69167929}"/>
              </a:ext>
            </a:extLst>
          </p:cNvPr>
          <p:cNvSpPr/>
          <p:nvPr/>
        </p:nvSpPr>
        <p:spPr bwMode="auto">
          <a:xfrm>
            <a:off x="4622247" y="3390268"/>
            <a:ext cx="3168352" cy="480053"/>
          </a:xfrm>
          <a:prstGeom prst="rect">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353" dirty="0">
                <a:solidFill>
                  <a:schemeClr val="bg1"/>
                </a:solidFill>
              </a:rPr>
              <a:t>Var – Auto Approve</a:t>
            </a:r>
          </a:p>
        </p:txBody>
      </p:sp>
      <p:sp>
        <p:nvSpPr>
          <p:cNvPr id="17" name="Rectangle 16">
            <a:extLst>
              <a:ext uri="{FF2B5EF4-FFF2-40B4-BE49-F238E27FC236}">
                <a16:creationId xmlns:a16="http://schemas.microsoft.com/office/drawing/2014/main" id="{02403C17-DA3B-4D80-A913-B39AE79A99AD}"/>
              </a:ext>
            </a:extLst>
          </p:cNvPr>
          <p:cNvSpPr/>
          <p:nvPr/>
        </p:nvSpPr>
        <p:spPr bwMode="auto">
          <a:xfrm>
            <a:off x="8590548" y="3390268"/>
            <a:ext cx="3168352" cy="480053"/>
          </a:xfrm>
          <a:prstGeom prst="rect">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353" dirty="0">
                <a:solidFill>
                  <a:schemeClr val="bg1"/>
                </a:solidFill>
              </a:rPr>
              <a:t>Var – Auto Approve</a:t>
            </a:r>
          </a:p>
        </p:txBody>
      </p:sp>
      <p:sp>
        <p:nvSpPr>
          <p:cNvPr id="18" name="Rectangle 17">
            <a:extLst>
              <a:ext uri="{FF2B5EF4-FFF2-40B4-BE49-F238E27FC236}">
                <a16:creationId xmlns:a16="http://schemas.microsoft.com/office/drawing/2014/main" id="{4DAA18F1-6CB8-4FDA-A374-02E85089A099}"/>
              </a:ext>
            </a:extLst>
          </p:cNvPr>
          <p:cNvSpPr/>
          <p:nvPr/>
        </p:nvSpPr>
        <p:spPr bwMode="auto">
          <a:xfrm>
            <a:off x="8955257" y="4005065"/>
            <a:ext cx="2784309" cy="480053"/>
          </a:xfrm>
          <a:prstGeom prst="rect">
            <a:avLst/>
          </a:prstGeom>
          <a:solidFill>
            <a:schemeClr val="tx1">
              <a:lumMod val="50000"/>
              <a:lumOff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1600" dirty="0">
                <a:solidFill>
                  <a:schemeClr val="bg1"/>
                </a:solidFill>
              </a:rPr>
              <a:t>Value – No</a:t>
            </a:r>
          </a:p>
        </p:txBody>
      </p:sp>
      <p:sp>
        <p:nvSpPr>
          <p:cNvPr id="19" name="Rectangle 18">
            <a:extLst>
              <a:ext uri="{FF2B5EF4-FFF2-40B4-BE49-F238E27FC236}">
                <a16:creationId xmlns:a16="http://schemas.microsoft.com/office/drawing/2014/main" id="{C9BF0014-9806-48CE-AE66-80D193B9FE90}"/>
              </a:ext>
            </a:extLst>
          </p:cNvPr>
          <p:cNvSpPr/>
          <p:nvPr/>
        </p:nvSpPr>
        <p:spPr bwMode="auto">
          <a:xfrm>
            <a:off x="5006290" y="3966332"/>
            <a:ext cx="2784309" cy="480053"/>
          </a:xfrm>
          <a:prstGeom prst="rect">
            <a:avLst/>
          </a:prstGeom>
          <a:solidFill>
            <a:schemeClr val="tx1">
              <a:lumMod val="50000"/>
              <a:lumOff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1600" dirty="0">
                <a:solidFill>
                  <a:schemeClr val="bg1"/>
                </a:solidFill>
              </a:rPr>
              <a:t>Default – Yes</a:t>
            </a:r>
          </a:p>
        </p:txBody>
      </p:sp>
    </p:spTree>
    <p:extLst>
      <p:ext uri="{BB962C8B-B14F-4D97-AF65-F5344CB8AC3E}">
        <p14:creationId xmlns:p14="http://schemas.microsoft.com/office/powerpoint/2010/main" val="184771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268A7-A0B3-410C-A20A-1B59222D111B}"/>
              </a:ext>
            </a:extLst>
          </p:cNvPr>
          <p:cNvSpPr>
            <a:spLocks noGrp="1"/>
          </p:cNvSpPr>
          <p:nvPr>
            <p:ph type="title"/>
          </p:nvPr>
        </p:nvSpPr>
        <p:spPr>
          <a:xfrm>
            <a:off x="588262" y="457200"/>
            <a:ext cx="11325063" cy="1107996"/>
          </a:xfrm>
        </p:spPr>
        <p:txBody>
          <a:bodyPr/>
          <a:lstStyle/>
          <a:p>
            <a:r>
              <a:rPr lang="en-US" dirty="0"/>
              <a:t>Updating Existing Managed Solutions – Import Options</a:t>
            </a:r>
          </a:p>
        </p:txBody>
      </p:sp>
      <p:sp>
        <p:nvSpPr>
          <p:cNvPr id="3" name="Text Placeholder 2">
            <a:extLst>
              <a:ext uri="{FF2B5EF4-FFF2-40B4-BE49-F238E27FC236}">
                <a16:creationId xmlns:a16="http://schemas.microsoft.com/office/drawing/2014/main" id="{3BBB62A3-6CF5-42A1-BD61-21059751B206}"/>
              </a:ext>
            </a:extLst>
          </p:cNvPr>
          <p:cNvSpPr>
            <a:spLocks noGrp="1"/>
          </p:cNvSpPr>
          <p:nvPr>
            <p:ph type="body" sz="quarter" idx="10"/>
          </p:nvPr>
        </p:nvSpPr>
        <p:spPr>
          <a:xfrm>
            <a:off x="584200" y="1435497"/>
            <a:ext cx="11018520" cy="4653582"/>
          </a:xfrm>
        </p:spPr>
        <p:txBody>
          <a:bodyPr/>
          <a:lstStyle/>
          <a:p>
            <a:r>
              <a:rPr lang="en-US" b="1" dirty="0"/>
              <a:t>Update</a:t>
            </a:r>
            <a:r>
              <a:rPr lang="en-US" dirty="0"/>
              <a:t> – Applies changes, no removal of items occur, can’t be used if any patches in place</a:t>
            </a:r>
          </a:p>
          <a:p>
            <a:endParaRPr lang="en-US" dirty="0"/>
          </a:p>
          <a:p>
            <a:r>
              <a:rPr lang="en-US" b="1" dirty="0"/>
              <a:t>Upgrade</a:t>
            </a:r>
            <a:r>
              <a:rPr lang="en-US" dirty="0"/>
              <a:t> – Default option, imports changes and applies them immediately including removing components not in new solution, old solution and any patches are removed</a:t>
            </a:r>
          </a:p>
          <a:p>
            <a:endParaRPr lang="en-US" dirty="0"/>
          </a:p>
          <a:p>
            <a:r>
              <a:rPr lang="en-US" b="1" dirty="0"/>
              <a:t>Stage for Upgrade </a:t>
            </a:r>
            <a:r>
              <a:rPr lang="en-US" dirty="0"/>
              <a:t>– Similar to upgrade but it pauses after new solution is imported before removing components so you can do data migration etc. and then manually trigger the final apply of the solution</a:t>
            </a:r>
          </a:p>
        </p:txBody>
      </p:sp>
    </p:spTree>
    <p:extLst>
      <p:ext uri="{BB962C8B-B14F-4D97-AF65-F5344CB8AC3E}">
        <p14:creationId xmlns:p14="http://schemas.microsoft.com/office/powerpoint/2010/main" val="540573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371AF-0DD1-4D02-ABE7-0AB49FD70563}"/>
              </a:ext>
            </a:extLst>
          </p:cNvPr>
          <p:cNvSpPr>
            <a:spLocks noGrp="1"/>
          </p:cNvSpPr>
          <p:nvPr>
            <p:ph type="title"/>
          </p:nvPr>
        </p:nvSpPr>
        <p:spPr/>
        <p:txBody>
          <a:bodyPr/>
          <a:lstStyle/>
          <a:p>
            <a:r>
              <a:rPr lang="en-US" dirty="0"/>
              <a:t>App Builder workflow</a:t>
            </a:r>
          </a:p>
        </p:txBody>
      </p:sp>
      <p:sp>
        <p:nvSpPr>
          <p:cNvPr id="3" name="Text Placeholder 2">
            <a:extLst>
              <a:ext uri="{FF2B5EF4-FFF2-40B4-BE49-F238E27FC236}">
                <a16:creationId xmlns:a16="http://schemas.microsoft.com/office/drawing/2014/main" id="{61533894-E2E1-4480-8640-9EB0F59A4F4A}"/>
              </a:ext>
            </a:extLst>
          </p:cNvPr>
          <p:cNvSpPr>
            <a:spLocks noGrp="1"/>
          </p:cNvSpPr>
          <p:nvPr>
            <p:ph type="body" sz="quarter" idx="10"/>
          </p:nvPr>
        </p:nvSpPr>
        <p:spPr>
          <a:xfrm>
            <a:off x="584200" y="1435497"/>
            <a:ext cx="11018520" cy="4136517"/>
          </a:xfrm>
        </p:spPr>
        <p:txBody>
          <a:bodyPr/>
          <a:lstStyle/>
          <a:p>
            <a:r>
              <a:rPr lang="en-US" sz="2400" dirty="0"/>
              <a:t>Solution Architect should establish the workflow for how app builders will make changes and promote them</a:t>
            </a:r>
          </a:p>
          <a:p>
            <a:endParaRPr lang="en-US" sz="2400" dirty="0"/>
          </a:p>
          <a:p>
            <a:r>
              <a:rPr lang="en-US" sz="2400" dirty="0"/>
              <a:t>Communication and work assignment should be managed to minimize conflicts</a:t>
            </a:r>
          </a:p>
          <a:p>
            <a:endParaRPr lang="en-US" sz="2400" dirty="0"/>
          </a:p>
          <a:p>
            <a:r>
              <a:rPr lang="en-US" sz="2400" dirty="0"/>
              <a:t>Shared app building environments can be less complex but doesn’t offer isolation between app builders and lack detail tracking of changes </a:t>
            </a:r>
          </a:p>
          <a:p>
            <a:endParaRPr lang="en-US" sz="2400" dirty="0"/>
          </a:p>
          <a:p>
            <a:r>
              <a:rPr lang="en-US" sz="2400" dirty="0"/>
              <a:t>Individual app building environments offer isolation and tracking but require extra effort to merge work and resolve conflicts </a:t>
            </a:r>
          </a:p>
        </p:txBody>
      </p:sp>
    </p:spTree>
    <p:extLst>
      <p:ext uri="{BB962C8B-B14F-4D97-AF65-F5344CB8AC3E}">
        <p14:creationId xmlns:p14="http://schemas.microsoft.com/office/powerpoint/2010/main" val="4013302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4080A-AFA8-4988-A685-2E9220E50AE6}"/>
              </a:ext>
            </a:extLst>
          </p:cNvPr>
          <p:cNvSpPr>
            <a:spLocks noGrp="1"/>
          </p:cNvSpPr>
          <p:nvPr>
            <p:ph type="title"/>
          </p:nvPr>
        </p:nvSpPr>
        <p:spPr>
          <a:xfrm>
            <a:off x="585217" y="307731"/>
            <a:ext cx="11018520" cy="553998"/>
          </a:xfrm>
        </p:spPr>
        <p:txBody>
          <a:bodyPr/>
          <a:lstStyle/>
          <a:p>
            <a:r>
              <a:rPr lang="en-US" dirty="0"/>
              <a:t>What is DevOps and ALM: Terminology</a:t>
            </a:r>
          </a:p>
        </p:txBody>
      </p:sp>
      <p:sp>
        <p:nvSpPr>
          <p:cNvPr id="3" name="Text Placeholder 2">
            <a:extLst>
              <a:ext uri="{FF2B5EF4-FFF2-40B4-BE49-F238E27FC236}">
                <a16:creationId xmlns:a16="http://schemas.microsoft.com/office/drawing/2014/main" id="{9CEC4FA0-1A42-4D70-B902-5C1DF018B87A}"/>
              </a:ext>
            </a:extLst>
          </p:cNvPr>
          <p:cNvSpPr>
            <a:spLocks noGrp="1"/>
          </p:cNvSpPr>
          <p:nvPr>
            <p:ph type="body" sz="quarter" idx="10"/>
          </p:nvPr>
        </p:nvSpPr>
        <p:spPr>
          <a:xfrm>
            <a:off x="585217" y="1011198"/>
            <a:ext cx="11018520" cy="6130909"/>
          </a:xfrm>
        </p:spPr>
        <p:txBody>
          <a:bodyPr/>
          <a:lstStyle/>
          <a:p>
            <a:r>
              <a:rPr lang="en-US" sz="2000" b="1" dirty="0">
                <a:latin typeface="+mn-lt"/>
              </a:rPr>
              <a:t>ALM  Application Lifecycle Management</a:t>
            </a:r>
          </a:p>
          <a:p>
            <a:pPr lvl="1"/>
            <a:r>
              <a:rPr lang="en-US" sz="1800" dirty="0"/>
              <a:t>Streamlining software Development  Agile or Waterfall</a:t>
            </a:r>
          </a:p>
          <a:p>
            <a:pPr lvl="1"/>
            <a:r>
              <a:rPr lang="en-US" sz="1800" dirty="0"/>
              <a:t>Best fits Agile</a:t>
            </a:r>
          </a:p>
          <a:p>
            <a:pPr lvl="2"/>
            <a:r>
              <a:rPr lang="en-US" dirty="0"/>
              <a:t>Interative, Repetitive cycles that Accelerate production</a:t>
            </a:r>
          </a:p>
          <a:p>
            <a:pPr lvl="1"/>
            <a:r>
              <a:rPr lang="en-US" dirty="0">
                <a:hlinkClick r:id="rId2"/>
              </a:rPr>
              <a:t>ALM with the Microsoft Power Platform</a:t>
            </a:r>
            <a:endParaRPr lang="en-US" dirty="0"/>
          </a:p>
          <a:p>
            <a:r>
              <a:rPr lang="en-US" sz="2000" b="1" dirty="0">
                <a:latin typeface="+mn-lt"/>
              </a:rPr>
              <a:t>DevOps</a:t>
            </a:r>
          </a:p>
          <a:p>
            <a:pPr lvl="1"/>
            <a:r>
              <a:rPr lang="en-US" sz="1600" dirty="0">
                <a:hlinkClick r:id="rId3"/>
              </a:rPr>
              <a:t>What is DevOps</a:t>
            </a:r>
            <a:r>
              <a:rPr lang="en-US" sz="1600" dirty="0"/>
              <a:t>?   Plan, Develop, Deliver, Operate</a:t>
            </a:r>
          </a:p>
          <a:p>
            <a:pPr lvl="1"/>
            <a:r>
              <a:rPr lang="en-US" sz="1600" dirty="0"/>
              <a:t>Accelerate Agile approach in Software Lifecycle Management</a:t>
            </a:r>
          </a:p>
          <a:p>
            <a:pPr lvl="1"/>
            <a:r>
              <a:rPr lang="en-US" sz="1600" dirty="0"/>
              <a:t>A culture that practices deploying Software faster.  </a:t>
            </a:r>
          </a:p>
          <a:p>
            <a:pPr lvl="1"/>
            <a:r>
              <a:rPr lang="en-US" sz="1600" dirty="0"/>
              <a:t>Promotes collaboration between Development and Operations Teams</a:t>
            </a:r>
          </a:p>
          <a:p>
            <a:pPr lvl="1"/>
            <a:r>
              <a:rPr lang="en-US" sz="1600" dirty="0"/>
              <a:t>Automating the Building, Testing, and Deployment process through Continuous Integration and Continuous Delivery (CI/CD) pipelines</a:t>
            </a:r>
          </a:p>
          <a:p>
            <a:pPr lvl="1"/>
            <a:r>
              <a:rPr lang="en-US" sz="1600" dirty="0"/>
              <a:t>Many Tools: Azure Devops, GitHub Actions, Jenkins</a:t>
            </a:r>
          </a:p>
          <a:p>
            <a:r>
              <a:rPr lang="en-US" sz="2000" b="1" dirty="0">
                <a:latin typeface="+mn-lt"/>
              </a:rPr>
              <a:t>Agile</a:t>
            </a:r>
          </a:p>
          <a:p>
            <a:pPr lvl="1"/>
            <a:r>
              <a:rPr lang="en-US" sz="1600" dirty="0">
                <a:latin typeface="+mn-lt"/>
              </a:rPr>
              <a:t>Methodology involving the continuous iteration of development and testing.</a:t>
            </a:r>
          </a:p>
          <a:p>
            <a:pPr lvl="1"/>
            <a:r>
              <a:rPr lang="en-US" sz="1600" dirty="0">
                <a:latin typeface="+mn-lt"/>
              </a:rPr>
              <a:t>Emphasizes interative, incremental, and evolutionary development</a:t>
            </a:r>
          </a:p>
          <a:p>
            <a:pPr lvl="1"/>
            <a:r>
              <a:rPr lang="en-US" sz="1600" dirty="0"/>
              <a:t>Early and continuous delivery of valuable software</a:t>
            </a:r>
          </a:p>
          <a:p>
            <a:pPr lvl="1"/>
            <a:r>
              <a:rPr lang="en-US" sz="1600" dirty="0">
                <a:latin typeface="+mn-lt"/>
                <a:hlinkClick r:id="rId4"/>
              </a:rPr>
              <a:t>Agile Manifesto</a:t>
            </a:r>
            <a:endParaRPr lang="en-US" sz="1600" dirty="0">
              <a:latin typeface="+mn-lt"/>
            </a:endParaRPr>
          </a:p>
          <a:p>
            <a:pPr lvl="1"/>
            <a:endParaRPr lang="en-US" b="1" dirty="0">
              <a:latin typeface="+mn-lt"/>
            </a:endParaRPr>
          </a:p>
          <a:p>
            <a:pPr lvl="1"/>
            <a:endParaRPr lang="en-US" sz="1000" dirty="0"/>
          </a:p>
        </p:txBody>
      </p:sp>
    </p:spTree>
    <p:extLst>
      <p:ext uri="{BB962C8B-B14F-4D97-AF65-F5344CB8AC3E}">
        <p14:creationId xmlns:p14="http://schemas.microsoft.com/office/powerpoint/2010/main" val="128521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C809C-D7F9-41D6-9AD9-D2853C189676}"/>
              </a:ext>
            </a:extLst>
          </p:cNvPr>
          <p:cNvSpPr>
            <a:spLocks noGrp="1"/>
          </p:cNvSpPr>
          <p:nvPr>
            <p:ph type="title"/>
          </p:nvPr>
        </p:nvSpPr>
        <p:spPr/>
        <p:txBody>
          <a:bodyPr/>
          <a:lstStyle/>
          <a:p>
            <a:r>
              <a:rPr lang="en-US" dirty="0"/>
              <a:t>Promoting to production</a:t>
            </a:r>
          </a:p>
        </p:txBody>
      </p:sp>
      <p:sp>
        <p:nvSpPr>
          <p:cNvPr id="3" name="Text Placeholder 2">
            <a:extLst>
              <a:ext uri="{FF2B5EF4-FFF2-40B4-BE49-F238E27FC236}">
                <a16:creationId xmlns:a16="http://schemas.microsoft.com/office/drawing/2014/main" id="{2680D6AF-9785-4663-9094-2E5A070D5B45}"/>
              </a:ext>
            </a:extLst>
          </p:cNvPr>
          <p:cNvSpPr>
            <a:spLocks noGrp="1"/>
          </p:cNvSpPr>
          <p:nvPr>
            <p:ph type="body" sz="quarter" idx="10"/>
          </p:nvPr>
        </p:nvSpPr>
        <p:spPr>
          <a:xfrm>
            <a:off x="584200" y="1435497"/>
            <a:ext cx="11412728" cy="3791807"/>
          </a:xfrm>
        </p:spPr>
        <p:txBody>
          <a:bodyPr/>
          <a:lstStyle/>
          <a:p>
            <a:r>
              <a:rPr lang="en-US" dirty="0"/>
              <a:t>Solution Architect lead the effort to define the process for how changes will be promoted from dev to production</a:t>
            </a:r>
          </a:p>
          <a:p>
            <a:endParaRPr lang="en-US" dirty="0"/>
          </a:p>
          <a:p>
            <a:r>
              <a:rPr lang="en-US" dirty="0"/>
              <a:t>This includes defining the # of stages e.g. Dev - &gt;Test -&gt; Prod as well as the processes to do the promotion regardless if manual or automated</a:t>
            </a:r>
          </a:p>
          <a:p>
            <a:endParaRPr lang="en-US" dirty="0"/>
          </a:p>
          <a:p>
            <a:r>
              <a:rPr lang="en-US" dirty="0"/>
              <a:t>Microsoft is building tools to support doing this with Azure DevOps using continuous integration (CI) and continuous deployment (CD)</a:t>
            </a:r>
          </a:p>
        </p:txBody>
      </p:sp>
    </p:spTree>
    <p:extLst>
      <p:ext uri="{BB962C8B-B14F-4D97-AF65-F5344CB8AC3E}">
        <p14:creationId xmlns:p14="http://schemas.microsoft.com/office/powerpoint/2010/main" val="3325277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01381-AD31-4E13-B4DB-3CF0A8AFCA72}"/>
              </a:ext>
            </a:extLst>
          </p:cNvPr>
          <p:cNvSpPr>
            <a:spLocks noGrp="1"/>
          </p:cNvSpPr>
          <p:nvPr>
            <p:ph type="title"/>
          </p:nvPr>
        </p:nvSpPr>
        <p:spPr/>
        <p:txBody>
          <a:bodyPr/>
          <a:lstStyle/>
          <a:p>
            <a:r>
              <a:rPr lang="en-US" dirty="0"/>
              <a:t>Azure Dev Ops</a:t>
            </a:r>
          </a:p>
        </p:txBody>
      </p:sp>
      <p:pic>
        <p:nvPicPr>
          <p:cNvPr id="4" name="Picture 3">
            <a:extLst>
              <a:ext uri="{FF2B5EF4-FFF2-40B4-BE49-F238E27FC236}">
                <a16:creationId xmlns:a16="http://schemas.microsoft.com/office/drawing/2014/main" id="{87921FEB-D55E-45AC-9943-C2B21C7420FB}"/>
              </a:ext>
            </a:extLst>
          </p:cNvPr>
          <p:cNvPicPr>
            <a:picLocks noChangeAspect="1"/>
          </p:cNvPicPr>
          <p:nvPr/>
        </p:nvPicPr>
        <p:blipFill>
          <a:blip r:embed="rId3"/>
          <a:stretch>
            <a:fillRect/>
          </a:stretch>
        </p:blipFill>
        <p:spPr>
          <a:xfrm>
            <a:off x="1168091" y="1807110"/>
            <a:ext cx="1924050" cy="1238250"/>
          </a:xfrm>
          <a:prstGeom prst="rect">
            <a:avLst/>
          </a:prstGeom>
        </p:spPr>
      </p:pic>
      <p:pic>
        <p:nvPicPr>
          <p:cNvPr id="5" name="Picture 4">
            <a:extLst>
              <a:ext uri="{FF2B5EF4-FFF2-40B4-BE49-F238E27FC236}">
                <a16:creationId xmlns:a16="http://schemas.microsoft.com/office/drawing/2014/main" id="{4AFF6CAD-88D0-4565-949E-4244162EA11F}"/>
              </a:ext>
            </a:extLst>
          </p:cNvPr>
          <p:cNvPicPr>
            <a:picLocks noChangeAspect="1"/>
          </p:cNvPicPr>
          <p:nvPr/>
        </p:nvPicPr>
        <p:blipFill>
          <a:blip r:embed="rId4"/>
          <a:stretch>
            <a:fillRect/>
          </a:stretch>
        </p:blipFill>
        <p:spPr>
          <a:xfrm>
            <a:off x="4778856" y="1807110"/>
            <a:ext cx="2143125" cy="1247775"/>
          </a:xfrm>
          <a:prstGeom prst="rect">
            <a:avLst/>
          </a:prstGeom>
        </p:spPr>
      </p:pic>
      <p:pic>
        <p:nvPicPr>
          <p:cNvPr id="6" name="Picture 5">
            <a:extLst>
              <a:ext uri="{FF2B5EF4-FFF2-40B4-BE49-F238E27FC236}">
                <a16:creationId xmlns:a16="http://schemas.microsoft.com/office/drawing/2014/main" id="{C6C16D62-9338-40B4-BB5F-6BF24362BEC9}"/>
              </a:ext>
            </a:extLst>
          </p:cNvPr>
          <p:cNvPicPr>
            <a:picLocks noChangeAspect="1"/>
          </p:cNvPicPr>
          <p:nvPr/>
        </p:nvPicPr>
        <p:blipFill>
          <a:blip r:embed="rId5"/>
          <a:stretch>
            <a:fillRect/>
          </a:stretch>
        </p:blipFill>
        <p:spPr>
          <a:xfrm>
            <a:off x="8234198" y="1769010"/>
            <a:ext cx="2066925" cy="1285875"/>
          </a:xfrm>
          <a:prstGeom prst="rect">
            <a:avLst/>
          </a:prstGeom>
        </p:spPr>
      </p:pic>
      <p:pic>
        <p:nvPicPr>
          <p:cNvPr id="7" name="Picture 6">
            <a:extLst>
              <a:ext uri="{FF2B5EF4-FFF2-40B4-BE49-F238E27FC236}">
                <a16:creationId xmlns:a16="http://schemas.microsoft.com/office/drawing/2014/main" id="{B7D8047D-8A17-46CF-B174-CBD8EED1F4E1}"/>
              </a:ext>
            </a:extLst>
          </p:cNvPr>
          <p:cNvPicPr>
            <a:picLocks noChangeAspect="1"/>
          </p:cNvPicPr>
          <p:nvPr/>
        </p:nvPicPr>
        <p:blipFill>
          <a:blip r:embed="rId6"/>
          <a:stretch>
            <a:fillRect/>
          </a:stretch>
        </p:blipFill>
        <p:spPr>
          <a:xfrm>
            <a:off x="2985244" y="3910067"/>
            <a:ext cx="2114550" cy="1190625"/>
          </a:xfrm>
          <a:prstGeom prst="rect">
            <a:avLst/>
          </a:prstGeom>
        </p:spPr>
      </p:pic>
      <p:pic>
        <p:nvPicPr>
          <p:cNvPr id="8" name="Picture 7">
            <a:extLst>
              <a:ext uri="{FF2B5EF4-FFF2-40B4-BE49-F238E27FC236}">
                <a16:creationId xmlns:a16="http://schemas.microsoft.com/office/drawing/2014/main" id="{31076BA5-C2E7-441D-91B6-FABD60703490}"/>
              </a:ext>
            </a:extLst>
          </p:cNvPr>
          <p:cNvPicPr>
            <a:picLocks noChangeAspect="1"/>
          </p:cNvPicPr>
          <p:nvPr/>
        </p:nvPicPr>
        <p:blipFill>
          <a:blip r:embed="rId7"/>
          <a:stretch>
            <a:fillRect/>
          </a:stretch>
        </p:blipFill>
        <p:spPr>
          <a:xfrm>
            <a:off x="6528680" y="3803116"/>
            <a:ext cx="2238375" cy="1238250"/>
          </a:xfrm>
          <a:prstGeom prst="rect">
            <a:avLst/>
          </a:prstGeom>
        </p:spPr>
      </p:pic>
    </p:spTree>
    <p:extLst>
      <p:ext uri="{BB962C8B-B14F-4D97-AF65-F5344CB8AC3E}">
        <p14:creationId xmlns:p14="http://schemas.microsoft.com/office/powerpoint/2010/main" val="181621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35711-4989-4207-B11D-B79AF5FE8B07}"/>
              </a:ext>
            </a:extLst>
          </p:cNvPr>
          <p:cNvSpPr>
            <a:spLocks noGrp="1"/>
          </p:cNvSpPr>
          <p:nvPr>
            <p:ph type="title"/>
          </p:nvPr>
        </p:nvSpPr>
        <p:spPr/>
        <p:txBody>
          <a:bodyPr/>
          <a:lstStyle/>
          <a:p>
            <a:r>
              <a:rPr lang="en-US" dirty="0"/>
              <a:t>Using Azure Pipelines</a:t>
            </a:r>
          </a:p>
        </p:txBody>
      </p:sp>
      <p:sp>
        <p:nvSpPr>
          <p:cNvPr id="3" name="Text Placeholder 2">
            <a:extLst>
              <a:ext uri="{FF2B5EF4-FFF2-40B4-BE49-F238E27FC236}">
                <a16:creationId xmlns:a16="http://schemas.microsoft.com/office/drawing/2014/main" id="{3ADBDE5B-A536-4084-952E-EE3DA6DCC945}"/>
              </a:ext>
            </a:extLst>
          </p:cNvPr>
          <p:cNvSpPr>
            <a:spLocks noGrp="1"/>
          </p:cNvSpPr>
          <p:nvPr>
            <p:ph type="body" sz="quarter" idx="10"/>
          </p:nvPr>
        </p:nvSpPr>
        <p:spPr>
          <a:xfrm>
            <a:off x="584200" y="1435497"/>
            <a:ext cx="11018520" cy="4271939"/>
          </a:xfrm>
        </p:spPr>
        <p:txBody>
          <a:bodyPr/>
          <a:lstStyle/>
          <a:p>
            <a:r>
              <a:rPr lang="en-US" dirty="0"/>
              <a:t>Build pipelines can be used to</a:t>
            </a:r>
          </a:p>
          <a:p>
            <a:pPr lvl="1"/>
            <a:r>
              <a:rPr lang="en-US" dirty="0"/>
              <a:t>Create dev environments</a:t>
            </a:r>
          </a:p>
          <a:p>
            <a:pPr lvl="1"/>
            <a:r>
              <a:rPr lang="en-US" dirty="0"/>
              <a:t>Commit changes from dev to source control</a:t>
            </a:r>
          </a:p>
          <a:p>
            <a:pPr lvl="1"/>
            <a:r>
              <a:rPr lang="en-US" dirty="0"/>
              <a:t>Solution Checker</a:t>
            </a:r>
          </a:p>
          <a:p>
            <a:pPr lvl="1"/>
            <a:r>
              <a:rPr lang="en-US" dirty="0"/>
              <a:t>Automated Testing</a:t>
            </a:r>
          </a:p>
          <a:p>
            <a:pPr lvl="1"/>
            <a:r>
              <a:rPr lang="en-US" dirty="0"/>
              <a:t>To build output solutions from source control (e.g. managed/unmanaged)</a:t>
            </a:r>
          </a:p>
          <a:p>
            <a:pPr lvl="1"/>
            <a:endParaRPr lang="en-US" dirty="0"/>
          </a:p>
          <a:p>
            <a:r>
              <a:rPr lang="en-US" dirty="0"/>
              <a:t>Release pipelines can be used to</a:t>
            </a:r>
          </a:p>
          <a:p>
            <a:pPr lvl="1"/>
            <a:r>
              <a:rPr lang="en-US" dirty="0"/>
              <a:t>Take solutions from build pipelines and deploy them to one or more test/prod environments</a:t>
            </a:r>
          </a:p>
          <a:p>
            <a:pPr lvl="1"/>
            <a:r>
              <a:rPr lang="en-US" dirty="0"/>
              <a:t>Perform automated testing as part of release process</a:t>
            </a:r>
          </a:p>
          <a:p>
            <a:pPr lvl="1"/>
            <a:r>
              <a:rPr lang="en-US" dirty="0"/>
              <a:t>Pause for approvals before progressing to next environment</a:t>
            </a:r>
          </a:p>
        </p:txBody>
      </p:sp>
    </p:spTree>
    <p:extLst>
      <p:ext uri="{BB962C8B-B14F-4D97-AF65-F5344CB8AC3E}">
        <p14:creationId xmlns:p14="http://schemas.microsoft.com/office/powerpoint/2010/main" val="1292791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6D5B9-BD42-4681-8616-9D910C8FAE18}"/>
              </a:ext>
            </a:extLst>
          </p:cNvPr>
          <p:cNvSpPr>
            <a:spLocks noGrp="1"/>
          </p:cNvSpPr>
          <p:nvPr>
            <p:ph type="title"/>
          </p:nvPr>
        </p:nvSpPr>
        <p:spPr/>
        <p:txBody>
          <a:bodyPr/>
          <a:lstStyle/>
          <a:p>
            <a:r>
              <a:rPr lang="en-US" dirty="0">
                <a:solidFill>
                  <a:schemeClr val="tx1"/>
                </a:solidFill>
              </a:rPr>
              <a:t>ALM Powered by Azure DevOps</a:t>
            </a:r>
          </a:p>
        </p:txBody>
      </p:sp>
      <p:grpSp>
        <p:nvGrpSpPr>
          <p:cNvPr id="137" name="Group 136">
            <a:extLst>
              <a:ext uri="{FF2B5EF4-FFF2-40B4-BE49-F238E27FC236}">
                <a16:creationId xmlns:a16="http://schemas.microsoft.com/office/drawing/2014/main" id="{CD65FCC0-D6FE-4B56-9745-1AE6BE0A8610}"/>
              </a:ext>
            </a:extLst>
          </p:cNvPr>
          <p:cNvGrpSpPr/>
          <p:nvPr/>
        </p:nvGrpSpPr>
        <p:grpSpPr>
          <a:xfrm>
            <a:off x="487329" y="1769123"/>
            <a:ext cx="2928972" cy="404766"/>
            <a:chOff x="800089" y="1498063"/>
            <a:chExt cx="2929387" cy="404823"/>
          </a:xfrm>
        </p:grpSpPr>
        <p:sp>
          <p:nvSpPr>
            <p:cNvPr id="138" name="TextBox 137">
              <a:extLst>
                <a:ext uri="{FF2B5EF4-FFF2-40B4-BE49-F238E27FC236}">
                  <a16:creationId xmlns:a16="http://schemas.microsoft.com/office/drawing/2014/main" id="{23305CFD-F5A9-434F-B014-2BAD9A570E4F}"/>
                </a:ext>
              </a:extLst>
            </p:cNvPr>
            <p:cNvSpPr txBox="1"/>
            <p:nvPr/>
          </p:nvSpPr>
          <p:spPr>
            <a:xfrm>
              <a:off x="800089" y="1736663"/>
              <a:ext cx="2929387" cy="166223"/>
            </a:xfrm>
            <a:prstGeom prst="rect">
              <a:avLst/>
            </a:prstGeom>
            <a:noFill/>
          </p:spPr>
          <p:txBody>
            <a:bodyPr wrap="square" lIns="0" tIns="0" rIns="0" bIns="0" rtlCol="0">
              <a:spAutoFit/>
            </a:bodyPr>
            <a:lstStyle>
              <a:defPPr>
                <a:defRPr lang="en-US"/>
              </a:defPPr>
              <a:lvl1pPr>
                <a:lnSpc>
                  <a:spcPct val="90000"/>
                </a:lnSpc>
                <a:defRPr sz="1600">
                  <a:gradFill>
                    <a:gsLst>
                      <a:gs pos="0">
                        <a:srgbClr val="FFFFFF"/>
                      </a:gs>
                      <a:gs pos="100000">
                        <a:srgbClr val="FFFFFF"/>
                      </a:gs>
                    </a:gsLst>
                    <a:lin ang="5400000" scaled="0"/>
                  </a:gradFill>
                </a:defRPr>
              </a:lvl1pPr>
            </a:lstStyle>
            <a:p>
              <a:pPr marL="0" marR="0" lvl="0" indent="0" algn="ctr" defTabSz="895698" rtl="0" eaLnBrk="1" fontAlgn="auto"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a:ln>
                    <a:noFill/>
                  </a:ln>
                  <a:solidFill>
                    <a:schemeClr val="tx1"/>
                  </a:solidFill>
                  <a:effectLst/>
                  <a:uLnTx/>
                  <a:uFillTx/>
                  <a:latin typeface="Segoe UI Semilight" panose="020B0402040204020203" pitchFamily="34" charset="0"/>
                  <a:ea typeface="+mn-ea"/>
                  <a:cs typeface="Segoe UI Semilight" panose="020B0402040204020203" pitchFamily="34" charset="0"/>
                </a:rPr>
                <a:t>Getting started, faster</a:t>
              </a:r>
            </a:p>
          </p:txBody>
        </p:sp>
        <p:sp>
          <p:nvSpPr>
            <p:cNvPr id="139" name="TextBox 138">
              <a:extLst>
                <a:ext uri="{FF2B5EF4-FFF2-40B4-BE49-F238E27FC236}">
                  <a16:creationId xmlns:a16="http://schemas.microsoft.com/office/drawing/2014/main" id="{8B8A5457-C27E-46F5-B706-BE557DEF5778}"/>
                </a:ext>
              </a:extLst>
            </p:cNvPr>
            <p:cNvSpPr txBox="1">
              <a:spLocks noChangeAspect="1"/>
            </p:cNvSpPr>
            <p:nvPr/>
          </p:nvSpPr>
          <p:spPr>
            <a:xfrm>
              <a:off x="872870" y="1498063"/>
              <a:ext cx="2783825" cy="249334"/>
            </a:xfrm>
            <a:prstGeom prst="rect">
              <a:avLst/>
            </a:prstGeom>
            <a:noFill/>
          </p:spPr>
          <p:txBody>
            <a:bodyPr wrap="square" lIns="0" tIns="0" rIns="0" bIns="0" rtlCol="0">
              <a:spAutoFit/>
            </a:bodyPr>
            <a:lstStyle>
              <a:defPPr>
                <a:defRPr lang="en-US"/>
              </a:defPPr>
              <a:lvl1pPr>
                <a:lnSpc>
                  <a:spcPct val="90000"/>
                </a:lnSpc>
                <a:defRPr sz="1600">
                  <a:gradFill>
                    <a:gsLst>
                      <a:gs pos="0">
                        <a:srgbClr val="FFFFFF"/>
                      </a:gs>
                      <a:gs pos="100000">
                        <a:srgbClr val="FFFFFF"/>
                      </a:gs>
                    </a:gsLst>
                    <a:lin ang="5400000" scaled="0"/>
                  </a:gradFill>
                </a:defRPr>
              </a:lvl1pPr>
            </a:lstStyle>
            <a:p>
              <a:pPr marL="0" marR="0" lvl="0" indent="0" algn="ctr" defTabSz="895698" rtl="0" eaLnBrk="1" fontAlgn="auto" latinLnBrk="0" hangingPunct="1">
                <a:lnSpc>
                  <a:spcPct val="90000"/>
                </a:lnSpc>
                <a:spcBef>
                  <a:spcPts val="0"/>
                </a:spcBef>
                <a:spcAft>
                  <a:spcPts val="0"/>
                </a:spcAft>
                <a:buClrTx/>
                <a:buSzTx/>
                <a:buFontTx/>
                <a:buNone/>
                <a:tabLst/>
                <a:defRPr/>
              </a:pPr>
              <a:r>
                <a:rPr kumimoji="0" lang="en-US" sz="1800" b="1" i="0" u="none" strike="noStrike" kern="0" cap="none" spc="0" normalizeH="0" baseline="0" noProof="0">
                  <a:ln>
                    <a:noFill/>
                  </a:ln>
                  <a:solidFill>
                    <a:schemeClr val="tx1"/>
                  </a:solidFill>
                  <a:effectLst/>
                  <a:uLnTx/>
                  <a:uFillTx/>
                  <a:latin typeface="Segoe UI Semibold" charset="0"/>
                  <a:ea typeface="Segoe UI Semibold" charset="0"/>
                  <a:cs typeface="Segoe UI Semibold" charset="0"/>
                </a:rPr>
                <a:t>Initiate</a:t>
              </a:r>
            </a:p>
          </p:txBody>
        </p:sp>
      </p:grpSp>
      <p:grpSp>
        <p:nvGrpSpPr>
          <p:cNvPr id="140" name="Group 139">
            <a:extLst>
              <a:ext uri="{FF2B5EF4-FFF2-40B4-BE49-F238E27FC236}">
                <a16:creationId xmlns:a16="http://schemas.microsoft.com/office/drawing/2014/main" id="{D9765366-CA7C-408B-983B-1C57DA6FF666}"/>
              </a:ext>
            </a:extLst>
          </p:cNvPr>
          <p:cNvGrpSpPr/>
          <p:nvPr/>
        </p:nvGrpSpPr>
        <p:grpSpPr>
          <a:xfrm>
            <a:off x="3445663" y="1784102"/>
            <a:ext cx="3280299" cy="407205"/>
            <a:chOff x="4455618" y="1495623"/>
            <a:chExt cx="3280764" cy="407263"/>
          </a:xfrm>
        </p:grpSpPr>
        <p:sp>
          <p:nvSpPr>
            <p:cNvPr id="141" name="TextBox 140">
              <a:extLst>
                <a:ext uri="{FF2B5EF4-FFF2-40B4-BE49-F238E27FC236}">
                  <a16:creationId xmlns:a16="http://schemas.microsoft.com/office/drawing/2014/main" id="{F861A191-F0C9-47A2-A60D-3709D3CCCC06}"/>
                </a:ext>
              </a:extLst>
            </p:cNvPr>
            <p:cNvSpPr txBox="1"/>
            <p:nvPr/>
          </p:nvSpPr>
          <p:spPr>
            <a:xfrm>
              <a:off x="4455618" y="1736663"/>
              <a:ext cx="3280764" cy="166223"/>
            </a:xfrm>
            <a:prstGeom prst="rect">
              <a:avLst/>
            </a:prstGeom>
            <a:noFill/>
          </p:spPr>
          <p:txBody>
            <a:bodyPr wrap="square" lIns="0" tIns="0" rIns="0" bIns="0" rtlCol="0">
              <a:spAutoFit/>
            </a:bodyPr>
            <a:lstStyle>
              <a:defPPr>
                <a:defRPr lang="en-US"/>
              </a:defPPr>
              <a:lvl1pPr>
                <a:lnSpc>
                  <a:spcPct val="90000"/>
                </a:lnSpc>
                <a:defRPr sz="1600">
                  <a:gradFill>
                    <a:gsLst>
                      <a:gs pos="0">
                        <a:srgbClr val="FFFFFF"/>
                      </a:gs>
                      <a:gs pos="100000">
                        <a:srgbClr val="FFFFFF"/>
                      </a:gs>
                    </a:gsLst>
                    <a:lin ang="5400000" scaled="0"/>
                  </a:gradFill>
                </a:defRPr>
              </a:lvl1pPr>
            </a:lstStyle>
            <a:p>
              <a:pPr marL="0" marR="0" lvl="0" indent="0" algn="ctr" defTabSz="895698" rtl="0" eaLnBrk="1" fontAlgn="auto"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a:ln>
                    <a:noFill/>
                  </a:ln>
                  <a:solidFill>
                    <a:schemeClr val="tx1"/>
                  </a:solidFill>
                  <a:effectLst/>
                  <a:uLnTx/>
                  <a:uFillTx/>
                  <a:latin typeface="Segoe UI Semilight" panose="020B0402040204020203" pitchFamily="34" charset="0"/>
                  <a:ea typeface="+mn-ea"/>
                  <a:cs typeface="Segoe UI Semilight" panose="020B0402040204020203" pitchFamily="34" charset="0"/>
                </a:rPr>
                <a:t>Build and Walk away</a:t>
              </a:r>
            </a:p>
          </p:txBody>
        </p:sp>
        <p:sp>
          <p:nvSpPr>
            <p:cNvPr id="142" name="TextBox 141">
              <a:extLst>
                <a:ext uri="{FF2B5EF4-FFF2-40B4-BE49-F238E27FC236}">
                  <a16:creationId xmlns:a16="http://schemas.microsoft.com/office/drawing/2014/main" id="{F7B89772-18D8-418F-97CB-F59646168FAE}"/>
                </a:ext>
              </a:extLst>
            </p:cNvPr>
            <p:cNvSpPr txBox="1"/>
            <p:nvPr/>
          </p:nvSpPr>
          <p:spPr>
            <a:xfrm>
              <a:off x="4838049" y="1495623"/>
              <a:ext cx="2515903" cy="249335"/>
            </a:xfrm>
            <a:prstGeom prst="rect">
              <a:avLst/>
            </a:prstGeom>
            <a:noFill/>
          </p:spPr>
          <p:txBody>
            <a:bodyPr wrap="square" lIns="0" tIns="0" rIns="0" bIns="0" rtlCol="0">
              <a:spAutoFit/>
            </a:bodyPr>
            <a:lstStyle>
              <a:defPPr>
                <a:defRPr lang="en-US"/>
              </a:defPPr>
              <a:lvl1pPr>
                <a:lnSpc>
                  <a:spcPct val="90000"/>
                </a:lnSpc>
                <a:defRPr sz="1600">
                  <a:gradFill>
                    <a:gsLst>
                      <a:gs pos="0">
                        <a:srgbClr val="FFFFFF"/>
                      </a:gs>
                      <a:gs pos="100000">
                        <a:srgbClr val="FFFFFF"/>
                      </a:gs>
                    </a:gsLst>
                    <a:lin ang="5400000" scaled="0"/>
                  </a:gradFill>
                </a:defRPr>
              </a:lvl1pPr>
            </a:lstStyle>
            <a:p>
              <a:pPr marL="0" marR="0" lvl="0" indent="0" algn="ctr" defTabSz="895698" rtl="0" eaLnBrk="1" fontAlgn="auto" latinLnBrk="0" hangingPunct="1">
                <a:lnSpc>
                  <a:spcPct val="90000"/>
                </a:lnSpc>
                <a:spcBef>
                  <a:spcPts val="0"/>
                </a:spcBef>
                <a:spcAft>
                  <a:spcPts val="0"/>
                </a:spcAft>
                <a:buClrTx/>
                <a:buSzTx/>
                <a:buFontTx/>
                <a:buNone/>
                <a:tabLst/>
                <a:defRPr/>
              </a:pPr>
              <a:r>
                <a:rPr kumimoji="0" lang="en-US" sz="1800" b="1" i="0" u="none" strike="noStrike" kern="0" cap="none" spc="0" normalizeH="0" baseline="0" noProof="0">
                  <a:ln>
                    <a:noFill/>
                  </a:ln>
                  <a:solidFill>
                    <a:schemeClr val="tx1"/>
                  </a:solidFill>
                  <a:effectLst/>
                  <a:uLnTx/>
                  <a:uFillTx/>
                  <a:latin typeface="Segoe UI Semibold" charset="0"/>
                  <a:ea typeface="Segoe UI Semibold" charset="0"/>
                  <a:cs typeface="Segoe UI Semibold" charset="0"/>
                </a:rPr>
                <a:t>Build</a:t>
              </a:r>
            </a:p>
          </p:txBody>
        </p:sp>
      </p:grpSp>
      <p:grpSp>
        <p:nvGrpSpPr>
          <p:cNvPr id="143" name="Group 142">
            <a:extLst>
              <a:ext uri="{FF2B5EF4-FFF2-40B4-BE49-F238E27FC236}">
                <a16:creationId xmlns:a16="http://schemas.microsoft.com/office/drawing/2014/main" id="{A7955DF2-902A-4C64-A864-A9DD190CCD66}"/>
              </a:ext>
            </a:extLst>
          </p:cNvPr>
          <p:cNvGrpSpPr/>
          <p:nvPr/>
        </p:nvGrpSpPr>
        <p:grpSpPr>
          <a:xfrm>
            <a:off x="7867833" y="1788654"/>
            <a:ext cx="3234855" cy="402653"/>
            <a:chOff x="8268736" y="1500176"/>
            <a:chExt cx="3235314" cy="402710"/>
          </a:xfrm>
        </p:grpSpPr>
        <p:sp>
          <p:nvSpPr>
            <p:cNvPr id="144" name="TextBox 143">
              <a:extLst>
                <a:ext uri="{FF2B5EF4-FFF2-40B4-BE49-F238E27FC236}">
                  <a16:creationId xmlns:a16="http://schemas.microsoft.com/office/drawing/2014/main" id="{7BCB12A5-1214-42CC-A37F-21558D73F97B}"/>
                </a:ext>
              </a:extLst>
            </p:cNvPr>
            <p:cNvSpPr txBox="1"/>
            <p:nvPr/>
          </p:nvSpPr>
          <p:spPr>
            <a:xfrm>
              <a:off x="8268736" y="1736663"/>
              <a:ext cx="3235314" cy="166223"/>
            </a:xfrm>
            <a:prstGeom prst="rect">
              <a:avLst/>
            </a:prstGeom>
            <a:noFill/>
          </p:spPr>
          <p:txBody>
            <a:bodyPr wrap="square" lIns="0" tIns="0" rIns="0" bIns="0" rtlCol="0">
              <a:spAutoFit/>
            </a:bodyPr>
            <a:lstStyle>
              <a:defPPr>
                <a:defRPr lang="en-US"/>
              </a:defPPr>
              <a:lvl1pPr>
                <a:lnSpc>
                  <a:spcPct val="90000"/>
                </a:lnSpc>
                <a:defRPr sz="1600">
                  <a:gradFill>
                    <a:gsLst>
                      <a:gs pos="0">
                        <a:srgbClr val="FFFFFF"/>
                      </a:gs>
                      <a:gs pos="100000">
                        <a:srgbClr val="FFFFFF"/>
                      </a:gs>
                    </a:gsLst>
                    <a:lin ang="5400000" scaled="0"/>
                  </a:gradFill>
                </a:defRPr>
              </a:lvl1pPr>
            </a:lstStyle>
            <a:p>
              <a:pPr marL="0" marR="0" lvl="0" indent="0" algn="ctr" defTabSz="895698" rtl="0" eaLnBrk="1" fontAlgn="auto"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a:ln>
                    <a:noFill/>
                  </a:ln>
                  <a:solidFill>
                    <a:schemeClr val="tx1"/>
                  </a:solidFill>
                  <a:effectLst/>
                  <a:uLnTx/>
                  <a:uFillTx/>
                  <a:latin typeface="Segoe UI Semilight" panose="020B0402040204020203" pitchFamily="34" charset="0"/>
                  <a:ea typeface="+mn-ea"/>
                  <a:cs typeface="Segoe UI Semilight" panose="020B0402040204020203" pitchFamily="34" charset="0"/>
                </a:rPr>
                <a:t>Automated, Predictive, Repeatable</a:t>
              </a:r>
            </a:p>
          </p:txBody>
        </p:sp>
        <p:sp>
          <p:nvSpPr>
            <p:cNvPr id="145" name="TextBox 144">
              <a:extLst>
                <a:ext uri="{FF2B5EF4-FFF2-40B4-BE49-F238E27FC236}">
                  <a16:creationId xmlns:a16="http://schemas.microsoft.com/office/drawing/2014/main" id="{1BAD3B93-91DA-4C0D-82D4-9B459DE1A291}"/>
                </a:ext>
              </a:extLst>
            </p:cNvPr>
            <p:cNvSpPr txBox="1"/>
            <p:nvPr/>
          </p:nvSpPr>
          <p:spPr>
            <a:xfrm>
              <a:off x="9027684" y="1500176"/>
              <a:ext cx="1717416" cy="249334"/>
            </a:xfrm>
            <a:prstGeom prst="rect">
              <a:avLst/>
            </a:prstGeom>
            <a:noFill/>
          </p:spPr>
          <p:txBody>
            <a:bodyPr wrap="square" lIns="0" tIns="0" rIns="0" bIns="0" rtlCol="0">
              <a:spAutoFit/>
            </a:bodyPr>
            <a:lstStyle>
              <a:defPPr>
                <a:defRPr lang="en-US"/>
              </a:defPPr>
              <a:lvl1pPr>
                <a:lnSpc>
                  <a:spcPct val="90000"/>
                </a:lnSpc>
                <a:defRPr sz="1600">
                  <a:gradFill>
                    <a:gsLst>
                      <a:gs pos="0">
                        <a:srgbClr val="FFFFFF"/>
                      </a:gs>
                      <a:gs pos="100000">
                        <a:srgbClr val="FFFFFF"/>
                      </a:gs>
                    </a:gsLst>
                    <a:lin ang="5400000" scaled="0"/>
                  </a:gradFill>
                </a:defRPr>
              </a:lvl1pPr>
            </a:lstStyle>
            <a:p>
              <a:pPr marL="0" marR="0" lvl="0" indent="0" algn="ctr" defTabSz="895698" rtl="0" eaLnBrk="1" fontAlgn="auto" latinLnBrk="0" hangingPunct="1">
                <a:lnSpc>
                  <a:spcPct val="90000"/>
                </a:lnSpc>
                <a:spcBef>
                  <a:spcPts val="0"/>
                </a:spcBef>
                <a:spcAft>
                  <a:spcPts val="0"/>
                </a:spcAft>
                <a:buClrTx/>
                <a:buSzTx/>
                <a:buFontTx/>
                <a:buNone/>
                <a:tabLst/>
                <a:defRPr/>
              </a:pPr>
              <a:r>
                <a:rPr kumimoji="0" lang="en-US" sz="1800" b="1" i="0" u="none" strike="noStrike" kern="0" cap="none" spc="0" normalizeH="0" baseline="0" noProof="0">
                  <a:ln>
                    <a:noFill/>
                  </a:ln>
                  <a:solidFill>
                    <a:schemeClr val="tx1"/>
                  </a:solidFill>
                  <a:effectLst/>
                  <a:uLnTx/>
                  <a:uFillTx/>
                  <a:latin typeface="Segoe UI Semibold" charset="0"/>
                  <a:ea typeface="Segoe UI Semibold" charset="0"/>
                  <a:cs typeface="Segoe UI Semibold" charset="0"/>
                </a:rPr>
                <a:t>Release</a:t>
              </a:r>
            </a:p>
          </p:txBody>
        </p:sp>
      </p:grpSp>
      <p:sp>
        <p:nvSpPr>
          <p:cNvPr id="146" name="Rectangle 145">
            <a:extLst>
              <a:ext uri="{FF2B5EF4-FFF2-40B4-BE49-F238E27FC236}">
                <a16:creationId xmlns:a16="http://schemas.microsoft.com/office/drawing/2014/main" id="{8F220EB4-6CDA-41A8-A582-9CB84B6BB9A7}"/>
              </a:ext>
            </a:extLst>
          </p:cNvPr>
          <p:cNvSpPr/>
          <p:nvPr/>
        </p:nvSpPr>
        <p:spPr>
          <a:xfrm>
            <a:off x="8733078" y="2449634"/>
            <a:ext cx="960510" cy="1683739"/>
          </a:xfrm>
          <a:prstGeom prst="rect">
            <a:avLst/>
          </a:prstGeom>
        </p:spPr>
        <p:txBody>
          <a:bodyPr wrap="square">
            <a:sp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endParaRPr kumimoji="0" lang="en-US" sz="11265" b="0" i="0" u="none" strike="noStrike" kern="0" cap="none" spc="0" normalizeH="0" baseline="0" noProof="0">
              <a:ln>
                <a:noFill/>
              </a:ln>
              <a:solidFill>
                <a:sysClr val="windowText" lastClr="000000"/>
              </a:solidFill>
              <a:effectLst/>
              <a:uLnTx/>
              <a:uFillTx/>
              <a:latin typeface="MSN MDL2 Assets" panose="050A0102010101010101" pitchFamily="18" charset="0"/>
              <a:ea typeface="+mn-ea"/>
              <a:cs typeface="+mn-cs"/>
            </a:endParaRPr>
          </a:p>
        </p:txBody>
      </p:sp>
      <p:sp>
        <p:nvSpPr>
          <p:cNvPr id="147" name="Oval 146">
            <a:extLst>
              <a:ext uri="{FF2B5EF4-FFF2-40B4-BE49-F238E27FC236}">
                <a16:creationId xmlns:a16="http://schemas.microsoft.com/office/drawing/2014/main" id="{E4316175-86EB-4AF2-8ADA-9F0CB65FD7BA}"/>
              </a:ext>
            </a:extLst>
          </p:cNvPr>
          <p:cNvSpPr/>
          <p:nvPr/>
        </p:nvSpPr>
        <p:spPr bwMode="auto">
          <a:xfrm>
            <a:off x="8839444" y="2354275"/>
            <a:ext cx="1343875" cy="1343875"/>
          </a:xfrm>
          <a:prstGeom prst="ellipse">
            <a:avLst/>
          </a:prstGeom>
          <a:solidFill>
            <a:srgbClr val="5B9B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79158" tIns="143326" rIns="179158" bIns="143326" numCol="1" spcCol="0" rtlCol="0" fromWordArt="0" anchor="ctr" anchorCtr="0" forceAA="0" compatLnSpc="1">
            <a:prstTxWarp prst="textNoShape">
              <a:avLst/>
            </a:prstTxWarp>
            <a:noAutofit/>
          </a:bodyPr>
          <a:lstStyle/>
          <a:p>
            <a:pPr marL="0" marR="0" lvl="0" indent="0" algn="ctr" defTabSz="913225" rtl="0" eaLnBrk="1" fontAlgn="base" latinLnBrk="0" hangingPunct="1">
              <a:lnSpc>
                <a:spcPct val="90000"/>
              </a:lnSpc>
              <a:spcBef>
                <a:spcPct val="0"/>
              </a:spcBef>
              <a:spcAft>
                <a:spcPct val="0"/>
              </a:spcAft>
              <a:buClrTx/>
              <a:buSzTx/>
              <a:buFontTx/>
              <a:buNone/>
              <a:tabLst/>
              <a:defRPr/>
            </a:pPr>
            <a:endParaRPr kumimoji="0" lang="en-US" sz="117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8" name="Group 147">
            <a:extLst>
              <a:ext uri="{FF2B5EF4-FFF2-40B4-BE49-F238E27FC236}">
                <a16:creationId xmlns:a16="http://schemas.microsoft.com/office/drawing/2014/main" id="{27DB67E2-0A04-486A-8F68-20AFAE2D661F}"/>
              </a:ext>
            </a:extLst>
          </p:cNvPr>
          <p:cNvGrpSpPr/>
          <p:nvPr/>
        </p:nvGrpSpPr>
        <p:grpSpPr>
          <a:xfrm>
            <a:off x="7019332" y="3830002"/>
            <a:ext cx="2803907" cy="620528"/>
            <a:chOff x="7919475" y="5462377"/>
            <a:chExt cx="3190537" cy="734005"/>
          </a:xfrm>
        </p:grpSpPr>
        <p:sp>
          <p:nvSpPr>
            <p:cNvPr id="149" name="Oval 148">
              <a:extLst>
                <a:ext uri="{FF2B5EF4-FFF2-40B4-BE49-F238E27FC236}">
                  <a16:creationId xmlns:a16="http://schemas.microsoft.com/office/drawing/2014/main" id="{91DBD547-FBCE-433D-8FB0-ED8D487F3C61}"/>
                </a:ext>
              </a:extLst>
            </p:cNvPr>
            <p:cNvSpPr/>
            <p:nvPr/>
          </p:nvSpPr>
          <p:spPr bwMode="auto">
            <a:xfrm>
              <a:off x="9569403" y="5462377"/>
              <a:ext cx="717038" cy="717038"/>
            </a:xfrm>
            <a:prstGeom prst="ellipse">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79158" tIns="143326" rIns="179158" bIns="143326" numCol="1" spcCol="0" rtlCol="0" fromWordArt="0" anchor="ctr" anchorCtr="0" forceAA="0" compatLnSpc="1">
              <a:prstTxWarp prst="textNoShape">
                <a:avLst/>
              </a:prstTxWarp>
              <a:noAutofit/>
            </a:bodyPr>
            <a:lstStyle/>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Run Solution </a:t>
              </a:r>
            </a:p>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Checker</a:t>
              </a:r>
            </a:p>
          </p:txBody>
        </p:sp>
        <p:sp>
          <p:nvSpPr>
            <p:cNvPr id="150" name="Oval 149">
              <a:extLst>
                <a:ext uri="{FF2B5EF4-FFF2-40B4-BE49-F238E27FC236}">
                  <a16:creationId xmlns:a16="http://schemas.microsoft.com/office/drawing/2014/main" id="{0DF48107-BA4B-457E-95B6-2748534DE688}"/>
                </a:ext>
              </a:extLst>
            </p:cNvPr>
            <p:cNvSpPr/>
            <p:nvPr/>
          </p:nvSpPr>
          <p:spPr bwMode="auto">
            <a:xfrm>
              <a:off x="8745833" y="5471764"/>
              <a:ext cx="717038" cy="717038"/>
            </a:xfrm>
            <a:prstGeom prst="ellipse">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79158" tIns="143326" rIns="179158" bIns="143326" numCol="1" spcCol="0" rtlCol="0" fromWordArt="0" anchor="ctr" anchorCtr="0" forceAA="0" compatLnSpc="1">
              <a:prstTxWarp prst="textNoShape">
                <a:avLst/>
              </a:prstTxWarp>
              <a:noAutofit/>
            </a:bodyPr>
            <a:lstStyle/>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Pack Solution</a:t>
              </a:r>
            </a:p>
          </p:txBody>
        </p:sp>
        <p:sp>
          <p:nvSpPr>
            <p:cNvPr id="151" name="Oval 150">
              <a:extLst>
                <a:ext uri="{FF2B5EF4-FFF2-40B4-BE49-F238E27FC236}">
                  <a16:creationId xmlns:a16="http://schemas.microsoft.com/office/drawing/2014/main" id="{4694ADC2-2AB1-4BCB-930B-A5F515D040DA}"/>
                </a:ext>
              </a:extLst>
            </p:cNvPr>
            <p:cNvSpPr/>
            <p:nvPr/>
          </p:nvSpPr>
          <p:spPr bwMode="auto">
            <a:xfrm>
              <a:off x="10392974" y="5479344"/>
              <a:ext cx="717038" cy="717038"/>
            </a:xfrm>
            <a:prstGeom prst="ellipse">
              <a:avLst/>
            </a:prstGeom>
            <a:solidFill>
              <a:srgbClr val="FFC00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79158" tIns="143326" rIns="179158" bIns="143326" numCol="1" spcCol="0" rtlCol="0" fromWordArt="0" anchor="ctr" anchorCtr="0" forceAA="0" compatLnSpc="1">
              <a:prstTxWarp prst="textNoShape">
                <a:avLst/>
              </a:prstTxWarp>
              <a:noAutofit/>
            </a:bodyPr>
            <a:lstStyle/>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Run </a:t>
              </a:r>
            </a:p>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Integration </a:t>
              </a:r>
            </a:p>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Test</a:t>
              </a:r>
            </a:p>
          </p:txBody>
        </p:sp>
        <p:sp>
          <p:nvSpPr>
            <p:cNvPr id="152" name="Oval 151">
              <a:extLst>
                <a:ext uri="{FF2B5EF4-FFF2-40B4-BE49-F238E27FC236}">
                  <a16:creationId xmlns:a16="http://schemas.microsoft.com/office/drawing/2014/main" id="{021D3563-DF47-4ED9-AD77-0172EA2057C6}"/>
                </a:ext>
              </a:extLst>
            </p:cNvPr>
            <p:cNvSpPr/>
            <p:nvPr/>
          </p:nvSpPr>
          <p:spPr bwMode="auto">
            <a:xfrm>
              <a:off x="7919475" y="5479344"/>
              <a:ext cx="717038" cy="717038"/>
            </a:xfrm>
            <a:prstGeom prst="ellipse">
              <a:avLst/>
            </a:prstGeom>
            <a:solidFill>
              <a:srgbClr val="FFC00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79158" tIns="143326" rIns="179158" bIns="143326" numCol="1" spcCol="0" rtlCol="0" fromWordArt="0" anchor="ctr" anchorCtr="0" forceAA="0" compatLnSpc="1">
              <a:prstTxWarp prst="textNoShape">
                <a:avLst/>
              </a:prstTxWarp>
              <a:noAutofit/>
            </a:bodyPr>
            <a:lstStyle/>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prstClr val="black">
                      <a:lumMod val="50000"/>
                    </a:prstClr>
                  </a:solidFill>
                  <a:effectLst/>
                  <a:uLnTx/>
                  <a:uFillTx/>
                  <a:latin typeface="Segoe UI"/>
                  <a:ea typeface="Segoe UI" pitchFamily="34" charset="0"/>
                  <a:cs typeface="Segoe UI" pitchFamily="34" charset="0"/>
                </a:rPr>
                <a:t>Run Unit Test</a:t>
              </a:r>
            </a:p>
          </p:txBody>
        </p:sp>
      </p:grpSp>
      <p:grpSp>
        <p:nvGrpSpPr>
          <p:cNvPr id="153" name="Group 152">
            <a:extLst>
              <a:ext uri="{FF2B5EF4-FFF2-40B4-BE49-F238E27FC236}">
                <a16:creationId xmlns:a16="http://schemas.microsoft.com/office/drawing/2014/main" id="{21D5907E-ADB8-4A92-BF8E-EF145B5AE473}"/>
              </a:ext>
            </a:extLst>
          </p:cNvPr>
          <p:cNvGrpSpPr/>
          <p:nvPr/>
        </p:nvGrpSpPr>
        <p:grpSpPr>
          <a:xfrm>
            <a:off x="3718180" y="3839371"/>
            <a:ext cx="2771543" cy="607955"/>
            <a:chOff x="4270761" y="5471748"/>
            <a:chExt cx="3153711" cy="719133"/>
          </a:xfrm>
        </p:grpSpPr>
        <p:sp>
          <p:nvSpPr>
            <p:cNvPr id="154" name="Oval 153">
              <a:extLst>
                <a:ext uri="{FF2B5EF4-FFF2-40B4-BE49-F238E27FC236}">
                  <a16:creationId xmlns:a16="http://schemas.microsoft.com/office/drawing/2014/main" id="{1EE6C323-253D-4C54-B789-95E3F084E425}"/>
                </a:ext>
              </a:extLst>
            </p:cNvPr>
            <p:cNvSpPr/>
            <p:nvPr/>
          </p:nvSpPr>
          <p:spPr bwMode="auto">
            <a:xfrm>
              <a:off x="4270761" y="5471748"/>
              <a:ext cx="717038" cy="717038"/>
            </a:xfrm>
            <a:prstGeom prst="ellipse">
              <a:avLst/>
            </a:prstGeom>
            <a:solidFill>
              <a:srgbClr val="FFC00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79158" tIns="143326" rIns="179158" bIns="143326" numCol="1" spcCol="0" rtlCol="0" fromWordArt="0" anchor="ctr" anchorCtr="0" forceAA="0" compatLnSpc="1">
              <a:prstTxWarp prst="textNoShape">
                <a:avLst/>
              </a:prstTxWarp>
              <a:noAutofit/>
            </a:bodyPr>
            <a:lstStyle/>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prstClr val="black">
                      <a:lumMod val="50000"/>
                    </a:prstClr>
                  </a:solidFill>
                  <a:effectLst/>
                  <a:uLnTx/>
                  <a:uFillTx/>
                  <a:latin typeface="Segoe UI"/>
                  <a:ea typeface="+mn-ea"/>
                  <a:cs typeface="Segoe UI" pitchFamily="34" charset="0"/>
                </a:rPr>
                <a:t>Run Unit Test</a:t>
              </a:r>
            </a:p>
          </p:txBody>
        </p:sp>
        <p:sp>
          <p:nvSpPr>
            <p:cNvPr id="155" name="Oval 154">
              <a:extLst>
                <a:ext uri="{FF2B5EF4-FFF2-40B4-BE49-F238E27FC236}">
                  <a16:creationId xmlns:a16="http://schemas.microsoft.com/office/drawing/2014/main" id="{C3348992-2024-47FA-9519-57196BE9FB44}"/>
                </a:ext>
              </a:extLst>
            </p:cNvPr>
            <p:cNvSpPr/>
            <p:nvPr/>
          </p:nvSpPr>
          <p:spPr bwMode="auto">
            <a:xfrm>
              <a:off x="5075919" y="5471748"/>
              <a:ext cx="717038" cy="717038"/>
            </a:xfrm>
            <a:prstGeom prst="ellipse">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79158" tIns="143326" rIns="179158" bIns="143326" numCol="1" spcCol="0" rtlCol="0" fromWordArt="0" anchor="ctr" anchorCtr="0" forceAA="0" compatLnSpc="1">
              <a:prstTxWarp prst="textNoShape">
                <a:avLst/>
              </a:prstTxWarp>
              <a:noAutofit/>
            </a:bodyPr>
            <a:lstStyle/>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FFFFFF"/>
                  </a:solidFill>
                  <a:effectLst/>
                  <a:uLnTx/>
                  <a:uFillTx/>
                  <a:latin typeface="Segoe UI"/>
                  <a:ea typeface="+mn-ea"/>
                  <a:cs typeface="Segoe UI" pitchFamily="34" charset="0"/>
                </a:rPr>
                <a:t>Run Solution </a:t>
              </a:r>
            </a:p>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FFFFFF"/>
                  </a:solidFill>
                  <a:effectLst/>
                  <a:uLnTx/>
                  <a:uFillTx/>
                  <a:latin typeface="Segoe UI"/>
                  <a:ea typeface="+mn-ea"/>
                  <a:cs typeface="Segoe UI" pitchFamily="34" charset="0"/>
                </a:rPr>
                <a:t>Checker</a:t>
              </a:r>
            </a:p>
          </p:txBody>
        </p:sp>
        <p:sp>
          <p:nvSpPr>
            <p:cNvPr id="156" name="Oval 155">
              <a:extLst>
                <a:ext uri="{FF2B5EF4-FFF2-40B4-BE49-F238E27FC236}">
                  <a16:creationId xmlns:a16="http://schemas.microsoft.com/office/drawing/2014/main" id="{EADB5791-A98E-4F49-A778-1FF0F4ADFF6D}"/>
                </a:ext>
              </a:extLst>
            </p:cNvPr>
            <p:cNvSpPr/>
            <p:nvPr/>
          </p:nvSpPr>
          <p:spPr bwMode="auto">
            <a:xfrm>
              <a:off x="5881078" y="5471748"/>
              <a:ext cx="717038" cy="717038"/>
            </a:xfrm>
            <a:prstGeom prst="ellipse">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79158" tIns="143326" rIns="179158" bIns="143326" numCol="1" spcCol="0" rtlCol="0" fromWordArt="0" anchor="ctr" anchorCtr="0" forceAA="0" compatLnSpc="1">
              <a:prstTxWarp prst="textNoShape">
                <a:avLst/>
              </a:prstTxWarp>
              <a:noAutofit/>
            </a:bodyPr>
            <a:lstStyle/>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FFFFFF"/>
                  </a:solidFill>
                  <a:effectLst/>
                  <a:uLnTx/>
                  <a:uFillTx/>
                  <a:latin typeface="Segoe UI"/>
                  <a:ea typeface="+mn-ea"/>
                  <a:cs typeface="Segoe UI" pitchFamily="34" charset="0"/>
                </a:rPr>
                <a:t>Export</a:t>
              </a:r>
            </a:p>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FFFFFF"/>
                  </a:solidFill>
                  <a:effectLst/>
                  <a:uLnTx/>
                  <a:uFillTx/>
                  <a:latin typeface="Segoe UI"/>
                  <a:ea typeface="+mn-ea"/>
                  <a:cs typeface="Segoe UI" pitchFamily="34" charset="0"/>
                </a:rPr>
                <a:t> Solution</a:t>
              </a:r>
            </a:p>
          </p:txBody>
        </p:sp>
        <p:sp>
          <p:nvSpPr>
            <p:cNvPr id="157" name="Oval 156">
              <a:extLst>
                <a:ext uri="{FF2B5EF4-FFF2-40B4-BE49-F238E27FC236}">
                  <a16:creationId xmlns:a16="http://schemas.microsoft.com/office/drawing/2014/main" id="{CB44D2EB-3902-457B-868C-A68E8CF8230E}"/>
                </a:ext>
              </a:extLst>
            </p:cNvPr>
            <p:cNvSpPr/>
            <p:nvPr/>
          </p:nvSpPr>
          <p:spPr bwMode="auto">
            <a:xfrm>
              <a:off x="6707434" y="5473843"/>
              <a:ext cx="717038" cy="717038"/>
            </a:xfrm>
            <a:prstGeom prst="ellipse">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79158" tIns="143326" rIns="179158" bIns="143326" numCol="1" spcCol="0" rtlCol="0" fromWordArt="0" anchor="ctr" anchorCtr="0" forceAA="0" compatLnSpc="1">
              <a:prstTxWarp prst="textNoShape">
                <a:avLst/>
              </a:prstTxWarp>
              <a:noAutofit/>
            </a:bodyPr>
            <a:lstStyle/>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FFFFFF"/>
                  </a:solidFill>
                  <a:effectLst/>
                  <a:uLnTx/>
                  <a:uFillTx/>
                  <a:latin typeface="Segoe UI"/>
                  <a:ea typeface="+mn-ea"/>
                  <a:cs typeface="Segoe UI" pitchFamily="34" charset="0"/>
                </a:rPr>
                <a:t>Unpack to</a:t>
              </a:r>
            </a:p>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FFFFFF"/>
                  </a:solidFill>
                  <a:effectLst/>
                  <a:uLnTx/>
                  <a:uFillTx/>
                  <a:latin typeface="Segoe UI"/>
                  <a:ea typeface="+mn-ea"/>
                  <a:cs typeface="Segoe UI" pitchFamily="34" charset="0"/>
                </a:rPr>
                <a:t>Repo </a:t>
              </a:r>
            </a:p>
          </p:txBody>
        </p:sp>
      </p:grpSp>
      <p:sp>
        <p:nvSpPr>
          <p:cNvPr id="158" name="Oval 157">
            <a:extLst>
              <a:ext uri="{FF2B5EF4-FFF2-40B4-BE49-F238E27FC236}">
                <a16:creationId xmlns:a16="http://schemas.microsoft.com/office/drawing/2014/main" id="{02B87E89-CD16-4377-AA7F-500C1DF43BEF}"/>
              </a:ext>
            </a:extLst>
          </p:cNvPr>
          <p:cNvSpPr/>
          <p:nvPr/>
        </p:nvSpPr>
        <p:spPr bwMode="auto">
          <a:xfrm>
            <a:off x="1280278" y="2336856"/>
            <a:ext cx="1343875" cy="1343875"/>
          </a:xfrm>
          <a:prstGeom prst="ellipse">
            <a:avLst/>
          </a:prstGeom>
          <a:solidFill>
            <a:srgbClr val="5B9B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79158" tIns="143326" rIns="179158" bIns="143326" numCol="1" spcCol="0" rtlCol="0" fromWordArt="0" anchor="ctr" anchorCtr="0" forceAA="0" compatLnSpc="1">
            <a:prstTxWarp prst="textNoShape">
              <a:avLst/>
            </a:prstTxWarp>
            <a:noAutofit/>
          </a:bodyPr>
          <a:lstStyle/>
          <a:p>
            <a:pPr marL="0" marR="0" lvl="0" indent="0" algn="ctr" defTabSz="913225" rtl="0" eaLnBrk="1" fontAlgn="base" latinLnBrk="0" hangingPunct="1">
              <a:lnSpc>
                <a:spcPct val="90000"/>
              </a:lnSpc>
              <a:spcBef>
                <a:spcPct val="0"/>
              </a:spcBef>
              <a:spcAft>
                <a:spcPct val="0"/>
              </a:spcAft>
              <a:buClrTx/>
              <a:buSzTx/>
              <a:buFontTx/>
              <a:buNone/>
              <a:tabLst/>
              <a:defRPr/>
            </a:pPr>
            <a:endParaRPr kumimoji="0" lang="en-US" sz="117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9" name="Oval 158">
            <a:extLst>
              <a:ext uri="{FF2B5EF4-FFF2-40B4-BE49-F238E27FC236}">
                <a16:creationId xmlns:a16="http://schemas.microsoft.com/office/drawing/2014/main" id="{F259EA64-E7AF-4D9B-9F9E-2C29F75C989C}"/>
              </a:ext>
            </a:extLst>
          </p:cNvPr>
          <p:cNvSpPr/>
          <p:nvPr/>
        </p:nvSpPr>
        <p:spPr bwMode="auto">
          <a:xfrm>
            <a:off x="4411084" y="2354274"/>
            <a:ext cx="1343875" cy="1343875"/>
          </a:xfrm>
          <a:prstGeom prst="ellipse">
            <a:avLst/>
          </a:prstGeom>
          <a:solidFill>
            <a:srgbClr val="5B9B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79158" tIns="143326" rIns="179158" bIns="143326" numCol="1" spcCol="0" rtlCol="0" fromWordArt="0" anchor="ctr" anchorCtr="0" forceAA="0" compatLnSpc="1">
            <a:prstTxWarp prst="textNoShape">
              <a:avLst/>
            </a:prstTxWarp>
            <a:noAutofit/>
          </a:bodyPr>
          <a:lstStyle/>
          <a:p>
            <a:pPr marL="0" marR="0" lvl="0" indent="0" algn="ctr" defTabSz="913225" rtl="0" eaLnBrk="1" fontAlgn="base" latinLnBrk="0" hangingPunct="1">
              <a:lnSpc>
                <a:spcPct val="90000"/>
              </a:lnSpc>
              <a:spcBef>
                <a:spcPct val="0"/>
              </a:spcBef>
              <a:spcAft>
                <a:spcPct val="0"/>
              </a:spcAft>
              <a:buClrTx/>
              <a:buSzTx/>
              <a:buFontTx/>
              <a:buNone/>
              <a:tabLst/>
              <a:defRPr/>
            </a:pPr>
            <a:endParaRPr kumimoji="0" lang="en-US" sz="117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60" name="Straight Connector 159">
            <a:extLst>
              <a:ext uri="{FF2B5EF4-FFF2-40B4-BE49-F238E27FC236}">
                <a16:creationId xmlns:a16="http://schemas.microsoft.com/office/drawing/2014/main" id="{9743E192-9C0E-4473-8D04-3BEBC009CE25}"/>
              </a:ext>
            </a:extLst>
          </p:cNvPr>
          <p:cNvCxnSpPr>
            <a:cxnSpLocks/>
          </p:cNvCxnSpPr>
          <p:nvPr/>
        </p:nvCxnSpPr>
        <p:spPr>
          <a:xfrm>
            <a:off x="373082" y="4676354"/>
            <a:ext cx="11522822" cy="0"/>
          </a:xfrm>
          <a:prstGeom prst="line">
            <a:avLst/>
          </a:prstGeom>
          <a:ln w="22225">
            <a:solidFill>
              <a:schemeClr val="bg1">
                <a:lumMod val="5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3E69864D-1908-40B2-88B5-FE63954C7998}"/>
              </a:ext>
            </a:extLst>
          </p:cNvPr>
          <p:cNvCxnSpPr/>
          <p:nvPr/>
        </p:nvCxnSpPr>
        <p:spPr>
          <a:xfrm flipV="1">
            <a:off x="1920780" y="4676354"/>
            <a:ext cx="0" cy="731417"/>
          </a:xfrm>
          <a:prstGeom prst="straightConnector1">
            <a:avLst/>
          </a:prstGeom>
          <a:ln w="22225">
            <a:solidFill>
              <a:srgbClr val="00A5B5"/>
            </a:solidFill>
            <a:prstDash val="dash"/>
            <a:headEnd type="none"/>
            <a:tailEnd type="oval" w="lg" len="lg"/>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3F0A9C08-269F-40AA-B9D6-F457E624574A}"/>
              </a:ext>
            </a:extLst>
          </p:cNvPr>
          <p:cNvCxnSpPr/>
          <p:nvPr/>
        </p:nvCxnSpPr>
        <p:spPr>
          <a:xfrm flipV="1">
            <a:off x="5105938" y="4676354"/>
            <a:ext cx="0" cy="731417"/>
          </a:xfrm>
          <a:prstGeom prst="straightConnector1">
            <a:avLst/>
          </a:prstGeom>
          <a:ln w="22225">
            <a:solidFill>
              <a:srgbClr val="00A5B5"/>
            </a:solidFill>
            <a:prstDash val="dash"/>
            <a:headEnd type="none"/>
            <a:tailEnd type="oval" w="lg" len="lg"/>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99948D41-4FAE-4C03-A9E8-77BCA5C62293}"/>
              </a:ext>
            </a:extLst>
          </p:cNvPr>
          <p:cNvCxnSpPr/>
          <p:nvPr/>
        </p:nvCxnSpPr>
        <p:spPr>
          <a:xfrm flipV="1">
            <a:off x="9579085" y="4676354"/>
            <a:ext cx="0" cy="731417"/>
          </a:xfrm>
          <a:prstGeom prst="straightConnector1">
            <a:avLst/>
          </a:prstGeom>
          <a:ln w="22225">
            <a:solidFill>
              <a:srgbClr val="00A5B5"/>
            </a:solidFill>
            <a:prstDash val="dash"/>
            <a:headEnd type="none"/>
            <a:tailEnd type="oval" w="lg" len="lg"/>
          </a:ln>
        </p:spPr>
        <p:style>
          <a:lnRef idx="1">
            <a:schemeClr val="accent1"/>
          </a:lnRef>
          <a:fillRef idx="0">
            <a:schemeClr val="accent1"/>
          </a:fillRef>
          <a:effectRef idx="0">
            <a:schemeClr val="accent1"/>
          </a:effectRef>
          <a:fontRef idx="minor">
            <a:schemeClr val="tx1"/>
          </a:fontRef>
        </p:style>
      </p:cxnSp>
      <p:sp>
        <p:nvSpPr>
          <p:cNvPr id="164" name="Rectangle 163">
            <a:extLst>
              <a:ext uri="{FF2B5EF4-FFF2-40B4-BE49-F238E27FC236}">
                <a16:creationId xmlns:a16="http://schemas.microsoft.com/office/drawing/2014/main" id="{C8CC0BD2-0AED-47CD-856B-A2125B1F56F5}"/>
              </a:ext>
            </a:extLst>
          </p:cNvPr>
          <p:cNvSpPr/>
          <p:nvPr/>
        </p:nvSpPr>
        <p:spPr bwMode="auto">
          <a:xfrm>
            <a:off x="396905" y="5345606"/>
            <a:ext cx="2978430" cy="822843"/>
          </a:xfrm>
          <a:prstGeom prst="rect">
            <a:avLst/>
          </a:prstGeom>
          <a:solidFill>
            <a:schemeClr val="bg1"/>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r>
              <a:rPr kumimoji="0" lang="en-US" sz="1000" b="1" i="0" u="none" strike="noStrike" kern="1200" cap="none" spc="0" normalizeH="0" baseline="0" noProof="0">
                <a:ln>
                  <a:noFill/>
                </a:ln>
                <a:solidFill>
                  <a:srgbClr val="5B9BD5"/>
                </a:solidFill>
                <a:effectLst/>
                <a:uLnTx/>
                <a:uFillTx/>
                <a:latin typeface="Segoe UI Semibold" charset="0"/>
                <a:ea typeface="Segoe UI Semibold" charset="0"/>
                <a:cs typeface="Segoe UI Semibold" charset="0"/>
              </a:rPr>
              <a:t>Initial Build Pipeline instantiates pristine Development Environment daily</a:t>
            </a:r>
          </a:p>
        </p:txBody>
      </p:sp>
      <p:sp>
        <p:nvSpPr>
          <p:cNvPr id="165" name="Rectangle 164">
            <a:extLst>
              <a:ext uri="{FF2B5EF4-FFF2-40B4-BE49-F238E27FC236}">
                <a16:creationId xmlns:a16="http://schemas.microsoft.com/office/drawing/2014/main" id="{6EED4F13-C781-45F4-BE33-CDF03EA53EC4}"/>
              </a:ext>
            </a:extLst>
          </p:cNvPr>
          <p:cNvSpPr/>
          <p:nvPr/>
        </p:nvSpPr>
        <p:spPr bwMode="auto">
          <a:xfrm>
            <a:off x="7019331" y="5345606"/>
            <a:ext cx="4876573" cy="822843"/>
          </a:xfrm>
          <a:prstGeom prst="rect">
            <a:avLst/>
          </a:prstGeom>
          <a:solidFill>
            <a:schemeClr val="bg1"/>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r>
              <a:rPr kumimoji="0" lang="en-US" sz="1000" b="1" i="0" u="none" strike="noStrike" kern="1200" cap="none" spc="0" normalizeH="0" baseline="0" noProof="0">
                <a:ln>
                  <a:noFill/>
                </a:ln>
                <a:solidFill>
                  <a:srgbClr val="5B9BD5"/>
                </a:solidFill>
                <a:effectLst/>
                <a:uLnTx/>
                <a:uFillTx/>
                <a:latin typeface="Segoe UI Semibold" charset="0"/>
                <a:ea typeface="Segoe UI Semibold" charset="0"/>
                <a:cs typeface="Segoe UI Semibold" charset="0"/>
              </a:rPr>
              <a:t>Automated Release Pipeline removes manual steps. Weekly, daily or hourly releases becomes the new standard</a:t>
            </a:r>
          </a:p>
        </p:txBody>
      </p:sp>
      <p:sp>
        <p:nvSpPr>
          <p:cNvPr id="166" name="Rectangle 165">
            <a:extLst>
              <a:ext uri="{FF2B5EF4-FFF2-40B4-BE49-F238E27FC236}">
                <a16:creationId xmlns:a16="http://schemas.microsoft.com/office/drawing/2014/main" id="{89C968F5-E499-497E-8FA0-993D4B3E8BA9}"/>
              </a:ext>
            </a:extLst>
          </p:cNvPr>
          <p:cNvSpPr/>
          <p:nvPr/>
        </p:nvSpPr>
        <p:spPr bwMode="auto">
          <a:xfrm>
            <a:off x="3718181" y="5347846"/>
            <a:ext cx="2771542" cy="822843"/>
          </a:xfrm>
          <a:prstGeom prst="rect">
            <a:avLst/>
          </a:prstGeom>
          <a:solidFill>
            <a:schemeClr val="bg1"/>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54" tIns="146284" rIns="182854" bIns="146284" numCol="1" spcCol="0" rtlCol="0" fromWordArt="0" anchor="ctr"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r>
              <a:rPr kumimoji="0" lang="en-US" sz="1050" b="1" i="0" u="none" strike="noStrike" kern="1200" cap="none" spc="0" normalizeH="0" baseline="0" noProof="0">
                <a:ln>
                  <a:noFill/>
                </a:ln>
                <a:solidFill>
                  <a:srgbClr val="5B9BD5"/>
                </a:solidFill>
                <a:effectLst/>
                <a:uLnTx/>
                <a:uFillTx/>
                <a:latin typeface="Segoe UI Semibold" charset="0"/>
                <a:ea typeface="Segoe UI Semibold" charset="0"/>
                <a:cs typeface="Segoe UI Semibold" charset="0"/>
              </a:rPr>
              <a:t>Build Pipeline Automates manual steps. </a:t>
            </a:r>
          </a:p>
          <a:p>
            <a:pPr marL="0" marR="0" lvl="0" indent="0" algn="ctr" defTabSz="932293" rtl="0" eaLnBrk="1" fontAlgn="base" latinLnBrk="0" hangingPunct="1">
              <a:lnSpc>
                <a:spcPct val="90000"/>
              </a:lnSpc>
              <a:spcBef>
                <a:spcPct val="0"/>
              </a:spcBef>
              <a:spcAft>
                <a:spcPct val="0"/>
              </a:spcAft>
              <a:buClrTx/>
              <a:buSzTx/>
              <a:buFontTx/>
              <a:buNone/>
              <a:tabLst/>
              <a:defRPr/>
            </a:pPr>
            <a:r>
              <a:rPr kumimoji="0" lang="en-US" sz="1050" b="1" i="0" u="none" strike="noStrike" kern="1200" cap="none" spc="0" normalizeH="0" baseline="0" noProof="0">
                <a:ln>
                  <a:noFill/>
                </a:ln>
                <a:solidFill>
                  <a:srgbClr val="5B9BD5"/>
                </a:solidFill>
                <a:effectLst/>
                <a:uLnTx/>
                <a:uFillTx/>
                <a:latin typeface="Segoe UI Semibold" charset="0"/>
                <a:ea typeface="Segoe UI Semibold" charset="0"/>
                <a:cs typeface="Segoe UI Semibold" charset="0"/>
              </a:rPr>
              <a:t>No more upload to Solution checker and </a:t>
            </a:r>
          </a:p>
          <a:p>
            <a:pPr marL="0" marR="0" lvl="0" indent="0" algn="ctr" defTabSz="932293" rtl="0" eaLnBrk="1" fontAlgn="base" latinLnBrk="0" hangingPunct="1">
              <a:lnSpc>
                <a:spcPct val="90000"/>
              </a:lnSpc>
              <a:spcBef>
                <a:spcPct val="0"/>
              </a:spcBef>
              <a:spcAft>
                <a:spcPct val="0"/>
              </a:spcAft>
              <a:buClrTx/>
              <a:buSzTx/>
              <a:buFontTx/>
              <a:buNone/>
              <a:tabLst/>
              <a:defRPr/>
            </a:pPr>
            <a:r>
              <a:rPr kumimoji="0" lang="en-US" sz="1050" b="1" i="0" u="none" strike="noStrike" kern="1200" cap="none" spc="0" normalizeH="0" baseline="0" noProof="0">
                <a:ln>
                  <a:noFill/>
                </a:ln>
                <a:solidFill>
                  <a:srgbClr val="5B9BD5"/>
                </a:solidFill>
                <a:effectLst/>
                <a:uLnTx/>
                <a:uFillTx/>
                <a:latin typeface="Segoe UI Semibold" charset="0"/>
                <a:ea typeface="Segoe UI Semibold" charset="0"/>
                <a:cs typeface="Segoe UI Semibold" charset="0"/>
              </a:rPr>
              <a:t>manually export solution, unpack and </a:t>
            </a:r>
          </a:p>
          <a:p>
            <a:pPr marL="0" marR="0" lvl="0" indent="0" algn="ctr" defTabSz="932293" rtl="0" eaLnBrk="1" fontAlgn="base" latinLnBrk="0" hangingPunct="1">
              <a:lnSpc>
                <a:spcPct val="90000"/>
              </a:lnSpc>
              <a:spcBef>
                <a:spcPct val="0"/>
              </a:spcBef>
              <a:spcAft>
                <a:spcPct val="0"/>
              </a:spcAft>
              <a:buClrTx/>
              <a:buSzTx/>
              <a:buFontTx/>
              <a:buNone/>
              <a:tabLst/>
              <a:defRPr/>
            </a:pPr>
            <a:r>
              <a:rPr kumimoji="0" lang="en-US" sz="1050" b="1" i="0" u="none" strike="noStrike" kern="1200" cap="none" spc="0" normalizeH="0" baseline="0" noProof="0">
                <a:ln>
                  <a:noFill/>
                </a:ln>
                <a:solidFill>
                  <a:srgbClr val="5B9BD5"/>
                </a:solidFill>
                <a:effectLst/>
                <a:uLnTx/>
                <a:uFillTx/>
                <a:latin typeface="Segoe UI Semibold" charset="0"/>
                <a:ea typeface="Segoe UI Semibold" charset="0"/>
                <a:cs typeface="Segoe UI Semibold" charset="0"/>
              </a:rPr>
              <a:t>push to repo</a:t>
            </a:r>
            <a:endParaRPr kumimoji="0" lang="en-US" sz="1600" b="1" i="0" u="none" strike="noStrike" kern="1200" cap="none" spc="0" normalizeH="0" baseline="0" noProof="0">
              <a:ln>
                <a:noFill/>
              </a:ln>
              <a:solidFill>
                <a:srgbClr val="5B9BD5"/>
              </a:solidFill>
              <a:effectLst/>
              <a:uLnTx/>
              <a:uFillTx/>
              <a:latin typeface="Segoe UI Semibold" charset="0"/>
              <a:ea typeface="Segoe UI Semibold" charset="0"/>
              <a:cs typeface="Segoe UI Semibold" charset="0"/>
            </a:endParaRPr>
          </a:p>
        </p:txBody>
      </p:sp>
      <p:grpSp>
        <p:nvGrpSpPr>
          <p:cNvPr id="167" name="Group 166">
            <a:extLst>
              <a:ext uri="{FF2B5EF4-FFF2-40B4-BE49-F238E27FC236}">
                <a16:creationId xmlns:a16="http://schemas.microsoft.com/office/drawing/2014/main" id="{39059477-FE9A-48BA-8A51-EF2705FEB3E7}"/>
              </a:ext>
            </a:extLst>
          </p:cNvPr>
          <p:cNvGrpSpPr/>
          <p:nvPr/>
        </p:nvGrpSpPr>
        <p:grpSpPr>
          <a:xfrm>
            <a:off x="497727" y="3817325"/>
            <a:ext cx="2877607" cy="621939"/>
            <a:chOff x="1034495" y="5467764"/>
            <a:chExt cx="3274398" cy="735674"/>
          </a:xfrm>
        </p:grpSpPr>
        <p:sp>
          <p:nvSpPr>
            <p:cNvPr id="168" name="Oval 167">
              <a:extLst>
                <a:ext uri="{FF2B5EF4-FFF2-40B4-BE49-F238E27FC236}">
                  <a16:creationId xmlns:a16="http://schemas.microsoft.com/office/drawing/2014/main" id="{06AFAB5A-7EA4-4BA1-A792-604C1EA6AAB1}"/>
                </a:ext>
              </a:extLst>
            </p:cNvPr>
            <p:cNvSpPr/>
            <p:nvPr/>
          </p:nvSpPr>
          <p:spPr bwMode="auto">
            <a:xfrm>
              <a:off x="1034495" y="5467764"/>
              <a:ext cx="717038" cy="717038"/>
            </a:xfrm>
            <a:prstGeom prst="ellipse">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79158" tIns="143326" rIns="179158" bIns="143326" numCol="1" spcCol="0" rtlCol="0" fromWordArt="0" anchor="ctr" anchorCtr="0" forceAA="0" compatLnSpc="1">
              <a:prstTxWarp prst="textNoShape">
                <a:avLst/>
              </a:prstTxWarp>
              <a:noAutofit/>
            </a:bodyPr>
            <a:lstStyle/>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Provision </a:t>
              </a:r>
            </a:p>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Environment</a:t>
              </a:r>
            </a:p>
          </p:txBody>
        </p:sp>
        <p:sp>
          <p:nvSpPr>
            <p:cNvPr id="169" name="Oval 168">
              <a:extLst>
                <a:ext uri="{FF2B5EF4-FFF2-40B4-BE49-F238E27FC236}">
                  <a16:creationId xmlns:a16="http://schemas.microsoft.com/office/drawing/2014/main" id="{C71A930C-CEDB-4E28-BE77-877D4FC961A4}"/>
                </a:ext>
              </a:extLst>
            </p:cNvPr>
            <p:cNvSpPr/>
            <p:nvPr/>
          </p:nvSpPr>
          <p:spPr bwMode="auto">
            <a:xfrm>
              <a:off x="1905587" y="5467764"/>
              <a:ext cx="717038" cy="717038"/>
            </a:xfrm>
            <a:prstGeom prst="ellipse">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79158" tIns="143326" rIns="179158" bIns="143326" numCol="1" spcCol="0" rtlCol="0" fromWordArt="0" anchor="ctr" anchorCtr="0" forceAA="0" compatLnSpc="1">
              <a:prstTxWarp prst="textNoShape">
                <a:avLst/>
              </a:prstTxWarp>
              <a:noAutofit/>
            </a:bodyPr>
            <a:lstStyle/>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Deploy </a:t>
              </a:r>
            </a:p>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Dependencies</a:t>
              </a:r>
            </a:p>
          </p:txBody>
        </p:sp>
        <p:sp>
          <p:nvSpPr>
            <p:cNvPr id="170" name="Oval 169">
              <a:extLst>
                <a:ext uri="{FF2B5EF4-FFF2-40B4-BE49-F238E27FC236}">
                  <a16:creationId xmlns:a16="http://schemas.microsoft.com/office/drawing/2014/main" id="{63377449-6FE5-436B-A7F0-5EA22D563625}"/>
                </a:ext>
              </a:extLst>
            </p:cNvPr>
            <p:cNvSpPr/>
            <p:nvPr/>
          </p:nvSpPr>
          <p:spPr bwMode="auto">
            <a:xfrm>
              <a:off x="2769343" y="5471748"/>
              <a:ext cx="717038" cy="717038"/>
            </a:xfrm>
            <a:prstGeom prst="ellipse">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79158" tIns="143326" rIns="179158" bIns="143326" numCol="1" spcCol="0" rtlCol="0" fromWordArt="0" anchor="ctr" anchorCtr="0" forceAA="0" compatLnSpc="1">
              <a:prstTxWarp prst="textNoShape">
                <a:avLst/>
              </a:prstTxWarp>
              <a:noAutofit/>
            </a:bodyPr>
            <a:lstStyle/>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Pack Source </a:t>
              </a:r>
            </a:p>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Code from</a:t>
              </a:r>
            </a:p>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 Repo</a:t>
              </a:r>
            </a:p>
          </p:txBody>
        </p:sp>
        <p:sp>
          <p:nvSpPr>
            <p:cNvPr id="171" name="Oval 170">
              <a:extLst>
                <a:ext uri="{FF2B5EF4-FFF2-40B4-BE49-F238E27FC236}">
                  <a16:creationId xmlns:a16="http://schemas.microsoft.com/office/drawing/2014/main" id="{0CA89B72-9009-4968-93D4-A920BE01B7C7}"/>
                </a:ext>
              </a:extLst>
            </p:cNvPr>
            <p:cNvSpPr/>
            <p:nvPr/>
          </p:nvSpPr>
          <p:spPr bwMode="auto">
            <a:xfrm>
              <a:off x="3591855" y="5486400"/>
              <a:ext cx="717038" cy="717038"/>
            </a:xfrm>
            <a:prstGeom prst="ellipse">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79158" tIns="143326" rIns="179158" bIns="143326" numCol="1" spcCol="0" rtlCol="0" fromWordArt="0" anchor="ctr" anchorCtr="0" forceAA="0" compatLnSpc="1">
              <a:prstTxWarp prst="textNoShape">
                <a:avLst/>
              </a:prstTxWarp>
              <a:noAutofit/>
            </a:bodyPr>
            <a:lstStyle/>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FFFFFF"/>
                  </a:solidFill>
                  <a:effectLst/>
                  <a:uLnTx/>
                  <a:uFillTx/>
                  <a:latin typeface="Segoe UI"/>
                  <a:ea typeface="+mn-ea"/>
                  <a:cs typeface="Segoe UI" pitchFamily="34" charset="0"/>
                </a:rPr>
                <a:t>Import </a:t>
              </a:r>
            </a:p>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FFFFFF"/>
                  </a:solidFill>
                  <a:effectLst/>
                  <a:uLnTx/>
                  <a:uFillTx/>
                  <a:latin typeface="Segoe UI"/>
                  <a:ea typeface="+mn-ea"/>
                  <a:cs typeface="Segoe UI" pitchFamily="34" charset="0"/>
                </a:rPr>
                <a:t>Solution</a:t>
              </a:r>
            </a:p>
          </p:txBody>
        </p:sp>
      </p:grpSp>
      <p:sp>
        <p:nvSpPr>
          <p:cNvPr id="172" name="Rectangle 171">
            <a:extLst>
              <a:ext uri="{FF2B5EF4-FFF2-40B4-BE49-F238E27FC236}">
                <a16:creationId xmlns:a16="http://schemas.microsoft.com/office/drawing/2014/main" id="{6A5DADBA-A6B6-4C8C-81CA-8A217E3A23CB}"/>
              </a:ext>
            </a:extLst>
          </p:cNvPr>
          <p:cNvSpPr/>
          <p:nvPr/>
        </p:nvSpPr>
        <p:spPr bwMode="auto">
          <a:xfrm>
            <a:off x="396904" y="6345923"/>
            <a:ext cx="11499000" cy="478967"/>
          </a:xfrm>
          <a:prstGeom prst="rect">
            <a:avLst/>
          </a:prstGeom>
          <a:solidFill>
            <a:schemeClr val="bg1"/>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r>
              <a:rPr kumimoji="0" lang="en-US" sz="1000" b="1" i="0" u="none" strike="noStrike" kern="1200" cap="none" spc="0" normalizeH="0" baseline="0" noProof="0">
                <a:ln>
                  <a:noFill/>
                </a:ln>
                <a:solidFill>
                  <a:srgbClr val="5B9BD5"/>
                </a:solidFill>
                <a:effectLst/>
                <a:uLnTx/>
                <a:uFillTx/>
                <a:latin typeface="Segoe UI Semibold" charset="0"/>
                <a:ea typeface="Segoe UI Semibold" charset="0"/>
                <a:cs typeface="Segoe UI Semibold" charset="0"/>
              </a:rPr>
              <a:t>Powered by Azure DevOps</a:t>
            </a:r>
          </a:p>
        </p:txBody>
      </p:sp>
      <p:sp>
        <p:nvSpPr>
          <p:cNvPr id="173" name="Oval 172">
            <a:extLst>
              <a:ext uri="{FF2B5EF4-FFF2-40B4-BE49-F238E27FC236}">
                <a16:creationId xmlns:a16="http://schemas.microsoft.com/office/drawing/2014/main" id="{E7E0B812-34FE-475B-BCBF-E771606030C8}"/>
              </a:ext>
            </a:extLst>
          </p:cNvPr>
          <p:cNvSpPr/>
          <p:nvPr/>
        </p:nvSpPr>
        <p:spPr bwMode="auto">
          <a:xfrm>
            <a:off x="9884489" y="3843058"/>
            <a:ext cx="630147" cy="606184"/>
          </a:xfrm>
          <a:prstGeom prst="ellipse">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79158" tIns="143326" rIns="179158" bIns="143326" numCol="1" spcCol="0" rtlCol="0" fromWordArt="0" anchor="ctr" anchorCtr="0" forceAA="0" compatLnSpc="1">
            <a:prstTxWarp prst="textNoShape">
              <a:avLst/>
            </a:prstTxWarp>
            <a:noAutofit/>
          </a:bodyPr>
          <a:lstStyle/>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FFFFFF"/>
                </a:solidFill>
                <a:effectLst/>
                <a:uLnTx/>
                <a:uFillTx/>
                <a:latin typeface="Segoe UI"/>
                <a:ea typeface="+mn-ea"/>
                <a:cs typeface="Segoe UI" pitchFamily="34" charset="0"/>
              </a:rPr>
              <a:t>Import as </a:t>
            </a:r>
          </a:p>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FFFFFF"/>
                </a:solidFill>
                <a:effectLst/>
                <a:uLnTx/>
                <a:uFillTx/>
                <a:latin typeface="Segoe UI"/>
                <a:ea typeface="+mn-ea"/>
                <a:cs typeface="Segoe UI" pitchFamily="34" charset="0"/>
              </a:rPr>
              <a:t>unmanaged</a:t>
            </a:r>
          </a:p>
        </p:txBody>
      </p:sp>
      <p:sp>
        <p:nvSpPr>
          <p:cNvPr id="174" name="Oval 173">
            <a:extLst>
              <a:ext uri="{FF2B5EF4-FFF2-40B4-BE49-F238E27FC236}">
                <a16:creationId xmlns:a16="http://schemas.microsoft.com/office/drawing/2014/main" id="{94D3878B-190C-453D-9079-F302E25C0BF8}"/>
              </a:ext>
            </a:extLst>
          </p:cNvPr>
          <p:cNvSpPr/>
          <p:nvPr/>
        </p:nvSpPr>
        <p:spPr bwMode="auto">
          <a:xfrm>
            <a:off x="10608260" y="3857402"/>
            <a:ext cx="630147" cy="606184"/>
          </a:xfrm>
          <a:prstGeom prst="ellipse">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79158" tIns="143326" rIns="179158" bIns="143326" numCol="1" spcCol="0" rtlCol="0" fromWordArt="0" anchor="ctr" anchorCtr="0" forceAA="0" compatLnSpc="1">
            <a:prstTxWarp prst="textNoShape">
              <a:avLst/>
            </a:prstTxWarp>
            <a:noAutofit/>
          </a:bodyPr>
          <a:lstStyle/>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FFFFFF"/>
                </a:solidFill>
                <a:effectLst/>
                <a:uLnTx/>
                <a:uFillTx/>
                <a:latin typeface="Segoe UI"/>
                <a:ea typeface="+mn-ea"/>
                <a:cs typeface="Segoe UI" pitchFamily="34" charset="0"/>
              </a:rPr>
              <a:t>Increment </a:t>
            </a:r>
          </a:p>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FFFFFF"/>
                </a:solidFill>
                <a:effectLst/>
                <a:uLnTx/>
                <a:uFillTx/>
                <a:latin typeface="Segoe UI"/>
                <a:ea typeface="+mn-ea"/>
                <a:cs typeface="Segoe UI" pitchFamily="34" charset="0"/>
              </a:rPr>
              <a:t>Version</a:t>
            </a:r>
          </a:p>
        </p:txBody>
      </p:sp>
      <p:sp>
        <p:nvSpPr>
          <p:cNvPr id="175" name="Oval 174">
            <a:extLst>
              <a:ext uri="{FF2B5EF4-FFF2-40B4-BE49-F238E27FC236}">
                <a16:creationId xmlns:a16="http://schemas.microsoft.com/office/drawing/2014/main" id="{69EF8BE1-24B6-4702-BDCD-83E27B707861}"/>
              </a:ext>
            </a:extLst>
          </p:cNvPr>
          <p:cNvSpPr/>
          <p:nvPr/>
        </p:nvSpPr>
        <p:spPr bwMode="auto">
          <a:xfrm>
            <a:off x="11265758" y="3870458"/>
            <a:ext cx="630147" cy="606184"/>
          </a:xfrm>
          <a:prstGeom prst="ellipse">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79158" tIns="143326" rIns="179158" bIns="143326" numCol="1" spcCol="0" rtlCol="0" fromWordArt="0" anchor="ctr" anchorCtr="0" forceAA="0" compatLnSpc="1">
            <a:prstTxWarp prst="textNoShape">
              <a:avLst/>
            </a:prstTxWarp>
            <a:noAutofit/>
          </a:bodyPr>
          <a:lstStyle/>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FFFFFF"/>
                </a:solidFill>
                <a:effectLst/>
                <a:uLnTx/>
                <a:uFillTx/>
                <a:latin typeface="Segoe UI"/>
                <a:ea typeface="+mn-ea"/>
                <a:cs typeface="Segoe UI" pitchFamily="34" charset="0"/>
              </a:rPr>
              <a:t>Export </a:t>
            </a:r>
          </a:p>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FFFFFF"/>
                </a:solidFill>
                <a:effectLst/>
                <a:uLnTx/>
                <a:uFillTx/>
                <a:latin typeface="Segoe UI"/>
                <a:ea typeface="+mn-ea"/>
                <a:cs typeface="Segoe UI" pitchFamily="34" charset="0"/>
              </a:rPr>
              <a:t>Managed</a:t>
            </a:r>
          </a:p>
        </p:txBody>
      </p:sp>
      <p:pic>
        <p:nvPicPr>
          <p:cNvPr id="176" name="Graphic 175">
            <a:extLst>
              <a:ext uri="{FF2B5EF4-FFF2-40B4-BE49-F238E27FC236}">
                <a16:creationId xmlns:a16="http://schemas.microsoft.com/office/drawing/2014/main" id="{ED653FB7-9897-4A06-8514-12F8C8CE7AC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22533" y="2718808"/>
            <a:ext cx="646835" cy="583577"/>
          </a:xfrm>
          <a:prstGeom prst="rect">
            <a:avLst/>
          </a:prstGeom>
        </p:spPr>
      </p:pic>
      <p:pic>
        <p:nvPicPr>
          <p:cNvPr id="177" name="Graphic 176">
            <a:extLst>
              <a:ext uri="{FF2B5EF4-FFF2-40B4-BE49-F238E27FC236}">
                <a16:creationId xmlns:a16="http://schemas.microsoft.com/office/drawing/2014/main" id="{29ED75F1-9C50-4419-ABBC-9E77F12AC58A}"/>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81382" y="2743882"/>
            <a:ext cx="559562" cy="559562"/>
          </a:xfrm>
          <a:prstGeom prst="rect">
            <a:avLst/>
          </a:prstGeom>
        </p:spPr>
      </p:pic>
      <p:pic>
        <p:nvPicPr>
          <p:cNvPr id="178" name="Graphic 177">
            <a:extLst>
              <a:ext uri="{FF2B5EF4-FFF2-40B4-BE49-F238E27FC236}">
                <a16:creationId xmlns:a16="http://schemas.microsoft.com/office/drawing/2014/main" id="{C58CE304-65F3-4835-9E4C-CC6F24E603A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660025" y="2709573"/>
            <a:ext cx="583579" cy="583577"/>
          </a:xfrm>
          <a:prstGeom prst="rect">
            <a:avLst/>
          </a:prstGeom>
        </p:spPr>
      </p:pic>
    </p:spTree>
    <p:extLst>
      <p:ext uri="{BB962C8B-B14F-4D97-AF65-F5344CB8AC3E}">
        <p14:creationId xmlns:p14="http://schemas.microsoft.com/office/powerpoint/2010/main" val="2913041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0DE5A5-382B-4ECD-9EE7-148CA6B30AD8}"/>
              </a:ext>
            </a:extLst>
          </p:cNvPr>
          <p:cNvSpPr>
            <a:spLocks noGrp="1"/>
          </p:cNvSpPr>
          <p:nvPr>
            <p:ph type="title"/>
          </p:nvPr>
        </p:nvSpPr>
        <p:spPr/>
        <p:txBody>
          <a:bodyPr/>
          <a:lstStyle/>
          <a:p>
            <a:r>
              <a:rPr lang="en-US" dirty="0"/>
              <a:t>Alternative automation tools </a:t>
            </a:r>
          </a:p>
        </p:txBody>
      </p:sp>
      <p:sp>
        <p:nvSpPr>
          <p:cNvPr id="5" name="Text Placeholder 4">
            <a:extLst>
              <a:ext uri="{FF2B5EF4-FFF2-40B4-BE49-F238E27FC236}">
                <a16:creationId xmlns:a16="http://schemas.microsoft.com/office/drawing/2014/main" id="{6C67A640-709C-4BBA-92A6-507856D71FDF}"/>
              </a:ext>
            </a:extLst>
          </p:cNvPr>
          <p:cNvSpPr>
            <a:spLocks noGrp="1"/>
          </p:cNvSpPr>
          <p:nvPr>
            <p:ph type="body" sz="quarter" idx="10"/>
          </p:nvPr>
        </p:nvSpPr>
        <p:spPr>
          <a:xfrm>
            <a:off x="584200" y="1435497"/>
            <a:ext cx="11018520" cy="4395049"/>
          </a:xfrm>
        </p:spPr>
        <p:txBody>
          <a:bodyPr/>
          <a:lstStyle/>
          <a:p>
            <a:r>
              <a:rPr lang="en-US" dirty="0"/>
              <a:t>CDS and Admin APIs can be used to automate from any supported language</a:t>
            </a:r>
          </a:p>
          <a:p>
            <a:endParaRPr lang="en-US" dirty="0"/>
          </a:p>
          <a:p>
            <a:r>
              <a:rPr lang="en-US" dirty="0"/>
              <a:t>Direct PowerShell can be used instead of build tasks for more control</a:t>
            </a:r>
          </a:p>
          <a:p>
            <a:endParaRPr lang="en-US" dirty="0"/>
          </a:p>
          <a:p>
            <a:r>
              <a:rPr lang="en-US" dirty="0"/>
              <a:t>Power Automate can also be used with the platform admin connectors to automate deployments</a:t>
            </a:r>
          </a:p>
          <a:p>
            <a:endParaRPr lang="en-US" dirty="0"/>
          </a:p>
          <a:p>
            <a:r>
              <a:rPr lang="en-US" dirty="0"/>
              <a:t>Power Platform CLI</a:t>
            </a:r>
          </a:p>
        </p:txBody>
      </p:sp>
    </p:spTree>
    <p:extLst>
      <p:ext uri="{BB962C8B-B14F-4D97-AF65-F5344CB8AC3E}">
        <p14:creationId xmlns:p14="http://schemas.microsoft.com/office/powerpoint/2010/main" val="2387086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CC766-FFDC-476D-BB4E-E969A4B9C54A}"/>
              </a:ext>
            </a:extLst>
          </p:cNvPr>
          <p:cNvSpPr>
            <a:spLocks noGrp="1"/>
          </p:cNvSpPr>
          <p:nvPr>
            <p:ph type="title"/>
          </p:nvPr>
        </p:nvSpPr>
        <p:spPr>
          <a:xfrm>
            <a:off x="644642" y="360485"/>
            <a:ext cx="7822350" cy="694593"/>
          </a:xfrm>
        </p:spPr>
        <p:txBody>
          <a:bodyPr vert="horz" lIns="91440" tIns="45720" rIns="91440" bIns="45720" rtlCol="0" anchor="ctr">
            <a:normAutofit fontScale="90000"/>
          </a:bodyPr>
          <a:lstStyle/>
          <a:p>
            <a:r>
              <a:rPr lang="en-US" sz="3200" kern="1200" dirty="0">
                <a:solidFill>
                  <a:schemeClr val="tx1"/>
                </a:solidFill>
                <a:latin typeface="+mj-lt"/>
                <a:ea typeface="+mj-ea"/>
                <a:cs typeface="+mj-cs"/>
                <a:hlinkClick r:id="rId3"/>
              </a:rPr>
              <a:t>Power Platform CLI</a:t>
            </a:r>
            <a:br>
              <a:rPr lang="en-US" sz="2800" dirty="0">
                <a:solidFill>
                  <a:schemeClr val="tx1"/>
                </a:solidFill>
              </a:rPr>
            </a:br>
            <a:endParaRPr lang="en-US" sz="2100" kern="1200" dirty="0">
              <a:solidFill>
                <a:schemeClr val="bg1"/>
              </a:solidFill>
              <a:latin typeface="+mj-lt"/>
              <a:ea typeface="+mj-ea"/>
              <a:cs typeface="+mj-cs"/>
            </a:endParaRPr>
          </a:p>
        </p:txBody>
      </p:sp>
      <p:sp>
        <p:nvSpPr>
          <p:cNvPr id="4" name="TextBox 3">
            <a:extLst>
              <a:ext uri="{FF2B5EF4-FFF2-40B4-BE49-F238E27FC236}">
                <a16:creationId xmlns:a16="http://schemas.microsoft.com/office/drawing/2014/main" id="{6A87D411-1327-431F-96B1-96BCE0E9249F}"/>
              </a:ext>
            </a:extLst>
          </p:cNvPr>
          <p:cNvSpPr txBox="1"/>
          <p:nvPr/>
        </p:nvSpPr>
        <p:spPr>
          <a:xfrm>
            <a:off x="501161" y="1274884"/>
            <a:ext cx="11104685" cy="4308872"/>
          </a:xfrm>
          <a:prstGeom prst="rect">
            <a:avLst/>
          </a:prstGeom>
          <a:noFill/>
        </p:spPr>
        <p:txBody>
          <a:bodyPr wrap="square" lIns="0" tIns="0" rIns="0" bIns="0" rtlCol="0">
            <a:spAutoFit/>
          </a:bodyPr>
          <a:lstStyle/>
          <a:p>
            <a:pPr algn="l"/>
            <a:r>
              <a:rPr lang="en-US" sz="2000" b="0" i="0" dirty="0">
                <a:solidFill>
                  <a:srgbClr val="171717"/>
                </a:solidFill>
                <a:effectLst/>
                <a:latin typeface="Segoe UI" panose="020B0502040204020203" pitchFamily="34" charset="0"/>
              </a:rPr>
              <a:t>Microsoft Power Platform CLI is a simple, one-stop (developer/IT) Command line interface to help automate  Common Administrative tasks</a:t>
            </a:r>
            <a:br>
              <a:rPr lang="en-US" sz="2000" b="0" i="0" dirty="0">
                <a:solidFill>
                  <a:srgbClr val="171717"/>
                </a:solidFill>
                <a:effectLst/>
                <a:latin typeface="Segoe UI" panose="020B0502040204020203" pitchFamily="34" charset="0"/>
              </a:rPr>
            </a:br>
            <a:br>
              <a:rPr lang="en-US" sz="2000" b="0" i="0" dirty="0">
                <a:solidFill>
                  <a:srgbClr val="171717"/>
                </a:solidFill>
                <a:effectLst/>
                <a:latin typeface="Segoe UI" panose="020B0502040204020203" pitchFamily="34" charset="0"/>
              </a:rPr>
            </a:br>
            <a:r>
              <a:rPr lang="en-US" sz="2000" b="0" i="0" dirty="0">
                <a:solidFill>
                  <a:srgbClr val="171717"/>
                </a:solidFill>
                <a:effectLst/>
                <a:latin typeface="Segoe UI" panose="020B0502040204020203" pitchFamily="34" charset="0"/>
              </a:rPr>
              <a:t>Command	Description</a:t>
            </a:r>
            <a:br>
              <a:rPr lang="en-US" sz="2000" b="0" i="0" dirty="0">
                <a:solidFill>
                  <a:srgbClr val="171717"/>
                </a:solidFill>
                <a:effectLst/>
                <a:latin typeface="Segoe UI" panose="020B0502040204020203" pitchFamily="34" charset="0"/>
              </a:rPr>
            </a:br>
            <a:r>
              <a:rPr lang="en-US" sz="2000" b="0" i="0" dirty="0">
                <a:solidFill>
                  <a:srgbClr val="171717"/>
                </a:solidFill>
                <a:effectLst/>
                <a:latin typeface="Segoe UI" panose="020B0502040204020203" pitchFamily="34" charset="0"/>
              </a:rPr>
              <a:t>Admin		Commands for environment lifecycle features.</a:t>
            </a:r>
            <a:br>
              <a:rPr lang="en-US" sz="2000" b="0" i="0" dirty="0">
                <a:solidFill>
                  <a:srgbClr val="171717"/>
                </a:solidFill>
                <a:effectLst/>
                <a:latin typeface="Segoe UI" panose="020B0502040204020203" pitchFamily="34" charset="0"/>
              </a:rPr>
            </a:br>
            <a:r>
              <a:rPr lang="en-US" sz="2000" b="0" i="0" dirty="0">
                <a:solidFill>
                  <a:srgbClr val="171717"/>
                </a:solidFill>
                <a:effectLst/>
                <a:latin typeface="Segoe UI" panose="020B0502040204020203" pitchFamily="34" charset="0"/>
              </a:rPr>
              <a:t>Auth		Commands to authenticate to Dataverse.</a:t>
            </a:r>
            <a:br>
              <a:rPr lang="en-US" sz="2000" b="0" i="0" dirty="0">
                <a:solidFill>
                  <a:srgbClr val="171717"/>
                </a:solidFill>
                <a:effectLst/>
                <a:latin typeface="Segoe UI" panose="020B0502040204020203" pitchFamily="34" charset="0"/>
              </a:rPr>
            </a:br>
            <a:r>
              <a:rPr lang="en-US" sz="2000" b="0" i="0" dirty="0">
                <a:solidFill>
                  <a:srgbClr val="171717"/>
                </a:solidFill>
                <a:effectLst/>
                <a:latin typeface="Segoe UI" panose="020B0502040204020203" pitchFamily="34" charset="0"/>
              </a:rPr>
              <a:t>Canvas		Commands for working with canvas app source files.</a:t>
            </a:r>
            <a:br>
              <a:rPr lang="en-US" sz="2000" b="0" i="0" dirty="0">
                <a:solidFill>
                  <a:srgbClr val="171717"/>
                </a:solidFill>
                <a:effectLst/>
                <a:latin typeface="Segoe UI" panose="020B0502040204020203" pitchFamily="34" charset="0"/>
              </a:rPr>
            </a:br>
            <a:r>
              <a:rPr lang="en-US" sz="2000" b="0" i="0" dirty="0">
                <a:solidFill>
                  <a:srgbClr val="171717"/>
                </a:solidFill>
                <a:effectLst/>
                <a:latin typeface="Segoe UI" panose="020B0502040204020203" pitchFamily="34" charset="0"/>
              </a:rPr>
              <a:t>Org		Commands for working with Dataverse environments.</a:t>
            </a:r>
            <a:br>
              <a:rPr lang="en-US" sz="2000" b="0" i="0" dirty="0">
                <a:solidFill>
                  <a:srgbClr val="171717"/>
                </a:solidFill>
                <a:effectLst/>
                <a:latin typeface="Segoe UI" panose="020B0502040204020203" pitchFamily="34" charset="0"/>
              </a:rPr>
            </a:br>
            <a:r>
              <a:rPr lang="en-US" sz="2000" b="0" i="0" dirty="0">
                <a:solidFill>
                  <a:srgbClr val="171717"/>
                </a:solidFill>
                <a:effectLst/>
                <a:latin typeface="Segoe UI" panose="020B0502040204020203" pitchFamily="34" charset="0"/>
              </a:rPr>
              <a:t>Package	Commands for working with solution packages.</a:t>
            </a:r>
            <a:br>
              <a:rPr lang="en-US" sz="2000" b="0" i="0" dirty="0">
                <a:solidFill>
                  <a:srgbClr val="171717"/>
                </a:solidFill>
                <a:effectLst/>
                <a:latin typeface="Segoe UI" panose="020B0502040204020203" pitchFamily="34" charset="0"/>
              </a:rPr>
            </a:br>
            <a:r>
              <a:rPr lang="en-US" sz="2000" b="0" i="0" dirty="0" err="1">
                <a:solidFill>
                  <a:srgbClr val="171717"/>
                </a:solidFill>
                <a:effectLst/>
                <a:latin typeface="Segoe UI" panose="020B0502040204020203" pitchFamily="34" charset="0"/>
              </a:rPr>
              <a:t>Paportal</a:t>
            </a:r>
            <a:r>
              <a:rPr lang="en-US" sz="2000" b="0" i="0" dirty="0">
                <a:solidFill>
                  <a:srgbClr val="171717"/>
                </a:solidFill>
                <a:effectLst/>
                <a:latin typeface="Segoe UI" panose="020B0502040204020203" pitchFamily="34" charset="0"/>
              </a:rPr>
              <a:t>	Commands for working with Power Apps portals (Preview).</a:t>
            </a:r>
            <a:br>
              <a:rPr lang="en-US" sz="2000" b="0" i="0" dirty="0">
                <a:solidFill>
                  <a:srgbClr val="171717"/>
                </a:solidFill>
                <a:effectLst/>
                <a:latin typeface="Segoe UI" panose="020B0502040204020203" pitchFamily="34" charset="0"/>
              </a:rPr>
            </a:br>
            <a:r>
              <a:rPr lang="en-US" sz="2000" b="0" i="0" dirty="0">
                <a:solidFill>
                  <a:srgbClr val="171717"/>
                </a:solidFill>
                <a:effectLst/>
                <a:latin typeface="Segoe UI" panose="020B0502040204020203" pitchFamily="34" charset="0"/>
              </a:rPr>
              <a:t>PCF		Commands for working with Power Apps component framework.</a:t>
            </a:r>
            <a:br>
              <a:rPr lang="en-US" sz="2000" b="0" i="0" dirty="0">
                <a:solidFill>
                  <a:srgbClr val="171717"/>
                </a:solidFill>
                <a:effectLst/>
                <a:latin typeface="Segoe UI" panose="020B0502040204020203" pitchFamily="34" charset="0"/>
              </a:rPr>
            </a:br>
            <a:r>
              <a:rPr lang="en-US" sz="2000" b="0" i="0" dirty="0">
                <a:solidFill>
                  <a:srgbClr val="171717"/>
                </a:solidFill>
                <a:effectLst/>
                <a:latin typeface="Segoe UI" panose="020B0502040204020203" pitchFamily="34" charset="0"/>
              </a:rPr>
              <a:t>Plugin		Command to create a plug-in project.</a:t>
            </a:r>
            <a:br>
              <a:rPr lang="en-US" sz="2000" b="0" i="0" dirty="0">
                <a:solidFill>
                  <a:srgbClr val="171717"/>
                </a:solidFill>
                <a:effectLst/>
                <a:latin typeface="Segoe UI" panose="020B0502040204020203" pitchFamily="34" charset="0"/>
              </a:rPr>
            </a:br>
            <a:r>
              <a:rPr lang="en-US" sz="2000" b="0" i="0" dirty="0">
                <a:solidFill>
                  <a:srgbClr val="171717"/>
                </a:solidFill>
                <a:effectLst/>
                <a:latin typeface="Segoe UI" panose="020B0502040204020203" pitchFamily="34" charset="0"/>
              </a:rPr>
              <a:t>Solution	Commands for working with Dataverse solution projects.</a:t>
            </a:r>
            <a:br>
              <a:rPr lang="en-US" sz="2000" b="0" i="0" dirty="0">
                <a:solidFill>
                  <a:srgbClr val="171717"/>
                </a:solidFill>
                <a:effectLst/>
                <a:latin typeface="Segoe UI" panose="020B0502040204020203" pitchFamily="34" charset="0"/>
              </a:rPr>
            </a:br>
            <a:r>
              <a:rPr lang="en-US" sz="2000" b="0" i="0" dirty="0">
                <a:solidFill>
                  <a:srgbClr val="171717"/>
                </a:solidFill>
                <a:effectLst/>
                <a:latin typeface="Segoe UI" panose="020B0502040204020203" pitchFamily="34" charset="0"/>
              </a:rPr>
              <a:t>Telemetry	Manages the telemetry settings.</a:t>
            </a: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358692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CC766-FFDC-476D-BB4E-E969A4B9C54A}"/>
              </a:ext>
            </a:extLst>
          </p:cNvPr>
          <p:cNvSpPr>
            <a:spLocks noGrp="1"/>
          </p:cNvSpPr>
          <p:nvPr>
            <p:ph type="title"/>
          </p:nvPr>
        </p:nvSpPr>
        <p:spPr>
          <a:xfrm>
            <a:off x="644642" y="360485"/>
            <a:ext cx="7822350" cy="694593"/>
          </a:xfrm>
        </p:spPr>
        <p:txBody>
          <a:bodyPr vert="horz" lIns="91440" tIns="45720" rIns="91440" bIns="45720" rtlCol="0" anchor="ctr">
            <a:normAutofit fontScale="90000"/>
          </a:bodyPr>
          <a:lstStyle/>
          <a:p>
            <a:r>
              <a:rPr lang="en-US" sz="3200" kern="1200" dirty="0">
                <a:solidFill>
                  <a:schemeClr val="tx1"/>
                </a:solidFill>
                <a:latin typeface="+mj-lt"/>
                <a:ea typeface="+mj-ea"/>
                <a:cs typeface="+mj-cs"/>
                <a:hlinkClick r:id="rId3"/>
              </a:rPr>
              <a:t>Power Platform VS Code Extension</a:t>
            </a:r>
            <a:br>
              <a:rPr lang="en-US" sz="2800" dirty="0">
                <a:solidFill>
                  <a:schemeClr val="tx1"/>
                </a:solidFill>
              </a:rPr>
            </a:br>
            <a:endParaRPr lang="en-US" sz="2100" kern="1200" dirty="0">
              <a:solidFill>
                <a:schemeClr val="bg1"/>
              </a:solidFill>
              <a:latin typeface="+mj-lt"/>
              <a:ea typeface="+mj-ea"/>
              <a:cs typeface="+mj-cs"/>
            </a:endParaRPr>
          </a:p>
        </p:txBody>
      </p:sp>
      <p:pic>
        <p:nvPicPr>
          <p:cNvPr id="5" name="Picture 4">
            <a:extLst>
              <a:ext uri="{FF2B5EF4-FFF2-40B4-BE49-F238E27FC236}">
                <a16:creationId xmlns:a16="http://schemas.microsoft.com/office/drawing/2014/main" id="{232C38EA-3BF7-4464-8E27-27CE2C4F7530}"/>
              </a:ext>
            </a:extLst>
          </p:cNvPr>
          <p:cNvPicPr>
            <a:picLocks noChangeAspect="1"/>
          </p:cNvPicPr>
          <p:nvPr/>
        </p:nvPicPr>
        <p:blipFill>
          <a:blip r:embed="rId4"/>
          <a:stretch>
            <a:fillRect/>
          </a:stretch>
        </p:blipFill>
        <p:spPr>
          <a:xfrm>
            <a:off x="2037784" y="1055078"/>
            <a:ext cx="7063538" cy="5579532"/>
          </a:xfrm>
          <a:prstGeom prst="rect">
            <a:avLst/>
          </a:prstGeom>
        </p:spPr>
      </p:pic>
    </p:spTree>
    <p:extLst>
      <p:ext uri="{BB962C8B-B14F-4D97-AF65-F5344CB8AC3E}">
        <p14:creationId xmlns:p14="http://schemas.microsoft.com/office/powerpoint/2010/main" val="37293375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818F0-E66E-4F5C-ADED-3E5908907FE2}"/>
              </a:ext>
            </a:extLst>
          </p:cNvPr>
          <p:cNvSpPr>
            <a:spLocks noGrp="1"/>
          </p:cNvSpPr>
          <p:nvPr>
            <p:ph type="title"/>
          </p:nvPr>
        </p:nvSpPr>
        <p:spPr>
          <a:xfrm>
            <a:off x="588263" y="457200"/>
            <a:ext cx="11018520" cy="1661993"/>
          </a:xfrm>
        </p:spPr>
        <p:txBody>
          <a:bodyPr/>
          <a:lstStyle/>
          <a:p>
            <a:r>
              <a:rPr lang="en-US" dirty="0"/>
              <a:t>Demo:</a:t>
            </a:r>
            <a:br>
              <a:rPr lang="en-US" dirty="0"/>
            </a:br>
            <a:r>
              <a:rPr lang="en-US" dirty="0"/>
              <a:t>Use PAC CLI to automate the Export from Dev  / Import to Test  </a:t>
            </a:r>
          </a:p>
        </p:txBody>
      </p:sp>
      <p:sp>
        <p:nvSpPr>
          <p:cNvPr id="3" name="Text Placeholder 2">
            <a:extLst>
              <a:ext uri="{FF2B5EF4-FFF2-40B4-BE49-F238E27FC236}">
                <a16:creationId xmlns:a16="http://schemas.microsoft.com/office/drawing/2014/main" id="{DD5D2587-A394-40D2-A56B-1EFA4EA56E25}"/>
              </a:ext>
            </a:extLst>
          </p:cNvPr>
          <p:cNvSpPr>
            <a:spLocks noGrp="1"/>
          </p:cNvSpPr>
          <p:nvPr>
            <p:ph type="body" sz="quarter" idx="10"/>
          </p:nvPr>
        </p:nvSpPr>
        <p:spPr>
          <a:xfrm>
            <a:off x="482755" y="2621332"/>
            <a:ext cx="11018520" cy="861774"/>
          </a:xfrm>
        </p:spPr>
        <p:txBody>
          <a:bodyPr/>
          <a:lstStyle/>
          <a:p>
            <a:pPr marL="457200" indent="-457200">
              <a:buFont typeface="Arial" panose="020B0604020202020204" pitchFamily="34" charset="0"/>
              <a:buChar char="•"/>
            </a:pPr>
            <a:r>
              <a:rPr lang="en-US" dirty="0"/>
              <a:t>Automate Export and Import of previous solution by using the PAC CLI </a:t>
            </a:r>
          </a:p>
        </p:txBody>
      </p:sp>
    </p:spTree>
    <p:extLst>
      <p:ext uri="{BB962C8B-B14F-4D97-AF65-F5344CB8AC3E}">
        <p14:creationId xmlns:p14="http://schemas.microsoft.com/office/powerpoint/2010/main" val="3751566954"/>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05988-EB18-431F-90DE-6DFFB07B3CF0}"/>
              </a:ext>
            </a:extLst>
          </p:cNvPr>
          <p:cNvSpPr>
            <a:spLocks noGrp="1"/>
          </p:cNvSpPr>
          <p:nvPr>
            <p:ph type="title"/>
          </p:nvPr>
        </p:nvSpPr>
        <p:spPr>
          <a:xfrm>
            <a:off x="586740" y="290147"/>
            <a:ext cx="11018520" cy="553998"/>
          </a:xfrm>
        </p:spPr>
        <p:txBody>
          <a:bodyPr/>
          <a:lstStyle/>
          <a:p>
            <a:r>
              <a:rPr lang="en-US" dirty="0"/>
              <a:t>ALM Accelerator for Makers App</a:t>
            </a:r>
          </a:p>
        </p:txBody>
      </p:sp>
      <p:sp>
        <p:nvSpPr>
          <p:cNvPr id="3" name="Text Placeholder 2">
            <a:extLst>
              <a:ext uri="{FF2B5EF4-FFF2-40B4-BE49-F238E27FC236}">
                <a16:creationId xmlns:a16="http://schemas.microsoft.com/office/drawing/2014/main" id="{E1860846-61C2-45E2-B9DB-1C18A1EF1EB9}"/>
              </a:ext>
            </a:extLst>
          </p:cNvPr>
          <p:cNvSpPr>
            <a:spLocks noGrp="1"/>
          </p:cNvSpPr>
          <p:nvPr>
            <p:ph type="body" sz="quarter" idx="10"/>
          </p:nvPr>
        </p:nvSpPr>
        <p:spPr>
          <a:xfrm>
            <a:off x="586740" y="1092597"/>
            <a:ext cx="11018520" cy="1698927"/>
          </a:xfrm>
        </p:spPr>
        <p:txBody>
          <a:bodyPr/>
          <a:lstStyle/>
          <a:p>
            <a:r>
              <a:rPr lang="en-US" sz="2400" dirty="0"/>
              <a:t>Part of the </a:t>
            </a:r>
            <a:r>
              <a:rPr lang="en-US" sz="2400" dirty="0">
                <a:hlinkClick r:id="rId2"/>
              </a:rPr>
              <a:t>Microsoft Power Platform Center Of Excellence Toolkit</a:t>
            </a:r>
            <a:endParaRPr lang="en-US" sz="2400" dirty="0"/>
          </a:p>
          <a:p>
            <a:r>
              <a:rPr lang="en-US" sz="2400" dirty="0"/>
              <a:t>Create Simplified DevOps workflows. Get Started </a:t>
            </a:r>
            <a:r>
              <a:rPr lang="en-US" sz="2400" dirty="0">
                <a:hlinkClick r:id="rId3"/>
              </a:rPr>
              <a:t>here</a:t>
            </a:r>
            <a:endParaRPr lang="en-US" sz="2400" dirty="0"/>
          </a:p>
          <a:p>
            <a:r>
              <a:rPr lang="en-US" sz="2400" dirty="0">
                <a:hlinkClick r:id="rId4"/>
              </a:rPr>
              <a:t>Power CAT Video: ALM Made Easy     </a:t>
            </a:r>
            <a:endParaRPr lang="en-US" sz="2400" dirty="0"/>
          </a:p>
          <a:p>
            <a:endParaRPr lang="en-US" sz="2400" dirty="0"/>
          </a:p>
        </p:txBody>
      </p:sp>
      <p:pic>
        <p:nvPicPr>
          <p:cNvPr id="5" name="Picture 4">
            <a:hlinkClick r:id="rId4"/>
            <a:extLst>
              <a:ext uri="{FF2B5EF4-FFF2-40B4-BE49-F238E27FC236}">
                <a16:creationId xmlns:a16="http://schemas.microsoft.com/office/drawing/2014/main" id="{E1EA221D-0EB8-4174-BB9E-44DE6C5523B7}"/>
              </a:ext>
            </a:extLst>
          </p:cNvPr>
          <p:cNvPicPr>
            <a:picLocks noChangeAspect="1"/>
          </p:cNvPicPr>
          <p:nvPr/>
        </p:nvPicPr>
        <p:blipFill>
          <a:blip r:embed="rId5"/>
          <a:stretch>
            <a:fillRect/>
          </a:stretch>
        </p:blipFill>
        <p:spPr>
          <a:xfrm>
            <a:off x="142616" y="2583040"/>
            <a:ext cx="6719948" cy="3808968"/>
          </a:xfrm>
          <a:prstGeom prst="rect">
            <a:avLst/>
          </a:prstGeom>
        </p:spPr>
      </p:pic>
      <p:sp>
        <p:nvSpPr>
          <p:cNvPr id="6" name="TextBox 5">
            <a:extLst>
              <a:ext uri="{FF2B5EF4-FFF2-40B4-BE49-F238E27FC236}">
                <a16:creationId xmlns:a16="http://schemas.microsoft.com/office/drawing/2014/main" id="{DB4E7422-B3A3-4B7D-B0E0-32D44A10F5E5}"/>
              </a:ext>
            </a:extLst>
          </p:cNvPr>
          <p:cNvSpPr txBox="1"/>
          <p:nvPr/>
        </p:nvSpPr>
        <p:spPr>
          <a:xfrm>
            <a:off x="6901961" y="2583040"/>
            <a:ext cx="4950070" cy="2677656"/>
          </a:xfrm>
          <a:prstGeom prst="rect">
            <a:avLst/>
          </a:prstGeom>
          <a:noFill/>
        </p:spPr>
        <p:txBody>
          <a:bodyPr wrap="square" lIns="0" tIns="0" rIns="0" bIns="0" rtlCol="0">
            <a:spAutoFit/>
          </a:bodyPr>
          <a:lstStyle/>
          <a:p>
            <a:pPr algn="l"/>
            <a:r>
              <a:rPr lang="en-US" sz="1400" dirty="0">
                <a:gradFill>
                  <a:gsLst>
                    <a:gs pos="2917">
                      <a:schemeClr val="tx1"/>
                    </a:gs>
                    <a:gs pos="30000">
                      <a:schemeClr val="tx1"/>
                    </a:gs>
                  </a:gsLst>
                  <a:lin ang="5400000" scaled="0"/>
                </a:gradFill>
              </a:rPr>
              <a:t>Salient points:</a:t>
            </a:r>
          </a:p>
          <a:p>
            <a:pPr marL="285750" indent="-285750" algn="l">
              <a:buFont typeface="Arial" panose="020B0604020202020204" pitchFamily="34" charset="0"/>
              <a:buChar char="•"/>
            </a:pPr>
            <a:r>
              <a:rPr lang="en-US" sz="1400" dirty="0">
                <a:gradFill>
                  <a:gsLst>
                    <a:gs pos="2917">
                      <a:schemeClr val="tx1"/>
                    </a:gs>
                    <a:gs pos="30000">
                      <a:schemeClr val="tx1"/>
                    </a:gs>
                  </a:gsLst>
                  <a:lin ang="5400000" scaled="0"/>
                </a:gradFill>
              </a:rPr>
              <a:t>ALM is about adding more rigor and discipline  as the app and team grows in complexity. To ensure quality</a:t>
            </a:r>
          </a:p>
          <a:p>
            <a:pPr marL="285750" indent="-285750" algn="l">
              <a:buFont typeface="Arial" panose="020B0604020202020204" pitchFamily="34" charset="0"/>
              <a:buChar char="•"/>
            </a:pPr>
            <a:r>
              <a:rPr lang="en-US" sz="1400" dirty="0">
                <a:gradFill>
                  <a:gsLst>
                    <a:gs pos="2917">
                      <a:schemeClr val="tx1"/>
                    </a:gs>
                    <a:gs pos="30000">
                      <a:schemeClr val="tx1"/>
                    </a:gs>
                  </a:gsLst>
                  <a:lin ang="5400000" scaled="0"/>
                </a:gradFill>
              </a:rPr>
              <a:t>Build and Deployment Automation</a:t>
            </a:r>
          </a:p>
          <a:p>
            <a:pPr marL="285750" indent="-285750" algn="l">
              <a:buFont typeface="Arial" panose="020B0604020202020204" pitchFamily="34" charset="0"/>
              <a:buChar char="•"/>
            </a:pPr>
            <a:r>
              <a:rPr lang="en-US" sz="1400" dirty="0">
                <a:gradFill>
                  <a:gsLst>
                    <a:gs pos="2917">
                      <a:schemeClr val="tx1"/>
                    </a:gs>
                    <a:gs pos="30000">
                      <a:schemeClr val="tx1"/>
                    </a:gs>
                  </a:gsLst>
                  <a:lin ang="5400000" scaled="0"/>
                </a:gradFill>
              </a:rPr>
              <a:t>Needed in Low Code as well as traditional Pro Code</a:t>
            </a:r>
          </a:p>
          <a:p>
            <a:pPr marL="285750" indent="-285750" algn="l">
              <a:buFont typeface="Arial" panose="020B0604020202020204" pitchFamily="34" charset="0"/>
              <a:buChar char="•"/>
            </a:pPr>
            <a:r>
              <a:rPr lang="en-US" sz="1400" dirty="0">
                <a:gradFill>
                  <a:gsLst>
                    <a:gs pos="2917">
                      <a:schemeClr val="tx1"/>
                    </a:gs>
                    <a:gs pos="30000">
                      <a:schemeClr val="tx1"/>
                    </a:gs>
                  </a:gsLst>
                  <a:lin ang="5400000" scaled="0"/>
                </a:gradFill>
              </a:rPr>
              <a:t>Solutions moved from Dev-Test-Prod Environments</a:t>
            </a:r>
          </a:p>
          <a:p>
            <a:pPr marL="285750" indent="-285750" algn="l">
              <a:buFont typeface="Arial" panose="020B0604020202020204" pitchFamily="34" charset="0"/>
              <a:buChar char="•"/>
            </a:pPr>
            <a:r>
              <a:rPr lang="en-US" sz="1400" dirty="0">
                <a:gradFill>
                  <a:gsLst>
                    <a:gs pos="2917">
                      <a:schemeClr val="tx1"/>
                    </a:gs>
                    <a:gs pos="30000">
                      <a:schemeClr val="tx1"/>
                    </a:gs>
                  </a:gsLst>
                  <a:lin ang="5400000" scaled="0"/>
                </a:gradFill>
              </a:rPr>
              <a:t>COE Starter Kit helps makes Devops easier for the Power Platform</a:t>
            </a:r>
          </a:p>
          <a:p>
            <a:pPr marL="285750" indent="-285750" algn="l">
              <a:buFont typeface="Arial" panose="020B0604020202020204" pitchFamily="34" charset="0"/>
              <a:buChar char="•"/>
            </a:pPr>
            <a:r>
              <a:rPr lang="en-US" sz="1400" dirty="0">
                <a:gradFill>
                  <a:gsLst>
                    <a:gs pos="2917">
                      <a:schemeClr val="tx1"/>
                    </a:gs>
                    <a:gs pos="30000">
                      <a:schemeClr val="tx1"/>
                    </a:gs>
                  </a:gsLst>
                  <a:lin ang="5400000" scaled="0"/>
                </a:gradFill>
              </a:rPr>
              <a:t>ALM Accelerator abstracts the Source Checked, Automation, and provides a Workflow Approval Process for moving application solutions from Dev-Test-Prod</a:t>
            </a:r>
          </a:p>
          <a:p>
            <a:pPr marL="342900" indent="-342900" algn="l">
              <a:buFont typeface="Arial" panose="020B0604020202020204" pitchFamily="34" charset="0"/>
              <a:buChar char="•"/>
            </a:pP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329043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05988-EB18-431F-90DE-6DFFB07B3CF0}"/>
              </a:ext>
            </a:extLst>
          </p:cNvPr>
          <p:cNvSpPr>
            <a:spLocks noGrp="1"/>
          </p:cNvSpPr>
          <p:nvPr>
            <p:ph type="title"/>
          </p:nvPr>
        </p:nvSpPr>
        <p:spPr>
          <a:xfrm>
            <a:off x="1105486" y="2690447"/>
            <a:ext cx="11018520" cy="553998"/>
          </a:xfrm>
        </p:spPr>
        <p:txBody>
          <a:bodyPr/>
          <a:lstStyle/>
          <a:p>
            <a:r>
              <a:rPr lang="en-US" dirty="0"/>
              <a:t>Demo:   ALM Accelerator for Makers App</a:t>
            </a:r>
          </a:p>
        </p:txBody>
      </p:sp>
    </p:spTree>
    <p:extLst>
      <p:ext uri="{BB962C8B-B14F-4D97-AF65-F5344CB8AC3E}">
        <p14:creationId xmlns:p14="http://schemas.microsoft.com/office/powerpoint/2010/main" val="2642741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hlinkClick r:id="rId3"/>
            <a:extLst>
              <a:ext uri="{FF2B5EF4-FFF2-40B4-BE49-F238E27FC236}">
                <a16:creationId xmlns:a16="http://schemas.microsoft.com/office/drawing/2014/main" id="{075371CB-9A6F-4A6C-9905-7612A88D185C}"/>
              </a:ext>
            </a:extLst>
          </p:cNvPr>
          <p:cNvPicPr>
            <a:picLocks noChangeAspect="1"/>
          </p:cNvPicPr>
          <p:nvPr/>
        </p:nvPicPr>
        <p:blipFill>
          <a:blip r:embed="rId4"/>
          <a:stretch>
            <a:fillRect/>
          </a:stretch>
        </p:blipFill>
        <p:spPr>
          <a:xfrm>
            <a:off x="0" y="175077"/>
            <a:ext cx="12192000" cy="6507846"/>
          </a:xfrm>
          <a:prstGeom prst="rect">
            <a:avLst/>
          </a:prstGeom>
        </p:spPr>
      </p:pic>
    </p:spTree>
    <p:extLst>
      <p:ext uri="{BB962C8B-B14F-4D97-AF65-F5344CB8AC3E}">
        <p14:creationId xmlns:p14="http://schemas.microsoft.com/office/powerpoint/2010/main" val="2601784843"/>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05988-EB18-431F-90DE-6DFFB07B3CF0}"/>
              </a:ext>
            </a:extLst>
          </p:cNvPr>
          <p:cNvSpPr>
            <a:spLocks noGrp="1"/>
          </p:cNvSpPr>
          <p:nvPr>
            <p:ph type="title"/>
          </p:nvPr>
        </p:nvSpPr>
        <p:spPr/>
        <p:txBody>
          <a:bodyPr/>
          <a:lstStyle/>
          <a:p>
            <a:r>
              <a:rPr lang="en-US" dirty="0"/>
              <a:t>Deployment Checklist</a:t>
            </a:r>
          </a:p>
        </p:txBody>
      </p:sp>
      <p:sp>
        <p:nvSpPr>
          <p:cNvPr id="3" name="Text Placeholder 2">
            <a:extLst>
              <a:ext uri="{FF2B5EF4-FFF2-40B4-BE49-F238E27FC236}">
                <a16:creationId xmlns:a16="http://schemas.microsoft.com/office/drawing/2014/main" id="{E1860846-61C2-45E2-B9DB-1C18A1EF1EB9}"/>
              </a:ext>
            </a:extLst>
          </p:cNvPr>
          <p:cNvSpPr>
            <a:spLocks noGrp="1"/>
          </p:cNvSpPr>
          <p:nvPr>
            <p:ph type="body" sz="quarter" idx="10"/>
          </p:nvPr>
        </p:nvSpPr>
        <p:spPr>
          <a:xfrm>
            <a:off x="584200" y="1435497"/>
            <a:ext cx="11018520" cy="2843855"/>
          </a:xfrm>
        </p:spPr>
        <p:txBody>
          <a:bodyPr/>
          <a:lstStyle/>
          <a:p>
            <a:r>
              <a:rPr lang="en-US" dirty="0"/>
              <a:t>Proper environment access has been established e.g. Security Groups</a:t>
            </a:r>
          </a:p>
          <a:p>
            <a:r>
              <a:rPr lang="en-US" dirty="0"/>
              <a:t>Data loss prevention policies are correct for solution environments</a:t>
            </a:r>
          </a:p>
          <a:p>
            <a:r>
              <a:rPr lang="en-US" dirty="0"/>
              <a:t>Service Principals and service accounts necessary for connections are in place and configured after initial deploy</a:t>
            </a:r>
          </a:p>
          <a:p>
            <a:r>
              <a:rPr lang="en-US" dirty="0"/>
              <a:t>Environment settings have been documented and configured in each environment</a:t>
            </a:r>
          </a:p>
        </p:txBody>
      </p:sp>
    </p:spTree>
    <p:extLst>
      <p:ext uri="{BB962C8B-B14F-4D97-AF65-F5344CB8AC3E}">
        <p14:creationId xmlns:p14="http://schemas.microsoft.com/office/powerpoint/2010/main" val="134126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FD6677-8670-40B2-84A9-EDEAA9F2740F}"/>
              </a:ext>
            </a:extLst>
          </p:cNvPr>
          <p:cNvSpPr>
            <a:spLocks noGrp="1"/>
          </p:cNvSpPr>
          <p:nvPr>
            <p:ph type="title"/>
          </p:nvPr>
        </p:nvSpPr>
        <p:spPr/>
        <p:txBody>
          <a:bodyPr/>
          <a:lstStyle/>
          <a:p>
            <a:r>
              <a:rPr lang="en-US" dirty="0"/>
              <a:t>Wrapping up</a:t>
            </a:r>
          </a:p>
        </p:txBody>
      </p:sp>
      <p:sp>
        <p:nvSpPr>
          <p:cNvPr id="5" name="Text Placeholder 4">
            <a:extLst>
              <a:ext uri="{FF2B5EF4-FFF2-40B4-BE49-F238E27FC236}">
                <a16:creationId xmlns:a16="http://schemas.microsoft.com/office/drawing/2014/main" id="{14265B04-CC3A-44F9-A375-7DB894B11938}"/>
              </a:ext>
            </a:extLst>
          </p:cNvPr>
          <p:cNvSpPr>
            <a:spLocks noGrp="1"/>
          </p:cNvSpPr>
          <p:nvPr>
            <p:ph type="body" sz="quarter" idx="10"/>
          </p:nvPr>
        </p:nvSpPr>
        <p:spPr>
          <a:xfrm>
            <a:off x="584200" y="1435497"/>
            <a:ext cx="11018520" cy="4481227"/>
          </a:xfrm>
        </p:spPr>
        <p:txBody>
          <a:bodyPr/>
          <a:lstStyle/>
          <a:p>
            <a:r>
              <a:rPr lang="en-US" dirty="0"/>
              <a:t>Establishing application lifecycle management process should be done at the start of the project</a:t>
            </a:r>
          </a:p>
          <a:p>
            <a:pPr marL="0" indent="0">
              <a:buNone/>
            </a:pPr>
            <a:endParaRPr lang="en-US" dirty="0"/>
          </a:p>
          <a:p>
            <a:r>
              <a:rPr lang="en-US" dirty="0"/>
              <a:t>Having a repeatable process saves time and ensures consistent results</a:t>
            </a:r>
          </a:p>
          <a:p>
            <a:endParaRPr lang="en-US" dirty="0"/>
          </a:p>
          <a:p>
            <a:r>
              <a:rPr lang="en-US" dirty="0"/>
              <a:t>ALM is not a one size fits all, you must size it to fit your project</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426318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A595A-0C46-4BD0-8988-5C8AC4AACF8F}"/>
              </a:ext>
            </a:extLst>
          </p:cNvPr>
          <p:cNvSpPr>
            <a:spLocks noGrp="1"/>
          </p:cNvSpPr>
          <p:nvPr>
            <p:ph type="title"/>
          </p:nvPr>
        </p:nvSpPr>
        <p:spPr>
          <a:xfrm>
            <a:off x="588263" y="457200"/>
            <a:ext cx="11018520" cy="1107996"/>
          </a:xfrm>
        </p:spPr>
        <p:txBody>
          <a:bodyPr/>
          <a:lstStyle/>
          <a:p>
            <a:r>
              <a:rPr lang="en-US"/>
              <a:t>Hands on </a:t>
            </a:r>
            <a:r>
              <a:rPr lang="en-US" dirty="0"/>
              <a:t>exercise: Application Lifecycle Management</a:t>
            </a:r>
            <a:br>
              <a:rPr lang="en-US" dirty="0"/>
            </a:br>
            <a:endParaRPr lang="en-US" dirty="0"/>
          </a:p>
        </p:txBody>
      </p:sp>
      <p:sp>
        <p:nvSpPr>
          <p:cNvPr id="4" name="Text Placeholder 3">
            <a:extLst>
              <a:ext uri="{FF2B5EF4-FFF2-40B4-BE49-F238E27FC236}">
                <a16:creationId xmlns:a16="http://schemas.microsoft.com/office/drawing/2014/main" id="{BD3C08AA-53E0-4794-917D-1A5160BA816D}"/>
              </a:ext>
            </a:extLst>
          </p:cNvPr>
          <p:cNvSpPr>
            <a:spLocks noGrp="1"/>
          </p:cNvSpPr>
          <p:nvPr>
            <p:ph type="body" sz="quarter" idx="10"/>
          </p:nvPr>
        </p:nvSpPr>
        <p:spPr>
          <a:xfrm>
            <a:off x="584200" y="1435497"/>
            <a:ext cx="11018520" cy="2412968"/>
          </a:xfrm>
        </p:spPr>
        <p:txBody>
          <a:bodyPr/>
          <a:lstStyle/>
          <a:p>
            <a:pPr marL="514350" lvl="0" indent="-514350">
              <a:buFont typeface="+mj-lt"/>
              <a:buAutoNum type="arabicPeriod"/>
            </a:pPr>
            <a:r>
              <a:rPr lang="en-US" dirty="0">
                <a:hlinkClick r:id="rId3"/>
              </a:rPr>
              <a:t>Solution Architect series: Plan application lifecycle management for Power Platform - Learn | </a:t>
            </a:r>
            <a:r>
              <a:rPr lang="en-US">
                <a:hlinkClick r:id="rId3"/>
              </a:rPr>
              <a:t>Microsoft Docs</a:t>
            </a:r>
            <a:endParaRPr lang="en-US"/>
          </a:p>
          <a:p>
            <a:pPr marL="514350" lvl="0" indent="-514350">
              <a:buFont typeface="+mj-lt"/>
              <a:buAutoNum type="arabicPeriod"/>
            </a:pPr>
            <a:endParaRPr lang="en-US" dirty="0"/>
          </a:p>
          <a:p>
            <a:pPr marL="0" indent="0">
              <a:buNone/>
            </a:pPr>
            <a:endParaRPr lang="en-US" dirty="0"/>
          </a:p>
          <a:p>
            <a:endParaRPr lang="en-US" dirty="0"/>
          </a:p>
        </p:txBody>
      </p:sp>
      <p:sp>
        <p:nvSpPr>
          <p:cNvPr id="3" name="people_11" title="Icon of two people with a chat bubble">
            <a:extLst>
              <a:ext uri="{FF2B5EF4-FFF2-40B4-BE49-F238E27FC236}">
                <a16:creationId xmlns:a16="http://schemas.microsoft.com/office/drawing/2014/main" id="{0877E3D6-F49A-4C72-A167-6F493DE00D7F}"/>
              </a:ext>
            </a:extLst>
          </p:cNvPr>
          <p:cNvSpPr>
            <a:spLocks noChangeAspect="1" noEditPoints="1"/>
          </p:cNvSpPr>
          <p:nvPr/>
        </p:nvSpPr>
        <p:spPr bwMode="auto">
          <a:xfrm>
            <a:off x="9702413" y="4400672"/>
            <a:ext cx="1904370" cy="1828800"/>
          </a:xfrm>
          <a:custGeom>
            <a:avLst/>
            <a:gdLst>
              <a:gd name="T0" fmla="*/ 72 w 348"/>
              <a:gd name="T1" fmla="*/ 196 h 334"/>
              <a:gd name="T2" fmla="*/ 128 w 348"/>
              <a:gd name="T3" fmla="*/ 140 h 334"/>
              <a:gd name="T4" fmla="*/ 184 w 348"/>
              <a:gd name="T5" fmla="*/ 196 h 334"/>
              <a:gd name="T6" fmla="*/ 128 w 348"/>
              <a:gd name="T7" fmla="*/ 252 h 334"/>
              <a:gd name="T8" fmla="*/ 72 w 348"/>
              <a:gd name="T9" fmla="*/ 196 h 334"/>
              <a:gd name="T10" fmla="*/ 210 w 348"/>
              <a:gd name="T11" fmla="*/ 334 h 334"/>
              <a:gd name="T12" fmla="*/ 128 w 348"/>
              <a:gd name="T13" fmla="*/ 252 h 334"/>
              <a:gd name="T14" fmla="*/ 47 w 348"/>
              <a:gd name="T15" fmla="*/ 334 h 334"/>
              <a:gd name="T16" fmla="*/ 265 w 348"/>
              <a:gd name="T17" fmla="*/ 118 h 334"/>
              <a:gd name="T18" fmla="*/ 321 w 348"/>
              <a:gd name="T19" fmla="*/ 62 h 334"/>
              <a:gd name="T20" fmla="*/ 265 w 348"/>
              <a:gd name="T21" fmla="*/ 6 h 334"/>
              <a:gd name="T22" fmla="*/ 209 w 348"/>
              <a:gd name="T23" fmla="*/ 62 h 334"/>
              <a:gd name="T24" fmla="*/ 265 w 348"/>
              <a:gd name="T25" fmla="*/ 118 h 334"/>
              <a:gd name="T26" fmla="*/ 348 w 348"/>
              <a:gd name="T27" fmla="*/ 200 h 334"/>
              <a:gd name="T28" fmla="*/ 266 w 348"/>
              <a:gd name="T29" fmla="*/ 118 h 334"/>
              <a:gd name="T30" fmla="*/ 184 w 348"/>
              <a:gd name="T31" fmla="*/ 200 h 334"/>
              <a:gd name="T32" fmla="*/ 141 w 348"/>
              <a:gd name="T33" fmla="*/ 71 h 334"/>
              <a:gd name="T34" fmla="*/ 141 w 348"/>
              <a:gd name="T35" fmla="*/ 31 h 334"/>
              <a:gd name="T36" fmla="*/ 110 w 348"/>
              <a:gd name="T37" fmla="*/ 0 h 334"/>
              <a:gd name="T38" fmla="*/ 29 w 348"/>
              <a:gd name="T39" fmla="*/ 0 h 334"/>
              <a:gd name="T40" fmla="*/ 29 w 348"/>
              <a:gd name="T41" fmla="*/ 0 h 334"/>
              <a:gd name="T42" fmla="*/ 0 w 348"/>
              <a:gd name="T43" fmla="*/ 31 h 334"/>
              <a:gd name="T44" fmla="*/ 0 w 348"/>
              <a:gd name="T45" fmla="*/ 71 h 334"/>
              <a:gd name="T46" fmla="*/ 0 w 348"/>
              <a:gd name="T47" fmla="*/ 71 h 334"/>
              <a:gd name="T48" fmla="*/ 29 w 348"/>
              <a:gd name="T49" fmla="*/ 102 h 334"/>
              <a:gd name="T50" fmla="*/ 29 w 348"/>
              <a:gd name="T51" fmla="*/ 102 h 334"/>
              <a:gd name="T52" fmla="*/ 110 w 348"/>
              <a:gd name="T53" fmla="*/ 102 h 334"/>
              <a:gd name="T54" fmla="*/ 179 w 348"/>
              <a:gd name="T55" fmla="*/ 102 h 334"/>
              <a:gd name="T56" fmla="*/ 141 w 348"/>
              <a:gd name="T57" fmla="*/ 7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8" h="334">
                <a:moveTo>
                  <a:pt x="72" y="196"/>
                </a:moveTo>
                <a:cubicBezTo>
                  <a:pt x="72" y="165"/>
                  <a:pt x="97" y="140"/>
                  <a:pt x="128" y="140"/>
                </a:cubicBezTo>
                <a:cubicBezTo>
                  <a:pt x="159" y="140"/>
                  <a:pt x="184" y="165"/>
                  <a:pt x="184" y="196"/>
                </a:cubicBezTo>
                <a:cubicBezTo>
                  <a:pt x="184" y="227"/>
                  <a:pt x="159" y="252"/>
                  <a:pt x="128" y="252"/>
                </a:cubicBezTo>
                <a:cubicBezTo>
                  <a:pt x="97" y="252"/>
                  <a:pt x="72" y="227"/>
                  <a:pt x="72" y="196"/>
                </a:cubicBezTo>
                <a:close/>
                <a:moveTo>
                  <a:pt x="210" y="334"/>
                </a:moveTo>
                <a:cubicBezTo>
                  <a:pt x="210" y="289"/>
                  <a:pt x="173" y="252"/>
                  <a:pt x="128" y="252"/>
                </a:cubicBezTo>
                <a:cubicBezTo>
                  <a:pt x="83" y="252"/>
                  <a:pt x="47" y="289"/>
                  <a:pt x="47" y="334"/>
                </a:cubicBezTo>
                <a:moveTo>
                  <a:pt x="265" y="118"/>
                </a:moveTo>
                <a:cubicBezTo>
                  <a:pt x="296" y="118"/>
                  <a:pt x="321" y="93"/>
                  <a:pt x="321" y="62"/>
                </a:cubicBezTo>
                <a:cubicBezTo>
                  <a:pt x="321" y="31"/>
                  <a:pt x="296" y="6"/>
                  <a:pt x="265" y="6"/>
                </a:cubicBezTo>
                <a:cubicBezTo>
                  <a:pt x="234" y="6"/>
                  <a:pt x="209" y="31"/>
                  <a:pt x="209" y="62"/>
                </a:cubicBezTo>
                <a:cubicBezTo>
                  <a:pt x="209" y="93"/>
                  <a:pt x="234" y="118"/>
                  <a:pt x="265" y="118"/>
                </a:cubicBezTo>
                <a:close/>
                <a:moveTo>
                  <a:pt x="348" y="200"/>
                </a:moveTo>
                <a:cubicBezTo>
                  <a:pt x="348" y="155"/>
                  <a:pt x="311" y="118"/>
                  <a:pt x="266" y="118"/>
                </a:cubicBezTo>
                <a:cubicBezTo>
                  <a:pt x="221" y="118"/>
                  <a:pt x="184" y="155"/>
                  <a:pt x="184" y="200"/>
                </a:cubicBezTo>
                <a:moveTo>
                  <a:pt x="141" y="71"/>
                </a:moveTo>
                <a:cubicBezTo>
                  <a:pt x="141" y="31"/>
                  <a:pt x="141" y="31"/>
                  <a:pt x="141" y="31"/>
                </a:cubicBezTo>
                <a:cubicBezTo>
                  <a:pt x="141" y="14"/>
                  <a:pt x="127" y="0"/>
                  <a:pt x="110" y="0"/>
                </a:cubicBezTo>
                <a:cubicBezTo>
                  <a:pt x="29" y="0"/>
                  <a:pt x="29" y="0"/>
                  <a:pt x="29" y="0"/>
                </a:cubicBezTo>
                <a:cubicBezTo>
                  <a:pt x="29" y="0"/>
                  <a:pt x="29" y="0"/>
                  <a:pt x="29" y="0"/>
                </a:cubicBezTo>
                <a:cubicBezTo>
                  <a:pt x="13" y="1"/>
                  <a:pt x="0" y="15"/>
                  <a:pt x="0" y="31"/>
                </a:cubicBezTo>
                <a:cubicBezTo>
                  <a:pt x="0" y="71"/>
                  <a:pt x="0" y="71"/>
                  <a:pt x="0" y="71"/>
                </a:cubicBezTo>
                <a:cubicBezTo>
                  <a:pt x="0" y="71"/>
                  <a:pt x="0" y="71"/>
                  <a:pt x="0" y="71"/>
                </a:cubicBezTo>
                <a:cubicBezTo>
                  <a:pt x="0" y="88"/>
                  <a:pt x="13" y="101"/>
                  <a:pt x="29" y="102"/>
                </a:cubicBezTo>
                <a:cubicBezTo>
                  <a:pt x="29" y="102"/>
                  <a:pt x="29" y="102"/>
                  <a:pt x="29" y="102"/>
                </a:cubicBezTo>
                <a:cubicBezTo>
                  <a:pt x="110" y="102"/>
                  <a:pt x="110" y="102"/>
                  <a:pt x="110" y="102"/>
                </a:cubicBezTo>
                <a:cubicBezTo>
                  <a:pt x="179" y="102"/>
                  <a:pt x="179" y="102"/>
                  <a:pt x="179" y="102"/>
                </a:cubicBezTo>
                <a:lnTo>
                  <a:pt x="141" y="71"/>
                </a:lnTo>
                <a:close/>
              </a:path>
            </a:pathLst>
          </a:custGeom>
          <a:noFill/>
          <a:ln w="25400" cap="sq">
            <a:solidFill>
              <a:schemeClr val="accent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Tree>
    <p:extLst>
      <p:ext uri="{BB962C8B-B14F-4D97-AF65-F5344CB8AC3E}">
        <p14:creationId xmlns:p14="http://schemas.microsoft.com/office/powerpoint/2010/main" val="2159792794"/>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A595A-0C46-4BD0-8988-5C8AC4AACF8F}"/>
              </a:ext>
            </a:extLst>
          </p:cNvPr>
          <p:cNvSpPr>
            <a:spLocks noGrp="1"/>
          </p:cNvSpPr>
          <p:nvPr>
            <p:ph type="title"/>
          </p:nvPr>
        </p:nvSpPr>
        <p:spPr>
          <a:xfrm>
            <a:off x="588263" y="457200"/>
            <a:ext cx="11018520" cy="553998"/>
          </a:xfrm>
        </p:spPr>
        <p:txBody>
          <a:bodyPr/>
          <a:lstStyle/>
          <a:p>
            <a:r>
              <a:rPr lang="en-US" dirty="0"/>
              <a:t>Resources</a:t>
            </a:r>
          </a:p>
        </p:txBody>
      </p:sp>
      <p:sp>
        <p:nvSpPr>
          <p:cNvPr id="4" name="Text Placeholder 3">
            <a:extLst>
              <a:ext uri="{FF2B5EF4-FFF2-40B4-BE49-F238E27FC236}">
                <a16:creationId xmlns:a16="http://schemas.microsoft.com/office/drawing/2014/main" id="{BD3C08AA-53E0-4794-917D-1A5160BA816D}"/>
              </a:ext>
            </a:extLst>
          </p:cNvPr>
          <p:cNvSpPr>
            <a:spLocks noGrp="1"/>
          </p:cNvSpPr>
          <p:nvPr>
            <p:ph type="body" sz="quarter" idx="10"/>
          </p:nvPr>
        </p:nvSpPr>
        <p:spPr>
          <a:xfrm>
            <a:off x="584200" y="1435497"/>
            <a:ext cx="11018520" cy="4185761"/>
          </a:xfrm>
        </p:spPr>
        <p:txBody>
          <a:bodyPr/>
          <a:lstStyle/>
          <a:p>
            <a:pPr lvl="0">
              <a:lnSpc>
                <a:spcPct val="150000"/>
              </a:lnSpc>
            </a:pPr>
            <a:r>
              <a:rPr lang="en-US" sz="1600" dirty="0">
                <a:hlinkClick r:id="rId3"/>
              </a:rPr>
              <a:t>PL-600 Power Platform Solutions Architect Certification and Labs</a:t>
            </a:r>
            <a:endParaRPr lang="en-US" sz="1600" dirty="0"/>
          </a:p>
          <a:p>
            <a:pPr lvl="0">
              <a:lnSpc>
                <a:spcPct val="150000"/>
              </a:lnSpc>
            </a:pPr>
            <a:r>
              <a:rPr lang="en-US" sz="1600" dirty="0">
                <a:hlinkClick r:id="rId4"/>
              </a:rPr>
              <a:t>Docs -- Application lifecycle management (ALM) with Microsoft Power Platform</a:t>
            </a:r>
            <a:endParaRPr lang="en-US" sz="1600" dirty="0"/>
          </a:p>
          <a:p>
            <a:r>
              <a:rPr lang="en-US" sz="1600" dirty="0">
                <a:hlinkClick r:id="rId5"/>
              </a:rPr>
              <a:t>MSLearn -- Plan ALM for Power Platform</a:t>
            </a:r>
            <a:endParaRPr lang="en-US" sz="1600" dirty="0"/>
          </a:p>
          <a:p>
            <a:r>
              <a:rPr lang="en-US" sz="1600" dirty="0">
                <a:hlinkClick r:id="rId6"/>
              </a:rPr>
              <a:t>List of Power Platform Certifications</a:t>
            </a:r>
            <a:endParaRPr lang="en-US" sz="1600" dirty="0"/>
          </a:p>
          <a:p>
            <a:pPr lvl="0"/>
            <a:r>
              <a:rPr lang="en-US" sz="1600" dirty="0">
                <a:hlinkClick r:id="rId7"/>
              </a:rPr>
              <a:t>MSLearn -- All Power Platform Learning Paths (self guided training)</a:t>
            </a:r>
            <a:endParaRPr lang="en-US" sz="1600" dirty="0"/>
          </a:p>
          <a:p>
            <a:pPr lvl="0"/>
            <a:r>
              <a:rPr lang="en-US" sz="1600" dirty="0">
                <a:hlinkClick r:id="rId8"/>
              </a:rPr>
              <a:t>What is DevOps</a:t>
            </a:r>
            <a:r>
              <a:rPr lang="en-US" sz="1600" dirty="0"/>
              <a:t>?</a:t>
            </a:r>
          </a:p>
          <a:p>
            <a:pPr lvl="0"/>
            <a:r>
              <a:rPr lang="en-US" sz="1600" dirty="0">
                <a:hlinkClick r:id="rId9"/>
              </a:rPr>
              <a:t>Developing an Environment Strategy</a:t>
            </a:r>
            <a:endParaRPr lang="en-US" sz="1600" dirty="0"/>
          </a:p>
          <a:p>
            <a:pPr lvl="0"/>
            <a:r>
              <a:rPr lang="en-US" sz="1600" dirty="0">
                <a:hlinkClick r:id="rId10"/>
              </a:rPr>
              <a:t>Solutions Overview</a:t>
            </a:r>
            <a:endParaRPr lang="en-US" sz="1600" dirty="0"/>
          </a:p>
          <a:p>
            <a:pPr lvl="0"/>
            <a:r>
              <a:rPr lang="en-US" sz="1600" dirty="0">
                <a:hlinkClick r:id="rId11"/>
              </a:rPr>
              <a:t>Environment Variables</a:t>
            </a:r>
            <a:endParaRPr lang="en-US" sz="1600" dirty="0"/>
          </a:p>
          <a:p>
            <a:pPr lvl="0"/>
            <a:r>
              <a:rPr lang="en-US" sz="1600" dirty="0">
                <a:hlinkClick r:id="rId12"/>
              </a:rPr>
              <a:t>Power Apps Service URLS</a:t>
            </a:r>
            <a:endParaRPr lang="en-US" sz="1600" dirty="0"/>
          </a:p>
          <a:p>
            <a:pPr marL="0" indent="0">
              <a:buNone/>
            </a:pPr>
            <a:endParaRPr lang="en-US" dirty="0"/>
          </a:p>
          <a:p>
            <a:endParaRPr lang="en-US" dirty="0"/>
          </a:p>
        </p:txBody>
      </p:sp>
      <p:sp>
        <p:nvSpPr>
          <p:cNvPr id="3" name="people_11" title="Icon of two people with a chat bubble">
            <a:extLst>
              <a:ext uri="{FF2B5EF4-FFF2-40B4-BE49-F238E27FC236}">
                <a16:creationId xmlns:a16="http://schemas.microsoft.com/office/drawing/2014/main" id="{0877E3D6-F49A-4C72-A167-6F493DE00D7F}"/>
              </a:ext>
            </a:extLst>
          </p:cNvPr>
          <p:cNvSpPr>
            <a:spLocks noChangeAspect="1" noEditPoints="1"/>
          </p:cNvSpPr>
          <p:nvPr/>
        </p:nvSpPr>
        <p:spPr bwMode="auto">
          <a:xfrm>
            <a:off x="9702413" y="4400672"/>
            <a:ext cx="1904370" cy="1828800"/>
          </a:xfrm>
          <a:custGeom>
            <a:avLst/>
            <a:gdLst>
              <a:gd name="T0" fmla="*/ 72 w 348"/>
              <a:gd name="T1" fmla="*/ 196 h 334"/>
              <a:gd name="T2" fmla="*/ 128 w 348"/>
              <a:gd name="T3" fmla="*/ 140 h 334"/>
              <a:gd name="T4" fmla="*/ 184 w 348"/>
              <a:gd name="T5" fmla="*/ 196 h 334"/>
              <a:gd name="T6" fmla="*/ 128 w 348"/>
              <a:gd name="T7" fmla="*/ 252 h 334"/>
              <a:gd name="T8" fmla="*/ 72 w 348"/>
              <a:gd name="T9" fmla="*/ 196 h 334"/>
              <a:gd name="T10" fmla="*/ 210 w 348"/>
              <a:gd name="T11" fmla="*/ 334 h 334"/>
              <a:gd name="T12" fmla="*/ 128 w 348"/>
              <a:gd name="T13" fmla="*/ 252 h 334"/>
              <a:gd name="T14" fmla="*/ 47 w 348"/>
              <a:gd name="T15" fmla="*/ 334 h 334"/>
              <a:gd name="T16" fmla="*/ 265 w 348"/>
              <a:gd name="T17" fmla="*/ 118 h 334"/>
              <a:gd name="T18" fmla="*/ 321 w 348"/>
              <a:gd name="T19" fmla="*/ 62 h 334"/>
              <a:gd name="T20" fmla="*/ 265 w 348"/>
              <a:gd name="T21" fmla="*/ 6 h 334"/>
              <a:gd name="T22" fmla="*/ 209 w 348"/>
              <a:gd name="T23" fmla="*/ 62 h 334"/>
              <a:gd name="T24" fmla="*/ 265 w 348"/>
              <a:gd name="T25" fmla="*/ 118 h 334"/>
              <a:gd name="T26" fmla="*/ 348 w 348"/>
              <a:gd name="T27" fmla="*/ 200 h 334"/>
              <a:gd name="T28" fmla="*/ 266 w 348"/>
              <a:gd name="T29" fmla="*/ 118 h 334"/>
              <a:gd name="T30" fmla="*/ 184 w 348"/>
              <a:gd name="T31" fmla="*/ 200 h 334"/>
              <a:gd name="T32" fmla="*/ 141 w 348"/>
              <a:gd name="T33" fmla="*/ 71 h 334"/>
              <a:gd name="T34" fmla="*/ 141 w 348"/>
              <a:gd name="T35" fmla="*/ 31 h 334"/>
              <a:gd name="T36" fmla="*/ 110 w 348"/>
              <a:gd name="T37" fmla="*/ 0 h 334"/>
              <a:gd name="T38" fmla="*/ 29 w 348"/>
              <a:gd name="T39" fmla="*/ 0 h 334"/>
              <a:gd name="T40" fmla="*/ 29 w 348"/>
              <a:gd name="T41" fmla="*/ 0 h 334"/>
              <a:gd name="T42" fmla="*/ 0 w 348"/>
              <a:gd name="T43" fmla="*/ 31 h 334"/>
              <a:gd name="T44" fmla="*/ 0 w 348"/>
              <a:gd name="T45" fmla="*/ 71 h 334"/>
              <a:gd name="T46" fmla="*/ 0 w 348"/>
              <a:gd name="T47" fmla="*/ 71 h 334"/>
              <a:gd name="T48" fmla="*/ 29 w 348"/>
              <a:gd name="T49" fmla="*/ 102 h 334"/>
              <a:gd name="T50" fmla="*/ 29 w 348"/>
              <a:gd name="T51" fmla="*/ 102 h 334"/>
              <a:gd name="T52" fmla="*/ 110 w 348"/>
              <a:gd name="T53" fmla="*/ 102 h 334"/>
              <a:gd name="T54" fmla="*/ 179 w 348"/>
              <a:gd name="T55" fmla="*/ 102 h 334"/>
              <a:gd name="T56" fmla="*/ 141 w 348"/>
              <a:gd name="T57" fmla="*/ 7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8" h="334">
                <a:moveTo>
                  <a:pt x="72" y="196"/>
                </a:moveTo>
                <a:cubicBezTo>
                  <a:pt x="72" y="165"/>
                  <a:pt x="97" y="140"/>
                  <a:pt x="128" y="140"/>
                </a:cubicBezTo>
                <a:cubicBezTo>
                  <a:pt x="159" y="140"/>
                  <a:pt x="184" y="165"/>
                  <a:pt x="184" y="196"/>
                </a:cubicBezTo>
                <a:cubicBezTo>
                  <a:pt x="184" y="227"/>
                  <a:pt x="159" y="252"/>
                  <a:pt x="128" y="252"/>
                </a:cubicBezTo>
                <a:cubicBezTo>
                  <a:pt x="97" y="252"/>
                  <a:pt x="72" y="227"/>
                  <a:pt x="72" y="196"/>
                </a:cubicBezTo>
                <a:close/>
                <a:moveTo>
                  <a:pt x="210" y="334"/>
                </a:moveTo>
                <a:cubicBezTo>
                  <a:pt x="210" y="289"/>
                  <a:pt x="173" y="252"/>
                  <a:pt x="128" y="252"/>
                </a:cubicBezTo>
                <a:cubicBezTo>
                  <a:pt x="83" y="252"/>
                  <a:pt x="47" y="289"/>
                  <a:pt x="47" y="334"/>
                </a:cubicBezTo>
                <a:moveTo>
                  <a:pt x="265" y="118"/>
                </a:moveTo>
                <a:cubicBezTo>
                  <a:pt x="296" y="118"/>
                  <a:pt x="321" y="93"/>
                  <a:pt x="321" y="62"/>
                </a:cubicBezTo>
                <a:cubicBezTo>
                  <a:pt x="321" y="31"/>
                  <a:pt x="296" y="6"/>
                  <a:pt x="265" y="6"/>
                </a:cubicBezTo>
                <a:cubicBezTo>
                  <a:pt x="234" y="6"/>
                  <a:pt x="209" y="31"/>
                  <a:pt x="209" y="62"/>
                </a:cubicBezTo>
                <a:cubicBezTo>
                  <a:pt x="209" y="93"/>
                  <a:pt x="234" y="118"/>
                  <a:pt x="265" y="118"/>
                </a:cubicBezTo>
                <a:close/>
                <a:moveTo>
                  <a:pt x="348" y="200"/>
                </a:moveTo>
                <a:cubicBezTo>
                  <a:pt x="348" y="155"/>
                  <a:pt x="311" y="118"/>
                  <a:pt x="266" y="118"/>
                </a:cubicBezTo>
                <a:cubicBezTo>
                  <a:pt x="221" y="118"/>
                  <a:pt x="184" y="155"/>
                  <a:pt x="184" y="200"/>
                </a:cubicBezTo>
                <a:moveTo>
                  <a:pt x="141" y="71"/>
                </a:moveTo>
                <a:cubicBezTo>
                  <a:pt x="141" y="31"/>
                  <a:pt x="141" y="31"/>
                  <a:pt x="141" y="31"/>
                </a:cubicBezTo>
                <a:cubicBezTo>
                  <a:pt x="141" y="14"/>
                  <a:pt x="127" y="0"/>
                  <a:pt x="110" y="0"/>
                </a:cubicBezTo>
                <a:cubicBezTo>
                  <a:pt x="29" y="0"/>
                  <a:pt x="29" y="0"/>
                  <a:pt x="29" y="0"/>
                </a:cubicBezTo>
                <a:cubicBezTo>
                  <a:pt x="29" y="0"/>
                  <a:pt x="29" y="0"/>
                  <a:pt x="29" y="0"/>
                </a:cubicBezTo>
                <a:cubicBezTo>
                  <a:pt x="13" y="1"/>
                  <a:pt x="0" y="15"/>
                  <a:pt x="0" y="31"/>
                </a:cubicBezTo>
                <a:cubicBezTo>
                  <a:pt x="0" y="71"/>
                  <a:pt x="0" y="71"/>
                  <a:pt x="0" y="71"/>
                </a:cubicBezTo>
                <a:cubicBezTo>
                  <a:pt x="0" y="71"/>
                  <a:pt x="0" y="71"/>
                  <a:pt x="0" y="71"/>
                </a:cubicBezTo>
                <a:cubicBezTo>
                  <a:pt x="0" y="88"/>
                  <a:pt x="13" y="101"/>
                  <a:pt x="29" y="102"/>
                </a:cubicBezTo>
                <a:cubicBezTo>
                  <a:pt x="29" y="102"/>
                  <a:pt x="29" y="102"/>
                  <a:pt x="29" y="102"/>
                </a:cubicBezTo>
                <a:cubicBezTo>
                  <a:pt x="110" y="102"/>
                  <a:pt x="110" y="102"/>
                  <a:pt x="110" y="102"/>
                </a:cubicBezTo>
                <a:cubicBezTo>
                  <a:pt x="179" y="102"/>
                  <a:pt x="179" y="102"/>
                  <a:pt x="179" y="102"/>
                </a:cubicBezTo>
                <a:lnTo>
                  <a:pt x="141" y="71"/>
                </a:lnTo>
                <a:close/>
              </a:path>
            </a:pathLst>
          </a:custGeom>
          <a:noFill/>
          <a:ln w="25400" cap="sq">
            <a:solidFill>
              <a:schemeClr val="accent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Tree>
    <p:extLst>
      <p:ext uri="{BB962C8B-B14F-4D97-AF65-F5344CB8AC3E}">
        <p14:creationId xmlns:p14="http://schemas.microsoft.com/office/powerpoint/2010/main" val="33264146"/>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wrap="square" anchor="t">
            <a:normAutofit fontScale="90000"/>
          </a:bodyPr>
          <a:lstStyle/>
          <a:p>
            <a:r>
              <a:rPr lang="en-US" dirty="0">
                <a:hlinkClick r:id="rId5"/>
              </a:rPr>
              <a:t>What is DevOps</a:t>
            </a:r>
            <a:r>
              <a:rPr lang="en-US" dirty="0"/>
              <a:t>?	</a:t>
            </a:r>
          </a:p>
        </p:txBody>
      </p:sp>
      <p:sp>
        <p:nvSpPr>
          <p:cNvPr id="12" name="Text Placeholder 11">
            <a:extLst>
              <a:ext uri="{FF2B5EF4-FFF2-40B4-BE49-F238E27FC236}">
                <a16:creationId xmlns:a16="http://schemas.microsoft.com/office/drawing/2014/main" id="{C4226080-F4D3-473F-8324-DFB4ADA600CB}"/>
              </a:ext>
            </a:extLst>
          </p:cNvPr>
          <p:cNvSpPr>
            <a:spLocks noGrp="1"/>
          </p:cNvSpPr>
          <p:nvPr>
            <p:ph type="subTitle" idx="1"/>
          </p:nvPr>
        </p:nvSpPr>
        <p:spPr>
          <a:xfrm>
            <a:off x="655637" y="786383"/>
            <a:ext cx="10880725" cy="461665"/>
          </a:xfrm>
        </p:spPr>
        <p:txBody>
          <a:bodyPr vert="horz" lIns="0" tIns="0" rIns="0" bIns="0" rtlCol="0" anchor="t">
            <a:normAutofit/>
          </a:bodyPr>
          <a:lstStyle/>
          <a:p>
            <a:pPr lvl="1"/>
            <a:r>
              <a:rPr lang="en-US" sz="2000" dirty="0"/>
              <a:t>People, Process, Products</a:t>
            </a:r>
          </a:p>
        </p:txBody>
      </p:sp>
      <p:sp>
        <p:nvSpPr>
          <p:cNvPr id="3" name="Content Placeholder 2"/>
          <p:cNvSpPr>
            <a:spLocks noGrp="1"/>
          </p:cNvSpPr>
          <p:nvPr>
            <p:ph sz="quarter" idx="13"/>
            <p:custDataLst>
              <p:tags r:id="rId2"/>
            </p:custDataLst>
          </p:nvPr>
        </p:nvSpPr>
        <p:spPr>
          <a:xfrm>
            <a:off x="655637" y="2331417"/>
            <a:ext cx="5284787" cy="2195166"/>
          </a:xfrm>
        </p:spPr>
        <p:txBody>
          <a:bodyPr>
            <a:normAutofit/>
          </a:bodyPr>
          <a:lstStyle>
            <a:lvl1pPr marL="310896" indent="-310896" algn="l" defTabSz="932688" rtl="0" eaLnBrk="1" latinLnBrk="0" hangingPunct="1">
              <a:buClr>
                <a:schemeClr val="tx1"/>
              </a:buClr>
              <a:buSzPct val="90000"/>
              <a:buFont typeface="Wingdings" panose="05000000000000000000" pitchFamily="2" charset="2"/>
              <a:buChar char=""/>
            </a:lvl1pPr>
            <a:lvl2pPr marL="621792" indent="-310896" algn="l" defTabSz="932688" rtl="0" eaLnBrk="1" latinLnBrk="0" hangingPunct="1">
              <a:buClr>
                <a:schemeClr val="tx1"/>
              </a:buClr>
              <a:buSzPct val="90000"/>
              <a:buFont typeface="Wingdings" panose="05000000000000000000" pitchFamily="2" charset="2"/>
              <a:buChar char=""/>
            </a:lvl2pPr>
            <a:lvl3pPr marL="932688" indent="-310896" algn="l" defTabSz="932688" rtl="0" eaLnBrk="1" latinLnBrk="0" hangingPunct="1">
              <a:buClr>
                <a:schemeClr val="tx1"/>
              </a:buClr>
              <a:buSzPct val="90000"/>
              <a:buFont typeface="Wingdings" panose="05000000000000000000" pitchFamily="2" charset="2"/>
              <a:buChar char=""/>
            </a:lvl3pPr>
            <a:lvl4pPr marL="1243584" indent="-310896" algn="l" defTabSz="932688" rtl="0" eaLnBrk="1" latinLnBrk="0" hangingPunct="1">
              <a:buClr>
                <a:schemeClr val="tx1"/>
              </a:buClr>
              <a:buSzPct val="90000"/>
              <a:buFont typeface="Wingdings" panose="05000000000000000000" pitchFamily="2" charset="2"/>
              <a:buChar char=""/>
            </a:lvl4pPr>
            <a:lvl5pPr marL="1554480" indent="-329184" algn="l" defTabSz="932688" rtl="0" eaLnBrk="1" latinLnBrk="0" hangingPunct="1">
              <a:buClr>
                <a:schemeClr val="tx1"/>
              </a:buClr>
              <a:buSzPct val="90000"/>
              <a:buFont typeface="Wingdings" panose="05000000000000000000" pitchFamily="2" charset="2"/>
              <a:buChar char=""/>
            </a:lvl5pPr>
            <a:lvl6pPr marL="310896" indent="-310896" algn="l" defTabSz="932688" rtl="0" eaLnBrk="1" latinLnBrk="0" hangingPunct="1">
              <a:buSzPct val="100000"/>
              <a:buFont typeface="+mj-lt"/>
              <a:buAutoNum type="arabicPeriod"/>
            </a:lvl6pPr>
            <a:lvl7pPr marL="621792" indent="-310896" algn="l" defTabSz="932688" rtl="0" eaLnBrk="1" latinLnBrk="0" hangingPunct="1">
              <a:buSzPct val="90000"/>
              <a:buFont typeface="+mj-lt"/>
              <a:buAutoNum type="alphaLcPeriod"/>
            </a:lvl7pPr>
          </a:lstStyle>
          <a:p>
            <a:pPr marL="0" marR="0" lvl="0" indent="-241300" defTabSz="932742" rtl="0" eaLnBrk="1" fontAlgn="auto" latinLnBrk="0" hangingPunct="1">
              <a:spcBef>
                <a:spcPct val="20000"/>
              </a:spcBef>
              <a:spcAft>
                <a:spcPts val="0"/>
              </a:spcAft>
              <a:buClrTx/>
              <a:buSzPct val="90000"/>
              <a:buFont typeface="Arial" pitchFamily="34" charset="0"/>
              <a:buNone/>
              <a:tabLst/>
              <a:defRPr/>
            </a:pPr>
            <a:r>
              <a:rPr kumimoji="0" lang="en-US" b="0" i="0" u="none" strike="noStrike" kern="1200" cap="none" spc="0" normalizeH="0" baseline="0" noProof="0" dirty="0">
                <a:ln>
                  <a:noFill/>
                </a:ln>
                <a:effectLst/>
                <a:uLnTx/>
                <a:uFillTx/>
              </a:rPr>
              <a:t>"DevOps is the union of </a:t>
            </a:r>
            <a:r>
              <a:rPr kumimoji="0" lang="en-US" b="1" i="0" u="none" strike="noStrike" kern="1200" cap="none" spc="0" normalizeH="0" baseline="0" noProof="0" dirty="0">
                <a:ln>
                  <a:noFill/>
                </a:ln>
                <a:effectLst/>
                <a:uLnTx/>
                <a:uFillTx/>
              </a:rPr>
              <a:t>people</a:t>
            </a:r>
            <a:r>
              <a:rPr kumimoji="0" lang="en-US" b="0" i="0" u="none" strike="noStrike" kern="1200" cap="none" spc="0" normalizeH="0" baseline="0" noProof="0" dirty="0">
                <a:ln>
                  <a:noFill/>
                </a:ln>
                <a:effectLst/>
                <a:uLnTx/>
                <a:uFillTx/>
              </a:rPr>
              <a:t>, </a:t>
            </a:r>
            <a:r>
              <a:rPr kumimoji="0" lang="en-US" b="1" i="0" u="none" strike="noStrike" kern="1200" cap="none" spc="0" normalizeH="0" baseline="0" noProof="0" dirty="0">
                <a:ln>
                  <a:noFill/>
                </a:ln>
                <a:effectLst/>
                <a:uLnTx/>
                <a:uFillTx/>
              </a:rPr>
              <a:t>process</a:t>
            </a:r>
            <a:r>
              <a:rPr kumimoji="0" lang="en-US" b="0" i="0" u="none" strike="noStrike" kern="1200" cap="none" spc="0" normalizeH="0" baseline="0" noProof="0" dirty="0">
                <a:ln>
                  <a:noFill/>
                </a:ln>
                <a:effectLst/>
                <a:uLnTx/>
                <a:uFillTx/>
              </a:rPr>
              <a:t>, and </a:t>
            </a:r>
            <a:r>
              <a:rPr kumimoji="0" lang="en-US" b="1" i="0" u="none" strike="noStrike" kern="1200" cap="none" spc="0" normalizeH="0" baseline="0" noProof="0" dirty="0">
                <a:ln>
                  <a:noFill/>
                </a:ln>
                <a:effectLst/>
                <a:uLnTx/>
                <a:uFillTx/>
              </a:rPr>
              <a:t>products</a:t>
            </a:r>
            <a:r>
              <a:rPr kumimoji="0" lang="en-US" b="0" i="0" u="none" strike="noStrike" kern="1200" cap="none" spc="0" normalizeH="0" baseline="0" noProof="0" dirty="0">
                <a:ln>
                  <a:noFill/>
                </a:ln>
                <a:effectLst/>
                <a:uLnTx/>
                <a:uFillTx/>
              </a:rPr>
              <a:t> to enable continuous delivery of value to our end users." 	</a:t>
            </a:r>
          </a:p>
          <a:p>
            <a:pPr marL="0" marR="0" lvl="0" indent="-241300" algn="r" defTabSz="932742" rtl="0" eaLnBrk="1" fontAlgn="auto" latinLnBrk="0" hangingPunct="1">
              <a:spcBef>
                <a:spcPct val="20000"/>
              </a:spcBef>
              <a:spcAft>
                <a:spcPts val="0"/>
              </a:spcAft>
              <a:buClrTx/>
              <a:buSzPct val="90000"/>
              <a:buFont typeface="Arial" pitchFamily="34" charset="0"/>
              <a:buNone/>
              <a:tabLst/>
              <a:defRPr/>
            </a:pPr>
            <a:r>
              <a:rPr kumimoji="0" lang="en-US" b="0" i="0" u="none" strike="noStrike" kern="1200" cap="none" spc="0" normalizeH="0" baseline="0" noProof="0" dirty="0">
                <a:ln>
                  <a:noFill/>
                </a:ln>
                <a:effectLst/>
                <a:uLnTx/>
                <a:uFillTx/>
              </a:rPr>
              <a:t>— Donovan Brown</a:t>
            </a:r>
          </a:p>
        </p:txBody>
      </p:sp>
      <p:pic>
        <p:nvPicPr>
          <p:cNvPr id="5" name="Picture 4">
            <a:extLst>
              <a:ext uri="{FF2B5EF4-FFF2-40B4-BE49-F238E27FC236}">
                <a16:creationId xmlns:a16="http://schemas.microsoft.com/office/drawing/2014/main" id="{EF3843EF-E087-49B2-BC76-592F0EFC9A4C}"/>
              </a:ext>
            </a:extLst>
          </p:cNvPr>
          <p:cNvPicPr>
            <a:picLocks noChangeAspect="1"/>
          </p:cNvPicPr>
          <p:nvPr/>
        </p:nvPicPr>
        <p:blipFill>
          <a:blip r:embed="rId6">
            <a:grayscl/>
          </a:blip>
          <a:stretch>
            <a:fillRect/>
          </a:stretch>
        </p:blipFill>
        <p:spPr>
          <a:xfrm>
            <a:off x="6251576" y="1538874"/>
            <a:ext cx="5284785" cy="4558127"/>
          </a:xfrm>
          <a:prstGeom prst="rect">
            <a:avLst/>
          </a:prstGeom>
          <a:noFill/>
        </p:spPr>
      </p:pic>
    </p:spTree>
    <p:custDataLst>
      <p:tags r:id="rId1"/>
    </p:custDataLst>
    <p:extLst>
      <p:ext uri="{BB962C8B-B14F-4D97-AF65-F5344CB8AC3E}">
        <p14:creationId xmlns:p14="http://schemas.microsoft.com/office/powerpoint/2010/main" val="914707366"/>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hlinkClick r:id="rId3"/>
            <a:extLst>
              <a:ext uri="{FF2B5EF4-FFF2-40B4-BE49-F238E27FC236}">
                <a16:creationId xmlns:a16="http://schemas.microsoft.com/office/drawing/2014/main" id="{B0EAA188-3CE7-4FC6-AD4B-E015CBF6260A}"/>
              </a:ext>
            </a:extLst>
          </p:cNvPr>
          <p:cNvPicPr>
            <a:picLocks noChangeAspect="1"/>
          </p:cNvPicPr>
          <p:nvPr/>
        </p:nvPicPr>
        <p:blipFill>
          <a:blip r:embed="rId4"/>
          <a:stretch>
            <a:fillRect/>
          </a:stretch>
        </p:blipFill>
        <p:spPr>
          <a:xfrm>
            <a:off x="1562986" y="78320"/>
            <a:ext cx="8112642" cy="6463071"/>
          </a:xfrm>
          <a:prstGeom prst="rect">
            <a:avLst/>
          </a:prstGeom>
        </p:spPr>
      </p:pic>
    </p:spTree>
    <p:extLst>
      <p:ext uri="{BB962C8B-B14F-4D97-AF65-F5344CB8AC3E}">
        <p14:creationId xmlns:p14="http://schemas.microsoft.com/office/powerpoint/2010/main" val="3885923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1"/>
              <a:t>Why is DevOps Needed?</a:t>
            </a:r>
          </a:p>
        </p:txBody>
      </p:sp>
      <p:grpSp>
        <p:nvGrpSpPr>
          <p:cNvPr id="48" name="Group 47">
            <a:extLst>
              <a:ext uri="{FF2B5EF4-FFF2-40B4-BE49-F238E27FC236}">
                <a16:creationId xmlns:a16="http://schemas.microsoft.com/office/drawing/2014/main" id="{F44E461F-034F-425D-9EB2-929EE4868C58}"/>
              </a:ext>
            </a:extLst>
          </p:cNvPr>
          <p:cNvGrpSpPr/>
          <p:nvPr/>
        </p:nvGrpSpPr>
        <p:grpSpPr>
          <a:xfrm>
            <a:off x="0" y="1361643"/>
            <a:ext cx="12192000" cy="4134714"/>
            <a:chOff x="0" y="1585909"/>
            <a:chExt cx="12192000" cy="4134714"/>
          </a:xfrm>
        </p:grpSpPr>
        <p:sp>
          <p:nvSpPr>
            <p:cNvPr id="11" name="Rectangle 10">
              <a:extLst>
                <a:ext uri="{FF2B5EF4-FFF2-40B4-BE49-F238E27FC236}">
                  <a16:creationId xmlns:a16="http://schemas.microsoft.com/office/drawing/2014/main" id="{F4482B5A-98EE-4B3E-A43F-9B178C6EBDB5}"/>
                </a:ext>
              </a:extLst>
            </p:cNvPr>
            <p:cNvSpPr/>
            <p:nvPr/>
          </p:nvSpPr>
          <p:spPr bwMode="auto">
            <a:xfrm>
              <a:off x="0" y="2889649"/>
              <a:ext cx="12192000" cy="201238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9978D8A3-30EC-42B8-8A0B-F4FFDE165C05}"/>
                </a:ext>
              </a:extLst>
            </p:cNvPr>
            <p:cNvSpPr/>
            <p:nvPr/>
          </p:nvSpPr>
          <p:spPr>
            <a:xfrm>
              <a:off x="4347620" y="5351291"/>
              <a:ext cx="3496757" cy="369332"/>
            </a:xfrm>
            <a:prstGeom prst="rect">
              <a:avLst/>
            </a:prstGeom>
          </p:spPr>
          <p:txBody>
            <a:bodyPr wrap="squar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742774"/>
                  </a:solidFill>
                  <a:effectLst/>
                  <a:uLnTx/>
                  <a:uFillTx/>
                  <a:latin typeface="Segoe UI Semibold" panose="020B0502040204020203" pitchFamily="34" charset="0"/>
                  <a:ea typeface="+mn-ea"/>
                  <a:cs typeface="Segoe UI Semibold" panose="020B0502040204020203" pitchFamily="34" charset="0"/>
                </a:rPr>
                <a:t>Increasing investment and ROI</a:t>
              </a:r>
            </a:p>
          </p:txBody>
        </p:sp>
        <p:cxnSp>
          <p:nvCxnSpPr>
            <p:cNvPr id="24" name="Straight Connector 23">
              <a:extLst>
                <a:ext uri="{FF2B5EF4-FFF2-40B4-BE49-F238E27FC236}">
                  <a16:creationId xmlns:a16="http://schemas.microsoft.com/office/drawing/2014/main" id="{162D54B3-A028-47A1-B3D8-B7699432456F}"/>
                </a:ext>
              </a:extLst>
            </p:cNvPr>
            <p:cNvCxnSpPr>
              <a:cxnSpLocks/>
            </p:cNvCxnSpPr>
            <p:nvPr/>
          </p:nvCxnSpPr>
          <p:spPr>
            <a:xfrm>
              <a:off x="11536363" y="5057365"/>
              <a:ext cx="213339" cy="195951"/>
            </a:xfrm>
            <a:prstGeom prst="line">
              <a:avLst/>
            </a:prstGeom>
            <a:noFill/>
            <a:ln w="34290" cap="rnd">
              <a:solidFill>
                <a:srgbClr val="742773"/>
              </a:solidFill>
              <a:prstDash val="solid"/>
              <a:round/>
            </a:ln>
          </p:spPr>
        </p:cxnSp>
        <p:cxnSp>
          <p:nvCxnSpPr>
            <p:cNvPr id="25" name="Straight Connector 24">
              <a:extLst>
                <a:ext uri="{FF2B5EF4-FFF2-40B4-BE49-F238E27FC236}">
                  <a16:creationId xmlns:a16="http://schemas.microsoft.com/office/drawing/2014/main" id="{12081DB9-5018-4A5F-B22B-6AE8D2617002}"/>
                </a:ext>
              </a:extLst>
            </p:cNvPr>
            <p:cNvCxnSpPr>
              <a:cxnSpLocks/>
            </p:cNvCxnSpPr>
            <p:nvPr/>
          </p:nvCxnSpPr>
          <p:spPr>
            <a:xfrm flipH="1">
              <a:off x="11536363" y="5253316"/>
              <a:ext cx="213339" cy="195951"/>
            </a:xfrm>
            <a:prstGeom prst="line">
              <a:avLst/>
            </a:prstGeom>
            <a:noFill/>
            <a:ln w="34290" cap="rnd">
              <a:solidFill>
                <a:srgbClr val="742773"/>
              </a:solidFill>
              <a:prstDash val="solid"/>
              <a:round/>
            </a:ln>
          </p:spPr>
        </p:cxnSp>
        <p:sp>
          <p:nvSpPr>
            <p:cNvPr id="8" name="Oval 7">
              <a:extLst>
                <a:ext uri="{FF2B5EF4-FFF2-40B4-BE49-F238E27FC236}">
                  <a16:creationId xmlns:a16="http://schemas.microsoft.com/office/drawing/2014/main" id="{C077559B-15F3-42FD-8D33-0F01CCD88371}"/>
                </a:ext>
              </a:extLst>
            </p:cNvPr>
            <p:cNvSpPr/>
            <p:nvPr/>
          </p:nvSpPr>
          <p:spPr bwMode="auto">
            <a:xfrm>
              <a:off x="9887233" y="1585909"/>
              <a:ext cx="1053534" cy="1055360"/>
            </a:xfrm>
            <a:prstGeom prst="ellipse">
              <a:avLst/>
            </a:prstGeom>
            <a:solidFill>
              <a:schemeClr val="bg1"/>
            </a:solidFill>
            <a:ln>
              <a:noFill/>
              <a:headEnd type="none" w="med" len="med"/>
              <a:tailEnd type="none" w="med" len="med"/>
            </a:ln>
            <a:effectLst>
              <a:outerShdw blurRad="63500" dist="38100" dir="2700000" algn="tl"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cs typeface="Segoe UI" pitchFamily="34" charset="0"/>
              </a:endParaRPr>
            </a:p>
          </p:txBody>
        </p:sp>
        <p:sp>
          <p:nvSpPr>
            <p:cNvPr id="9" name="Oval 8">
              <a:extLst>
                <a:ext uri="{FF2B5EF4-FFF2-40B4-BE49-F238E27FC236}">
                  <a16:creationId xmlns:a16="http://schemas.microsoft.com/office/drawing/2014/main" id="{D3B2E1AE-072E-4053-9E7E-9D94B34E0946}"/>
                </a:ext>
              </a:extLst>
            </p:cNvPr>
            <p:cNvSpPr/>
            <p:nvPr/>
          </p:nvSpPr>
          <p:spPr bwMode="auto">
            <a:xfrm>
              <a:off x="7008566" y="1585909"/>
              <a:ext cx="1053534" cy="1055360"/>
            </a:xfrm>
            <a:prstGeom prst="ellipse">
              <a:avLst/>
            </a:prstGeom>
            <a:solidFill>
              <a:schemeClr val="bg1"/>
            </a:solidFill>
            <a:ln>
              <a:noFill/>
              <a:headEnd type="none" w="med" len="med"/>
              <a:tailEnd type="none" w="med" len="med"/>
            </a:ln>
            <a:effectLst>
              <a:outerShdw blurRad="63500" dist="38100" dir="2700000" algn="tl"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cs typeface="Segoe UI" pitchFamily="34" charset="0"/>
              </a:endParaRPr>
            </a:p>
          </p:txBody>
        </p:sp>
        <p:sp>
          <p:nvSpPr>
            <p:cNvPr id="10" name="Oval 9">
              <a:extLst>
                <a:ext uri="{FF2B5EF4-FFF2-40B4-BE49-F238E27FC236}">
                  <a16:creationId xmlns:a16="http://schemas.microsoft.com/office/drawing/2014/main" id="{1F678989-8E58-4EDD-AE5F-4B8AF423FFF4}"/>
                </a:ext>
              </a:extLst>
            </p:cNvPr>
            <p:cNvSpPr/>
            <p:nvPr/>
          </p:nvSpPr>
          <p:spPr bwMode="auto">
            <a:xfrm>
              <a:off x="4129899" y="1585909"/>
              <a:ext cx="1053534" cy="1055360"/>
            </a:xfrm>
            <a:prstGeom prst="ellipse">
              <a:avLst/>
            </a:prstGeom>
            <a:solidFill>
              <a:schemeClr val="bg1"/>
            </a:solidFill>
            <a:ln>
              <a:noFill/>
              <a:headEnd type="none" w="med" len="med"/>
              <a:tailEnd type="none" w="med" len="med"/>
            </a:ln>
            <a:effectLst>
              <a:outerShdw blurRad="63500" dist="38100" dir="2700000" algn="tl"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cs typeface="Segoe UI" pitchFamily="34" charset="0"/>
              </a:endParaRPr>
            </a:p>
          </p:txBody>
        </p:sp>
        <p:cxnSp>
          <p:nvCxnSpPr>
            <p:cNvPr id="19" name="Straight Connector 1253">
              <a:extLst>
                <a:ext uri="{FF2B5EF4-FFF2-40B4-BE49-F238E27FC236}">
                  <a16:creationId xmlns:a16="http://schemas.microsoft.com/office/drawing/2014/main" id="{48450F43-FA2C-4650-B521-D31A2B4941CB}"/>
                </a:ext>
              </a:extLst>
            </p:cNvPr>
            <p:cNvCxnSpPr>
              <a:cxnSpLocks/>
              <a:stCxn id="9" idx="2"/>
              <a:endCxn id="10" idx="6"/>
            </p:cNvCxnSpPr>
            <p:nvPr/>
          </p:nvCxnSpPr>
          <p:spPr>
            <a:xfrm flipH="1">
              <a:off x="5183433" y="2113589"/>
              <a:ext cx="1825133" cy="0"/>
            </a:xfrm>
            <a:prstGeom prst="line">
              <a:avLst/>
            </a:prstGeom>
            <a:noFill/>
            <a:ln w="22225" cap="flat" cmpd="sng" algn="ctr">
              <a:solidFill>
                <a:srgbClr val="742774"/>
              </a:solidFill>
              <a:prstDash val="sysDot"/>
              <a:miter lim="800000"/>
              <a:headEnd type="none" w="lg" len="med"/>
              <a:tailEnd type="none" w="lg" len="med"/>
            </a:ln>
            <a:effectLst/>
          </p:spPr>
        </p:cxnSp>
        <p:cxnSp>
          <p:nvCxnSpPr>
            <p:cNvPr id="21" name="Straight Connector 1253">
              <a:extLst>
                <a:ext uri="{FF2B5EF4-FFF2-40B4-BE49-F238E27FC236}">
                  <a16:creationId xmlns:a16="http://schemas.microsoft.com/office/drawing/2014/main" id="{B1EF8375-9584-4CA9-8DA3-AC39ABC70B29}"/>
                </a:ext>
              </a:extLst>
            </p:cNvPr>
            <p:cNvCxnSpPr>
              <a:cxnSpLocks/>
              <a:stCxn id="10" idx="2"/>
              <a:endCxn id="27" idx="6"/>
            </p:cNvCxnSpPr>
            <p:nvPr/>
          </p:nvCxnSpPr>
          <p:spPr>
            <a:xfrm flipH="1">
              <a:off x="2304766" y="2113589"/>
              <a:ext cx="1825133" cy="0"/>
            </a:xfrm>
            <a:prstGeom prst="line">
              <a:avLst/>
            </a:prstGeom>
            <a:noFill/>
            <a:ln w="22225" cap="flat" cmpd="sng" algn="ctr">
              <a:solidFill>
                <a:srgbClr val="742774"/>
              </a:solidFill>
              <a:prstDash val="sysDot"/>
              <a:miter lim="800000"/>
              <a:headEnd type="none" w="lg" len="med"/>
              <a:tailEnd type="none" w="lg" len="med"/>
            </a:ln>
            <a:effectLst/>
          </p:spPr>
        </p:cxnSp>
        <p:cxnSp>
          <p:nvCxnSpPr>
            <p:cNvPr id="22" name="Straight Connector 1253">
              <a:extLst>
                <a:ext uri="{FF2B5EF4-FFF2-40B4-BE49-F238E27FC236}">
                  <a16:creationId xmlns:a16="http://schemas.microsoft.com/office/drawing/2014/main" id="{FBD39C1D-D899-48B2-9817-674A7FE29FCC}"/>
                </a:ext>
              </a:extLst>
            </p:cNvPr>
            <p:cNvCxnSpPr>
              <a:cxnSpLocks/>
              <a:stCxn id="8" idx="2"/>
              <a:endCxn id="9" idx="6"/>
            </p:cNvCxnSpPr>
            <p:nvPr/>
          </p:nvCxnSpPr>
          <p:spPr>
            <a:xfrm flipH="1">
              <a:off x="8062100" y="2113589"/>
              <a:ext cx="1825133" cy="0"/>
            </a:xfrm>
            <a:prstGeom prst="line">
              <a:avLst/>
            </a:prstGeom>
            <a:noFill/>
            <a:ln w="22225" cap="flat" cmpd="sng" algn="ctr">
              <a:solidFill>
                <a:srgbClr val="742774"/>
              </a:solidFill>
              <a:prstDash val="sysDot"/>
              <a:miter lim="800000"/>
              <a:headEnd type="none" w="lg" len="med"/>
              <a:tailEnd type="none" w="lg" len="med"/>
            </a:ln>
            <a:effectLst/>
          </p:spPr>
        </p:cxnSp>
        <p:sp>
          <p:nvSpPr>
            <p:cNvPr id="27" name="Oval 26">
              <a:extLst>
                <a:ext uri="{FF2B5EF4-FFF2-40B4-BE49-F238E27FC236}">
                  <a16:creationId xmlns:a16="http://schemas.microsoft.com/office/drawing/2014/main" id="{A18E29FE-3E27-4E19-871A-02CD847F0DEE}"/>
                </a:ext>
              </a:extLst>
            </p:cNvPr>
            <p:cNvSpPr/>
            <p:nvPr/>
          </p:nvSpPr>
          <p:spPr bwMode="auto">
            <a:xfrm>
              <a:off x="1251232" y="1585909"/>
              <a:ext cx="1053534" cy="1055360"/>
            </a:xfrm>
            <a:prstGeom prst="ellipse">
              <a:avLst/>
            </a:prstGeom>
            <a:solidFill>
              <a:schemeClr val="bg1"/>
            </a:solidFill>
            <a:ln>
              <a:noFill/>
              <a:headEnd type="none" w="med" len="med"/>
              <a:tailEnd type="none" w="med" len="med"/>
            </a:ln>
            <a:effectLst>
              <a:outerShdw blurRad="63500" dist="38100" dir="2700000" algn="tl"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cs typeface="Segoe UI" pitchFamily="34" charset="0"/>
              </a:endParaRPr>
            </a:p>
          </p:txBody>
        </p:sp>
        <p:sp>
          <p:nvSpPr>
            <p:cNvPr id="12" name="TextBox 11">
              <a:extLst>
                <a:ext uri="{FF2B5EF4-FFF2-40B4-BE49-F238E27FC236}">
                  <a16:creationId xmlns:a16="http://schemas.microsoft.com/office/drawing/2014/main" id="{81E3802C-6107-4363-84A0-F6E7BD9AC82A}"/>
                </a:ext>
              </a:extLst>
            </p:cNvPr>
            <p:cNvSpPr txBox="1">
              <a:spLocks/>
            </p:cNvSpPr>
            <p:nvPr/>
          </p:nvSpPr>
          <p:spPr>
            <a:xfrm>
              <a:off x="478182" y="3159655"/>
              <a:ext cx="2599632" cy="1231106"/>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lIns="0" tIns="0" rIns="0" bIns="0" rtlCol="0" anchor="t" anchorCtr="0">
              <a:spAutoFit/>
            </a:bodyPr>
            <a:lstStyle/>
            <a:p>
              <a:pPr marL="0" indent="0">
                <a:buNone/>
              </a:pPr>
              <a:r>
                <a:rPr lang="en-US" sz="1600" b="0" i="0" dirty="0">
                  <a:solidFill>
                    <a:srgbClr val="2E2E33"/>
                  </a:solidFill>
                  <a:effectLst/>
                  <a:latin typeface="Segoe UI"/>
                  <a:cs typeface="Segoe UI"/>
                </a:rPr>
                <a:t>Software development process can be a highly manual process, resulting in a significant number of code errors</a:t>
              </a:r>
              <a:r>
                <a:rPr lang="en-US" sz="1600" dirty="0">
                  <a:solidFill>
                    <a:srgbClr val="2E2E33"/>
                  </a:solidFill>
                  <a:latin typeface="Segoe UI"/>
                  <a:cs typeface="Segoe UI"/>
                </a:rPr>
                <a:t>.</a:t>
              </a:r>
              <a:endParaRPr lang="en-US" sz="1600" b="0" i="0" dirty="0">
                <a:solidFill>
                  <a:srgbClr val="2E2E33"/>
                </a:solidFill>
                <a:effectLst/>
                <a:latin typeface="Segoe UI" panose="020B0502040204020203" pitchFamily="34" charset="0"/>
              </a:endParaRPr>
            </a:p>
          </p:txBody>
        </p:sp>
        <p:sp>
          <p:nvSpPr>
            <p:cNvPr id="13" name="TextBox 12">
              <a:extLst>
                <a:ext uri="{FF2B5EF4-FFF2-40B4-BE49-F238E27FC236}">
                  <a16:creationId xmlns:a16="http://schemas.microsoft.com/office/drawing/2014/main" id="{461BCC6B-EA1A-44FB-89C3-3EA49F11BD0F}"/>
                </a:ext>
              </a:extLst>
            </p:cNvPr>
            <p:cNvSpPr txBox="1">
              <a:spLocks/>
            </p:cNvSpPr>
            <p:nvPr/>
          </p:nvSpPr>
          <p:spPr>
            <a:xfrm>
              <a:off x="9114183" y="3159656"/>
              <a:ext cx="2599632" cy="857318"/>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lIns="0" tIns="0" rIns="0" bIns="0" rtlCol="0" anchor="t" anchorCtr="0">
              <a:noAutofit/>
            </a:bodyPr>
            <a:lstStyle/>
            <a:p>
              <a:pPr marL="0" indent="0">
                <a:buNone/>
              </a:pPr>
              <a:r>
                <a:rPr lang="en-US" sz="1600" b="0" i="0" dirty="0">
                  <a:solidFill>
                    <a:srgbClr val="2E2E33"/>
                  </a:solidFill>
                  <a:effectLst/>
                  <a:latin typeface="Segoe UI"/>
                  <a:cs typeface="Segoe UI"/>
                </a:rPr>
                <a:t>Connecting development and operations leads to increased visibility, more accurate requirements, improved communication, and faster time to market</a:t>
              </a:r>
              <a:r>
                <a:rPr lang="en-US" sz="1600" dirty="0">
                  <a:solidFill>
                    <a:srgbClr val="2E2E33"/>
                  </a:solidFill>
                  <a:latin typeface="Segoe UI"/>
                  <a:cs typeface="Segoe UI"/>
                </a:rPr>
                <a:t>.</a:t>
              </a:r>
              <a:endParaRPr lang="en-US" sz="1600" dirty="0"/>
            </a:p>
          </p:txBody>
        </p:sp>
        <p:sp>
          <p:nvSpPr>
            <p:cNvPr id="14" name="TextBox 13">
              <a:extLst>
                <a:ext uri="{FF2B5EF4-FFF2-40B4-BE49-F238E27FC236}">
                  <a16:creationId xmlns:a16="http://schemas.microsoft.com/office/drawing/2014/main" id="{34C15CC2-CEBC-4896-8927-D4490C1B17D1}"/>
                </a:ext>
              </a:extLst>
            </p:cNvPr>
            <p:cNvSpPr txBox="1"/>
            <p:nvPr/>
          </p:nvSpPr>
          <p:spPr>
            <a:xfrm>
              <a:off x="3356849" y="3159655"/>
              <a:ext cx="2599632" cy="612955"/>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lIns="0" tIns="0" rIns="0" bIns="0" rtlCol="0" anchor="t" anchorCtr="0">
              <a:noAutofit/>
            </a:bodyPr>
            <a:lstStyle/>
            <a:p>
              <a:pPr marL="0" indent="0">
                <a:buNone/>
              </a:pPr>
              <a:r>
                <a:rPr lang="en-US" sz="1600" b="0" i="0" dirty="0">
                  <a:solidFill>
                    <a:srgbClr val="2E2E33"/>
                  </a:solidFill>
                  <a:effectLst/>
                  <a:latin typeface="Segoe UI"/>
                  <a:cs typeface="Segoe UI"/>
                </a:rPr>
                <a:t>Development and operations teams can often be out of sync, which can slow software delivery and disappoint business stakeholders</a:t>
              </a:r>
              <a:r>
                <a:rPr lang="en-US" sz="1600" dirty="0">
                  <a:solidFill>
                    <a:srgbClr val="2E2E33"/>
                  </a:solidFill>
                  <a:latin typeface="Segoe UI"/>
                  <a:cs typeface="Segoe UI"/>
                </a:rPr>
                <a:t>.</a:t>
              </a:r>
              <a:endParaRPr lang="en-US" sz="1600" b="0" i="0" dirty="0">
                <a:solidFill>
                  <a:srgbClr val="2E2E33"/>
                </a:solidFill>
                <a:effectLst/>
                <a:latin typeface="Segoe UI" panose="020B0502040204020203" pitchFamily="34" charset="0"/>
              </a:endParaRPr>
            </a:p>
            <a:p>
              <a:pPr marL="0" indent="0">
                <a:buNone/>
              </a:pPr>
              <a:endParaRPr lang="en-US" sz="1600" b="0" i="0" dirty="0">
                <a:solidFill>
                  <a:srgbClr val="2E2E33"/>
                </a:solidFill>
                <a:effectLst/>
                <a:latin typeface="Segoe UI" panose="020B0502040204020203" pitchFamily="34" charset="0"/>
              </a:endParaRPr>
            </a:p>
            <a:p>
              <a:pPr marL="0" indent="0">
                <a:buNone/>
              </a:pPr>
              <a:endParaRPr lang="en-US" sz="1600" dirty="0">
                <a:solidFill>
                  <a:srgbClr val="2E2E33"/>
                </a:solidFill>
                <a:latin typeface="Segoe UI" panose="020B0502040204020203" pitchFamily="34" charset="0"/>
              </a:endParaRPr>
            </a:p>
          </p:txBody>
        </p:sp>
        <p:sp>
          <p:nvSpPr>
            <p:cNvPr id="15" name="TextBox 14">
              <a:extLst>
                <a:ext uri="{FF2B5EF4-FFF2-40B4-BE49-F238E27FC236}">
                  <a16:creationId xmlns:a16="http://schemas.microsoft.com/office/drawing/2014/main" id="{981488A5-69B0-41C6-BF11-90384CBDC541}"/>
                </a:ext>
              </a:extLst>
            </p:cNvPr>
            <p:cNvSpPr txBox="1">
              <a:spLocks/>
            </p:cNvSpPr>
            <p:nvPr/>
          </p:nvSpPr>
          <p:spPr>
            <a:xfrm>
              <a:off x="6235516" y="3159656"/>
              <a:ext cx="2599632" cy="857318"/>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lIns="0" tIns="0" rIns="0" bIns="0" rtlCol="0" anchor="t" anchorCtr="0">
              <a:noAutofit/>
            </a:bodyPr>
            <a:lstStyle/>
            <a:p>
              <a:pPr marL="0" indent="0">
                <a:buNone/>
              </a:pPr>
              <a:r>
                <a:rPr lang="en-US" sz="1600" b="0" i="0" dirty="0">
                  <a:solidFill>
                    <a:srgbClr val="2E2E33"/>
                  </a:solidFill>
                  <a:effectLst/>
                  <a:latin typeface="Segoe UI"/>
                  <a:cs typeface="Segoe UI"/>
                </a:rPr>
                <a:t>DevOps creates efficiency across all tasks involved in the development, deployment, and maintenance of software</a:t>
              </a:r>
              <a:r>
                <a:rPr lang="en-US" sz="1600" dirty="0">
                  <a:solidFill>
                    <a:srgbClr val="2E2E33"/>
                  </a:solidFill>
                  <a:latin typeface="Segoe UI"/>
                  <a:cs typeface="Segoe UI"/>
                </a:rPr>
                <a:t>.</a:t>
              </a:r>
              <a:endParaRPr lang="en-US" sz="1600" b="0" i="0" dirty="0">
                <a:solidFill>
                  <a:srgbClr val="2E2E33"/>
                </a:solidFill>
                <a:effectLst/>
                <a:latin typeface="Segoe UI" panose="020B0502040204020203" pitchFamily="34" charset="0"/>
              </a:endParaRPr>
            </a:p>
          </p:txBody>
        </p:sp>
        <p:cxnSp>
          <p:nvCxnSpPr>
            <p:cNvPr id="26" name="Straight Connector 25">
              <a:extLst>
                <a:ext uri="{FF2B5EF4-FFF2-40B4-BE49-F238E27FC236}">
                  <a16:creationId xmlns:a16="http://schemas.microsoft.com/office/drawing/2014/main" id="{B89B2EB7-2B4B-47D7-83E6-E1A80181D6C1}"/>
                </a:ext>
              </a:extLst>
            </p:cNvPr>
            <p:cNvCxnSpPr>
              <a:cxnSpLocks/>
            </p:cNvCxnSpPr>
            <p:nvPr/>
          </p:nvCxnSpPr>
          <p:spPr>
            <a:xfrm>
              <a:off x="478183" y="5253316"/>
              <a:ext cx="11226272" cy="0"/>
            </a:xfrm>
            <a:prstGeom prst="line">
              <a:avLst/>
            </a:prstGeom>
            <a:noFill/>
            <a:ln w="25400" cap="rnd">
              <a:solidFill>
                <a:srgbClr val="742773"/>
              </a:solidFill>
              <a:prstDash val="solid"/>
              <a:round/>
            </a:ln>
          </p:spPr>
        </p:cxnSp>
        <p:cxnSp>
          <p:nvCxnSpPr>
            <p:cNvPr id="29" name="Straight Connector 28">
              <a:extLst>
                <a:ext uri="{FF2B5EF4-FFF2-40B4-BE49-F238E27FC236}">
                  <a16:creationId xmlns:a16="http://schemas.microsoft.com/office/drawing/2014/main" id="{ED2B3175-5CEB-40B4-92D3-D4B8DE4AFAB0}"/>
                </a:ext>
              </a:extLst>
            </p:cNvPr>
            <p:cNvCxnSpPr>
              <a:cxnSpLocks/>
            </p:cNvCxnSpPr>
            <p:nvPr/>
          </p:nvCxnSpPr>
          <p:spPr>
            <a:xfrm>
              <a:off x="3190902" y="3169847"/>
              <a:ext cx="0" cy="1466700"/>
            </a:xfrm>
            <a:prstGeom prst="lin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07931AD-9665-4031-8E40-7850F7A4FCF9}"/>
                </a:ext>
              </a:extLst>
            </p:cNvPr>
            <p:cNvCxnSpPr>
              <a:cxnSpLocks/>
            </p:cNvCxnSpPr>
            <p:nvPr/>
          </p:nvCxnSpPr>
          <p:spPr>
            <a:xfrm>
              <a:off x="6086503" y="3169847"/>
              <a:ext cx="0" cy="1466700"/>
            </a:xfrm>
            <a:prstGeom prst="lin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3CF06E5-D40A-4E0E-AE9D-F3F677F76AD7}"/>
                </a:ext>
              </a:extLst>
            </p:cNvPr>
            <p:cNvCxnSpPr>
              <a:cxnSpLocks/>
            </p:cNvCxnSpPr>
            <p:nvPr/>
          </p:nvCxnSpPr>
          <p:spPr>
            <a:xfrm>
              <a:off x="8887276" y="3169847"/>
              <a:ext cx="0" cy="1466700"/>
            </a:xfrm>
            <a:prstGeom prst="lin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41" name="Graphic 40" descr="Ribbon outline">
              <a:extLst>
                <a:ext uri="{FF2B5EF4-FFF2-40B4-BE49-F238E27FC236}">
                  <a16:creationId xmlns:a16="http://schemas.microsoft.com/office/drawing/2014/main" id="{B6ECC5FA-126A-4590-95AB-641BFAA8AF1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71446" y="1747829"/>
              <a:ext cx="731520" cy="731520"/>
            </a:xfrm>
            <a:prstGeom prst="rect">
              <a:avLst/>
            </a:prstGeom>
          </p:spPr>
        </p:pic>
        <p:pic>
          <p:nvPicPr>
            <p:cNvPr id="43" name="Graphic 42" descr="Plugged Unplugged outline">
              <a:extLst>
                <a:ext uri="{FF2B5EF4-FFF2-40B4-BE49-F238E27FC236}">
                  <a16:creationId xmlns:a16="http://schemas.microsoft.com/office/drawing/2014/main" id="{71B1FD1E-A431-4A86-925C-D3D9ACF1F3B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90905" y="1727958"/>
              <a:ext cx="731520" cy="731520"/>
            </a:xfrm>
            <a:prstGeom prst="rect">
              <a:avLst/>
            </a:prstGeom>
          </p:spPr>
        </p:pic>
        <p:pic>
          <p:nvPicPr>
            <p:cNvPr id="45" name="Graphic 44" descr="Labor outline">
              <a:extLst>
                <a:ext uri="{FF2B5EF4-FFF2-40B4-BE49-F238E27FC236}">
                  <a16:creationId xmlns:a16="http://schemas.microsoft.com/office/drawing/2014/main" id="{64E84431-BFB6-48C9-A958-1ECE38A4952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10366" y="1719630"/>
              <a:ext cx="731520" cy="731520"/>
            </a:xfrm>
            <a:prstGeom prst="rect">
              <a:avLst/>
            </a:prstGeom>
          </p:spPr>
        </p:pic>
        <p:pic>
          <p:nvPicPr>
            <p:cNvPr id="47" name="Graphic 46" descr="Boardroom outline">
              <a:extLst>
                <a:ext uri="{FF2B5EF4-FFF2-40B4-BE49-F238E27FC236}">
                  <a16:creationId xmlns:a16="http://schemas.microsoft.com/office/drawing/2014/main" id="{BEF77BF0-EE53-493A-BBE4-AF52023E277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002520" y="1682238"/>
              <a:ext cx="822960" cy="822960"/>
            </a:xfrm>
            <a:prstGeom prst="rect">
              <a:avLst/>
            </a:prstGeom>
          </p:spPr>
        </p:pic>
      </p:grpSp>
    </p:spTree>
    <p:custDataLst>
      <p:tags r:id="rId1"/>
    </p:custDataLst>
    <p:extLst>
      <p:ext uri="{BB962C8B-B14F-4D97-AF65-F5344CB8AC3E}">
        <p14:creationId xmlns:p14="http://schemas.microsoft.com/office/powerpoint/2010/main" val="1385431110"/>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56B16-8CA4-4B3B-9B14-35E8CE762809}"/>
              </a:ext>
            </a:extLst>
          </p:cNvPr>
          <p:cNvSpPr>
            <a:spLocks noGrp="1"/>
          </p:cNvSpPr>
          <p:nvPr>
            <p:ph type="title"/>
          </p:nvPr>
        </p:nvSpPr>
        <p:spPr/>
        <p:txBody>
          <a:bodyPr/>
          <a:lstStyle/>
          <a:p>
            <a:r>
              <a:rPr lang="en-US" dirty="0"/>
              <a:t>Power Platform vision for ALM</a:t>
            </a:r>
          </a:p>
        </p:txBody>
      </p:sp>
      <p:sp>
        <p:nvSpPr>
          <p:cNvPr id="3" name="Text Placeholder 2">
            <a:extLst>
              <a:ext uri="{FF2B5EF4-FFF2-40B4-BE49-F238E27FC236}">
                <a16:creationId xmlns:a16="http://schemas.microsoft.com/office/drawing/2014/main" id="{AA6454AA-7E82-4C03-81AA-8882B6A4FF3E}"/>
              </a:ext>
            </a:extLst>
          </p:cNvPr>
          <p:cNvSpPr>
            <a:spLocks noGrp="1"/>
          </p:cNvSpPr>
          <p:nvPr>
            <p:ph type="body" sz="quarter" idx="10"/>
          </p:nvPr>
        </p:nvSpPr>
        <p:spPr>
          <a:xfrm>
            <a:off x="584200" y="1435497"/>
            <a:ext cx="11018520" cy="5096780"/>
          </a:xfrm>
        </p:spPr>
        <p:txBody>
          <a:bodyPr/>
          <a:lstStyle/>
          <a:p>
            <a:r>
              <a:rPr lang="en-US" sz="2400" b="1" dirty="0"/>
              <a:t>Quick Start:</a:t>
            </a:r>
            <a:r>
              <a:rPr lang="en-US" sz="2400" dirty="0"/>
              <a:t> Enable app builders to get set up with an environment with the latest build and connected to source control and make a change quickly</a:t>
            </a:r>
          </a:p>
          <a:p>
            <a:endParaRPr lang="en-US" sz="2400" dirty="0"/>
          </a:p>
          <a:p>
            <a:r>
              <a:rPr lang="en-US" sz="2400" b="1" dirty="0"/>
              <a:t>Build:</a:t>
            </a:r>
            <a:r>
              <a:rPr lang="en-US" sz="2400" dirty="0"/>
              <a:t> Simplify tooling, consolidate portals and speed up inner loop</a:t>
            </a:r>
          </a:p>
          <a:p>
            <a:endParaRPr lang="en-US" sz="2400" dirty="0"/>
          </a:p>
          <a:p>
            <a:r>
              <a:rPr lang="en-US" sz="2400" b="1" dirty="0"/>
              <a:t>Deploy: </a:t>
            </a:r>
            <a:r>
              <a:rPr lang="en-US" sz="2400" dirty="0"/>
              <a:t>Enable an automated repeatable (predictable) deployment methodology </a:t>
            </a:r>
            <a:endParaRPr lang="en-US" sz="2400" dirty="0">
              <a:cs typeface="Segoe UI"/>
            </a:endParaRPr>
          </a:p>
          <a:p>
            <a:endParaRPr lang="en-US" sz="2400" dirty="0"/>
          </a:p>
          <a:p>
            <a:r>
              <a:rPr lang="en-US" sz="2400" b="1" dirty="0"/>
              <a:t>Manage: </a:t>
            </a:r>
            <a:r>
              <a:rPr lang="en-US" sz="2400" dirty="0"/>
              <a:t>Invest in additional environment management capabilities to offer more flexibility for app builders to use and dispose preconfigured environments as needed</a:t>
            </a:r>
            <a:endParaRPr lang="en-US" sz="2400" dirty="0">
              <a:cs typeface="Segoe UI"/>
            </a:endParaRPr>
          </a:p>
          <a:p>
            <a:endParaRPr lang="en-US" sz="2400" dirty="0"/>
          </a:p>
          <a:p>
            <a:r>
              <a:rPr lang="en-US" sz="2400" b="1" dirty="0"/>
              <a:t>Monitor: </a:t>
            </a:r>
            <a:r>
              <a:rPr lang="en-US" sz="2400" dirty="0"/>
              <a:t>Application telemetry and feedback loop by design</a:t>
            </a:r>
          </a:p>
        </p:txBody>
      </p:sp>
    </p:spTree>
    <p:extLst>
      <p:ext uri="{BB962C8B-B14F-4D97-AF65-F5344CB8AC3E}">
        <p14:creationId xmlns:p14="http://schemas.microsoft.com/office/powerpoint/2010/main" val="3020229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IO_GUID" val="bc67d307-7296-45c5-86cd-00562e489dd6"/>
  <p:tag name="MIO_EKGUID" val="de467df8-ada5-42dc-a01d-011582f76a3c"/>
  <p:tag name="MIO_UPDATE" val="True"/>
  <p:tag name="MIO_VERSION" val="30.03.2020 15:44:05"/>
  <p:tag name="MIO_DBID" val="12b0c59e-2253-4124-a5e9-470adf4cb168"/>
  <p:tag name="MIO_LASTDOWNLOADED" val="30.03.2020 15:44:51"/>
  <p:tag name="MIO_OBJECTNAME" val="Headline"/>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3.xml><?xml version="1.0" encoding="utf-8"?>
<p:tagLst xmlns:a="http://schemas.openxmlformats.org/drawingml/2006/main" xmlns:r="http://schemas.openxmlformats.org/officeDocument/2006/relationships" xmlns:p="http://schemas.openxmlformats.org/presentationml/2006/main">
  <p:tag name="TESTINGTAG" val="TestingValue-JC Was here"/>
  <p:tag name="MIO_GUID" val="1d1652e4-8311-451e-9a8c-b2119571880d"/>
  <p:tag name="MIO_EKGUID" val="d00d6b5a-21c2-4cc1-856e-b908c54af255"/>
  <p:tag name="MIO_UPDATE" val="True"/>
  <p:tag name="MIO_VERSION" val="30.03.2020 15:44:05"/>
  <p:tag name="MIO_DBID" val="12b0c59e-2253-4124-a5e9-470adf4cb168"/>
  <p:tag name="MIO_LASTDOWNLOADED" val="30.03.2020 15:44:52"/>
  <p:tag name="MIO_OBJECTNAME" val="Headline (4)"/>
  <p:tag name="MIO_LASTEDITORNAME" val="Devid Treuling"/>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ACB5508BC758B4786C49CAB2DACE6CD" ma:contentTypeVersion="5" ma:contentTypeDescription="Create a new document." ma:contentTypeScope="" ma:versionID="8a2e46facb131d130239f4f997e1968c">
  <xsd:schema xmlns:xsd="http://www.w3.org/2001/XMLSchema" xmlns:xs="http://www.w3.org/2001/XMLSchema" xmlns:p="http://schemas.microsoft.com/office/2006/metadata/properties" xmlns:ns2="f0391fbe-9a8a-45b6-bc24-0f8c01e689a4" targetNamespace="http://schemas.microsoft.com/office/2006/metadata/properties" ma:root="true" ma:fieldsID="fb19b40636fba2f5359d6b37ae377b3b" ns2:_="">
    <xsd:import namespace="f0391fbe-9a8a-45b6-bc24-0f8c01e689a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391fbe-9a8a-45b6-bc24-0f8c01e689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f0391fbe-9a8a-45b6-bc24-0f8c01e689a4"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482CC8A8-ABB8-42FF-AA7D-9D70AD21D5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391fbe-9a8a-45b6-bc24-0f8c01e689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2aa56320-926b-491c-9590-85cdc5addfcb"/>
    <ds:schemaRef ds:uri="b1fabdb0-6811-4e35-981a-198c29cbb8c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 ds:uri="f0391fbe-9a8a-45b6-bc24-0f8c01e689a4"/>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16-9_Illustration_2018_Cloud_011</Template>
  <TotalTime>6374</TotalTime>
  <Words>4537</Words>
  <Application>Microsoft Office PowerPoint</Application>
  <PresentationFormat>Widescreen</PresentationFormat>
  <Paragraphs>563</Paragraphs>
  <Slides>54</Slides>
  <Notes>34</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54</vt:i4>
      </vt:variant>
    </vt:vector>
  </HeadingPairs>
  <TitlesOfParts>
    <vt:vector size="66" baseType="lpstr">
      <vt:lpstr>Arial</vt:lpstr>
      <vt:lpstr>Calibri</vt:lpstr>
      <vt:lpstr>Comic Sans MS</vt:lpstr>
      <vt:lpstr>Consolas</vt:lpstr>
      <vt:lpstr>MSN MDL2 Assets</vt:lpstr>
      <vt:lpstr>Segoe UI</vt:lpstr>
      <vt:lpstr>Segoe UI Light</vt:lpstr>
      <vt:lpstr>Segoe UI Semibold</vt:lpstr>
      <vt:lpstr>Segoe UI Semilight</vt:lpstr>
      <vt:lpstr>Wingdings</vt:lpstr>
      <vt:lpstr>WHITE TEMPLATE</vt:lpstr>
      <vt:lpstr>SOFT BLACK TEMPLATE</vt:lpstr>
      <vt:lpstr>DevOps &amp; Application Lifecycle Management with the Power Platform </vt:lpstr>
      <vt:lpstr>Introductions</vt:lpstr>
      <vt:lpstr>Agenda</vt:lpstr>
      <vt:lpstr>What is DevOps and ALM: Terminology</vt:lpstr>
      <vt:lpstr>PowerPoint Presentation</vt:lpstr>
      <vt:lpstr>What is DevOps? </vt:lpstr>
      <vt:lpstr>PowerPoint Presentation</vt:lpstr>
      <vt:lpstr>Why is DevOps Needed?</vt:lpstr>
      <vt:lpstr>Power Platform vision for ALM</vt:lpstr>
      <vt:lpstr>ALM basics with Microsoft Power Platform</vt:lpstr>
      <vt:lpstr>Key Solution Architect ALM considerations </vt:lpstr>
      <vt:lpstr>DEMO:   Power Apps  DevOps CICD with  Azure DevOps Pipelines      </vt:lpstr>
      <vt:lpstr>PowerPoint Presentation</vt:lpstr>
      <vt:lpstr>PowerPoint Presentation</vt:lpstr>
      <vt:lpstr>PowerPoint Presentation</vt:lpstr>
      <vt:lpstr>PowerPoint Presentation</vt:lpstr>
      <vt:lpstr>DEMO:  ContosoBicycles.com Devops with GitHub Actions</vt:lpstr>
      <vt:lpstr>PowerPoint Presentation</vt:lpstr>
      <vt:lpstr>Demo: Diabetes Power Canvas App with Azure Machine Learning and Power Automate</vt:lpstr>
      <vt:lpstr>Demo: Build  Solution from Scratch.  Manually Export from Dev , Import to Test  </vt:lpstr>
      <vt:lpstr>Developing an Environment Strategy</vt:lpstr>
      <vt:lpstr>Environment vs. source control master copy</vt:lpstr>
      <vt:lpstr>Solutions Overview</vt:lpstr>
      <vt:lpstr>Types of Solutions</vt:lpstr>
      <vt:lpstr>Solution Layering</vt:lpstr>
      <vt:lpstr>Solution Layering</vt:lpstr>
      <vt:lpstr>Defining the solution structure</vt:lpstr>
      <vt:lpstr>Deciding on one or more solutions</vt:lpstr>
      <vt:lpstr>Example of Horizontal Solution Splitting</vt:lpstr>
      <vt:lpstr>Example of Vertical Layering</vt:lpstr>
      <vt:lpstr>Example of Vertical Layering</vt:lpstr>
      <vt:lpstr>Include only the minimum components</vt:lpstr>
      <vt:lpstr>Handling developer code assets</vt:lpstr>
      <vt:lpstr>Non-solution/environment aware </vt:lpstr>
      <vt:lpstr>Handling configuration and reference data</vt:lpstr>
      <vt:lpstr>Environment Variables</vt:lpstr>
      <vt:lpstr>Environment Variables Example</vt:lpstr>
      <vt:lpstr>Updating Existing Managed Solutions – Import Options</vt:lpstr>
      <vt:lpstr>App Builder workflow</vt:lpstr>
      <vt:lpstr>Promoting to production</vt:lpstr>
      <vt:lpstr>Azure Dev Ops</vt:lpstr>
      <vt:lpstr>Using Azure Pipelines</vt:lpstr>
      <vt:lpstr>ALM Powered by Azure DevOps</vt:lpstr>
      <vt:lpstr>Alternative automation tools </vt:lpstr>
      <vt:lpstr>Power Platform CLI </vt:lpstr>
      <vt:lpstr>Power Platform VS Code Extension </vt:lpstr>
      <vt:lpstr>Demo: Use PAC CLI to automate the Export from Dev  / Import to Test  </vt:lpstr>
      <vt:lpstr>ALM Accelerator for Makers App</vt:lpstr>
      <vt:lpstr>Demo:   ALM Accelerator for Makers App</vt:lpstr>
      <vt:lpstr>Deployment Checklist</vt:lpstr>
      <vt:lpstr>Wrapping up</vt:lpstr>
      <vt:lpstr>Hands on exercise: Application Lifecycle Management </vt:lpstr>
      <vt:lpstr>Resources</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keywords/>
  <dc:description/>
  <cp:lastModifiedBy>Greg Roe</cp:lastModifiedBy>
  <cp:revision>44</cp:revision>
  <dcterms:created xsi:type="dcterms:W3CDTF">2018-07-31T14:16:34Z</dcterms:created>
  <dcterms:modified xsi:type="dcterms:W3CDTF">2021-09-27T19:27:06Z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0x0101005ACB5508BC758B4786C49CAB2DACE6CD</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