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87" r:id="rId6"/>
    <p:sldId id="288" r:id="rId7"/>
    <p:sldId id="260" r:id="rId8"/>
    <p:sldId id="289" r:id="rId9"/>
    <p:sldId id="290" r:id="rId10"/>
    <p:sldId id="291" r:id="rId11"/>
    <p:sldId id="267" r:id="rId12"/>
    <p:sldId id="269" r:id="rId13"/>
    <p:sldId id="270" r:id="rId14"/>
    <p:sldId id="268" r:id="rId15"/>
    <p:sldId id="271" r:id="rId16"/>
    <p:sldId id="274" r:id="rId17"/>
    <p:sldId id="275" r:id="rId18"/>
    <p:sldId id="272" r:id="rId19"/>
    <p:sldId id="273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78" r:id="rId30"/>
    <p:sldId id="26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55"/>
    <p:restoredTop sz="86945" autoAdjust="0"/>
  </p:normalViewPr>
  <p:slideViewPr>
    <p:cSldViewPr snapToGrid="0">
      <p:cViewPr varScale="1">
        <p:scale>
          <a:sx n="141" d="100"/>
          <a:sy n="141" d="100"/>
        </p:scale>
        <p:origin x="78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887EA2-2272-4C76-A204-9CDD7680AA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8B325-2B82-44C2-AAA6-BA08EEE403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D1DBF-3466-4154-954D-7F69EED8A26E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2A2AA-D0DD-410E-B561-60B2FBB39F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B5ABD-3594-4579-84E5-3B45DFE2EF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61FD5-8EE1-4E18-A7CF-77675728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055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32A3A-87F4-4E73-82FD-C8E5187A0C41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4F536-5FD4-4368-B220-959D692F0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43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4F536-5FD4-4368-B220-959D692F0E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76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4F536-5FD4-4368-B220-959D692F0E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13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4F536-5FD4-4368-B220-959D692F0E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91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4F536-5FD4-4368-B220-959D692F0E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98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4F536-5FD4-4368-B220-959D692F0E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34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4F536-5FD4-4368-B220-959D692F0E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24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4F536-5FD4-4368-B220-959D692F0E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07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4F536-5FD4-4368-B220-959D692F0E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74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4F536-5FD4-4368-B220-959D692F0E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7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2A3B0D34-DBA6-42AC-B052-753444C5E76C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02F6FFC-89AB-44E9-83FC-483942126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3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0D34-DBA6-42AC-B052-753444C5E76C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6FFC-89AB-44E9-83FC-483942126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3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0D34-DBA6-42AC-B052-753444C5E76C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6FFC-89AB-44E9-83FC-483942126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0D34-DBA6-42AC-B052-753444C5E76C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6FFC-89AB-44E9-83FC-483942126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0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A3B0D34-DBA6-42AC-B052-753444C5E76C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902F6FFC-89AB-44E9-83FC-483942126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10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0D34-DBA6-42AC-B052-753444C5E76C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6FFC-89AB-44E9-83FC-483942126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6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0D34-DBA6-42AC-B052-753444C5E76C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6FFC-89AB-44E9-83FC-483942126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8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0D34-DBA6-42AC-B052-753444C5E76C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6FFC-89AB-44E9-83FC-483942126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1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0D34-DBA6-42AC-B052-753444C5E76C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6FFC-89AB-44E9-83FC-483942126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5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0D34-DBA6-42AC-B052-753444C5E76C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2F6FFC-89AB-44E9-83FC-483942126AF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473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A3B0D34-DBA6-42AC-B052-753444C5E76C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2F6FFC-89AB-44E9-83FC-483942126A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355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A3B0D34-DBA6-42AC-B052-753444C5E76C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02F6FFC-89AB-44E9-83FC-483942126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5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7BA6-D977-4395-B08E-6E9902AE1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519" y="2223247"/>
            <a:ext cx="8118961" cy="2667100"/>
          </a:xfrm>
        </p:spPr>
        <p:txBody>
          <a:bodyPr>
            <a:normAutofit fontScale="90000"/>
          </a:bodyPr>
          <a:lstStyle/>
          <a:p>
            <a:r>
              <a:rPr lang="en-US" dirty="0"/>
              <a:t>Stock Analysis Using Data Clustering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8D5DA7-E623-425E-AFCC-4C1ACCDD525B}"/>
              </a:ext>
            </a:extLst>
          </p:cNvPr>
          <p:cNvSpPr txBox="1"/>
          <p:nvPr/>
        </p:nvSpPr>
        <p:spPr>
          <a:xfrm>
            <a:off x="3007360" y="5019040"/>
            <a:ext cx="537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Shin, Gregory - Elnashar, Ashraf - </a:t>
            </a:r>
            <a:r>
              <a:rPr lang="en-US" dirty="0" err="1"/>
              <a:t>Setzo</a:t>
            </a:r>
            <a:r>
              <a:rPr lang="en-US" dirty="0"/>
              <a:t>, </a:t>
            </a:r>
            <a:r>
              <a:rPr lang="en-US" dirty="0" err="1"/>
              <a:t>Gafei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47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328A-D2D8-4681-8E6E-A07593385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B0AB9-3562-4B2C-BCB0-020AE729D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3828"/>
            <a:ext cx="10058400" cy="4201212"/>
          </a:xfrm>
        </p:spPr>
        <p:txBody>
          <a:bodyPr/>
          <a:lstStyle/>
          <a:p>
            <a:r>
              <a:rPr lang="en-US" dirty="0"/>
              <a:t>Eps(Earning/Share) vs Eps estimate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436511-3C84-4169-A27F-AD40B3D10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531" y="2259749"/>
            <a:ext cx="5261779" cy="42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6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C15A1-56F5-F34D-84E9-7DE443AD2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Hierarchical Clustering </a:t>
            </a:r>
            <a:br>
              <a:rPr lang="en-US" dirty="0"/>
            </a:br>
            <a:r>
              <a:rPr lang="en-US" dirty="0"/>
              <a:t>and Stock Earnings</a:t>
            </a:r>
          </a:p>
        </p:txBody>
      </p:sp>
      <p:pic>
        <p:nvPicPr>
          <p:cNvPr id="1026" name="Picture 2" descr="stock market memes 35">
            <a:extLst>
              <a:ext uri="{FF2B5EF4-FFF2-40B4-BE49-F238E27FC236}">
                <a16:creationId xmlns:a16="http://schemas.microsoft.com/office/drawing/2014/main" id="{2D39D15B-77CD-9743-BC85-CB2E173E3A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202656"/>
            <a:ext cx="38100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87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01DEA-884F-2647-A98C-A3A53CE3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27244-B9F3-6046-8E3F-063846A30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095" y="2014194"/>
            <a:ext cx="9454105" cy="390414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Can hierarchical clustering be used to group stocks together based on performance?</a:t>
            </a:r>
          </a:p>
          <a:p>
            <a:pPr>
              <a:lnSpc>
                <a:spcPct val="150000"/>
              </a:lnSpc>
            </a:pPr>
            <a:r>
              <a:rPr lang="en-US" dirty="0"/>
              <a:t>Which algorithm will give the best results?</a:t>
            </a:r>
          </a:p>
        </p:txBody>
      </p:sp>
    </p:spTree>
    <p:extLst>
      <p:ext uri="{BB962C8B-B14F-4D97-AF65-F5344CB8AC3E}">
        <p14:creationId xmlns:p14="http://schemas.microsoft.com/office/powerpoint/2010/main" val="186636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E2C68-D285-B94E-9E00-FF5FF170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Earnings Reporting?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6FDD5-1018-8247-9E8D-96D9DF9C4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754" y="2103120"/>
            <a:ext cx="9458446" cy="3931920"/>
          </a:xfrm>
        </p:spPr>
        <p:txBody>
          <a:bodyPr>
            <a:normAutofit/>
          </a:bodyPr>
          <a:lstStyle/>
          <a:p>
            <a:r>
              <a:rPr lang="en-US" dirty="0"/>
              <a:t>Analysts make educated guesses on how well or how badly a stock’s shares will perform</a:t>
            </a:r>
          </a:p>
          <a:p>
            <a:r>
              <a:rPr lang="en-US" dirty="0"/>
              <a:t>Companies report earnings each quarter</a:t>
            </a:r>
          </a:p>
          <a:p>
            <a:r>
              <a:rPr lang="en-US" dirty="0"/>
              <a:t>How well or how poorly a stock matched expectations will affect how the stock is valued</a:t>
            </a:r>
          </a:p>
        </p:txBody>
      </p:sp>
    </p:spTree>
    <p:extLst>
      <p:ext uri="{BB962C8B-B14F-4D97-AF65-F5344CB8AC3E}">
        <p14:creationId xmlns:p14="http://schemas.microsoft.com/office/powerpoint/2010/main" val="397124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4157-F26B-6A47-89CD-90E79D25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Pre-Processing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8626EA-5FC3-5043-A81A-BF55A821E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893261"/>
            <a:ext cx="3924300" cy="2171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2F02F1-F238-D444-A66B-391EB3CF5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914" y="2810711"/>
            <a:ext cx="59436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0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E8FD-EA68-744E-9F36-D647FA8F0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35854"/>
            <a:ext cx="10058400" cy="1186291"/>
          </a:xfrm>
        </p:spPr>
        <p:txBody>
          <a:bodyPr/>
          <a:lstStyle/>
          <a:p>
            <a:pPr algn="ctr"/>
            <a:r>
              <a:rPr lang="en-US" dirty="0"/>
              <a:t>Dendrogram Comparison</a:t>
            </a:r>
          </a:p>
        </p:txBody>
      </p:sp>
    </p:spTree>
    <p:extLst>
      <p:ext uri="{BB962C8B-B14F-4D97-AF65-F5344CB8AC3E}">
        <p14:creationId xmlns:p14="http://schemas.microsoft.com/office/powerpoint/2010/main" val="3295061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1463B9A0-C42E-402C-9AD1-9DAE53361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7AAE40DA-1F5A-4A1A-89CA-2BC620DCD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855020-F7A5-EA4E-A1F4-96E7AEF1D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858" y="573662"/>
            <a:ext cx="7390284" cy="571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2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463B9A0-C42E-402C-9AD1-9DAE53361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AE40DA-1F5A-4A1A-89CA-2BC620DCD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9E27FE-CAAC-8E4F-9327-B2992E8EB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48" y="541845"/>
            <a:ext cx="7374293" cy="569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8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8F8B8-7B56-194C-ACB3-7FB9F2D3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Optimal Clusters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83AAE1-9202-774B-8684-B310242DA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938" y="1915612"/>
            <a:ext cx="5846124" cy="4517459"/>
          </a:xfrm>
        </p:spPr>
      </p:pic>
    </p:spTree>
    <p:extLst>
      <p:ext uri="{BB962C8B-B14F-4D97-AF65-F5344CB8AC3E}">
        <p14:creationId xmlns:p14="http://schemas.microsoft.com/office/powerpoint/2010/main" val="388018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5CE5-55C4-7342-84E3-2FBFE763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Cluster Comparisons</a:t>
            </a:r>
          </a:p>
        </p:txBody>
      </p:sp>
    </p:spTree>
    <p:extLst>
      <p:ext uri="{BB962C8B-B14F-4D97-AF65-F5344CB8AC3E}">
        <p14:creationId xmlns:p14="http://schemas.microsoft.com/office/powerpoint/2010/main" val="255367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1AA3-B623-43B1-9B30-8CE6484C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FA2DE-66FB-4C7B-93BB-10E1693C6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38399"/>
            <a:ext cx="8380125" cy="216247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One of the main concepts in pattern recognition is clustering.</a:t>
            </a:r>
          </a:p>
          <a:p>
            <a:pPr algn="just"/>
            <a:r>
              <a:rPr lang="en-US" dirty="0"/>
              <a:t>This technique is used as important knowledge discovery tools in modern machine learning process. </a:t>
            </a:r>
          </a:p>
          <a:p>
            <a:pPr algn="just"/>
            <a:r>
              <a:rPr lang="en-US" dirty="0"/>
              <a:t>Clustering of high-performance companies is very important not only for investors, but also for the creditors, financial creditors, stockholders, etc.</a:t>
            </a:r>
          </a:p>
        </p:txBody>
      </p:sp>
    </p:spTree>
    <p:extLst>
      <p:ext uri="{BB962C8B-B14F-4D97-AF65-F5344CB8AC3E}">
        <p14:creationId xmlns:p14="http://schemas.microsoft.com/office/powerpoint/2010/main" val="104570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463B9A0-C42E-402C-9AD1-9DAE53361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AE40DA-1F5A-4A1A-89CA-2BC620DCD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9E27FE-CAAC-8E4F-9327-B2992E8EB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0663" y="1247603"/>
            <a:ext cx="6470674" cy="50000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7E508B-CEE9-C141-AD9C-AA0ECC0E4F6B}"/>
              </a:ext>
            </a:extLst>
          </p:cNvPr>
          <p:cNvSpPr txBox="1"/>
          <p:nvPr/>
        </p:nvSpPr>
        <p:spPr>
          <a:xfrm>
            <a:off x="4452395" y="748001"/>
            <a:ext cx="328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Divisive</a:t>
            </a:r>
          </a:p>
        </p:txBody>
      </p:sp>
    </p:spTree>
    <p:extLst>
      <p:ext uri="{BB962C8B-B14F-4D97-AF65-F5344CB8AC3E}">
        <p14:creationId xmlns:p14="http://schemas.microsoft.com/office/powerpoint/2010/main" val="316859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463B9A0-C42E-402C-9AD1-9DAE53361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AE40DA-1F5A-4A1A-89CA-2BC620DCD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9E27FE-CAAC-8E4F-9327-B2992E8EB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0663" y="1247603"/>
            <a:ext cx="6470673" cy="50000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7E508B-CEE9-C141-AD9C-AA0ECC0E4F6B}"/>
              </a:ext>
            </a:extLst>
          </p:cNvPr>
          <p:cNvSpPr txBox="1"/>
          <p:nvPr/>
        </p:nvSpPr>
        <p:spPr>
          <a:xfrm>
            <a:off x="4452395" y="748001"/>
            <a:ext cx="328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Agglomerative</a:t>
            </a:r>
          </a:p>
        </p:txBody>
      </p:sp>
    </p:spTree>
    <p:extLst>
      <p:ext uri="{BB962C8B-B14F-4D97-AF65-F5344CB8AC3E}">
        <p14:creationId xmlns:p14="http://schemas.microsoft.com/office/powerpoint/2010/main" val="227216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C15A1-56F5-F34D-84E9-7DE443AD2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K-means Clustering on Stocks for 2018 </a:t>
            </a:r>
          </a:p>
        </p:txBody>
      </p:sp>
      <p:pic>
        <p:nvPicPr>
          <p:cNvPr id="5" name="Picture 2" descr="Image result for the big short picture christian bale">
            <a:extLst>
              <a:ext uri="{FF2B5EF4-FFF2-40B4-BE49-F238E27FC236}">
                <a16:creationId xmlns:a16="http://schemas.microsoft.com/office/drawing/2014/main" id="{148E13A2-8E04-D544-92F0-CE55920DA2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194" y="2103438"/>
            <a:ext cx="5807611" cy="393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492221-106C-1141-9C7E-01143CC3EC86}"/>
              </a:ext>
            </a:extLst>
          </p:cNvPr>
          <p:cNvSpPr/>
          <p:nvPr/>
        </p:nvSpPr>
        <p:spPr>
          <a:xfrm>
            <a:off x="7162443" y="6035675"/>
            <a:ext cx="18373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i="1" dirty="0"/>
              <a:t>The Big Short, </a:t>
            </a:r>
            <a:r>
              <a:rPr lang="en-US" sz="800" dirty="0"/>
              <a:t>Paramount Pictures</a:t>
            </a:r>
          </a:p>
        </p:txBody>
      </p:sp>
    </p:spTree>
    <p:extLst>
      <p:ext uri="{BB962C8B-B14F-4D97-AF65-F5344CB8AC3E}">
        <p14:creationId xmlns:p14="http://schemas.microsoft.com/office/powerpoint/2010/main" val="279508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3535-B0F7-DE4B-A990-546AEE78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for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C0F34-1EBD-8642-8895-FFA775144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8871679" cy="1371600"/>
          </a:xfrm>
        </p:spPr>
        <p:txBody>
          <a:bodyPr>
            <a:noAutofit/>
          </a:bodyPr>
          <a:lstStyle/>
          <a:p>
            <a:r>
              <a:rPr lang="en-US" dirty="0"/>
              <a:t>Can we gain an edge an identifying when is a good time to buy a stock?</a:t>
            </a:r>
          </a:p>
          <a:p>
            <a:r>
              <a:rPr lang="en-US" dirty="0"/>
              <a:t>Cluster based on how stocks move as an aggregate</a:t>
            </a:r>
          </a:p>
        </p:txBody>
      </p:sp>
    </p:spTree>
    <p:extLst>
      <p:ext uri="{BB962C8B-B14F-4D97-AF65-F5344CB8AC3E}">
        <p14:creationId xmlns:p14="http://schemas.microsoft.com/office/powerpoint/2010/main" val="308928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0D719-7162-7744-8BB3-18023D51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–MORE 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4D23-0285-174C-A58E-DF6E4DEE3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338310"/>
          </a:xfrm>
        </p:spPr>
        <p:txBody>
          <a:bodyPr/>
          <a:lstStyle/>
          <a:p>
            <a:r>
              <a:rPr lang="en-US" dirty="0"/>
              <a:t>Data is split to only the year 2018</a:t>
            </a:r>
          </a:p>
          <a:p>
            <a:r>
              <a:rPr lang="en-US" dirty="0"/>
              <a:t>21 Million Observations down to </a:t>
            </a:r>
            <a:r>
              <a:rPr lang="en-US" i="1" dirty="0"/>
              <a:t>only</a:t>
            </a:r>
            <a:r>
              <a:rPr lang="en-US" dirty="0"/>
              <a:t> 1.5 million observations</a:t>
            </a:r>
          </a:p>
          <a:p>
            <a:r>
              <a:rPr lang="en-US" dirty="0"/>
              <a:t>Removed any stocks that had 0 volume</a:t>
            </a:r>
          </a:p>
          <a:p>
            <a:pPr lvl="1"/>
            <a:r>
              <a:rPr lang="en-US" sz="1800" dirty="0"/>
              <a:t>Implies no change in stock price</a:t>
            </a:r>
          </a:p>
          <a:p>
            <a:r>
              <a:rPr lang="en-US" dirty="0"/>
              <a:t>Focused on Adjusted Closing Price of stock</a:t>
            </a:r>
          </a:p>
          <a:p>
            <a:pPr lvl="1"/>
            <a:r>
              <a:rPr lang="en-US" sz="1800" dirty="0"/>
              <a:t>Interested in how stocks moved, day to day, or potentially, what’s a good trading day?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990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0D719-7162-7744-8BB3-18023D51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–Determining </a:t>
            </a:r>
            <a:r>
              <a:rPr lang="en-US" i="1" dirty="0"/>
              <a:t>k</a:t>
            </a:r>
            <a:r>
              <a:rPr lang="en-US" dirty="0"/>
              <a:t>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4D23-0285-174C-A58E-DF6E4DEE3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338310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20BC78-6925-2C41-8043-E0E6DDBD1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335" y="2014194"/>
            <a:ext cx="6259330" cy="386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6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0D719-7162-7744-8BB3-18023D51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– k =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4D23-0285-174C-A58E-DF6E4DEE3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338310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E2187-32BF-7D41-BF3E-9CDBE6212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085" y="1861071"/>
            <a:ext cx="7421047" cy="457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3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8738-D3CB-A14B-A842-C7302C5A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– k = 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807628-11D7-E744-9CDC-C0FB2DDFB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702" y="2103438"/>
            <a:ext cx="6372595" cy="3932237"/>
          </a:xfrm>
        </p:spPr>
      </p:pic>
    </p:spTree>
    <p:extLst>
      <p:ext uri="{BB962C8B-B14F-4D97-AF65-F5344CB8AC3E}">
        <p14:creationId xmlns:p14="http://schemas.microsoft.com/office/powerpoint/2010/main" val="118003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0343-A067-7E40-97F7-755BCF7C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-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62009-A1B3-704A-8CF6-2A10C7AC1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2339671"/>
          </a:xfrm>
        </p:spPr>
        <p:txBody>
          <a:bodyPr>
            <a:normAutofit/>
          </a:bodyPr>
          <a:lstStyle/>
          <a:p>
            <a:r>
              <a:rPr lang="en-US" dirty="0"/>
              <a:t>K-Means clusters showed which day in 2018 could be a gain or a loss</a:t>
            </a:r>
          </a:p>
          <a:p>
            <a:r>
              <a:rPr lang="en-US" dirty="0"/>
              <a:t>Clusters that trended up meant potential days that were profitable</a:t>
            </a:r>
          </a:p>
          <a:p>
            <a:r>
              <a:rPr lang="en-US" dirty="0"/>
              <a:t>Clusters that trended down meant potential trading that days that were not profitable </a:t>
            </a:r>
          </a:p>
        </p:txBody>
      </p:sp>
    </p:spTree>
    <p:extLst>
      <p:ext uri="{BB962C8B-B14F-4D97-AF65-F5344CB8AC3E}">
        <p14:creationId xmlns:p14="http://schemas.microsoft.com/office/powerpoint/2010/main" val="192998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F29A-5E97-A145-9094-780836D0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ADAC0-B9CD-F441-AAF2-36A7C6431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Depends on what you’re looking for</a:t>
            </a:r>
          </a:p>
          <a:p>
            <a:pPr lvl="1"/>
            <a:r>
              <a:rPr lang="en-US" sz="1700" dirty="0"/>
              <a:t>Divisive seems better at identifying expected performance</a:t>
            </a:r>
          </a:p>
          <a:p>
            <a:pPr lvl="1"/>
            <a:r>
              <a:rPr lang="en-US" sz="1700" dirty="0"/>
              <a:t>Agglomerative seems better at identifying above and below expected performance</a:t>
            </a:r>
          </a:p>
          <a:p>
            <a:pPr lvl="1"/>
            <a:endParaRPr lang="en-US" sz="2400" dirty="0"/>
          </a:p>
          <a:p>
            <a:pPr marL="274320" lvl="1" indent="0">
              <a:buNone/>
            </a:pPr>
            <a:r>
              <a:rPr lang="en-US" sz="1800" dirty="0"/>
              <a:t>Clustering can be used on stock earnings reports!</a:t>
            </a:r>
          </a:p>
        </p:txBody>
      </p:sp>
    </p:spTree>
    <p:extLst>
      <p:ext uri="{BB962C8B-B14F-4D97-AF65-F5344CB8AC3E}">
        <p14:creationId xmlns:p14="http://schemas.microsoft.com/office/powerpoint/2010/main" val="37682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2D16-BAA2-4F46-83D8-0A2B014FC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3EBAF-111A-4B36-AFA7-A580ED460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9157855" cy="3640455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The stock market is a random, making it difficult to manage a successful portfolio</a:t>
            </a:r>
          </a:p>
          <a:p>
            <a:pPr algn="just"/>
            <a:r>
              <a:rPr lang="en-US" dirty="0"/>
              <a:t>The purpose of any investor is to achieve a high return with low risk</a:t>
            </a:r>
          </a:p>
          <a:p>
            <a:pPr algn="just"/>
            <a:r>
              <a:rPr lang="en-US" dirty="0"/>
              <a:t>Investing in companies stocks needs financial knowledge, profitable stock selection and efficient use of capital</a:t>
            </a:r>
          </a:p>
          <a:p>
            <a:pPr algn="just"/>
            <a:r>
              <a:rPr lang="en-US" dirty="0"/>
              <a:t>Clustering or cluster analysis is the main method of classification.</a:t>
            </a:r>
          </a:p>
          <a:p>
            <a:pPr algn="just"/>
            <a:r>
              <a:rPr lang="en-US" dirty="0"/>
              <a:t>Clustering is used to divide a data set into classes using the principle of maximizing the intra class similarity and minimizing inter class similarity.</a:t>
            </a:r>
          </a:p>
          <a:p>
            <a:pPr algn="just"/>
            <a:r>
              <a:rPr lang="en-US" dirty="0"/>
              <a:t>It means that, clusters are formed so that objects which are similar are grouped together and objects that are very different fall into other clusters</a:t>
            </a:r>
          </a:p>
          <a:p>
            <a:pPr algn="just"/>
            <a:r>
              <a:rPr lang="en-US" dirty="0"/>
              <a:t>Can we cluster to gain an edge to tell us when to invest and where to diversify?</a:t>
            </a:r>
          </a:p>
          <a:p>
            <a:pPr algn="just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63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57451-4116-41C6-B64E-3CD39297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655" y="2454860"/>
            <a:ext cx="3956995" cy="1292192"/>
          </a:xfrm>
        </p:spPr>
        <p:txBody>
          <a:bodyPr>
            <a:normAutofit/>
          </a:bodyPr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40649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53635-983F-4E28-9888-B8D7AFF2F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57631"/>
          </a:xfrm>
        </p:spPr>
        <p:txBody>
          <a:bodyPr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D35D8-D50C-406F-BE35-3B1C4D23D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9867900" cy="401193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dataset consists of the following attributes </a:t>
            </a:r>
          </a:p>
          <a:p>
            <a:pPr lvl="1" algn="just"/>
            <a:r>
              <a:rPr lang="en-US" dirty="0"/>
              <a:t>Dataset Summary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Divide ends dataset</a:t>
            </a:r>
          </a:p>
          <a:p>
            <a:pPr lvl="2" algn="just"/>
            <a:endParaRPr lang="en-US" dirty="0"/>
          </a:p>
          <a:p>
            <a:pPr lvl="2" algn="just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5FEB87-2256-4070-914B-C9B463937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325" y="2874010"/>
            <a:ext cx="8734425" cy="163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647706-038B-4673-B5B4-A51CD4EF9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325" y="5066030"/>
            <a:ext cx="87058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1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D1DA-7E9B-4244-B847-18BC4E0ED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7840"/>
            <a:ext cx="10058400" cy="1371600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7D894-C3B9-4C68-B565-A75A1D09B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49220"/>
            <a:ext cx="10058400" cy="4964939"/>
          </a:xfrm>
        </p:spPr>
        <p:txBody>
          <a:bodyPr/>
          <a:lstStyle/>
          <a:p>
            <a:pPr algn="just"/>
            <a:r>
              <a:rPr lang="en-US" dirty="0"/>
              <a:t>The dataset consists of the following attributes </a:t>
            </a:r>
          </a:p>
          <a:p>
            <a:pPr lvl="1" algn="just"/>
            <a:r>
              <a:rPr lang="en-US" dirty="0"/>
              <a:t>Earning Dataset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Dataset Stock Price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EC5054-82FD-481C-96D8-2DEEF6B9F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Stock Prices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8197DF-F71A-4EFC-B988-26B8F1187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0" y="2292158"/>
            <a:ext cx="8724900" cy="1457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CB9008-6D84-4B96-9E26-B3A088CDC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50" y="4172201"/>
            <a:ext cx="87249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2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6DD4-7C88-485B-9060-54A955C7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A7B1-9B74-4BCF-A6BA-936BB3E1B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Price and Total Earning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D52477-DDA7-4A5E-B205-6F0448C7E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018" y="2511152"/>
            <a:ext cx="4432643" cy="39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4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64C7-05AE-4661-8661-EC7A5CF9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712DC-E84A-49BA-9110-D9DDEAC15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3545"/>
            <a:ext cx="9124604" cy="4812029"/>
          </a:xfrm>
        </p:spPr>
        <p:txBody>
          <a:bodyPr>
            <a:normAutofit/>
          </a:bodyPr>
          <a:lstStyle/>
          <a:p>
            <a:r>
              <a:rPr lang="en-US" dirty="0"/>
              <a:t>Total Price VS Total Earning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7BA95-D51B-4864-BD59-78B5AE6EF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4" y="2120829"/>
            <a:ext cx="6181725" cy="425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1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88B93-64D6-47D6-8E10-75F4A17A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5E892-91F6-4012-958C-39B054E9B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24824"/>
            <a:ext cx="10058400" cy="3931920"/>
          </a:xfrm>
        </p:spPr>
        <p:txBody>
          <a:bodyPr/>
          <a:lstStyle/>
          <a:p>
            <a:r>
              <a:rPr lang="en-US" dirty="0"/>
              <a:t>Total Price vs Total Earning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082D4-9D79-42F9-B104-6C64E6E54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075" y="2191886"/>
            <a:ext cx="5323855" cy="433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9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52AD-22AD-4427-8165-512F8559B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142B-17D7-412A-A93F-DCE1D58C5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98374"/>
            <a:ext cx="10058400" cy="4645530"/>
          </a:xfrm>
        </p:spPr>
        <p:txBody>
          <a:bodyPr/>
          <a:lstStyle/>
          <a:p>
            <a:r>
              <a:rPr lang="en-US" dirty="0"/>
              <a:t>Eps(Earning/Share) and Eps estimate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4B6BB-2BEA-49DE-8215-B96638242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844" y="2342982"/>
            <a:ext cx="3960122" cy="404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4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</TotalTime>
  <Words>550</Words>
  <Application>Microsoft Office PowerPoint</Application>
  <PresentationFormat>Widescreen</PresentationFormat>
  <Paragraphs>94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Century Gothic</vt:lpstr>
      <vt:lpstr>Courier New</vt:lpstr>
      <vt:lpstr>Garamond</vt:lpstr>
      <vt:lpstr>Savon</vt:lpstr>
      <vt:lpstr>Stock Analysis Using Data Clustering</vt:lpstr>
      <vt:lpstr>Abstract</vt:lpstr>
      <vt:lpstr>Introduction</vt:lpstr>
      <vt:lpstr>Data preprocessing</vt:lpstr>
      <vt:lpstr>Data preprocessing</vt:lpstr>
      <vt:lpstr>Data preprocessing</vt:lpstr>
      <vt:lpstr>Data preprocessing</vt:lpstr>
      <vt:lpstr>Data preprocessing</vt:lpstr>
      <vt:lpstr>Data Preprocessing</vt:lpstr>
      <vt:lpstr>Data Preprocessing</vt:lpstr>
      <vt:lpstr>Hierarchical Clustering  and Stock Earnings</vt:lpstr>
      <vt:lpstr>Questions and Objectives</vt:lpstr>
      <vt:lpstr>What Is Earnings Reporting?</vt:lpstr>
      <vt:lpstr>Additional Pre-Processing</vt:lpstr>
      <vt:lpstr>Dendrogram Comparison</vt:lpstr>
      <vt:lpstr>PowerPoint Presentation</vt:lpstr>
      <vt:lpstr>PowerPoint Presentation</vt:lpstr>
      <vt:lpstr>Optimal Clusters</vt:lpstr>
      <vt:lpstr>Cluster Comparisons</vt:lpstr>
      <vt:lpstr>PowerPoint Presentation</vt:lpstr>
      <vt:lpstr>PowerPoint Presentation</vt:lpstr>
      <vt:lpstr>K-means Clustering on Stocks for 2018 </vt:lpstr>
      <vt:lpstr>K-Means Clustering for 2018</vt:lpstr>
      <vt:lpstr>K-Means –MORE Data Preprocessing</vt:lpstr>
      <vt:lpstr>K-Means –Determining k size</vt:lpstr>
      <vt:lpstr>K-Means – k = 4</vt:lpstr>
      <vt:lpstr>K-Means – k = 8</vt:lpstr>
      <vt:lpstr>K-Means - Analysis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Analysis Using Data Clustering</dc:title>
  <dc:creator>Gregory Youngsub Shin</dc:creator>
  <cp:lastModifiedBy>ashraf elnashar</cp:lastModifiedBy>
  <cp:revision>27</cp:revision>
  <dcterms:created xsi:type="dcterms:W3CDTF">2019-12-04T19:23:04Z</dcterms:created>
  <dcterms:modified xsi:type="dcterms:W3CDTF">2019-12-09T03:16:38Z</dcterms:modified>
</cp:coreProperties>
</file>