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c3991154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c3991154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c3991154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c3991154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5c3991154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5c3991154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c3991154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c3991154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c3991154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c3991154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c3991154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c3991154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c3991154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c3991154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c3991154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c3991154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c3991154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c3991154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c3991154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c3991154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c3991154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c3991154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c3991154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c3991154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c3991154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c3991154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02150" y="374125"/>
            <a:ext cx="5337900" cy="152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Fanduel Case Study</a:t>
            </a:r>
            <a:endParaRPr/>
          </a:p>
          <a:p>
            <a:pPr indent="0" lvl="0" marL="0" rtl="0" algn="ctr">
              <a:spcBef>
                <a:spcPts val="0"/>
              </a:spcBef>
              <a:spcAft>
                <a:spcPts val="0"/>
              </a:spcAft>
              <a:buNone/>
            </a:pPr>
            <a:r>
              <a:rPr lang="en"/>
              <a:t>Presentation</a:t>
            </a:r>
            <a:endParaRPr/>
          </a:p>
        </p:txBody>
      </p:sp>
      <p:sp>
        <p:nvSpPr>
          <p:cNvPr id="135" name="Google Shape;135;p13"/>
          <p:cNvSpPr txBox="1"/>
          <p:nvPr>
            <p:ph idx="1" type="subTitle"/>
          </p:nvPr>
        </p:nvSpPr>
        <p:spPr>
          <a:xfrm>
            <a:off x="6599875" y="2976400"/>
            <a:ext cx="3834900" cy="740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000"/>
              <a:t>Greg Sikorsky</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rPr lang="en" sz="2000"/>
              <a:t>May 20th, 2025</a:t>
            </a:r>
            <a:endParaRPr sz="2000"/>
          </a:p>
        </p:txBody>
      </p:sp>
      <p:pic>
        <p:nvPicPr>
          <p:cNvPr id="136" name="Google Shape;136;p13"/>
          <p:cNvPicPr preferRelativeResize="0"/>
          <p:nvPr/>
        </p:nvPicPr>
        <p:blipFill>
          <a:blip r:embed="rId3">
            <a:alphaModFix/>
          </a:blip>
          <a:stretch>
            <a:fillRect/>
          </a:stretch>
        </p:blipFill>
        <p:spPr>
          <a:xfrm>
            <a:off x="3302150" y="1895725"/>
            <a:ext cx="2828099" cy="2144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390725" y="985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Engagement Metrics by Segment</a:t>
            </a:r>
            <a:endParaRPr/>
          </a:p>
        </p:txBody>
      </p:sp>
      <p:sp>
        <p:nvSpPr>
          <p:cNvPr id="198" name="Google Shape;198;p22"/>
          <p:cNvSpPr txBox="1"/>
          <p:nvPr>
            <p:ph idx="1" type="body"/>
          </p:nvPr>
        </p:nvSpPr>
        <p:spPr>
          <a:xfrm>
            <a:off x="1052550" y="3962525"/>
            <a:ext cx="7038900" cy="914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These charts are for targeted players only.</a:t>
            </a:r>
            <a:endParaRPr/>
          </a:p>
          <a:p>
            <a:pPr indent="-311150" lvl="0" marL="457200" rtl="0" algn="l">
              <a:spcBef>
                <a:spcPts val="0"/>
              </a:spcBef>
              <a:spcAft>
                <a:spcPts val="0"/>
              </a:spcAft>
              <a:buSzPts val="1300"/>
              <a:buChar char="●"/>
            </a:pPr>
            <a:r>
              <a:rPr lang="en"/>
              <a:t>Unique player counts and handle both dipped slightly post promotion for most segments which is not what we would have expected. </a:t>
            </a:r>
            <a:endParaRPr/>
          </a:p>
        </p:txBody>
      </p:sp>
      <p:pic>
        <p:nvPicPr>
          <p:cNvPr id="199" name="Google Shape;199;p22"/>
          <p:cNvPicPr preferRelativeResize="0"/>
          <p:nvPr/>
        </p:nvPicPr>
        <p:blipFill>
          <a:blip r:embed="rId3">
            <a:alphaModFix/>
          </a:blip>
          <a:stretch>
            <a:fillRect/>
          </a:stretch>
        </p:blipFill>
        <p:spPr>
          <a:xfrm>
            <a:off x="99325" y="739025"/>
            <a:ext cx="4343575" cy="2998175"/>
          </a:xfrm>
          <a:prstGeom prst="rect">
            <a:avLst/>
          </a:prstGeom>
          <a:noFill/>
          <a:ln>
            <a:noFill/>
          </a:ln>
        </p:spPr>
      </p:pic>
      <p:pic>
        <p:nvPicPr>
          <p:cNvPr id="200" name="Google Shape;200;p22"/>
          <p:cNvPicPr preferRelativeResize="0"/>
          <p:nvPr/>
        </p:nvPicPr>
        <p:blipFill>
          <a:blip r:embed="rId4">
            <a:alphaModFix/>
          </a:blip>
          <a:stretch>
            <a:fillRect/>
          </a:stretch>
        </p:blipFill>
        <p:spPr>
          <a:xfrm>
            <a:off x="4526027" y="739025"/>
            <a:ext cx="4530372" cy="299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Outlier Recommendation </a:t>
            </a:r>
            <a:endParaRPr/>
          </a:p>
        </p:txBody>
      </p:sp>
      <p:sp>
        <p:nvSpPr>
          <p:cNvPr id="206" name="Google Shape;206;p23"/>
          <p:cNvSpPr txBox="1"/>
          <p:nvPr>
            <p:ph idx="1" type="body"/>
          </p:nvPr>
        </p:nvSpPr>
        <p:spPr>
          <a:xfrm>
            <a:off x="1258650" y="1008125"/>
            <a:ext cx="7194600" cy="368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 would like to further explain the rationale for the outlier exclusion proposed earlier. </a:t>
            </a:r>
            <a:endParaRPr sz="1400"/>
          </a:p>
          <a:p>
            <a:pPr indent="-317500" lvl="0" marL="457200" rtl="0" algn="l">
              <a:spcBef>
                <a:spcPts val="1000"/>
              </a:spcBef>
              <a:spcAft>
                <a:spcPts val="0"/>
              </a:spcAft>
              <a:buSzPts val="1400"/>
              <a:buChar char="●"/>
            </a:pPr>
            <a:r>
              <a:rPr lang="en" sz="1400"/>
              <a:t>One user, player id 1232188 won approximately ~$19,000 on January 28th, 2020, which was heavily skewing the results of the experiment to make the outcome seem even worse given his or her large win. </a:t>
            </a:r>
            <a:endParaRPr sz="1400"/>
          </a:p>
          <a:p>
            <a:pPr indent="-317500" lvl="0" marL="457200" rtl="0" algn="l">
              <a:spcBef>
                <a:spcPts val="1000"/>
              </a:spcBef>
              <a:spcAft>
                <a:spcPts val="0"/>
              </a:spcAft>
              <a:buSzPts val="1400"/>
              <a:buChar char="●"/>
            </a:pPr>
            <a:r>
              <a:rPr lang="en" sz="1400"/>
              <a:t>This user had been slightly inactive since mid December. However, after the promotion, this user turned in a extremely large handle of ~$446,000 across 4 different days of playing. </a:t>
            </a:r>
            <a:endParaRPr sz="1400"/>
          </a:p>
          <a:p>
            <a:pPr indent="-317500" lvl="0" marL="457200" rtl="0" algn="l">
              <a:spcBef>
                <a:spcPts val="1000"/>
              </a:spcBef>
              <a:spcAft>
                <a:spcPts val="0"/>
              </a:spcAft>
              <a:buSzPts val="1400"/>
              <a:buChar char="●"/>
            </a:pPr>
            <a:r>
              <a:rPr lang="en" sz="1400"/>
              <a:t>It could be worth examining whether promotions like this disproportionately affect these very large volume bettors. </a:t>
            </a:r>
            <a:endParaRPr sz="1400"/>
          </a:p>
          <a:p>
            <a:pPr indent="-317500" lvl="0" marL="457200" rtl="0" algn="l">
              <a:spcBef>
                <a:spcPts val="1000"/>
              </a:spcBef>
              <a:spcAft>
                <a:spcPts val="1000"/>
              </a:spcAft>
              <a:buSzPts val="1400"/>
              <a:buChar char="●"/>
            </a:pPr>
            <a:r>
              <a:rPr lang="en" sz="1400"/>
              <a:t>This could be an opportunity for further examination and analysis.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328575" y="129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Results &amp; Possible Explanations</a:t>
            </a:r>
            <a:endParaRPr/>
          </a:p>
        </p:txBody>
      </p:sp>
      <p:sp>
        <p:nvSpPr>
          <p:cNvPr id="212" name="Google Shape;212;p24"/>
          <p:cNvSpPr txBox="1"/>
          <p:nvPr>
            <p:ph idx="1" type="body"/>
          </p:nvPr>
        </p:nvSpPr>
        <p:spPr>
          <a:xfrm>
            <a:off x="1103300" y="683725"/>
            <a:ext cx="7855200" cy="4273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It is clear from the charts that the promotion did not produce the results that would have been expected and desired. </a:t>
            </a:r>
            <a:endParaRPr/>
          </a:p>
          <a:p>
            <a:pPr indent="-311150" lvl="0" marL="457200" rtl="0" algn="l">
              <a:spcBef>
                <a:spcPts val="0"/>
              </a:spcBef>
              <a:spcAft>
                <a:spcPts val="0"/>
              </a:spcAft>
              <a:buSzPts val="1300"/>
              <a:buChar char="●"/>
            </a:pPr>
            <a:r>
              <a:rPr lang="en"/>
              <a:t> As evidence by the </a:t>
            </a:r>
            <a:r>
              <a:rPr lang="en"/>
              <a:t>charts</a:t>
            </a:r>
            <a:r>
              <a:rPr lang="en"/>
              <a:t> and stats show previously: Gross Gaming Revenue, Handle </a:t>
            </a:r>
            <a:r>
              <a:rPr lang="en"/>
              <a:t>(when filtering out player </a:t>
            </a:r>
            <a:r>
              <a:rPr lang="en" sz="1400"/>
              <a:t>1232188) </a:t>
            </a:r>
            <a:r>
              <a:rPr lang="en"/>
              <a:t>and Unique player count all slightly dipped in the two weeks after the promotion was launched compared to the two weeks prior. </a:t>
            </a:r>
            <a:endParaRPr/>
          </a:p>
          <a:p>
            <a:pPr indent="-311150" lvl="0" marL="457200" rtl="0" algn="l">
              <a:spcBef>
                <a:spcPts val="1000"/>
              </a:spcBef>
              <a:spcAft>
                <a:spcPts val="0"/>
              </a:spcAft>
              <a:buSzPts val="1300"/>
              <a:buChar char="●"/>
            </a:pPr>
            <a:r>
              <a:rPr lang="en"/>
              <a:t>Explanations:</a:t>
            </a:r>
            <a:endParaRPr/>
          </a:p>
          <a:p>
            <a:pPr indent="-298450" lvl="1" marL="914400" rtl="0" algn="l">
              <a:spcBef>
                <a:spcPts val="0"/>
              </a:spcBef>
              <a:spcAft>
                <a:spcPts val="0"/>
              </a:spcAft>
              <a:buSzPts val="1100"/>
              <a:buChar char="○"/>
            </a:pPr>
            <a:r>
              <a:rPr lang="en"/>
              <a:t>Some users may simply spend the bonus instead of their own funds</a:t>
            </a:r>
            <a:endParaRPr/>
          </a:p>
          <a:p>
            <a:pPr indent="-298450" lvl="1" marL="914400" rtl="0" algn="l">
              <a:spcBef>
                <a:spcPts val="1000"/>
              </a:spcBef>
              <a:spcAft>
                <a:spcPts val="0"/>
              </a:spcAft>
              <a:buSzPts val="1100"/>
              <a:buChar char="○"/>
            </a:pPr>
            <a:r>
              <a:rPr lang="en"/>
              <a:t>Most of the users were in the “Low” value tier and may be infrequent bettors and hence not sensitive to promotions such as this</a:t>
            </a:r>
            <a:endParaRPr/>
          </a:p>
          <a:p>
            <a:pPr indent="-298450" lvl="1" marL="914400" rtl="0" algn="l">
              <a:spcBef>
                <a:spcPts val="1000"/>
              </a:spcBef>
              <a:spcAft>
                <a:spcPts val="0"/>
              </a:spcAft>
              <a:buSzPts val="1100"/>
              <a:buChar char="○"/>
            </a:pPr>
            <a:r>
              <a:rPr lang="en"/>
              <a:t>Promotion may not have matched the the behavior or interest (ex. A bonus bet on a sport the user is not interested in) of the users</a:t>
            </a:r>
            <a:endParaRPr/>
          </a:p>
          <a:p>
            <a:pPr indent="-298450" lvl="1" marL="914400" rtl="0" algn="l">
              <a:spcBef>
                <a:spcPts val="1000"/>
              </a:spcBef>
              <a:spcAft>
                <a:spcPts val="0"/>
              </a:spcAft>
              <a:buSzPts val="1100"/>
              <a:buChar char="○"/>
            </a:pPr>
            <a:r>
              <a:rPr lang="en"/>
              <a:t>Bonus was not a significant enough amount compared to average bet size/ </a:t>
            </a:r>
            <a:r>
              <a:rPr lang="en"/>
              <a:t>bankroll</a:t>
            </a:r>
            <a:r>
              <a:rPr lang="en"/>
              <a:t> to generate interest</a:t>
            </a:r>
            <a:endParaRPr/>
          </a:p>
          <a:p>
            <a:pPr indent="-298450" lvl="1" marL="914400" rtl="0" algn="l">
              <a:spcBef>
                <a:spcPts val="1000"/>
              </a:spcBef>
              <a:spcAft>
                <a:spcPts val="0"/>
              </a:spcAft>
              <a:buSzPts val="1100"/>
              <a:buChar char="○"/>
            </a:pPr>
            <a:r>
              <a:rPr lang="en"/>
              <a:t>The 2 week period post promotion may be too short of a timeframe to measure the impact</a:t>
            </a:r>
            <a:endParaRPr/>
          </a:p>
          <a:p>
            <a:pPr indent="-298450" lvl="1" marL="914400" rtl="0" algn="l">
              <a:spcBef>
                <a:spcPts val="1000"/>
              </a:spcBef>
              <a:spcAft>
                <a:spcPts val="0"/>
              </a:spcAft>
              <a:buSzPts val="1100"/>
              <a:buChar char="○"/>
            </a:pPr>
            <a:r>
              <a:rPr lang="en"/>
              <a:t>Was unclear on how bonus was to be obtained or there existed a bonus at all. </a:t>
            </a:r>
            <a:endParaRPr/>
          </a:p>
          <a:p>
            <a:pPr indent="-311150" lvl="0" marL="457200" rtl="0" algn="l">
              <a:spcBef>
                <a:spcPts val="1000"/>
              </a:spcBef>
              <a:spcAft>
                <a:spcPts val="0"/>
              </a:spcAft>
              <a:buSzPts val="1300"/>
              <a:buChar char="●"/>
            </a:pPr>
            <a:r>
              <a:rPr lang="en"/>
              <a:t>A major key here that would be useful for further investigations is whether users engaged with the promo. It is unclear from the data if users actually even user or were aware of the promo.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305275" y="249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to CRM team</a:t>
            </a:r>
            <a:endParaRPr/>
          </a:p>
        </p:txBody>
      </p:sp>
      <p:sp>
        <p:nvSpPr>
          <p:cNvPr id="218" name="Google Shape;218;p25"/>
          <p:cNvSpPr txBox="1"/>
          <p:nvPr>
            <p:ph idx="1" type="body"/>
          </p:nvPr>
        </p:nvSpPr>
        <p:spPr>
          <a:xfrm>
            <a:off x="1258625" y="914900"/>
            <a:ext cx="7552200" cy="40500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SzPts val="1300"/>
              <a:buChar char="●"/>
            </a:pPr>
            <a:r>
              <a:rPr lang="en"/>
              <a:t>The most profitable group from the promotion was the “Low” value tier. They generated about a 17% ROI, despite the lower handle post promotion. (slide 8)</a:t>
            </a:r>
            <a:endParaRPr/>
          </a:p>
          <a:p>
            <a:pPr indent="-311150" lvl="0" marL="457200" rtl="0" algn="l">
              <a:spcBef>
                <a:spcPts val="1000"/>
              </a:spcBef>
              <a:spcAft>
                <a:spcPts val="0"/>
              </a:spcAft>
              <a:buSzPts val="1300"/>
              <a:buChar char="●"/>
            </a:pPr>
            <a:r>
              <a:rPr lang="en"/>
              <a:t>Another group to examine would be the VIP group. Although they were by far the least profitable, including the outlier, the VIP group seemed to greatly</a:t>
            </a:r>
            <a:r>
              <a:rPr lang="en"/>
              <a:t> increase their handle post promotion. GGR can be quite a high variance metric. (slide 8-9)</a:t>
            </a:r>
            <a:endParaRPr/>
          </a:p>
          <a:p>
            <a:pPr indent="-311150" lvl="0" marL="457200" rtl="0" algn="l">
              <a:spcBef>
                <a:spcPts val="1000"/>
              </a:spcBef>
              <a:spcAft>
                <a:spcPts val="0"/>
              </a:spcAft>
              <a:buSzPts val="1300"/>
              <a:buChar char="●"/>
            </a:pPr>
            <a:r>
              <a:rPr lang="en"/>
              <a:t>Similar to the previous point, and the outlier recommendation slide, further exploration of what promotions these wagering whales may sensitive to could yield a very large amount of both wagers and, in turn, profit. </a:t>
            </a:r>
            <a:endParaRPr/>
          </a:p>
          <a:p>
            <a:pPr indent="-311150" lvl="0" marL="457200" rtl="0" algn="l">
              <a:spcBef>
                <a:spcPts val="1000"/>
              </a:spcBef>
              <a:spcAft>
                <a:spcPts val="0"/>
              </a:spcAft>
              <a:buSzPts val="1300"/>
              <a:buChar char="●"/>
            </a:pPr>
            <a:r>
              <a:rPr lang="en"/>
              <a:t>Strategies to recommend to improve future promotions tests: </a:t>
            </a:r>
            <a:endParaRPr/>
          </a:p>
          <a:p>
            <a:pPr indent="-298450" lvl="1" marL="914400" rtl="0" algn="l">
              <a:spcBef>
                <a:spcPts val="1000"/>
              </a:spcBef>
              <a:spcAft>
                <a:spcPts val="0"/>
              </a:spcAft>
              <a:buSzPts val="1100"/>
              <a:buChar char="○"/>
            </a:pPr>
            <a:r>
              <a:rPr lang="en"/>
              <a:t>Experiment with tiered or staggered bonus structures to incentivize recurring activity. </a:t>
            </a:r>
            <a:endParaRPr/>
          </a:p>
          <a:p>
            <a:pPr indent="-298450" lvl="1" marL="914400" rtl="0" algn="l">
              <a:spcBef>
                <a:spcPts val="1000"/>
              </a:spcBef>
              <a:spcAft>
                <a:spcPts val="0"/>
              </a:spcAft>
              <a:buSzPts val="1100"/>
              <a:buChar char="○"/>
            </a:pPr>
            <a:r>
              <a:rPr lang="en"/>
              <a:t>Strategically select bettors chosen for both the Targeted and Control Groups. </a:t>
            </a:r>
            <a:endParaRPr/>
          </a:p>
          <a:p>
            <a:pPr indent="-298450" lvl="1" marL="914400" rtl="0" algn="l">
              <a:spcBef>
                <a:spcPts val="1000"/>
              </a:spcBef>
              <a:spcAft>
                <a:spcPts val="1000"/>
              </a:spcAft>
              <a:buSzPts val="1100"/>
              <a:buChar char="○"/>
            </a:pPr>
            <a:r>
              <a:rPr lang="en"/>
              <a:t>Capture data around promotion visibility and engagement.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40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and Further Research</a:t>
            </a:r>
            <a:endParaRPr/>
          </a:p>
        </p:txBody>
      </p:sp>
      <p:sp>
        <p:nvSpPr>
          <p:cNvPr id="224" name="Google Shape;224;p26"/>
          <p:cNvSpPr txBox="1"/>
          <p:nvPr>
            <p:ph idx="1" type="body"/>
          </p:nvPr>
        </p:nvSpPr>
        <p:spPr>
          <a:xfrm>
            <a:off x="971200" y="466175"/>
            <a:ext cx="7684500" cy="4545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Perhaps</a:t>
            </a:r>
            <a:r>
              <a:rPr lang="en"/>
              <a:t> the most key limitation from the study is the fact that GGR is a highly variable metric. In the gaming space, it is expect GGR would fluctuate given that the outcomes are not fully controllable. Assuming there is no issue regarding the lines being set, and enough bets/money are coming in, in the long run profitability will be ensured. </a:t>
            </a:r>
            <a:endParaRPr/>
          </a:p>
          <a:p>
            <a:pPr indent="-298450" lvl="1" marL="914400" rtl="0" algn="l">
              <a:spcBef>
                <a:spcPts val="0"/>
              </a:spcBef>
              <a:spcAft>
                <a:spcPts val="0"/>
              </a:spcAft>
              <a:buSzPts val="1100"/>
              <a:buChar char="○"/>
            </a:pPr>
            <a:r>
              <a:rPr lang="en"/>
              <a:t>Other key metrics for this study would be the number of bets, the average value of bets, the session length, etc. These would help paint a better picture about user behavior before/after the promotion. </a:t>
            </a:r>
            <a:endParaRPr/>
          </a:p>
          <a:p>
            <a:pPr indent="-311150" lvl="0" marL="457200" rtl="0" algn="l">
              <a:spcBef>
                <a:spcPts val="1000"/>
              </a:spcBef>
              <a:spcAft>
                <a:spcPts val="0"/>
              </a:spcAft>
              <a:buSzPts val="1300"/>
              <a:buChar char="●"/>
            </a:pPr>
            <a:r>
              <a:rPr lang="en"/>
              <a:t>Certainly, as previously mentioned, this dataset and experimentation was subject to outlier sensitivity. Removing the top 1% handle bettor introduces subjectivity and might cut out genuine high-value behavior.  Recall: Handle would have </a:t>
            </a:r>
            <a:r>
              <a:rPr i="1" lang="en"/>
              <a:t>increased</a:t>
            </a:r>
            <a:r>
              <a:rPr lang="en"/>
              <a:t> had said bettor been included</a:t>
            </a:r>
            <a:endParaRPr/>
          </a:p>
          <a:p>
            <a:pPr indent="-311150" lvl="0" marL="457200" rtl="0" algn="l">
              <a:spcBef>
                <a:spcPts val="1000"/>
              </a:spcBef>
              <a:spcAft>
                <a:spcPts val="0"/>
              </a:spcAft>
              <a:buSzPts val="1300"/>
              <a:buChar char="●"/>
            </a:pPr>
            <a:r>
              <a:rPr lang="en"/>
              <a:t>The limited observation window of just 2 weeks after the promo may not fully </a:t>
            </a:r>
            <a:r>
              <a:rPr lang="en"/>
              <a:t>capture</a:t>
            </a:r>
            <a:r>
              <a:rPr lang="en"/>
              <a:t> its impact</a:t>
            </a:r>
            <a:endParaRPr/>
          </a:p>
          <a:p>
            <a:pPr indent="-298450" lvl="1" marL="914400" rtl="0" algn="l">
              <a:spcBef>
                <a:spcPts val="0"/>
              </a:spcBef>
              <a:spcAft>
                <a:spcPts val="0"/>
              </a:spcAft>
              <a:buSzPts val="1100"/>
              <a:buChar char="○"/>
            </a:pPr>
            <a:r>
              <a:rPr lang="en"/>
              <a:t>Additionally, this begs some further questions about the promo such as: How long users had to claim the promo? Was it only available for certain sports? Were users aware of promo? Etc.</a:t>
            </a:r>
            <a:endParaRPr/>
          </a:p>
          <a:p>
            <a:pPr indent="-311150" lvl="0" marL="457200" rtl="0" algn="l">
              <a:spcBef>
                <a:spcPts val="1000"/>
              </a:spcBef>
              <a:spcAft>
                <a:spcPts val="0"/>
              </a:spcAft>
              <a:buSzPts val="1300"/>
              <a:buChar char="●"/>
            </a:pPr>
            <a:r>
              <a:rPr lang="en"/>
              <a:t>Considering the promo was a one-time use, it may not encourage behavior over time or repeated engagement. </a:t>
            </a:r>
            <a:endParaRPr/>
          </a:p>
          <a:p>
            <a:pPr indent="-311150" lvl="0" marL="457200" rtl="0" algn="l">
              <a:spcBef>
                <a:spcPts val="1000"/>
              </a:spcBef>
              <a:spcAft>
                <a:spcPts val="0"/>
              </a:spcAft>
              <a:buSzPts val="1300"/>
              <a:buChar char="●"/>
            </a:pPr>
            <a:r>
              <a:rPr lang="en"/>
              <a:t>The Target &amp; Control groups selections process is certainly another limitation simply because we are operating with limited information on how they were chosen. This could be skewing the results.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215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a:t>
            </a:r>
            <a:endParaRPr/>
          </a:p>
        </p:txBody>
      </p:sp>
      <p:sp>
        <p:nvSpPr>
          <p:cNvPr id="142" name="Google Shape;142;p14"/>
          <p:cNvSpPr txBox="1"/>
          <p:nvPr>
            <p:ph idx="1" type="body"/>
          </p:nvPr>
        </p:nvSpPr>
        <p:spPr>
          <a:xfrm>
            <a:off x="1297500" y="909050"/>
            <a:ext cx="7038900" cy="3869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Case Study asks to measure the impact of a CRM sportsbook promo given to targeted users on January 21st, 2020. </a:t>
            </a:r>
            <a:endParaRPr sz="1500"/>
          </a:p>
          <a:p>
            <a:pPr indent="-323850" lvl="0" marL="457200" rtl="0" algn="l">
              <a:spcBef>
                <a:spcPts val="1000"/>
              </a:spcBef>
              <a:spcAft>
                <a:spcPts val="0"/>
              </a:spcAft>
              <a:buSzPts val="1500"/>
              <a:buChar char="●"/>
            </a:pPr>
            <a:r>
              <a:rPr lang="en" sz="1500"/>
              <a:t>We have a Control Group that did not receive the promo, and their usage data over the same time frame. </a:t>
            </a:r>
            <a:endParaRPr sz="1500"/>
          </a:p>
          <a:p>
            <a:pPr indent="-323850" lvl="0" marL="457200" rtl="0" algn="l">
              <a:spcBef>
                <a:spcPts val="1000"/>
              </a:spcBef>
              <a:spcAft>
                <a:spcPts val="0"/>
              </a:spcAft>
              <a:buSzPts val="1500"/>
              <a:buChar char="●"/>
            </a:pPr>
            <a:r>
              <a:rPr lang="en" sz="1500"/>
              <a:t>We are assuming the goal of the promotion would be to spark key business metrics such as, generally speaking, engagement and revenue. </a:t>
            </a:r>
            <a:endParaRPr sz="1500"/>
          </a:p>
          <a:p>
            <a:pPr indent="-323850" lvl="0" marL="457200" rtl="0" algn="l">
              <a:spcBef>
                <a:spcPts val="1000"/>
              </a:spcBef>
              <a:spcAft>
                <a:spcPts val="0"/>
              </a:spcAft>
              <a:buSzPts val="1500"/>
              <a:buChar char="●"/>
            </a:pPr>
            <a:r>
              <a:rPr lang="en" sz="1500"/>
              <a:t>The following slides run through the explanation of the methodology behind the analysis, as well as the results using the provided data.</a:t>
            </a:r>
            <a:endParaRPr sz="1500"/>
          </a:p>
          <a:p>
            <a:pPr indent="-323850" lvl="0" marL="457200" rtl="0" algn="l">
              <a:spcBef>
                <a:spcPts val="1000"/>
              </a:spcBef>
              <a:spcAft>
                <a:spcPts val="1000"/>
              </a:spcAft>
              <a:buSzPts val="1500"/>
              <a:buChar char="●"/>
            </a:pPr>
            <a:r>
              <a:rPr lang="en" sz="1500"/>
              <a:t>We will finish with recommendations for the CRM team as well as reflections on potential limitations of the study and possible alternative avenues to explore.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336350" y="137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48" name="Google Shape;148;p15"/>
          <p:cNvSpPr txBox="1"/>
          <p:nvPr>
            <p:ph idx="1" type="body"/>
          </p:nvPr>
        </p:nvSpPr>
        <p:spPr>
          <a:xfrm>
            <a:off x="1235350" y="738100"/>
            <a:ext cx="7038900" cy="4467600"/>
          </a:xfrm>
          <a:prstGeom prst="rect">
            <a:avLst/>
          </a:prstGeom>
        </p:spPr>
        <p:txBody>
          <a:bodyPr anchorCtr="0" anchor="t" bIns="91425" lIns="91425" spcFirstLastPara="1" rIns="91425" wrap="square" tIns="91425">
            <a:normAutofit/>
          </a:bodyPr>
          <a:lstStyle/>
          <a:p>
            <a:pPr indent="-323850" lvl="0" marL="457200" rtl="0" algn="l">
              <a:lnSpc>
                <a:spcPct val="120000"/>
              </a:lnSpc>
              <a:spcBef>
                <a:spcPts val="0"/>
              </a:spcBef>
              <a:spcAft>
                <a:spcPts val="0"/>
              </a:spcAft>
              <a:buSzPts val="1500"/>
              <a:buChar char="●"/>
            </a:pPr>
            <a:r>
              <a:rPr lang="en" sz="1500"/>
              <a:t>Analysis Window: 2 weeks before and after the promotion went live. </a:t>
            </a:r>
            <a:endParaRPr sz="1500"/>
          </a:p>
          <a:p>
            <a:pPr indent="-304800" lvl="1" marL="914400" rtl="0" algn="l">
              <a:lnSpc>
                <a:spcPct val="120000"/>
              </a:lnSpc>
              <a:spcBef>
                <a:spcPts val="0"/>
              </a:spcBef>
              <a:spcAft>
                <a:spcPts val="0"/>
              </a:spcAft>
              <a:buSzPts val="1200"/>
              <a:buChar char="○"/>
            </a:pPr>
            <a:r>
              <a:rPr lang="en" sz="1200"/>
              <a:t>Explanation: A larger sample would be preferred, however the data provided only accounts for that of approximately 16 days after the promotion, hence a two week period was chosen. </a:t>
            </a:r>
            <a:endParaRPr sz="1200"/>
          </a:p>
          <a:p>
            <a:pPr indent="-323850" lvl="0" marL="457200" rtl="0" algn="l">
              <a:lnSpc>
                <a:spcPct val="120000"/>
              </a:lnSpc>
              <a:spcBef>
                <a:spcPts val="1000"/>
              </a:spcBef>
              <a:spcAft>
                <a:spcPts val="0"/>
              </a:spcAft>
              <a:buSzPts val="1500"/>
              <a:buChar char="●"/>
            </a:pPr>
            <a:r>
              <a:rPr lang="en" sz="1500"/>
              <a:t>Difference in Differences approach to isolate the promotion impact. </a:t>
            </a:r>
            <a:endParaRPr sz="1500"/>
          </a:p>
          <a:p>
            <a:pPr indent="-304800" lvl="1" marL="914400" rtl="0" algn="l">
              <a:lnSpc>
                <a:spcPct val="120000"/>
              </a:lnSpc>
              <a:spcBef>
                <a:spcPts val="0"/>
              </a:spcBef>
              <a:spcAft>
                <a:spcPts val="0"/>
              </a:spcAft>
              <a:buSzPts val="1200"/>
              <a:buChar char="○"/>
            </a:pPr>
            <a:r>
              <a:rPr lang="en" sz="1200"/>
              <a:t>First, we measure the change in GGR before and after the promo for the Target Group. Then, the same change is measure for the Control Group. Finally we subtract the Control Group’s change from the Target Group’s to isolate the impact cause by the promotion. </a:t>
            </a:r>
            <a:endParaRPr sz="1200"/>
          </a:p>
          <a:p>
            <a:pPr indent="-311150" lvl="1" marL="914400" rtl="0" algn="l">
              <a:lnSpc>
                <a:spcPct val="120000"/>
              </a:lnSpc>
              <a:spcBef>
                <a:spcPts val="0"/>
              </a:spcBef>
              <a:spcAft>
                <a:spcPts val="0"/>
              </a:spcAft>
              <a:buSzPts val="1300"/>
              <a:buChar char="○"/>
            </a:pPr>
            <a:r>
              <a:rPr lang="en" sz="1200"/>
              <a:t>ΔGGR = (Target After -Target Before) - (Control After - Control Before)</a:t>
            </a:r>
            <a:endParaRPr sz="1300"/>
          </a:p>
          <a:p>
            <a:pPr indent="-323850" lvl="0" marL="457200" rtl="0" algn="l">
              <a:lnSpc>
                <a:spcPct val="120000"/>
              </a:lnSpc>
              <a:spcBef>
                <a:spcPts val="1000"/>
              </a:spcBef>
              <a:spcAft>
                <a:spcPts val="0"/>
              </a:spcAft>
              <a:buSzPts val="1500"/>
              <a:buChar char="●"/>
            </a:pPr>
            <a:r>
              <a:rPr lang="en" sz="1500"/>
              <a:t>We can then utilize this Differential GGR to calculate ROI</a:t>
            </a:r>
            <a:endParaRPr sz="1500"/>
          </a:p>
          <a:p>
            <a:pPr indent="-304800" lvl="1" marL="914400" rtl="0" algn="l">
              <a:lnSpc>
                <a:spcPct val="120000"/>
              </a:lnSpc>
              <a:spcBef>
                <a:spcPts val="0"/>
              </a:spcBef>
              <a:spcAft>
                <a:spcPts val="0"/>
              </a:spcAft>
              <a:buSzPts val="1200"/>
              <a:buChar char="○"/>
            </a:pPr>
            <a:r>
              <a:rPr lang="en" sz="1200"/>
              <a:t>ROI tells us how much revenue was generated for every dollar spent on the promotion</a:t>
            </a:r>
            <a:endParaRPr sz="1200"/>
          </a:p>
          <a:p>
            <a:pPr indent="-304800" lvl="1" marL="914400" rtl="0" algn="l">
              <a:lnSpc>
                <a:spcPct val="120000"/>
              </a:lnSpc>
              <a:spcBef>
                <a:spcPts val="0"/>
              </a:spcBef>
              <a:spcAft>
                <a:spcPts val="0"/>
              </a:spcAft>
              <a:buSzPts val="1200"/>
              <a:buChar char="○"/>
            </a:pPr>
            <a:r>
              <a:rPr lang="en" sz="1200"/>
              <a:t>The cost is the total Bonus awarded to the players</a:t>
            </a:r>
            <a:endParaRPr sz="1200"/>
          </a:p>
          <a:p>
            <a:pPr indent="-304800" lvl="1" marL="914400" rtl="0" algn="l">
              <a:lnSpc>
                <a:spcPct val="120000"/>
              </a:lnSpc>
              <a:spcBef>
                <a:spcPts val="0"/>
              </a:spcBef>
              <a:spcAft>
                <a:spcPts val="0"/>
              </a:spcAft>
              <a:buSzPts val="1200"/>
              <a:buChar char="○"/>
            </a:pPr>
            <a:r>
              <a:rPr lang="en" sz="1200"/>
              <a:t>The return is the differential ROI divided by the total cost (Bonus)</a:t>
            </a:r>
            <a:endParaRPr sz="1200"/>
          </a:p>
          <a:p>
            <a:pPr indent="0" lvl="0" marL="914400" rtl="0" algn="l">
              <a:lnSpc>
                <a:spcPct val="120000"/>
              </a:lnSpc>
              <a:spcBef>
                <a:spcPts val="0"/>
              </a:spcBef>
              <a:spcAft>
                <a:spcPts val="0"/>
              </a:spcAft>
              <a:buNone/>
            </a:pPr>
            <a:r>
              <a:t/>
            </a:r>
            <a:endParaRPr sz="1200"/>
          </a:p>
          <a:p>
            <a:pPr indent="0" lvl="0" marL="0" rtl="0" algn="l">
              <a:lnSpc>
                <a:spcPct val="120000"/>
              </a:lnSpc>
              <a:spcBef>
                <a:spcPts val="0"/>
              </a:spcBef>
              <a:spcAft>
                <a:spcPts val="0"/>
              </a:spcAft>
              <a:buNone/>
            </a:pPr>
            <a:r>
              <a:rPr lang="en" sz="1400"/>
              <a:t>					                 Incremental GGR</a:t>
            </a:r>
            <a:endParaRPr sz="1400"/>
          </a:p>
          <a:p>
            <a:pPr indent="0" lvl="0" marL="0" rtl="0" algn="l">
              <a:lnSpc>
                <a:spcPct val="120000"/>
              </a:lnSpc>
              <a:spcBef>
                <a:spcPts val="0"/>
              </a:spcBef>
              <a:spcAft>
                <a:spcPts val="0"/>
              </a:spcAft>
              <a:buNone/>
            </a:pPr>
            <a:r>
              <a:rPr lang="en" sz="1400"/>
              <a:t>		ROI      =          —----------------------------------------------------                                                                                        </a:t>
            </a:r>
            <a:endParaRPr sz="1400"/>
          </a:p>
          <a:p>
            <a:pPr indent="0" lvl="0" marL="0" rtl="0" algn="l">
              <a:lnSpc>
                <a:spcPct val="120000"/>
              </a:lnSpc>
              <a:spcBef>
                <a:spcPts val="0"/>
              </a:spcBef>
              <a:spcAft>
                <a:spcPts val="0"/>
              </a:spcAft>
              <a:buNone/>
            </a:pPr>
            <a:r>
              <a:rPr lang="en" sz="1400"/>
              <a:t>						Total Bonus Awarded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2772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continued</a:t>
            </a:r>
            <a:endParaRPr/>
          </a:p>
        </p:txBody>
      </p:sp>
      <p:sp>
        <p:nvSpPr>
          <p:cNvPr id="154" name="Google Shape;154;p16"/>
          <p:cNvSpPr txBox="1"/>
          <p:nvPr>
            <p:ph idx="1" type="body"/>
          </p:nvPr>
        </p:nvSpPr>
        <p:spPr>
          <a:xfrm>
            <a:off x="1297500" y="940125"/>
            <a:ext cx="7038900" cy="40248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1000"/>
              </a:spcBef>
              <a:spcAft>
                <a:spcPts val="0"/>
              </a:spcAft>
              <a:buSzPts val="1400"/>
              <a:buChar char="●"/>
            </a:pPr>
            <a:r>
              <a:rPr lang="en" sz="1400"/>
              <a:t>Through utilizing Python for a variety of descriptive statistics and visualizations, a story can be told with the data and the outcome of the promotion.</a:t>
            </a:r>
            <a:endParaRPr sz="1400"/>
          </a:p>
          <a:p>
            <a:pPr indent="-317500" lvl="0" marL="457200" rtl="0" algn="l">
              <a:lnSpc>
                <a:spcPct val="100000"/>
              </a:lnSpc>
              <a:spcBef>
                <a:spcPts val="1000"/>
              </a:spcBef>
              <a:spcAft>
                <a:spcPts val="0"/>
              </a:spcAft>
              <a:buSzPts val="1400"/>
              <a:buChar char="●"/>
            </a:pPr>
            <a:r>
              <a:rPr lang="en" sz="1400"/>
              <a:t>Key metrics include unique player count, handle, and ggr (gross gaming revenue).</a:t>
            </a:r>
            <a:endParaRPr sz="1400"/>
          </a:p>
          <a:p>
            <a:pPr indent="-317500" lvl="0" marL="457200" rtl="0" algn="l">
              <a:lnSpc>
                <a:spcPct val="100000"/>
              </a:lnSpc>
              <a:spcBef>
                <a:spcPts val="1000"/>
              </a:spcBef>
              <a:spcAft>
                <a:spcPts val="0"/>
              </a:spcAft>
              <a:buSzPts val="1400"/>
              <a:buChar char="●"/>
            </a:pPr>
            <a:r>
              <a:rPr lang="en" sz="1400"/>
              <a:t>Metrics are also broken down by both Target/Control groups as well as Value Tier.</a:t>
            </a:r>
            <a:endParaRPr sz="1400"/>
          </a:p>
          <a:p>
            <a:pPr indent="-317500" lvl="0" marL="457200" rtl="0" algn="l">
              <a:lnSpc>
                <a:spcPct val="100000"/>
              </a:lnSpc>
              <a:spcBef>
                <a:spcPts val="1000"/>
              </a:spcBef>
              <a:spcAft>
                <a:spcPts val="0"/>
              </a:spcAft>
              <a:buSzPts val="1400"/>
              <a:buChar char="●"/>
            </a:pPr>
            <a:r>
              <a:rPr lang="en" sz="1400"/>
              <a:t>And, of course, metrics are divided into the “before” and “after” ie. the two week periods before and after the promotion went live. </a:t>
            </a:r>
            <a:endParaRPr sz="1400"/>
          </a:p>
          <a:p>
            <a:pPr indent="-317500" lvl="0" marL="457200" rtl="0" algn="l">
              <a:lnSpc>
                <a:spcPct val="100000"/>
              </a:lnSpc>
              <a:spcBef>
                <a:spcPts val="1000"/>
              </a:spcBef>
              <a:spcAft>
                <a:spcPts val="0"/>
              </a:spcAft>
              <a:buSzPts val="1400"/>
              <a:buChar char="●"/>
            </a:pPr>
            <a:r>
              <a:rPr lang="en" sz="1400"/>
              <a:t>Data pre-processing note: It was determined that players that wagered greatly </a:t>
            </a:r>
            <a:r>
              <a:rPr lang="en" sz="1400"/>
              <a:t>outside</a:t>
            </a:r>
            <a:r>
              <a:rPr lang="en" sz="1400"/>
              <a:t> the normal amount should be removed for the sake of this experiment as they were greatly skewing the results. </a:t>
            </a:r>
            <a:endParaRPr sz="1400"/>
          </a:p>
          <a:p>
            <a:pPr indent="-317500" lvl="0" marL="457200" rtl="0" algn="l">
              <a:lnSpc>
                <a:spcPct val="100000"/>
              </a:lnSpc>
              <a:spcBef>
                <a:spcPts val="1000"/>
              </a:spcBef>
              <a:spcAft>
                <a:spcPts val="0"/>
              </a:spcAft>
              <a:buSzPts val="1400"/>
              <a:buChar char="●"/>
            </a:pPr>
            <a:r>
              <a:rPr lang="en" sz="1400"/>
              <a:t>Solution: removed players that were in the top 1% of handle. </a:t>
            </a:r>
            <a:endParaRPr sz="1400"/>
          </a:p>
          <a:p>
            <a:pPr indent="-317500" lvl="0" marL="457200" rtl="0" algn="l">
              <a:lnSpc>
                <a:spcPct val="100000"/>
              </a:lnSpc>
              <a:spcBef>
                <a:spcPts val="1000"/>
              </a:spcBef>
              <a:spcAft>
                <a:spcPts val="0"/>
              </a:spcAft>
              <a:buSzPts val="1400"/>
              <a:buChar char="●"/>
            </a:pPr>
            <a:r>
              <a:rPr lang="en" sz="1400"/>
              <a:t>I will make a recommendation around these high value bettors later in the presentation.</a:t>
            </a:r>
            <a:endParaRPr sz="1400"/>
          </a:p>
          <a:p>
            <a:pPr indent="0" lvl="0" marL="457200" rtl="0" algn="l">
              <a:spcBef>
                <a:spcPts val="1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269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Statistics </a:t>
            </a:r>
            <a:endParaRPr/>
          </a:p>
        </p:txBody>
      </p:sp>
      <p:sp>
        <p:nvSpPr>
          <p:cNvPr id="160" name="Google Shape;160;p17"/>
          <p:cNvSpPr txBox="1"/>
          <p:nvPr>
            <p:ph idx="1" type="body"/>
          </p:nvPr>
        </p:nvSpPr>
        <p:spPr>
          <a:xfrm>
            <a:off x="1297500" y="2773750"/>
            <a:ext cx="7038900" cy="212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is interesting to note that in the Target group, every key statistic decreased after the promotion went live. </a:t>
            </a:r>
            <a:endParaRPr/>
          </a:p>
          <a:p>
            <a:pPr indent="-311150" lvl="0" marL="457200" rtl="0" algn="l">
              <a:spcBef>
                <a:spcPts val="0"/>
              </a:spcBef>
              <a:spcAft>
                <a:spcPts val="0"/>
              </a:spcAft>
              <a:buSzPts val="1300"/>
              <a:buChar char="●"/>
            </a:pPr>
            <a:r>
              <a:rPr lang="en"/>
              <a:t>Handle dropped by about $150,000 in the Target group and about $52,000 in the Control Group.</a:t>
            </a:r>
            <a:endParaRPr/>
          </a:p>
          <a:p>
            <a:pPr indent="-311150" lvl="0" marL="457200" rtl="0" algn="l">
              <a:spcBef>
                <a:spcPts val="0"/>
              </a:spcBef>
              <a:spcAft>
                <a:spcPts val="0"/>
              </a:spcAft>
              <a:buSzPts val="1300"/>
              <a:buChar char="●"/>
            </a:pPr>
            <a:r>
              <a:rPr lang="en"/>
              <a:t>GGR dropped by about $9500 in the Target group and $1,000 in the Control Group</a:t>
            </a:r>
            <a:endParaRPr/>
          </a:p>
          <a:p>
            <a:pPr indent="-311150" lvl="0" marL="457200" rtl="0" algn="l">
              <a:spcBef>
                <a:spcPts val="0"/>
              </a:spcBef>
              <a:spcAft>
                <a:spcPts val="0"/>
              </a:spcAft>
              <a:buSzPts val="1300"/>
              <a:buChar char="●"/>
            </a:pPr>
            <a:r>
              <a:rPr lang="en"/>
              <a:t>The number of unique players increased in the Control group by 3 and decreased in the Target Group by 21. </a:t>
            </a:r>
            <a:endParaRPr/>
          </a:p>
        </p:txBody>
      </p:sp>
      <p:pic>
        <p:nvPicPr>
          <p:cNvPr id="161" name="Google Shape;161;p17"/>
          <p:cNvPicPr preferRelativeResize="0"/>
          <p:nvPr/>
        </p:nvPicPr>
        <p:blipFill>
          <a:blip r:embed="rId3">
            <a:alphaModFix/>
          </a:blip>
          <a:stretch>
            <a:fillRect/>
          </a:stretch>
        </p:blipFill>
        <p:spPr>
          <a:xfrm>
            <a:off x="1054500" y="895350"/>
            <a:ext cx="7734300" cy="167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191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ROI Summary </a:t>
            </a:r>
            <a:endParaRPr/>
          </a:p>
        </p:txBody>
      </p:sp>
      <p:sp>
        <p:nvSpPr>
          <p:cNvPr id="167" name="Google Shape;167;p18"/>
          <p:cNvSpPr txBox="1"/>
          <p:nvPr>
            <p:ph idx="1" type="body"/>
          </p:nvPr>
        </p:nvSpPr>
        <p:spPr>
          <a:xfrm>
            <a:off x="1297500" y="3877025"/>
            <a:ext cx="7038900" cy="873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ROI was negative for the promotion as a whole</a:t>
            </a:r>
            <a:endParaRPr/>
          </a:p>
        </p:txBody>
      </p:sp>
      <p:pic>
        <p:nvPicPr>
          <p:cNvPr id="168" name="Google Shape;168;p18"/>
          <p:cNvPicPr preferRelativeResize="0"/>
          <p:nvPr/>
        </p:nvPicPr>
        <p:blipFill>
          <a:blip r:embed="rId3">
            <a:alphaModFix/>
          </a:blip>
          <a:stretch>
            <a:fillRect/>
          </a:stretch>
        </p:blipFill>
        <p:spPr>
          <a:xfrm>
            <a:off x="1213425" y="842475"/>
            <a:ext cx="6810375" cy="280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217525"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GGR before and after</a:t>
            </a:r>
            <a:endParaRPr/>
          </a:p>
        </p:txBody>
      </p:sp>
      <p:sp>
        <p:nvSpPr>
          <p:cNvPr id="174" name="Google Shape;174;p19"/>
          <p:cNvSpPr txBox="1"/>
          <p:nvPr>
            <p:ph idx="1" type="body"/>
          </p:nvPr>
        </p:nvSpPr>
        <p:spPr>
          <a:xfrm>
            <a:off x="1052550" y="4288850"/>
            <a:ext cx="7038900" cy="62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GGR decreased in the targeted group </a:t>
            </a:r>
            <a:endParaRPr/>
          </a:p>
        </p:txBody>
      </p:sp>
      <p:pic>
        <p:nvPicPr>
          <p:cNvPr id="175" name="Google Shape;175;p19"/>
          <p:cNvPicPr preferRelativeResize="0"/>
          <p:nvPr/>
        </p:nvPicPr>
        <p:blipFill>
          <a:blip r:embed="rId3">
            <a:alphaModFix/>
          </a:blip>
          <a:stretch>
            <a:fillRect/>
          </a:stretch>
        </p:blipFill>
        <p:spPr>
          <a:xfrm>
            <a:off x="1310075" y="685775"/>
            <a:ext cx="6109925" cy="332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909025"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Daily GGR &amp; Handle before and after</a:t>
            </a:r>
            <a:endParaRPr/>
          </a:p>
        </p:txBody>
      </p:sp>
      <p:sp>
        <p:nvSpPr>
          <p:cNvPr id="181" name="Google Shape;181;p20"/>
          <p:cNvSpPr txBox="1"/>
          <p:nvPr>
            <p:ph idx="1" type="body"/>
          </p:nvPr>
        </p:nvSpPr>
        <p:spPr>
          <a:xfrm>
            <a:off x="233075" y="1351925"/>
            <a:ext cx="2377500" cy="3597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Players were doing slightly better in the weeks after the promo</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11150" lvl="0" marL="457200" rtl="0" algn="l">
              <a:spcBef>
                <a:spcPts val="1000"/>
              </a:spcBef>
              <a:spcAft>
                <a:spcPts val="1000"/>
              </a:spcAft>
              <a:buSzPts val="1300"/>
              <a:buChar char="●"/>
            </a:pPr>
            <a:r>
              <a:rPr lang="en"/>
              <a:t>Handle slightly declined in the Target group which is unexpected given the promo driving people to </a:t>
            </a:r>
            <a:r>
              <a:rPr lang="en"/>
              <a:t>play more. </a:t>
            </a:r>
            <a:endParaRPr/>
          </a:p>
        </p:txBody>
      </p:sp>
      <p:pic>
        <p:nvPicPr>
          <p:cNvPr id="182" name="Google Shape;182;p20"/>
          <p:cNvPicPr preferRelativeResize="0"/>
          <p:nvPr/>
        </p:nvPicPr>
        <p:blipFill>
          <a:blip r:embed="rId3">
            <a:alphaModFix/>
          </a:blip>
          <a:stretch>
            <a:fillRect/>
          </a:stretch>
        </p:blipFill>
        <p:spPr>
          <a:xfrm>
            <a:off x="2668825" y="498900"/>
            <a:ext cx="5225124" cy="2072849"/>
          </a:xfrm>
          <a:prstGeom prst="rect">
            <a:avLst/>
          </a:prstGeom>
          <a:noFill/>
          <a:ln>
            <a:noFill/>
          </a:ln>
        </p:spPr>
      </p:pic>
      <p:pic>
        <p:nvPicPr>
          <p:cNvPr id="183" name="Google Shape;183;p20"/>
          <p:cNvPicPr preferRelativeResize="0"/>
          <p:nvPr/>
        </p:nvPicPr>
        <p:blipFill>
          <a:blip r:embed="rId4">
            <a:alphaModFix/>
          </a:blip>
          <a:stretch>
            <a:fillRect/>
          </a:stretch>
        </p:blipFill>
        <p:spPr>
          <a:xfrm>
            <a:off x="2668825" y="2682275"/>
            <a:ext cx="5225124" cy="216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69900" y="54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ROI &amp; GGR By Segment </a:t>
            </a:r>
            <a:endParaRPr/>
          </a:p>
        </p:txBody>
      </p:sp>
      <p:sp>
        <p:nvSpPr>
          <p:cNvPr id="189" name="Google Shape;189;p21"/>
          <p:cNvSpPr txBox="1"/>
          <p:nvPr>
            <p:ph idx="1" type="body"/>
          </p:nvPr>
        </p:nvSpPr>
        <p:spPr>
          <a:xfrm>
            <a:off x="2525125" y="800250"/>
            <a:ext cx="1751700" cy="362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“Low” Value Tier accounted for the only positive ROI post promo</a:t>
            </a:r>
            <a:endParaRPr/>
          </a:p>
        </p:txBody>
      </p:sp>
      <p:pic>
        <p:nvPicPr>
          <p:cNvPr id="190" name="Google Shape;190;p21"/>
          <p:cNvPicPr preferRelativeResize="0"/>
          <p:nvPr/>
        </p:nvPicPr>
        <p:blipFill>
          <a:blip r:embed="rId3">
            <a:alphaModFix/>
          </a:blip>
          <a:stretch>
            <a:fillRect/>
          </a:stretch>
        </p:blipFill>
        <p:spPr>
          <a:xfrm>
            <a:off x="3193350" y="2393050"/>
            <a:ext cx="5539726" cy="2672750"/>
          </a:xfrm>
          <a:prstGeom prst="rect">
            <a:avLst/>
          </a:prstGeom>
          <a:noFill/>
          <a:ln>
            <a:noFill/>
          </a:ln>
        </p:spPr>
      </p:pic>
      <p:pic>
        <p:nvPicPr>
          <p:cNvPr id="191" name="Google Shape;191;p21"/>
          <p:cNvPicPr preferRelativeResize="0"/>
          <p:nvPr/>
        </p:nvPicPr>
        <p:blipFill>
          <a:blip r:embed="rId4">
            <a:alphaModFix/>
          </a:blip>
          <a:stretch>
            <a:fillRect/>
          </a:stretch>
        </p:blipFill>
        <p:spPr>
          <a:xfrm>
            <a:off x="288075" y="800250"/>
            <a:ext cx="2318250" cy="4081450"/>
          </a:xfrm>
          <a:prstGeom prst="rect">
            <a:avLst/>
          </a:prstGeom>
          <a:noFill/>
          <a:ln>
            <a:noFill/>
          </a:ln>
        </p:spPr>
      </p:pic>
      <p:pic>
        <p:nvPicPr>
          <p:cNvPr id="192" name="Google Shape;192;p21"/>
          <p:cNvPicPr preferRelativeResize="0"/>
          <p:nvPr/>
        </p:nvPicPr>
        <p:blipFill>
          <a:blip r:embed="rId5">
            <a:alphaModFix/>
          </a:blip>
          <a:stretch>
            <a:fillRect/>
          </a:stretch>
        </p:blipFill>
        <p:spPr>
          <a:xfrm>
            <a:off x="4422450" y="54375"/>
            <a:ext cx="3906599" cy="2274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