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6f2252610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d6f2252610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d6f2252610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d6f2252610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d6f2252610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d6f2252610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d6f2252610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d6f2252610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6f2252610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d6f2252610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6f225261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6f225261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6f225261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6f225261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6f2252610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6f2252610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6f2252610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6f2252610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6f2252610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6f2252610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6f2252610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6f2252610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6f2252610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d6f2252610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d6f2252610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d6f2252610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01100" y="622650"/>
            <a:ext cx="5586300" cy="194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Squarespace Twitter Support - Case Study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Greg Sikorsky                                        Dec, 17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388500" y="1134350"/>
            <a:ext cx="3830400" cy="23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Company Analysis - </a:t>
            </a:r>
            <a:endParaRPr/>
          </a:p>
          <a:p>
            <a:pPr indent="0" lvl="0" marL="0" rtl="0" algn="l">
              <a:spcBef>
                <a:spcPts val="0"/>
              </a:spcBef>
              <a:spcAft>
                <a:spcPts val="0"/>
              </a:spcAft>
              <a:buNone/>
            </a:pPr>
            <a:r>
              <a:rPr lang="en"/>
              <a:t>Average Interactions </a:t>
            </a:r>
            <a:endParaRPr/>
          </a:p>
          <a:p>
            <a:pPr indent="0" lvl="0" marL="0" rtl="0" algn="l">
              <a:spcBef>
                <a:spcPts val="0"/>
              </a:spcBef>
              <a:spcAft>
                <a:spcPts val="0"/>
              </a:spcAft>
              <a:buNone/>
            </a:pPr>
            <a:r>
              <a:rPr lang="en"/>
              <a:t>per </a:t>
            </a:r>
            <a:r>
              <a:rPr lang="en"/>
              <a:t>Conversation in the top 20th percentile</a:t>
            </a:r>
            <a:r>
              <a:rPr lang="en"/>
              <a:t>       </a:t>
            </a:r>
            <a:endParaRPr/>
          </a:p>
        </p:txBody>
      </p:sp>
      <p:pic>
        <p:nvPicPr>
          <p:cNvPr id="191" name="Google Shape;191;p22"/>
          <p:cNvPicPr preferRelativeResize="0"/>
          <p:nvPr/>
        </p:nvPicPr>
        <p:blipFill>
          <a:blip r:embed="rId3">
            <a:alphaModFix/>
          </a:blip>
          <a:stretch>
            <a:fillRect/>
          </a:stretch>
        </p:blipFill>
        <p:spPr>
          <a:xfrm>
            <a:off x="4273300" y="114050"/>
            <a:ext cx="3946975" cy="4850749"/>
          </a:xfrm>
          <a:prstGeom prst="rect">
            <a:avLst/>
          </a:prstGeom>
          <a:noFill/>
          <a:ln>
            <a:noFill/>
          </a:ln>
        </p:spPr>
      </p:pic>
      <p:sp>
        <p:nvSpPr>
          <p:cNvPr id="192" name="Google Shape;192;p22"/>
          <p:cNvSpPr txBox="1"/>
          <p:nvPr/>
        </p:nvSpPr>
        <p:spPr>
          <a:xfrm>
            <a:off x="699275" y="3239925"/>
            <a:ext cx="4475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142100" y="4412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Company Analysis - Average Customer Sentiment</a:t>
            </a:r>
            <a:endParaRPr/>
          </a:p>
        </p:txBody>
      </p:sp>
      <p:sp>
        <p:nvSpPr>
          <p:cNvPr id="198" name="Google Shape;198;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9" name="Google Shape;199;p23"/>
          <p:cNvPicPr preferRelativeResize="0"/>
          <p:nvPr/>
        </p:nvPicPr>
        <p:blipFill>
          <a:blip r:embed="rId3">
            <a:alphaModFix/>
          </a:blip>
          <a:stretch>
            <a:fillRect/>
          </a:stretch>
        </p:blipFill>
        <p:spPr>
          <a:xfrm>
            <a:off x="1192400" y="598275"/>
            <a:ext cx="7249100" cy="42732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196500" y="85475"/>
            <a:ext cx="8313600" cy="111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Industry Wide Statistics Across all Companies </a:t>
            </a:r>
            <a:endParaRPr/>
          </a:p>
        </p:txBody>
      </p:sp>
      <p:sp>
        <p:nvSpPr>
          <p:cNvPr id="205" name="Google Shape;205;p24"/>
          <p:cNvSpPr txBox="1"/>
          <p:nvPr>
            <p:ph idx="1" type="body"/>
          </p:nvPr>
        </p:nvSpPr>
        <p:spPr>
          <a:xfrm>
            <a:off x="1142125" y="7672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Below are key descriptive statistics for these 4 metrics across all companies.</a:t>
            </a:r>
            <a:endParaRPr/>
          </a:p>
          <a:p>
            <a:pPr indent="0" lvl="0" marL="0" rtl="0" algn="l">
              <a:spcBef>
                <a:spcPts val="1200"/>
              </a:spcBef>
              <a:spcAft>
                <a:spcPts val="1200"/>
              </a:spcAft>
              <a:buNone/>
            </a:pPr>
            <a:r>
              <a:rPr lang="en"/>
              <a:t>Highlighted in yellow are recommendations for Squarespace’s twitter account to meet given the current landscape</a:t>
            </a:r>
            <a:endParaRPr/>
          </a:p>
        </p:txBody>
      </p:sp>
      <p:pic>
        <p:nvPicPr>
          <p:cNvPr id="206" name="Google Shape;206;p24"/>
          <p:cNvPicPr preferRelativeResize="0"/>
          <p:nvPr/>
        </p:nvPicPr>
        <p:blipFill>
          <a:blip r:embed="rId3">
            <a:alphaModFix/>
          </a:blip>
          <a:stretch>
            <a:fillRect/>
          </a:stretch>
        </p:blipFill>
        <p:spPr>
          <a:xfrm>
            <a:off x="465962" y="1784864"/>
            <a:ext cx="8391226" cy="300258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468425" y="14842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KPI Recommendations to be met for </a:t>
            </a:r>
            <a:endParaRPr/>
          </a:p>
          <a:p>
            <a:pPr indent="0" lvl="0" marL="0" rtl="0" algn="l">
              <a:spcBef>
                <a:spcPts val="0"/>
              </a:spcBef>
              <a:spcAft>
                <a:spcPts val="0"/>
              </a:spcAft>
              <a:buNone/>
            </a:pPr>
            <a:r>
              <a:rPr lang="en"/>
              <a:t>     Squarespace Twitter Account</a:t>
            </a:r>
            <a:endParaRPr/>
          </a:p>
        </p:txBody>
      </p:sp>
      <p:sp>
        <p:nvSpPr>
          <p:cNvPr id="212" name="Google Shape;212;p25"/>
          <p:cNvSpPr txBox="1"/>
          <p:nvPr>
            <p:ph idx="1" type="body"/>
          </p:nvPr>
        </p:nvSpPr>
        <p:spPr>
          <a:xfrm>
            <a:off x="1149875" y="1248975"/>
            <a:ext cx="7038900" cy="35838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1000"/>
              </a:spcBef>
              <a:spcAft>
                <a:spcPts val="0"/>
              </a:spcAft>
              <a:buSzPts val="1300"/>
              <a:buChar char="●"/>
            </a:pPr>
            <a:r>
              <a:rPr lang="en"/>
              <a:t>Average response time - Given the 25th percentile for response time is 59.2 minutes the recommendation would be to achieve at most an average response time of </a:t>
            </a:r>
            <a:r>
              <a:rPr lang="en"/>
              <a:t>approximately</a:t>
            </a:r>
            <a:r>
              <a:rPr lang="en"/>
              <a:t> 59 minutes. </a:t>
            </a:r>
            <a:endParaRPr/>
          </a:p>
          <a:p>
            <a:pPr indent="-311150" lvl="0" marL="457200" rtl="0" algn="l">
              <a:lnSpc>
                <a:spcPct val="115000"/>
              </a:lnSpc>
              <a:spcBef>
                <a:spcPts val="1000"/>
              </a:spcBef>
              <a:spcAft>
                <a:spcPts val="0"/>
              </a:spcAft>
              <a:buSzPts val="1300"/>
              <a:buChar char="●"/>
            </a:pPr>
            <a:r>
              <a:rPr lang="en"/>
              <a:t>Average resolution time - Given the 25th percentile for response time is 63.3 minutes, the recommendation would to be achieve at most an average resolution time of approximately 63 </a:t>
            </a:r>
            <a:r>
              <a:rPr lang="en"/>
              <a:t>minutes</a:t>
            </a:r>
            <a:r>
              <a:rPr lang="en"/>
              <a:t>. </a:t>
            </a:r>
            <a:endParaRPr/>
          </a:p>
          <a:p>
            <a:pPr indent="-311150" lvl="0" marL="457200" rtl="0" algn="l">
              <a:lnSpc>
                <a:spcPct val="115000"/>
              </a:lnSpc>
              <a:spcBef>
                <a:spcPts val="1000"/>
              </a:spcBef>
              <a:spcAft>
                <a:spcPts val="0"/>
              </a:spcAft>
              <a:buSzPts val="1300"/>
              <a:buChar char="●"/>
            </a:pPr>
            <a:r>
              <a:rPr lang="en"/>
              <a:t>Average Interaction per Conversation - Given the 25th percentile for interactions per conversation is 1.01, achieving as close to the number or lower as possible would be the recommendation.</a:t>
            </a:r>
            <a:endParaRPr/>
          </a:p>
          <a:p>
            <a:pPr indent="-311150" lvl="0" marL="457200" rtl="0" algn="l">
              <a:lnSpc>
                <a:spcPct val="115000"/>
              </a:lnSpc>
              <a:spcBef>
                <a:spcPts val="1000"/>
              </a:spcBef>
              <a:spcAft>
                <a:spcPts val="1000"/>
              </a:spcAft>
              <a:buSzPts val="1300"/>
              <a:buChar char="●"/>
            </a:pPr>
            <a:r>
              <a:rPr lang="en"/>
              <a:t>Average Customer Sentiment - Given the 75th percentile for customer sentiment score is 0.04, the recommendation would be to achieve at least a sentiment score of 0.04.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305275" y="726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of Data &amp; Corresponding Analysis</a:t>
            </a:r>
            <a:endParaRPr/>
          </a:p>
        </p:txBody>
      </p:sp>
      <p:sp>
        <p:nvSpPr>
          <p:cNvPr id="218" name="Google Shape;218;p26"/>
          <p:cNvSpPr txBox="1"/>
          <p:nvPr>
            <p:ph idx="1" type="body"/>
          </p:nvPr>
        </p:nvSpPr>
        <p:spPr>
          <a:xfrm>
            <a:off x="1048625" y="761425"/>
            <a:ext cx="7552200" cy="4250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Sentiment Analysis - The accuracy of the sentiment analysis can certainly be in question given the nature of the platform (Twitter) and the brevity/lack of clarity people typically communicate with on said platform. Tweets are often brief and contain slang. Users are also more likely to be unhappy given they are interacting with a support account. </a:t>
            </a:r>
            <a:endParaRPr/>
          </a:p>
          <a:p>
            <a:pPr indent="-311150" lvl="0" marL="457200" rtl="0" algn="l">
              <a:spcBef>
                <a:spcPts val="1000"/>
              </a:spcBef>
              <a:spcAft>
                <a:spcPts val="0"/>
              </a:spcAft>
              <a:buSzPts val="1300"/>
              <a:buChar char="●"/>
            </a:pPr>
            <a:r>
              <a:rPr lang="en"/>
              <a:t>Average Response Time - Automated responses will certainly drive this number down even despite a customer perhaps not necessarily receiving the help they need.</a:t>
            </a:r>
            <a:endParaRPr/>
          </a:p>
          <a:p>
            <a:pPr indent="-311150" lvl="0" marL="457200" rtl="0" algn="l">
              <a:spcBef>
                <a:spcPts val="1000"/>
              </a:spcBef>
              <a:spcAft>
                <a:spcPts val="0"/>
              </a:spcAft>
              <a:buSzPts val="1300"/>
              <a:buChar char="●"/>
            </a:pPr>
            <a:r>
              <a:rPr lang="en"/>
              <a:t>Average Resolution Time - Assuming that since there are no more tweets in the interaction means the query has been solved can be questionable. The customer may not be truly satisfied. </a:t>
            </a:r>
            <a:endParaRPr/>
          </a:p>
          <a:p>
            <a:pPr indent="-311150" lvl="0" marL="457200" rtl="0" algn="l">
              <a:spcBef>
                <a:spcPts val="1000"/>
              </a:spcBef>
              <a:spcAft>
                <a:spcPts val="1000"/>
              </a:spcAft>
              <a:buSzPts val="1300"/>
              <a:buChar char="●"/>
            </a:pPr>
            <a:r>
              <a:rPr lang="en"/>
              <a:t>Average</a:t>
            </a:r>
            <a:r>
              <a:rPr lang="en"/>
              <a:t> Interactions per Conversation - Clearly, the data is heavily skewed toward single response tweets. The average number of tweets in each conversation across the entire data set was 1.06. People clearly do not typically interact with support accounts for more than one initial tweet. </a:t>
            </a:r>
            <a:br>
              <a:rPr lang="en"/>
            </a:br>
            <a:r>
              <a:rPr lang="en"/>
              <a:t>Some reasons could be: response came from bot, response asked to send a DM instead, etc. </a:t>
            </a:r>
            <a:br>
              <a:rPr lang="en"/>
            </a:br>
            <a:r>
              <a:rPr lang="en"/>
              <a:t>In addition, similar to resolution time, there could be additional follow up that is not accounted for in a single tweet chain.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Outline of Case Study Presentation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300000"/>
              </a:lnSpc>
              <a:spcBef>
                <a:spcPts val="0"/>
              </a:spcBef>
              <a:spcAft>
                <a:spcPts val="0"/>
              </a:spcAft>
              <a:buSzPts val="1300"/>
              <a:buChar char="●"/>
            </a:pPr>
            <a:r>
              <a:rPr lang="en"/>
              <a:t>Theorized key success metrics for Twitter Customer Support </a:t>
            </a:r>
            <a:endParaRPr/>
          </a:p>
          <a:p>
            <a:pPr indent="-311150" lvl="0" marL="457200" rtl="0" algn="l">
              <a:lnSpc>
                <a:spcPct val="300000"/>
              </a:lnSpc>
              <a:spcBef>
                <a:spcPts val="0"/>
              </a:spcBef>
              <a:spcAft>
                <a:spcPts val="0"/>
              </a:spcAft>
              <a:buSzPts val="1300"/>
              <a:buChar char="●"/>
            </a:pPr>
            <a:r>
              <a:rPr lang="en"/>
              <a:t>Displayed how other companies are currently </a:t>
            </a:r>
            <a:r>
              <a:rPr lang="en"/>
              <a:t>performing</a:t>
            </a:r>
            <a:r>
              <a:rPr lang="en"/>
              <a:t> given these metrics</a:t>
            </a:r>
            <a:endParaRPr/>
          </a:p>
          <a:p>
            <a:pPr indent="-311150" lvl="0" marL="457200" rtl="0" algn="l">
              <a:lnSpc>
                <a:spcPct val="300000"/>
              </a:lnSpc>
              <a:spcBef>
                <a:spcPts val="0"/>
              </a:spcBef>
              <a:spcAft>
                <a:spcPts val="0"/>
              </a:spcAft>
              <a:buSzPts val="1300"/>
              <a:buChar char="●"/>
            </a:pPr>
            <a:r>
              <a:rPr lang="en"/>
              <a:t>Provide targets to strive for and recommendations for KPI goals given current landscape</a:t>
            </a:r>
            <a:endParaRPr/>
          </a:p>
          <a:p>
            <a:pPr indent="-311150" lvl="0" marL="457200" rtl="0" algn="l">
              <a:lnSpc>
                <a:spcPct val="300000"/>
              </a:lnSpc>
              <a:spcBef>
                <a:spcPts val="0"/>
              </a:spcBef>
              <a:spcAft>
                <a:spcPts val="0"/>
              </a:spcAft>
              <a:buSzPts val="1300"/>
              <a:buChar char="●"/>
            </a:pPr>
            <a:r>
              <a:rPr lang="en"/>
              <a:t>State limitations of the research presented</a:t>
            </a:r>
            <a:endParaRPr/>
          </a:p>
          <a:p>
            <a:pPr indent="-311150" lvl="0" marL="457200" rtl="0" algn="l">
              <a:lnSpc>
                <a:spcPct val="300000"/>
              </a:lnSpc>
              <a:spcBef>
                <a:spcPts val="0"/>
              </a:spcBef>
              <a:spcAft>
                <a:spcPts val="0"/>
              </a:spcAft>
              <a:buSzPts val="1300"/>
              <a:buChar char="●"/>
            </a:pPr>
            <a:r>
              <a:rPr lang="en"/>
              <a:t>Present demo dashboard for a Squarespace customer support Twitter account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Metric 1 - Average Response time </a:t>
            </a:r>
            <a:endParaRPr/>
          </a:p>
        </p:txBody>
      </p:sp>
      <p:sp>
        <p:nvSpPr>
          <p:cNvPr id="147" name="Google Shape;147;p15"/>
          <p:cNvSpPr txBox="1"/>
          <p:nvPr>
            <p:ph idx="1" type="body"/>
          </p:nvPr>
        </p:nvSpPr>
        <p:spPr>
          <a:xfrm>
            <a:off x="1048900" y="1072200"/>
            <a:ext cx="7660800" cy="3527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a:t>
            </a:r>
            <a:r>
              <a:rPr lang="en"/>
              <a:t>∑    (</a:t>
            </a:r>
            <a:r>
              <a:rPr lang="en"/>
              <a:t> Response Time for Each Inbound Tweet)</a:t>
            </a:r>
            <a:endParaRPr/>
          </a:p>
          <a:p>
            <a:pPr indent="0" lvl="0" marL="0" rtl="0" algn="l">
              <a:spcBef>
                <a:spcPts val="1200"/>
              </a:spcBef>
              <a:spcAft>
                <a:spcPts val="0"/>
              </a:spcAft>
              <a:buNone/>
            </a:pPr>
            <a:r>
              <a:rPr lang="en"/>
              <a:t>Average Response	Time             =                      ____________________________________________________________</a:t>
            </a:r>
            <a:endParaRPr/>
          </a:p>
          <a:p>
            <a:pPr indent="0" lvl="0" marL="0" rtl="0" algn="l">
              <a:spcBef>
                <a:spcPts val="1200"/>
              </a:spcBef>
              <a:spcAft>
                <a:spcPts val="0"/>
              </a:spcAft>
              <a:buNone/>
            </a:pPr>
            <a:r>
              <a:rPr lang="en"/>
              <a:t>							               Total Number of Inbound Tweets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Definition - the average time between when a customer sends a tweet and when the company responds.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Response time for each tweet is the difference between the timestamp of the inbound tweet and the timestamp of the response tweet from the support account.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Goal - The faster the response time the better the customer experience. The goal is to lower the response time to a feasible rate which is also </a:t>
            </a:r>
            <a:r>
              <a:rPr lang="en"/>
              <a:t>acceptable</a:t>
            </a:r>
            <a:r>
              <a:rPr lang="en"/>
              <a:t> given customer satisfaction.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Metric 2 - Average Resolution Time</a:t>
            </a:r>
            <a:endParaRPr/>
          </a:p>
        </p:txBody>
      </p:sp>
      <p:sp>
        <p:nvSpPr>
          <p:cNvPr id="153" name="Google Shape;153;p16"/>
          <p:cNvSpPr txBox="1"/>
          <p:nvPr>
            <p:ph idx="1" type="body"/>
          </p:nvPr>
        </p:nvSpPr>
        <p:spPr>
          <a:xfrm>
            <a:off x="621575" y="971200"/>
            <a:ext cx="8251500" cy="3923700"/>
          </a:xfrm>
          <a:prstGeom prst="rect">
            <a:avLst/>
          </a:prstGeom>
        </p:spPr>
        <p:txBody>
          <a:bodyPr anchorCtr="0" anchor="t" bIns="91425" lIns="91425" spcFirstLastPara="1" rIns="91425" wrap="square" tIns="91425">
            <a:normAutofit lnSpcReduction="20000"/>
          </a:bodyPr>
          <a:lstStyle/>
          <a:p>
            <a:pPr indent="457200" lvl="0" marL="2743200" rtl="0" algn="l">
              <a:spcBef>
                <a:spcPts val="0"/>
              </a:spcBef>
              <a:spcAft>
                <a:spcPts val="0"/>
              </a:spcAft>
              <a:buNone/>
            </a:pPr>
            <a:r>
              <a:rPr lang="en"/>
              <a:t>   </a:t>
            </a:r>
            <a:r>
              <a:rPr lang="en"/>
              <a:t>∑    (</a:t>
            </a:r>
            <a:r>
              <a:rPr lang="en"/>
              <a:t> Resolution Time for Each Inbound Request)</a:t>
            </a:r>
            <a:endParaRPr/>
          </a:p>
          <a:p>
            <a:pPr indent="0" lvl="0" marL="0" rtl="0" algn="l">
              <a:spcBef>
                <a:spcPts val="1200"/>
              </a:spcBef>
              <a:spcAft>
                <a:spcPts val="0"/>
              </a:spcAft>
              <a:buNone/>
            </a:pPr>
            <a:r>
              <a:rPr lang="en"/>
              <a:t>Average Resolution Time         =                          ____________________________________________________________</a:t>
            </a:r>
            <a:endParaRPr/>
          </a:p>
          <a:p>
            <a:pPr indent="0" lvl="0" marL="0" rtl="0" algn="l">
              <a:spcBef>
                <a:spcPts val="1200"/>
              </a:spcBef>
              <a:spcAft>
                <a:spcPts val="0"/>
              </a:spcAft>
              <a:buNone/>
            </a:pPr>
            <a:r>
              <a:rPr lang="en"/>
              <a:t>							               Total Number of Inbound Requests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Definition - the average time between when a customer sends a tweet and when the company responds.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Resolution time for each conversation is the difference between the timestamp of the last tweet in the conversation and the first inbound tweet.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Assumption - Once there are no more customer tweets in the same chain the issue has been resolved</a:t>
            </a:r>
            <a:endParaRPr/>
          </a:p>
          <a:p>
            <a:pPr indent="0" lvl="0" marL="0" rtl="0" algn="l">
              <a:spcBef>
                <a:spcPts val="1200"/>
              </a:spcBef>
              <a:spcAft>
                <a:spcPts val="1200"/>
              </a:spcAft>
              <a:buNone/>
            </a:pPr>
            <a:r>
              <a:rPr lang="en"/>
              <a:t>Goal - The quicker the request is resolved the better the customer experience. Similarly to response time, the goal is to lower the resolution time to a feasible number which is also acceptable given customer satisfaction.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Metric 3 - Average Interactions per Conversation</a:t>
            </a:r>
            <a:endParaRPr/>
          </a:p>
        </p:txBody>
      </p:sp>
      <p:sp>
        <p:nvSpPr>
          <p:cNvPr id="159" name="Google Shape;159;p17"/>
          <p:cNvSpPr txBox="1"/>
          <p:nvPr>
            <p:ph idx="1" type="body"/>
          </p:nvPr>
        </p:nvSpPr>
        <p:spPr>
          <a:xfrm>
            <a:off x="1052550" y="1307850"/>
            <a:ext cx="7400700" cy="3517200"/>
          </a:xfrm>
          <a:prstGeom prst="rect">
            <a:avLst/>
          </a:prstGeom>
        </p:spPr>
        <p:txBody>
          <a:bodyPr anchorCtr="0" anchor="t" bIns="91425" lIns="91425" spcFirstLastPara="1" rIns="91425" wrap="square" tIns="91425">
            <a:normAutofit lnSpcReduction="10000"/>
          </a:bodyPr>
          <a:lstStyle/>
          <a:p>
            <a:pPr indent="0" lvl="0" marL="3200400" rtl="0" algn="l">
              <a:spcBef>
                <a:spcPts val="0"/>
              </a:spcBef>
              <a:spcAft>
                <a:spcPts val="0"/>
              </a:spcAft>
              <a:buNone/>
            </a:pPr>
            <a:r>
              <a:rPr lang="en"/>
              <a:t>        </a:t>
            </a:r>
            <a:r>
              <a:rPr lang="en"/>
              <a:t>∑     (</a:t>
            </a:r>
            <a:r>
              <a:rPr lang="en"/>
              <a:t>Average Number of Tweets per Conversation)</a:t>
            </a:r>
            <a:endParaRPr/>
          </a:p>
          <a:p>
            <a:pPr indent="0" lvl="0" marL="0" rtl="0" algn="l">
              <a:spcBef>
                <a:spcPts val="1200"/>
              </a:spcBef>
              <a:spcAft>
                <a:spcPts val="0"/>
              </a:spcAft>
              <a:buNone/>
            </a:pPr>
            <a:r>
              <a:rPr lang="en"/>
              <a:t>Average Interactions per Conversation   =          ____________________________________________________________</a:t>
            </a:r>
            <a:endParaRPr/>
          </a:p>
          <a:p>
            <a:pPr indent="0" lvl="0" marL="0" rtl="0" algn="l">
              <a:spcBef>
                <a:spcPts val="1200"/>
              </a:spcBef>
              <a:spcAft>
                <a:spcPts val="0"/>
              </a:spcAft>
              <a:buNone/>
            </a:pPr>
            <a:r>
              <a:rPr lang="en"/>
              <a:t>							                      	Total Number of Conversations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Definition -  the average number of exchanges between the customer and the company within  given support interaction on Twitter. </a:t>
            </a:r>
            <a:endParaRPr/>
          </a:p>
          <a:p>
            <a:pPr indent="0" lvl="0" marL="0" rtl="0" algn="l">
              <a:spcBef>
                <a:spcPts val="1200"/>
              </a:spcBef>
              <a:spcAft>
                <a:spcPts val="0"/>
              </a:spcAft>
              <a:buNone/>
            </a:pPr>
            <a:r>
              <a:rPr lang="en"/>
              <a:t>For each conversation, count the number of tweets between customer and company.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Goal - Fewer interactions to achieve quicker resolutions and less back and forth.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Metric 4 - Average Customer Sentiment</a:t>
            </a:r>
            <a:endParaRPr/>
          </a:p>
        </p:txBody>
      </p:sp>
      <p:sp>
        <p:nvSpPr>
          <p:cNvPr id="165" name="Google Shape;165;p18"/>
          <p:cNvSpPr txBox="1"/>
          <p:nvPr>
            <p:ph idx="1" type="body"/>
          </p:nvPr>
        </p:nvSpPr>
        <p:spPr>
          <a:xfrm>
            <a:off x="1072200" y="1017825"/>
            <a:ext cx="7684200" cy="3846000"/>
          </a:xfrm>
          <a:prstGeom prst="rect">
            <a:avLst/>
          </a:prstGeom>
        </p:spPr>
        <p:txBody>
          <a:bodyPr anchorCtr="0" anchor="t" bIns="91425" lIns="91425" spcFirstLastPara="1" rIns="91425" wrap="square" tIns="91425">
            <a:normAutofit/>
          </a:bodyPr>
          <a:lstStyle/>
          <a:p>
            <a:pPr indent="0" lvl="0" marL="3657600" rtl="0" algn="l">
              <a:spcBef>
                <a:spcPts val="0"/>
              </a:spcBef>
              <a:spcAft>
                <a:spcPts val="0"/>
              </a:spcAft>
              <a:buNone/>
            </a:pPr>
            <a:r>
              <a:rPr lang="en"/>
              <a:t>                     </a:t>
            </a:r>
            <a:r>
              <a:rPr lang="en"/>
              <a:t>∑       (</a:t>
            </a:r>
            <a:r>
              <a:rPr lang="en"/>
              <a:t>Sentiment Score)</a:t>
            </a:r>
            <a:endParaRPr/>
          </a:p>
          <a:p>
            <a:pPr indent="0" lvl="0" marL="0" rtl="0" algn="l">
              <a:spcBef>
                <a:spcPts val="1200"/>
              </a:spcBef>
              <a:spcAft>
                <a:spcPts val="0"/>
              </a:spcAft>
              <a:buNone/>
            </a:pPr>
            <a:r>
              <a:rPr lang="en"/>
              <a:t>Average Customer Sentiment 	   =         	  ____________________________________________________________</a:t>
            </a:r>
            <a:endParaRPr/>
          </a:p>
          <a:p>
            <a:pPr indent="0" lvl="0" marL="0" rtl="0" algn="l">
              <a:spcBef>
                <a:spcPts val="1200"/>
              </a:spcBef>
              <a:spcAft>
                <a:spcPts val="0"/>
              </a:spcAft>
              <a:buNone/>
            </a:pPr>
            <a:r>
              <a:rPr lang="en"/>
              <a:t>							                      	       Total Number of Tweets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Definition - the mean of the sentiment scores of all tweets by customers. Idea is to gauge overall customer satisfaction via tweet text analysis. </a:t>
            </a:r>
            <a:endParaRPr/>
          </a:p>
          <a:p>
            <a:pPr indent="0" lvl="0" marL="0" rtl="0" algn="l">
              <a:spcBef>
                <a:spcPts val="1200"/>
              </a:spcBef>
              <a:spcAft>
                <a:spcPts val="0"/>
              </a:spcAft>
              <a:buNone/>
            </a:pPr>
            <a:r>
              <a:rPr lang="en"/>
              <a:t>A positive sentiment score is closer to 1 and a negative sentiment score is closer to -1. </a:t>
            </a:r>
            <a:endParaRPr/>
          </a:p>
          <a:p>
            <a:pPr indent="0" lvl="0" marL="0" rtl="0" algn="l">
              <a:spcBef>
                <a:spcPts val="1200"/>
              </a:spcBef>
              <a:spcAft>
                <a:spcPts val="0"/>
              </a:spcAft>
              <a:buNone/>
            </a:pPr>
            <a:r>
              <a:rPr lang="en"/>
              <a:t>0 is a neutral sentiment score.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Goal - Achieve a higher sentiment score showing customers are more satisfied.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Theoretical Recommendations</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Overall Goal - I would recommend that the goal for Squarespace’s Twitter Support Account should be to be in at least the 75th to 80th percentile for all for the metrics listed.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Let’s further examine the data to create a company by company analysis.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We will find the actual numbers that would have to be achieved to meet the stated goal.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196500" y="1684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Company Analysis - Average Response Time</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8" name="Google Shape;178;p20"/>
          <p:cNvPicPr preferRelativeResize="0"/>
          <p:nvPr/>
        </p:nvPicPr>
        <p:blipFill>
          <a:blip r:embed="rId3">
            <a:alphaModFix/>
          </a:blip>
          <a:stretch>
            <a:fillRect/>
          </a:stretch>
        </p:blipFill>
        <p:spPr>
          <a:xfrm>
            <a:off x="1087725" y="660425"/>
            <a:ext cx="7652651" cy="4234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985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Company Analysis - Average Resolution Time</a:t>
            </a:r>
            <a:endParaRPr/>
          </a:p>
        </p:txBody>
      </p:sp>
      <p:sp>
        <p:nvSpPr>
          <p:cNvPr id="184" name="Google Shape;184;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21"/>
          <p:cNvPicPr preferRelativeResize="0"/>
          <p:nvPr/>
        </p:nvPicPr>
        <p:blipFill>
          <a:blip r:embed="rId3">
            <a:alphaModFix/>
          </a:blip>
          <a:stretch>
            <a:fillRect/>
          </a:stretch>
        </p:blipFill>
        <p:spPr>
          <a:xfrm>
            <a:off x="1226725" y="637150"/>
            <a:ext cx="7180449" cy="4343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