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B0604020202020204" charset="0"/>
      <p:regular r:id="rId17"/>
      <p:bold r:id="rId18"/>
      <p:italic r:id="rId19"/>
      <p:boldItalic r:id="rId20"/>
    </p:embeddedFont>
    <p:embeddedFont>
      <p:font typeface="Montserrat"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0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d6f2252610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d6f2252610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d6f2252610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d6f2252610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d6f2252610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d6f2252610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d6f2252610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d6f2252610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d6f2252610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d6f2252610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d6f2252610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d6f225261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6f2252610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d6f225261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6f2252610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d6f2252610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d6f225261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d6f225261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d6f2252610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d6f2252610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d6f225261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d6f225261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d6f225261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d6f225261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d6f2252610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d6f2252610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01100" y="622650"/>
            <a:ext cx="5586300" cy="194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Squarespace Twitter Support - Case Study </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Greg Sikorsky                                        Dec, 17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388500" y="1134350"/>
            <a:ext cx="3830400" cy="23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Company Analysis - </a:t>
            </a:r>
            <a:endParaRPr/>
          </a:p>
          <a:p>
            <a:pPr marL="0" lvl="0" indent="0" algn="l" rtl="0">
              <a:spcBef>
                <a:spcPts val="0"/>
              </a:spcBef>
              <a:spcAft>
                <a:spcPts val="0"/>
              </a:spcAft>
              <a:buNone/>
            </a:pPr>
            <a:r>
              <a:rPr lang="en"/>
              <a:t>Average Interactions </a:t>
            </a:r>
            <a:endParaRPr/>
          </a:p>
          <a:p>
            <a:pPr marL="0" lvl="0" indent="0" algn="l" rtl="0">
              <a:spcBef>
                <a:spcPts val="0"/>
              </a:spcBef>
              <a:spcAft>
                <a:spcPts val="0"/>
              </a:spcAft>
              <a:buNone/>
            </a:pPr>
            <a:r>
              <a:rPr lang="en"/>
              <a:t>per Conversation in the top 20th percentile       </a:t>
            </a:r>
            <a:endParaRPr/>
          </a:p>
        </p:txBody>
      </p:sp>
      <p:pic>
        <p:nvPicPr>
          <p:cNvPr id="191" name="Google Shape;191;p22"/>
          <p:cNvPicPr preferRelativeResize="0"/>
          <p:nvPr/>
        </p:nvPicPr>
        <p:blipFill>
          <a:blip r:embed="rId3">
            <a:alphaModFix/>
          </a:blip>
          <a:stretch>
            <a:fillRect/>
          </a:stretch>
        </p:blipFill>
        <p:spPr>
          <a:xfrm>
            <a:off x="4273300" y="114050"/>
            <a:ext cx="3946975" cy="4850749"/>
          </a:xfrm>
          <a:prstGeom prst="rect">
            <a:avLst/>
          </a:prstGeom>
          <a:noFill/>
          <a:ln>
            <a:noFill/>
          </a:ln>
        </p:spPr>
      </p:pic>
      <p:sp>
        <p:nvSpPr>
          <p:cNvPr id="192" name="Google Shape;192;p22"/>
          <p:cNvSpPr txBox="1"/>
          <p:nvPr/>
        </p:nvSpPr>
        <p:spPr>
          <a:xfrm>
            <a:off x="699275" y="3239925"/>
            <a:ext cx="44754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1142100" y="44125"/>
            <a:ext cx="762725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Company Analysis - Average </a:t>
            </a:r>
            <a:r>
              <a:rPr lang="en" dirty="0" smtClean="0"/>
              <a:t>Customer Sentiment</a:t>
            </a:r>
            <a:endParaRPr dirty="0"/>
          </a:p>
        </p:txBody>
      </p:sp>
      <p:sp>
        <p:nvSpPr>
          <p:cNvPr id="198" name="Google Shape;198;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9" name="Google Shape;199;p23"/>
          <p:cNvPicPr preferRelativeResize="0"/>
          <p:nvPr/>
        </p:nvPicPr>
        <p:blipFill>
          <a:blip r:embed="rId3">
            <a:alphaModFix/>
          </a:blip>
          <a:stretch>
            <a:fillRect/>
          </a:stretch>
        </p:blipFill>
        <p:spPr>
          <a:xfrm>
            <a:off x="1192400" y="598275"/>
            <a:ext cx="7249100" cy="4273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1196500" y="85475"/>
            <a:ext cx="8313600" cy="111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Industry Wide Statistics Across all Companies </a:t>
            </a:r>
            <a:endParaRPr/>
          </a:p>
        </p:txBody>
      </p:sp>
      <p:sp>
        <p:nvSpPr>
          <p:cNvPr id="205" name="Google Shape;205;p24"/>
          <p:cNvSpPr txBox="1">
            <a:spLocks noGrp="1"/>
          </p:cNvSpPr>
          <p:nvPr>
            <p:ph type="body" idx="1"/>
          </p:nvPr>
        </p:nvSpPr>
        <p:spPr>
          <a:xfrm>
            <a:off x="1142125" y="76727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Below are key descriptive statistics for these 4 metrics across all companies.</a:t>
            </a:r>
            <a:endParaRPr/>
          </a:p>
          <a:p>
            <a:pPr marL="0" lvl="0" indent="0" algn="l" rtl="0">
              <a:spcBef>
                <a:spcPts val="1200"/>
              </a:spcBef>
              <a:spcAft>
                <a:spcPts val="1200"/>
              </a:spcAft>
              <a:buNone/>
            </a:pPr>
            <a:r>
              <a:rPr lang="en"/>
              <a:t>Highlighted in yellow are recommendations for Squarespace’s twitter account to meet given the current landscape</a:t>
            </a:r>
            <a:endParaRPr/>
          </a:p>
        </p:txBody>
      </p:sp>
      <p:pic>
        <p:nvPicPr>
          <p:cNvPr id="206" name="Google Shape;206;p24"/>
          <p:cNvPicPr preferRelativeResize="0"/>
          <p:nvPr/>
        </p:nvPicPr>
        <p:blipFill>
          <a:blip r:embed="rId3">
            <a:alphaModFix/>
          </a:blip>
          <a:stretch>
            <a:fillRect/>
          </a:stretch>
        </p:blipFill>
        <p:spPr>
          <a:xfrm>
            <a:off x="465962" y="1784864"/>
            <a:ext cx="8391226" cy="30025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1468425" y="148425"/>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KPI Recommendations to be met for </a:t>
            </a:r>
            <a:endParaRPr/>
          </a:p>
          <a:p>
            <a:pPr marL="0" lvl="0" indent="0" algn="l" rtl="0">
              <a:spcBef>
                <a:spcPts val="0"/>
              </a:spcBef>
              <a:spcAft>
                <a:spcPts val="0"/>
              </a:spcAft>
              <a:buNone/>
            </a:pPr>
            <a:r>
              <a:rPr lang="en"/>
              <a:t>     Squarespace Twitter Account</a:t>
            </a:r>
            <a:endParaRPr/>
          </a:p>
        </p:txBody>
      </p:sp>
      <p:sp>
        <p:nvSpPr>
          <p:cNvPr id="212" name="Google Shape;212;p25"/>
          <p:cNvSpPr txBox="1">
            <a:spLocks noGrp="1"/>
          </p:cNvSpPr>
          <p:nvPr>
            <p:ph type="body" idx="1"/>
          </p:nvPr>
        </p:nvSpPr>
        <p:spPr>
          <a:xfrm>
            <a:off x="1149875" y="1248975"/>
            <a:ext cx="7038900" cy="3583800"/>
          </a:xfrm>
          <a:prstGeom prst="rect">
            <a:avLst/>
          </a:prstGeom>
        </p:spPr>
        <p:txBody>
          <a:bodyPr spcFirstLastPara="1" wrap="square" lIns="91425" tIns="91425" rIns="91425" bIns="91425" anchor="t" anchorCtr="0">
            <a:normAutofit/>
          </a:bodyPr>
          <a:lstStyle/>
          <a:p>
            <a:pPr marL="457200" lvl="0" indent="-311150" algn="l" rtl="0">
              <a:lnSpc>
                <a:spcPct val="115000"/>
              </a:lnSpc>
              <a:spcBef>
                <a:spcPts val="1000"/>
              </a:spcBef>
              <a:spcAft>
                <a:spcPts val="0"/>
              </a:spcAft>
              <a:buSzPts val="1300"/>
              <a:buChar char="●"/>
            </a:pPr>
            <a:r>
              <a:rPr lang="en"/>
              <a:t>Average response time - Given the 25th percentile for response time is 59.2 minutes the recommendation would be to achieve at most an average response time of approximately 59 minutes. </a:t>
            </a:r>
            <a:endParaRPr/>
          </a:p>
          <a:p>
            <a:pPr marL="457200" lvl="0" indent="-311150" algn="l" rtl="0">
              <a:lnSpc>
                <a:spcPct val="115000"/>
              </a:lnSpc>
              <a:spcBef>
                <a:spcPts val="1000"/>
              </a:spcBef>
              <a:spcAft>
                <a:spcPts val="0"/>
              </a:spcAft>
              <a:buSzPts val="1300"/>
              <a:buChar char="●"/>
            </a:pPr>
            <a:r>
              <a:rPr lang="en"/>
              <a:t>Average resolution time - Given the 25th percentile for response time is 63.3 minutes, the recommendation would to be achieve at most an average resolution time of approximately 63 minutes. </a:t>
            </a:r>
            <a:endParaRPr/>
          </a:p>
          <a:p>
            <a:pPr marL="457200" lvl="0" indent="-311150" algn="l" rtl="0">
              <a:lnSpc>
                <a:spcPct val="115000"/>
              </a:lnSpc>
              <a:spcBef>
                <a:spcPts val="1000"/>
              </a:spcBef>
              <a:spcAft>
                <a:spcPts val="0"/>
              </a:spcAft>
              <a:buSzPts val="1300"/>
              <a:buChar char="●"/>
            </a:pPr>
            <a:r>
              <a:rPr lang="en"/>
              <a:t>Average Interaction per Conversation - Given the 25th percentile for interactions per conversation is 1.01, achieving as close to the number or lower as possible would be the recommendation.</a:t>
            </a:r>
            <a:endParaRPr/>
          </a:p>
          <a:p>
            <a:pPr marL="457200" lvl="0" indent="-311150" algn="l" rtl="0">
              <a:lnSpc>
                <a:spcPct val="115000"/>
              </a:lnSpc>
              <a:spcBef>
                <a:spcPts val="1000"/>
              </a:spcBef>
              <a:spcAft>
                <a:spcPts val="1000"/>
              </a:spcAft>
              <a:buSzPts val="1300"/>
              <a:buChar char="●"/>
            </a:pPr>
            <a:r>
              <a:rPr lang="en"/>
              <a:t>Average Customer Sentiment - Given the 75th percentile for customer sentiment score is 0.04, the recommendation would be to achieve at least a sentiment score of 0.04.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1305275" y="726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 of Data &amp; Corresponding Analysis</a:t>
            </a:r>
            <a:endParaRPr/>
          </a:p>
        </p:txBody>
      </p:sp>
      <p:sp>
        <p:nvSpPr>
          <p:cNvPr id="218" name="Google Shape;218;p26"/>
          <p:cNvSpPr txBox="1">
            <a:spLocks noGrp="1"/>
          </p:cNvSpPr>
          <p:nvPr>
            <p:ph type="body" idx="1"/>
          </p:nvPr>
        </p:nvSpPr>
        <p:spPr>
          <a:xfrm>
            <a:off x="1048625" y="761425"/>
            <a:ext cx="7552200" cy="4250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Sentiment Analysis - The accuracy of the sentiment analysis can certainly be in question given the nature of the platform (Twitter) and the brevity/lack of clarity people typically communicate with on said platform. Tweets are often brief and contain slang. Users are also more likely to be unhappy given they are interacting with a support account. </a:t>
            </a:r>
            <a:endParaRPr/>
          </a:p>
          <a:p>
            <a:pPr marL="457200" lvl="0" indent="-311150" algn="l" rtl="0">
              <a:spcBef>
                <a:spcPts val="1000"/>
              </a:spcBef>
              <a:spcAft>
                <a:spcPts val="0"/>
              </a:spcAft>
              <a:buSzPts val="1300"/>
              <a:buChar char="●"/>
            </a:pPr>
            <a:r>
              <a:rPr lang="en"/>
              <a:t>Average Response Time - Automated responses will certainly drive this number down even despite a customer perhaps not necessarily receiving the help they need.</a:t>
            </a:r>
            <a:endParaRPr/>
          </a:p>
          <a:p>
            <a:pPr marL="457200" lvl="0" indent="-311150" algn="l" rtl="0">
              <a:spcBef>
                <a:spcPts val="1000"/>
              </a:spcBef>
              <a:spcAft>
                <a:spcPts val="0"/>
              </a:spcAft>
              <a:buSzPts val="1300"/>
              <a:buChar char="●"/>
            </a:pPr>
            <a:r>
              <a:rPr lang="en"/>
              <a:t>Average Resolution Time - Assuming that since there are no more tweets in the interaction means the query has been solved can be questionable. The customer may not be truly satisfied. </a:t>
            </a:r>
            <a:endParaRPr/>
          </a:p>
          <a:p>
            <a:pPr marL="457200" lvl="0" indent="-311150" algn="l" rtl="0">
              <a:spcBef>
                <a:spcPts val="1000"/>
              </a:spcBef>
              <a:spcAft>
                <a:spcPts val="1000"/>
              </a:spcAft>
              <a:buSzPts val="1300"/>
              <a:buChar char="●"/>
            </a:pPr>
            <a:r>
              <a:rPr lang="en"/>
              <a:t>Average Interactions per Conversation - Clearly, the data is heavily skewed toward single response tweets. The average number of tweets in each conversation across the entire data set was 1.06. People clearly do not typically interact with support accounts for more than one initial tweet. </a:t>
            </a:r>
            <a:br>
              <a:rPr lang="en"/>
            </a:br>
            <a:r>
              <a:rPr lang="en"/>
              <a:t>Some reasons could be: response came from bot, response asked to send a DM instead, etc. </a:t>
            </a:r>
            <a:br>
              <a:rPr lang="en"/>
            </a:br>
            <a:r>
              <a:rPr lang="en"/>
              <a:t>In addition, similar to resolution time, there could be additional follow up that is not accounted for in a single tweet chain.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Outline of Case Study Presentation</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10000"/>
          </a:bodyPr>
          <a:lstStyle/>
          <a:p>
            <a:pPr marL="457200" lvl="0" indent="-311150" algn="l" rtl="0">
              <a:lnSpc>
                <a:spcPct val="300000"/>
              </a:lnSpc>
              <a:spcBef>
                <a:spcPts val="0"/>
              </a:spcBef>
              <a:spcAft>
                <a:spcPts val="0"/>
              </a:spcAft>
              <a:buSzPts val="1300"/>
              <a:buChar char="●"/>
            </a:pPr>
            <a:r>
              <a:rPr lang="en"/>
              <a:t>Theorized key success metrics for Twitter Customer Support </a:t>
            </a:r>
            <a:endParaRPr/>
          </a:p>
          <a:p>
            <a:pPr marL="457200" lvl="0" indent="-311150" algn="l" rtl="0">
              <a:lnSpc>
                <a:spcPct val="300000"/>
              </a:lnSpc>
              <a:spcBef>
                <a:spcPts val="0"/>
              </a:spcBef>
              <a:spcAft>
                <a:spcPts val="0"/>
              </a:spcAft>
              <a:buSzPts val="1300"/>
              <a:buChar char="●"/>
            </a:pPr>
            <a:r>
              <a:rPr lang="en"/>
              <a:t>Displayed how other companies are currently performing given these metrics</a:t>
            </a:r>
            <a:endParaRPr/>
          </a:p>
          <a:p>
            <a:pPr marL="457200" lvl="0" indent="-311150" algn="l" rtl="0">
              <a:lnSpc>
                <a:spcPct val="300000"/>
              </a:lnSpc>
              <a:spcBef>
                <a:spcPts val="0"/>
              </a:spcBef>
              <a:spcAft>
                <a:spcPts val="0"/>
              </a:spcAft>
              <a:buSzPts val="1300"/>
              <a:buChar char="●"/>
            </a:pPr>
            <a:r>
              <a:rPr lang="en"/>
              <a:t>Provide targets to strive for and recommendations for KPI goals given current landscape</a:t>
            </a:r>
            <a:endParaRPr/>
          </a:p>
          <a:p>
            <a:pPr marL="457200" lvl="0" indent="-311150" algn="l" rtl="0">
              <a:lnSpc>
                <a:spcPct val="300000"/>
              </a:lnSpc>
              <a:spcBef>
                <a:spcPts val="0"/>
              </a:spcBef>
              <a:spcAft>
                <a:spcPts val="0"/>
              </a:spcAft>
              <a:buSzPts val="1300"/>
              <a:buChar char="●"/>
            </a:pPr>
            <a:r>
              <a:rPr lang="en"/>
              <a:t>State limitations of the research presented</a:t>
            </a:r>
            <a:endParaRPr/>
          </a:p>
          <a:p>
            <a:pPr marL="457200" lvl="0" indent="-311150" algn="l" rtl="0">
              <a:lnSpc>
                <a:spcPct val="300000"/>
              </a:lnSpc>
              <a:spcBef>
                <a:spcPts val="0"/>
              </a:spcBef>
              <a:spcAft>
                <a:spcPts val="0"/>
              </a:spcAft>
              <a:buSzPts val="1300"/>
              <a:buChar char="●"/>
            </a:pPr>
            <a:r>
              <a:rPr lang="en"/>
              <a:t>Present demo dashboard for a Squarespace customer support Twitter account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Metric 1 - Average Response time </a:t>
            </a:r>
            <a:endParaRPr/>
          </a:p>
        </p:txBody>
      </p:sp>
      <p:sp>
        <p:nvSpPr>
          <p:cNvPr id="147" name="Google Shape;147;p15"/>
          <p:cNvSpPr txBox="1">
            <a:spLocks noGrp="1"/>
          </p:cNvSpPr>
          <p:nvPr>
            <p:ph type="body" idx="1"/>
          </p:nvPr>
        </p:nvSpPr>
        <p:spPr>
          <a:xfrm>
            <a:off x="1048900" y="1072200"/>
            <a:ext cx="7660800" cy="3527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			</a:t>
            </a:r>
            <a:r>
              <a:rPr lang="en" dirty="0" smtClean="0"/>
              <a:t>                       </a:t>
            </a:r>
            <a:r>
              <a:rPr lang="en" dirty="0"/>
              <a:t>∑    ( Response Time for Each Inbound Tweet)</a:t>
            </a:r>
            <a:endParaRPr dirty="0"/>
          </a:p>
          <a:p>
            <a:pPr marL="0" lvl="0" indent="0" algn="l" rtl="0">
              <a:spcBef>
                <a:spcPts val="1200"/>
              </a:spcBef>
              <a:spcAft>
                <a:spcPts val="0"/>
              </a:spcAft>
              <a:buNone/>
            </a:pPr>
            <a:r>
              <a:rPr lang="en" dirty="0"/>
              <a:t>Average </a:t>
            </a:r>
            <a:r>
              <a:rPr lang="en" dirty="0" smtClean="0"/>
              <a:t>Response Time             </a:t>
            </a:r>
            <a:r>
              <a:rPr lang="en" dirty="0"/>
              <a:t>=                      </a:t>
            </a:r>
            <a:r>
              <a:rPr lang="en" dirty="0" smtClean="0"/>
              <a:t>__________________________________________________________</a:t>
            </a:r>
          </a:p>
          <a:p>
            <a:pPr marL="0" lvl="0" indent="0" algn="l" rtl="0">
              <a:spcBef>
                <a:spcPts val="1200"/>
              </a:spcBef>
              <a:spcAft>
                <a:spcPts val="0"/>
              </a:spcAft>
              <a:buNone/>
            </a:pPr>
            <a:r>
              <a:rPr lang="en" dirty="0"/>
              <a:t>	</a:t>
            </a:r>
            <a:r>
              <a:rPr lang="en" dirty="0" smtClean="0"/>
              <a:t>			</a:t>
            </a:r>
            <a:r>
              <a:rPr lang="en" dirty="0" smtClean="0"/>
              <a:t>Total </a:t>
            </a:r>
            <a:r>
              <a:rPr lang="en" dirty="0"/>
              <a:t>Number of Inbound Tweets</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Definition - the average time between when a customer sends a tweet and when the company responds.</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Response time for each tweet is the difference between the timestamp of the inbound tweet and the timestamp of the response tweet from the support account. </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dirty="0"/>
              <a:t>Goal - The faster the response time the better the customer experience. The goal is to lower the response time to a feasible rate which is also acceptable given customer satisfaction.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Metric 2 - Average Resolution Time</a:t>
            </a:r>
            <a:endParaRPr/>
          </a:p>
        </p:txBody>
      </p:sp>
      <p:sp>
        <p:nvSpPr>
          <p:cNvPr id="153" name="Google Shape;153;p16"/>
          <p:cNvSpPr txBox="1">
            <a:spLocks noGrp="1"/>
          </p:cNvSpPr>
          <p:nvPr>
            <p:ph type="body" idx="1"/>
          </p:nvPr>
        </p:nvSpPr>
        <p:spPr>
          <a:xfrm>
            <a:off x="621575" y="971200"/>
            <a:ext cx="8251500" cy="3923700"/>
          </a:xfrm>
          <a:prstGeom prst="rect">
            <a:avLst/>
          </a:prstGeom>
        </p:spPr>
        <p:txBody>
          <a:bodyPr spcFirstLastPara="1" wrap="square" lIns="91425" tIns="91425" rIns="91425" bIns="91425" anchor="t" anchorCtr="0">
            <a:normAutofit fontScale="92500" lnSpcReduction="20000"/>
          </a:bodyPr>
          <a:lstStyle/>
          <a:p>
            <a:pPr marL="2743200" lvl="0" indent="457200" algn="l" rtl="0">
              <a:spcBef>
                <a:spcPts val="0"/>
              </a:spcBef>
              <a:spcAft>
                <a:spcPts val="0"/>
              </a:spcAft>
              <a:buNone/>
            </a:pPr>
            <a:r>
              <a:rPr lang="en" dirty="0"/>
              <a:t>   ∑    ( Resolution Time for Each Inbound Request)</a:t>
            </a:r>
            <a:endParaRPr dirty="0"/>
          </a:p>
          <a:p>
            <a:pPr marL="0" lvl="0" indent="0" algn="l" rtl="0">
              <a:spcBef>
                <a:spcPts val="1200"/>
              </a:spcBef>
              <a:spcAft>
                <a:spcPts val="0"/>
              </a:spcAft>
              <a:buNone/>
            </a:pPr>
            <a:r>
              <a:rPr lang="en" dirty="0"/>
              <a:t>Average Resolution Time         =                        </a:t>
            </a:r>
            <a:r>
              <a:rPr lang="en" dirty="0" smtClean="0"/>
              <a:t>         </a:t>
            </a:r>
            <a:r>
              <a:rPr lang="en" dirty="0"/>
              <a:t>____________________________________________________________</a:t>
            </a:r>
            <a:endParaRPr dirty="0"/>
          </a:p>
          <a:p>
            <a:pPr marL="0" lvl="0" indent="0" algn="l" rtl="0">
              <a:spcBef>
                <a:spcPts val="1200"/>
              </a:spcBef>
              <a:spcAft>
                <a:spcPts val="0"/>
              </a:spcAft>
              <a:buNone/>
            </a:pPr>
            <a:r>
              <a:rPr lang="en" dirty="0"/>
              <a:t>	</a:t>
            </a:r>
            <a:r>
              <a:rPr lang="en" dirty="0" smtClean="0"/>
              <a:t>			  </a:t>
            </a:r>
            <a:r>
              <a:rPr lang="en" dirty="0"/>
              <a:t>Total Number of Inbound Requests</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Definition - the average time between when a customer sends a tweet and when the company responds.</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Resolution time for each conversation is the difference between the timestamp of the last tweet in the conversation and the first inbound tweet. </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Assumption - Once there are no more customer tweets in the same chain the issue has been resolved</a:t>
            </a:r>
            <a:endParaRPr dirty="0"/>
          </a:p>
          <a:p>
            <a:pPr marL="0" lvl="0" indent="0" algn="l" rtl="0">
              <a:spcBef>
                <a:spcPts val="1200"/>
              </a:spcBef>
              <a:spcAft>
                <a:spcPts val="1200"/>
              </a:spcAft>
              <a:buNone/>
            </a:pPr>
            <a:r>
              <a:rPr lang="en" dirty="0"/>
              <a:t>Goal - The quicker the request is resolved the better the customer experience. Similarly to response time, the goal is to lower the resolution time to a feasible number which is also acceptable given customer satisfaction.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Metric 3 - Average Interactions per Conversation</a:t>
            </a:r>
            <a:endParaRPr/>
          </a:p>
        </p:txBody>
      </p:sp>
      <p:sp>
        <p:nvSpPr>
          <p:cNvPr id="159" name="Google Shape;159;p17"/>
          <p:cNvSpPr txBox="1">
            <a:spLocks noGrp="1"/>
          </p:cNvSpPr>
          <p:nvPr>
            <p:ph type="body" idx="1"/>
          </p:nvPr>
        </p:nvSpPr>
        <p:spPr>
          <a:xfrm>
            <a:off x="1052550" y="1307850"/>
            <a:ext cx="7400700" cy="3517200"/>
          </a:xfrm>
          <a:prstGeom prst="rect">
            <a:avLst/>
          </a:prstGeom>
        </p:spPr>
        <p:txBody>
          <a:bodyPr spcFirstLastPara="1" wrap="square" lIns="91425" tIns="91425" rIns="91425" bIns="91425" anchor="t" anchorCtr="0">
            <a:normAutofit lnSpcReduction="10000"/>
          </a:bodyPr>
          <a:lstStyle/>
          <a:p>
            <a:pPr marL="3200400" lvl="0" indent="0" algn="l" rtl="0">
              <a:spcBef>
                <a:spcPts val="0"/>
              </a:spcBef>
              <a:spcAft>
                <a:spcPts val="0"/>
              </a:spcAft>
              <a:buNone/>
            </a:pPr>
            <a:r>
              <a:rPr lang="en" dirty="0"/>
              <a:t>        ∑     (Average Number of Tweets per Conversation)</a:t>
            </a:r>
            <a:endParaRPr dirty="0"/>
          </a:p>
          <a:p>
            <a:pPr marL="0" lvl="0" indent="0" algn="l" rtl="0">
              <a:spcBef>
                <a:spcPts val="1200"/>
              </a:spcBef>
              <a:spcAft>
                <a:spcPts val="0"/>
              </a:spcAft>
              <a:buNone/>
            </a:pPr>
            <a:r>
              <a:rPr lang="en" dirty="0"/>
              <a:t>Average Interactions per Conversation   =          ____________________________________________________________</a:t>
            </a:r>
            <a:endParaRPr dirty="0"/>
          </a:p>
          <a:p>
            <a:pPr marL="0" lvl="0" indent="0" algn="l" rtl="0">
              <a:spcBef>
                <a:spcPts val="1200"/>
              </a:spcBef>
              <a:spcAft>
                <a:spcPts val="0"/>
              </a:spcAft>
              <a:buNone/>
            </a:pPr>
            <a:r>
              <a:rPr lang="en" dirty="0"/>
              <a:t>							                      	</a:t>
            </a:r>
            <a:r>
              <a:rPr lang="en" dirty="0" smtClean="0"/>
              <a:t>			Total </a:t>
            </a:r>
            <a:r>
              <a:rPr lang="en" dirty="0"/>
              <a:t>Number of Conversations</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Definition -  the average number of exchanges between the customer and the company within  given support interaction on Twitter. </a:t>
            </a:r>
            <a:endParaRPr dirty="0"/>
          </a:p>
          <a:p>
            <a:pPr marL="0" lvl="0" indent="0" algn="l" rtl="0">
              <a:spcBef>
                <a:spcPts val="1200"/>
              </a:spcBef>
              <a:spcAft>
                <a:spcPts val="0"/>
              </a:spcAft>
              <a:buNone/>
            </a:pPr>
            <a:r>
              <a:rPr lang="en" dirty="0"/>
              <a:t>For each conversation, count the number of tweets between customer and company.</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Goal - Fewer interactions to achieve quicker resolutions and less back and forth. </a:t>
            </a:r>
            <a:endParaRPr dirty="0"/>
          </a:p>
          <a:p>
            <a:pPr marL="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Metric 4 - Average Customer Sentiment</a:t>
            </a:r>
            <a:endParaRPr/>
          </a:p>
        </p:txBody>
      </p:sp>
      <p:sp>
        <p:nvSpPr>
          <p:cNvPr id="165" name="Google Shape;165;p18"/>
          <p:cNvSpPr txBox="1">
            <a:spLocks noGrp="1"/>
          </p:cNvSpPr>
          <p:nvPr>
            <p:ph type="body" idx="1"/>
          </p:nvPr>
        </p:nvSpPr>
        <p:spPr>
          <a:xfrm>
            <a:off x="1072200" y="1017825"/>
            <a:ext cx="7684200" cy="3846000"/>
          </a:xfrm>
          <a:prstGeom prst="rect">
            <a:avLst/>
          </a:prstGeom>
        </p:spPr>
        <p:txBody>
          <a:bodyPr spcFirstLastPara="1" wrap="square" lIns="91425" tIns="91425" rIns="91425" bIns="91425" anchor="t" anchorCtr="0">
            <a:normAutofit fontScale="92500" lnSpcReduction="10000"/>
          </a:bodyPr>
          <a:lstStyle/>
          <a:p>
            <a:pPr marL="3657600" lvl="0" indent="0" algn="l" rtl="0">
              <a:spcBef>
                <a:spcPts val="0"/>
              </a:spcBef>
              <a:spcAft>
                <a:spcPts val="0"/>
              </a:spcAft>
              <a:buNone/>
            </a:pPr>
            <a:r>
              <a:rPr lang="en" dirty="0"/>
              <a:t>                     </a:t>
            </a:r>
            <a:r>
              <a:rPr lang="en" dirty="0" smtClean="0"/>
              <a:t>          ∑       </a:t>
            </a:r>
            <a:r>
              <a:rPr lang="en" dirty="0"/>
              <a:t>(Sentiment Score)</a:t>
            </a:r>
            <a:endParaRPr dirty="0"/>
          </a:p>
          <a:p>
            <a:pPr marL="0" lvl="0" indent="0" algn="l" rtl="0">
              <a:spcBef>
                <a:spcPts val="1200"/>
              </a:spcBef>
              <a:spcAft>
                <a:spcPts val="0"/>
              </a:spcAft>
              <a:buNone/>
            </a:pPr>
            <a:r>
              <a:rPr lang="en" dirty="0"/>
              <a:t>Average Customer Sentiment 	   =         	  ____________________________________________________________</a:t>
            </a:r>
            <a:endParaRPr dirty="0"/>
          </a:p>
          <a:p>
            <a:pPr marL="0" lvl="0" indent="0" algn="l" rtl="0">
              <a:spcBef>
                <a:spcPts val="1200"/>
              </a:spcBef>
              <a:spcAft>
                <a:spcPts val="0"/>
              </a:spcAft>
              <a:buNone/>
            </a:pPr>
            <a:r>
              <a:rPr lang="en" dirty="0"/>
              <a:t>							                      	       </a:t>
            </a:r>
            <a:r>
              <a:rPr lang="en" dirty="0" smtClean="0"/>
              <a:t>				                               Total </a:t>
            </a:r>
            <a:r>
              <a:rPr lang="en" dirty="0"/>
              <a:t>Number of Tweets</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Definition - the mean of the sentiment scores of all tweets by customers. Idea is to gauge overall customer satisfaction via tweet text analysis. </a:t>
            </a:r>
            <a:endParaRPr dirty="0"/>
          </a:p>
          <a:p>
            <a:pPr marL="0" lvl="0" indent="0" algn="l" rtl="0">
              <a:spcBef>
                <a:spcPts val="1200"/>
              </a:spcBef>
              <a:spcAft>
                <a:spcPts val="0"/>
              </a:spcAft>
              <a:buNone/>
            </a:pPr>
            <a:r>
              <a:rPr lang="en" dirty="0"/>
              <a:t>A positive sentiment score is closer to 1 and a negative sentiment score is closer to -1. </a:t>
            </a:r>
            <a:endParaRPr dirty="0"/>
          </a:p>
          <a:p>
            <a:pPr marL="0" lvl="0" indent="0" algn="l" rtl="0">
              <a:spcBef>
                <a:spcPts val="1200"/>
              </a:spcBef>
              <a:spcAft>
                <a:spcPts val="0"/>
              </a:spcAft>
              <a:buNone/>
            </a:pPr>
            <a:r>
              <a:rPr lang="en" dirty="0"/>
              <a:t>0 is a neutral sentiment score.</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dirty="0"/>
              <a:t>Goal - Achieve a higher sentiment score showing customers are more satisfied.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Theoretical Recommendations</a:t>
            </a:r>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Overall Goal - I would recommend that the goal for Squarespace’s Twitter Support Account should be to be in at least the 75th to 80th percentile for all for the metrics listed. </a:t>
            </a:r>
            <a:endParaRPr/>
          </a:p>
          <a:p>
            <a:pPr marL="0" lvl="0" indent="0" algn="l" rtl="0">
              <a:spcBef>
                <a:spcPts val="1200"/>
              </a:spcBef>
              <a:spcAft>
                <a:spcPts val="0"/>
              </a:spcAft>
              <a:buNone/>
            </a:pPr>
            <a:endParaRPr/>
          </a:p>
          <a:p>
            <a:pPr marL="0" lvl="0" indent="0" algn="l" rtl="0">
              <a:spcBef>
                <a:spcPts val="1200"/>
              </a:spcBef>
              <a:spcAft>
                <a:spcPts val="0"/>
              </a:spcAft>
              <a:buNone/>
            </a:pPr>
            <a:r>
              <a:rPr lang="en"/>
              <a:t>Let’s further examine the data to create a company by company analysis. </a:t>
            </a:r>
            <a:endParaRPr/>
          </a:p>
          <a:p>
            <a:pPr marL="0" lvl="0" indent="0" algn="l" rtl="0">
              <a:spcBef>
                <a:spcPts val="1200"/>
              </a:spcBef>
              <a:spcAft>
                <a:spcPts val="0"/>
              </a:spcAft>
              <a:buNone/>
            </a:pPr>
            <a:endParaRPr/>
          </a:p>
          <a:p>
            <a:pPr marL="0" lvl="0" indent="0" algn="l" rtl="0">
              <a:spcBef>
                <a:spcPts val="1200"/>
              </a:spcBef>
              <a:spcAft>
                <a:spcPts val="0"/>
              </a:spcAft>
              <a:buNone/>
            </a:pPr>
            <a:r>
              <a:rPr lang="en"/>
              <a:t>We will find the actual numbers that would have to be achieved to meet the stated goal.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196500" y="1684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Company Analysis - Average Response Time</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8" name="Google Shape;178;p20"/>
          <p:cNvPicPr preferRelativeResize="0"/>
          <p:nvPr/>
        </p:nvPicPr>
        <p:blipFill>
          <a:blip r:embed="rId3">
            <a:alphaModFix/>
          </a:blip>
          <a:stretch>
            <a:fillRect/>
          </a:stretch>
        </p:blipFill>
        <p:spPr>
          <a:xfrm>
            <a:off x="1087725" y="660425"/>
            <a:ext cx="7652651" cy="4234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9850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Company Analysis - Average Resolution Time</a:t>
            </a:r>
            <a:endParaRPr/>
          </a:p>
        </p:txBody>
      </p:sp>
      <p:sp>
        <p:nvSpPr>
          <p:cNvPr id="184" name="Google Shape;184;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5" name="Google Shape;185;p21"/>
          <p:cNvPicPr preferRelativeResize="0"/>
          <p:nvPr/>
        </p:nvPicPr>
        <p:blipFill>
          <a:blip r:embed="rId3">
            <a:alphaModFix/>
          </a:blip>
          <a:stretch>
            <a:fillRect/>
          </a:stretch>
        </p:blipFill>
        <p:spPr>
          <a:xfrm>
            <a:off x="1226725" y="637150"/>
            <a:ext cx="7180449" cy="434322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981</Words>
  <Application>Microsoft Office PowerPoint</Application>
  <PresentationFormat>On-screen Show (16:9)</PresentationFormat>
  <Paragraphs>75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Lato</vt:lpstr>
      <vt:lpstr>Montserrat</vt:lpstr>
      <vt:lpstr>Arial</vt:lpstr>
      <vt:lpstr>Focus</vt:lpstr>
      <vt:lpstr>Squarespace Twitter Support - Case Study </vt:lpstr>
      <vt:lpstr>Outline of Case Study Presentation</vt:lpstr>
      <vt:lpstr>Metric 1 - Average Response time </vt:lpstr>
      <vt:lpstr>Metric 2 - Average Resolution Time</vt:lpstr>
      <vt:lpstr>Metric 3 - Average Interactions per Conversation</vt:lpstr>
      <vt:lpstr>Metric 4 - Average Customer Sentiment</vt:lpstr>
      <vt:lpstr>Theoretical Recommendations</vt:lpstr>
      <vt:lpstr>Company Analysis - Average Response Time</vt:lpstr>
      <vt:lpstr>Company Analysis - Average Resolution Time</vt:lpstr>
      <vt:lpstr>Company Analysis -  Average Interactions  per Conversation in the top 20th percentile       </vt:lpstr>
      <vt:lpstr>Company Analysis - Average Customer Sentiment</vt:lpstr>
      <vt:lpstr>Industry Wide Statistics Across all Companies </vt:lpstr>
      <vt:lpstr>KPI Recommendations to be met for       Squarespace Twitter Account</vt:lpstr>
      <vt:lpstr>Limitations of Data &amp; Corresponding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Squarespace Twitter Support - Case Study </dc:title>
  <cp:lastModifiedBy>Greg Sikorsky</cp:lastModifiedBy>
  <cp:revision>1</cp:revision>
  <dcterms:modified xsi:type="dcterms:W3CDTF">2025-01-28T21:38:21Z</dcterms:modified>
</cp:coreProperties>
</file>