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2" r:id="rId3"/>
    <p:sldId id="257" r:id="rId4"/>
    <p:sldId id="273" r:id="rId5"/>
    <p:sldId id="274" r:id="rId6"/>
    <p:sldId id="278" r:id="rId7"/>
    <p:sldId id="275" r:id="rId8"/>
    <p:sldId id="276" r:id="rId9"/>
    <p:sldId id="27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8627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-498475" y="1311275"/>
            <a:ext cx="10429875" cy="5908675"/>
            <a:chOff x="-313" y="824"/>
            <a:chExt cx="6570" cy="372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" name="Rectangle 5"/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0" name="Rectangle 8"/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3" name="Rectangle 11"/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6" name="Rectangle 14"/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hidden">
            <a:xfrm rot="18603245" flipV="1">
              <a:off x="4053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0" name="Rectangle 18"/>
            <p:cNvSpPr>
              <a:spLocks noChangeArrowheads="1"/>
            </p:cNvSpPr>
            <p:nvPr userDrawn="1"/>
          </p:nvSpPr>
          <p:spPr bwMode="hidden">
            <a:xfrm rot="39991575" flipH="1" flipV="1">
              <a:off x="5369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1" name="Rectangle 19"/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2" name="Rectangle 20"/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3" name="Rectangle 21"/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4" name="Rectangle 22"/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5" name="Rectangle 23"/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6" name="Rectangle 24"/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7" name="Rectangle 25"/>
            <p:cNvSpPr>
              <a:spLocks noChangeArrowheads="1"/>
            </p:cNvSpPr>
            <p:nvPr userDrawn="1"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8" name="Rectangle 26"/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9" name="Rectangle 27"/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0" name="Rectangle 28"/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1" name="Rectangle 29"/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2" name="Rectangle 30"/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3" name="Rectangle 31"/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4" name="Rectangle 32"/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5" name="Rectangle 33"/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6" name="Rectangle 34"/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5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4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7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7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9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0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3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6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9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1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4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7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1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8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9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0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1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2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3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4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6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8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9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0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1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2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4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5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6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7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8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9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1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2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3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4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5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6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7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8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9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0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1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2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3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5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6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8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9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0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3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5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6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7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8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0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1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5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6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7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8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9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0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1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3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5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6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7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8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9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0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1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2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3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4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5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6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7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8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9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0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1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2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3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4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5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6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7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8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9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0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1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2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3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4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7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8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9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0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1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2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3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4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5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6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7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8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9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5338" name="Rectangle 21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446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339" name="Rectangle 2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0" name="Rectangle 22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221" name="Rectangle 22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  <p:sp>
        <p:nvSpPr>
          <p:cNvPr id="222" name="Rectangle 2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9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9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9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5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4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-496888" y="1308100"/>
            <a:ext cx="10429876" cy="5908675"/>
            <a:chOff x="-313" y="824"/>
            <a:chExt cx="6570" cy="3722"/>
          </a:xfrm>
        </p:grpSpPr>
        <p:sp>
          <p:nvSpPr>
            <p:cNvPr id="4099" name="Rectangle 3"/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0" name="Rectangle 4"/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1" name="Rectangle 5"/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2" name="Rectangle 6"/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3" name="Rectangle 7"/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4" name="Rectangle 8"/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5" name="Rectangle 9"/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6" name="Rectangle 10"/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7" name="Rectangle 11"/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8" name="Rectangle 12"/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9" name="Rectangle 13"/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0" name="Rectangle 14"/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1" name="Rectangle 15"/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2" name="Rectangle 16"/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3" name="Rectangle 17"/>
            <p:cNvSpPr>
              <a:spLocks noChangeArrowheads="1"/>
            </p:cNvSpPr>
            <p:nvPr userDrawn="1"/>
          </p:nvSpPr>
          <p:spPr bwMode="hidden">
            <a:xfrm rot="18603245" flipV="1">
              <a:off x="4053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4" name="Rectangle 18"/>
            <p:cNvSpPr>
              <a:spLocks noChangeArrowheads="1"/>
            </p:cNvSpPr>
            <p:nvPr userDrawn="1"/>
          </p:nvSpPr>
          <p:spPr bwMode="hidden">
            <a:xfrm rot="39991575" flipH="1" flipV="1">
              <a:off x="5368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5" name="Rectangle 19"/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6" name="Rectangle 20"/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7" name="Rectangle 21"/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8" name="Rectangle 22"/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9" name="Rectangle 23"/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0" name="Rectangle 24"/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1" name="Rectangle 25"/>
            <p:cNvSpPr>
              <a:spLocks noChangeArrowheads="1"/>
            </p:cNvSpPr>
            <p:nvPr userDrawn="1"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2" name="Rectangle 26"/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3" name="Rectangle 27"/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4" name="Rectangle 28"/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5" name="Rectangle 29"/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6" name="Rectangle 30"/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7" name="Rectangle 31"/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8" name="Rectangle 32"/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9" name="Rectangle 33"/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30" name="Rectangle 34"/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6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7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8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9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0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1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2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3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4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5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6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7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8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9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50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51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52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53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54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55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56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57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58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59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60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61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62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63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64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65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66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67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68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69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70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71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72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73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74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75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76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77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78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79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80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81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82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83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84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85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86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87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88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89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90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91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92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93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94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95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96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97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98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99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0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1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2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3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4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5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6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7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8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9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10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11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12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13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14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15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16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17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18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19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20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21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22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23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24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25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26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27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28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29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30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31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32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33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34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35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36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37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38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39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40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41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42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43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44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45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46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47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48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49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50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51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52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53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54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55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56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57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58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59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60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61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62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63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64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65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66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67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68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69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70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71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72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73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74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75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76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77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78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79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80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81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82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83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84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85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86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87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88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89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90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91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92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93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94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95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96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97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98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99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00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01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02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03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04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05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06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07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08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09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10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11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12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13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4314" name="Rectangle 2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4315" name="Rectangle 2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4316" name="Rectangle 2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4317" name="Rectangle 2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318" name="Rectangle 2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.google.com/p/protobuf-net/" TargetMode="External"/><Relationship Id="rId3" Type="http://schemas.openxmlformats.org/officeDocument/2006/relationships/hyperlink" Target="http://msdn.microsoft.com/en-us/library/system.xml.serialization.xmlserializer%28v=vs.110%29.aspx" TargetMode="External"/><Relationship Id="rId7" Type="http://schemas.openxmlformats.org/officeDocument/2006/relationships/hyperlink" Target="http://james.newtonking.com/json" TargetMode="External"/><Relationship Id="rId2" Type="http://schemas.openxmlformats.org/officeDocument/2006/relationships/hyperlink" Target="http://msdn.microsoft.com/en-us/library/system.runtime.serialization.formatters.binary.binaryformatter%28v=vs.110%29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dn.microsoft.com/en-us/library/system.runtime.serialization.json.datacontractjsonserializer%28v=vs.110%29.aspx" TargetMode="External"/><Relationship Id="rId5" Type="http://schemas.openxmlformats.org/officeDocument/2006/relationships/hyperlink" Target="http://msdn.microsoft.com/en-us/library/system.runtime.serialization.netdatacontractserializer%28v=vs.110%29.aspx" TargetMode="External"/><Relationship Id="rId4" Type="http://schemas.openxmlformats.org/officeDocument/2006/relationships/hyperlink" Target="http://msdn.microsoft.com/en-us/library/system.runtime.serialization.datacontractserializer%28v=vs.110%29.aspx" TargetMode="External"/><Relationship Id="rId9" Type="http://schemas.openxmlformats.org/officeDocument/2006/relationships/hyperlink" Target="http://msdn.microsoft.com/en-us/library/system.runtime.serialization.formatters.soap.soapformatter%28v=vs.110%29.aspx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685800" y="990600"/>
            <a:ext cx="7772400" cy="1736725"/>
          </a:xfrm>
        </p:spPr>
        <p:txBody>
          <a:bodyPr/>
          <a:lstStyle/>
          <a:p>
            <a:r>
              <a:rPr lang="en-US" dirty="0" smtClean="0"/>
              <a:t>.NET Serialization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304800" y="3124200"/>
            <a:ext cx="8458200" cy="3352800"/>
          </a:xfrm>
        </p:spPr>
        <p:txBody>
          <a:bodyPr/>
          <a:lstStyle/>
          <a:p>
            <a:r>
              <a:rPr lang="en-US" dirty="0" smtClean="0"/>
              <a:t>Understanding and effectively applying serialization in .NET applications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Gregory M. </a:t>
            </a:r>
            <a:r>
              <a:rPr lang="en-US" dirty="0" err="1" smtClean="0"/>
              <a:t>Sohl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62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Greg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Architect at </a:t>
            </a:r>
            <a:r>
              <a:rPr lang="en-US" dirty="0" err="1" smtClean="0"/>
              <a:t>StoneRiver</a:t>
            </a:r>
            <a:endParaRPr lang="en-US" dirty="0" smtClean="0"/>
          </a:p>
          <a:p>
            <a:r>
              <a:rPr lang="en-US" dirty="0" smtClean="0"/>
              <a:t>President of Iowa Code Camp</a:t>
            </a:r>
          </a:p>
          <a:p>
            <a:r>
              <a:rPr lang="en-US" dirty="0" smtClean="0"/>
              <a:t>Co-leader and MC for </a:t>
            </a:r>
            <a:r>
              <a:rPr lang="en-US" dirty="0" err="1" smtClean="0"/>
              <a:t>CRineta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Blog: cwi-websoft.com</a:t>
            </a:r>
          </a:p>
          <a:p>
            <a:r>
              <a:rPr lang="en-US" dirty="0" smtClean="0"/>
              <a:t>Twitter: @</a:t>
            </a:r>
            <a:r>
              <a:rPr lang="en-US" dirty="0" err="1" smtClean="0"/>
              <a:t>gregsohl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814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Serialization</a:t>
            </a:r>
          </a:p>
          <a:p>
            <a:r>
              <a:rPr lang="en-US" dirty="0" smtClean="0"/>
              <a:t>What is Serialization Used For</a:t>
            </a:r>
          </a:p>
          <a:p>
            <a:r>
              <a:rPr lang="en-US" dirty="0" smtClean="0"/>
              <a:t>How Serialization Works</a:t>
            </a:r>
            <a:endParaRPr lang="en-US" dirty="0" smtClean="0"/>
          </a:p>
          <a:p>
            <a:r>
              <a:rPr lang="en-US" dirty="0" smtClean="0"/>
              <a:t>Available Serializers</a:t>
            </a:r>
          </a:p>
          <a:p>
            <a:r>
              <a:rPr lang="en-US" dirty="0" smtClean="0"/>
              <a:t>Examples of use</a:t>
            </a:r>
          </a:p>
          <a:p>
            <a:r>
              <a:rPr lang="en-US" dirty="0" smtClean="0"/>
              <a:t>Customizing Serialization</a:t>
            </a:r>
          </a:p>
          <a:p>
            <a:r>
              <a:rPr lang="en-US" dirty="0" smtClean="0"/>
              <a:t>Versioning</a:t>
            </a:r>
          </a:p>
          <a:p>
            <a:r>
              <a:rPr lang="en-US" dirty="0" smtClean="0"/>
              <a:t>Unit Testing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327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 Is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process of converting an object or graph of objects to a sequence of bytes.</a:t>
            </a:r>
          </a:p>
          <a:p>
            <a:pPr lvl="1"/>
            <a:r>
              <a:rPr lang="en-US" dirty="0" smtClean="0"/>
              <a:t>Serialized data is </a:t>
            </a:r>
          </a:p>
          <a:p>
            <a:pPr lvl="2"/>
            <a:r>
              <a:rPr lang="en-US" dirty="0" smtClean="0"/>
              <a:t>Self described</a:t>
            </a:r>
          </a:p>
          <a:p>
            <a:pPr lvl="2"/>
            <a:r>
              <a:rPr lang="en-US" dirty="0" smtClean="0"/>
              <a:t>Reversible - Deserialization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49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Serializers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973861"/>
              </p:ext>
            </p:extLst>
          </p:nvPr>
        </p:nvGraphicFramePr>
        <p:xfrm>
          <a:off x="609600" y="1418556"/>
          <a:ext cx="7772400" cy="5112490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3429000"/>
                <a:gridCol w="1524000"/>
                <a:gridCol w="2819400"/>
              </a:tblGrid>
              <a:tr h="51124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Serializer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Source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Format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51124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hlinkClick r:id="rId2"/>
                        </a:rPr>
                        <a:t>BinaryFormatter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Framework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Binary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51124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hlinkClick r:id="rId3"/>
                        </a:rPr>
                        <a:t>XMLSerializer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Framework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XML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51124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hlinkClick r:id="rId4"/>
                        </a:rPr>
                        <a:t>DataContractSerializer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Framework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XML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51124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hlinkClick r:id="rId5"/>
                        </a:rPr>
                        <a:t>NetDataContractSerializer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Framework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XML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51124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hlinkClick r:id="rId6"/>
                        </a:rPr>
                        <a:t>DataContractJsonSerializer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Framework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JSON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51124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hlinkClick r:id="rId7"/>
                        </a:rPr>
                        <a:t>JSON.NET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</a:rPr>
                        <a:t>Open </a:t>
                      </a:r>
                      <a:r>
                        <a:rPr lang="en-US" sz="2000" dirty="0" err="1" smtClean="0">
                          <a:effectLst/>
                        </a:rPr>
                        <a:t>Src</a:t>
                      </a:r>
                      <a:endParaRPr lang="en-US" sz="2000" dirty="0" smtClean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JSON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51124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CompactFormatter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Open </a:t>
                      </a:r>
                      <a:r>
                        <a:rPr lang="en-US" sz="2000" dirty="0" err="1" smtClean="0">
                          <a:effectLst/>
                        </a:rPr>
                        <a:t>Src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Binary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51124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hlinkClick r:id="rId8"/>
                        </a:rPr>
                        <a:t>Protobuf</a:t>
                      </a:r>
                      <a:r>
                        <a:rPr lang="en-US" sz="2000" dirty="0">
                          <a:effectLst/>
                          <a:hlinkClick r:id="rId8"/>
                        </a:rPr>
                        <a:t>-Net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Open </a:t>
                      </a:r>
                      <a:r>
                        <a:rPr lang="en-US" sz="2000" dirty="0" err="1" smtClean="0">
                          <a:effectLst/>
                        </a:rPr>
                        <a:t>Src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Binary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51124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hlinkClick r:id="rId9"/>
                        </a:rPr>
                        <a:t>SoapFormatter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Framework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XML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0748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They Serialize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XmlSerializer</a:t>
            </a:r>
            <a:endParaRPr lang="en-US" dirty="0" smtClean="0"/>
          </a:p>
          <a:p>
            <a:pPr lvl="1"/>
            <a:r>
              <a:rPr lang="en-US" dirty="0" smtClean="0"/>
              <a:t>Public </a:t>
            </a:r>
            <a:r>
              <a:rPr lang="en-US" dirty="0"/>
              <a:t>fields and property </a:t>
            </a:r>
            <a:r>
              <a:rPr lang="en-US" dirty="0" smtClean="0"/>
              <a:t>values</a:t>
            </a:r>
          </a:p>
          <a:p>
            <a:r>
              <a:rPr lang="en-US" dirty="0" err="1" smtClean="0"/>
              <a:t>BinaryFormatter</a:t>
            </a:r>
            <a:r>
              <a:rPr lang="en-US" dirty="0" smtClean="0"/>
              <a:t>, </a:t>
            </a:r>
            <a:r>
              <a:rPr lang="en-US" dirty="0" err="1" smtClean="0"/>
              <a:t>CompactFormatter</a:t>
            </a:r>
            <a:endParaRPr lang="en-US" dirty="0" smtClean="0"/>
          </a:p>
          <a:p>
            <a:pPr lvl="1"/>
            <a:r>
              <a:rPr lang="en-US" dirty="0" smtClean="0"/>
              <a:t>Fields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370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2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Reflection to read properties or fields</a:t>
            </a:r>
          </a:p>
          <a:p>
            <a:r>
              <a:rPr lang="en-US" dirty="0" smtClean="0"/>
              <a:t>Transformation of known types to byte or character streams</a:t>
            </a:r>
          </a:p>
          <a:p>
            <a:r>
              <a:rPr lang="en-US" dirty="0" smtClean="0"/>
              <a:t>Varying by implementation</a:t>
            </a:r>
          </a:p>
          <a:p>
            <a:pPr lvl="1"/>
            <a:r>
              <a:rPr lang="en-US" dirty="0" smtClean="0"/>
              <a:t>Recording of field name</a:t>
            </a:r>
          </a:p>
          <a:p>
            <a:pPr lvl="1"/>
            <a:r>
              <a:rPr lang="en-US" dirty="0" smtClean="0"/>
              <a:t>Recording of data type</a:t>
            </a:r>
          </a:p>
          <a:p>
            <a:pPr lvl="1"/>
            <a:r>
              <a:rPr lang="en-US" dirty="0" smtClean="0"/>
              <a:t>Recording of data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173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Serializable</a:t>
            </a:r>
            <a:endParaRPr lang="en-US" dirty="0" smtClean="0"/>
          </a:p>
          <a:p>
            <a:pPr lvl="1"/>
            <a:r>
              <a:rPr lang="en-US" dirty="0" smtClean="0"/>
              <a:t>Apply to Types</a:t>
            </a:r>
          </a:p>
          <a:p>
            <a:r>
              <a:rPr lang="en-US" dirty="0" err="1" smtClean="0"/>
              <a:t>NonSerialized</a:t>
            </a:r>
            <a:endParaRPr lang="en-US" dirty="0" smtClean="0"/>
          </a:p>
          <a:p>
            <a:pPr lvl="1"/>
            <a:r>
              <a:rPr lang="en-US" dirty="0" smtClean="0"/>
              <a:t>Apply to Types, Properties</a:t>
            </a:r>
            <a:r>
              <a:rPr lang="en-US" dirty="0"/>
              <a:t>, Fields</a:t>
            </a:r>
          </a:p>
        </p:txBody>
      </p:sp>
    </p:spTree>
    <p:extLst>
      <p:ext uri="{BB962C8B-B14F-4D97-AF65-F5344CB8AC3E}">
        <p14:creationId xmlns:p14="http://schemas.microsoft.com/office/powerpoint/2010/main" val="961612886"/>
      </p:ext>
    </p:extLst>
  </p:cSld>
  <p:clrMapOvr>
    <a:masterClrMapping/>
  </p:clrMapOvr>
</p:sld>
</file>

<file path=ppt/theme/theme1.xml><?xml version="1.0" encoding="utf-8"?>
<a:theme xmlns:a="http://schemas.openxmlformats.org/drawingml/2006/main" name="GMSTheme">
  <a:themeElements>
    <a:clrScheme name="Digital Dots 2">
      <a:dk1>
        <a:srgbClr val="5B5B89"/>
      </a:dk1>
      <a:lt1>
        <a:srgbClr val="FFFFFF"/>
      </a:lt1>
      <a:dk2>
        <a:srgbClr val="666699"/>
      </a:dk2>
      <a:lt2>
        <a:srgbClr val="DFDEF6"/>
      </a:lt2>
      <a:accent1>
        <a:srgbClr val="6666FF"/>
      </a:accent1>
      <a:accent2>
        <a:srgbClr val="52527C"/>
      </a:accent2>
      <a:accent3>
        <a:srgbClr val="B8B8CA"/>
      </a:accent3>
      <a:accent4>
        <a:srgbClr val="DADADA"/>
      </a:accent4>
      <a:accent5>
        <a:srgbClr val="B8B8FF"/>
      </a:accent5>
      <a:accent6>
        <a:srgbClr val="494970"/>
      </a:accent6>
      <a:hlink>
        <a:srgbClr val="9999FF"/>
      </a:hlink>
      <a:folHlink>
        <a:srgbClr val="CCCCFF"/>
      </a:folHlink>
    </a:clrScheme>
    <a:fontScheme name="Digital Do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gital Dots 1">
        <a:dk1>
          <a:srgbClr val="00008A"/>
        </a:dk1>
        <a:lt1>
          <a:srgbClr val="FFFFFF"/>
        </a:lt1>
        <a:dk2>
          <a:srgbClr val="000099"/>
        </a:dk2>
        <a:lt2>
          <a:srgbClr val="FFFFFF"/>
        </a:lt2>
        <a:accent1>
          <a:srgbClr val="0099FF"/>
        </a:accent1>
        <a:accent2>
          <a:srgbClr val="00007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6E"/>
        </a:accent6>
        <a:hlink>
          <a:srgbClr val="EAEAEA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2">
        <a:dk1>
          <a:srgbClr val="5B5B89"/>
        </a:dk1>
        <a:lt1>
          <a:srgbClr val="FFFFFF"/>
        </a:lt1>
        <a:dk2>
          <a:srgbClr val="666699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B8B8CA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3">
        <a:dk1>
          <a:srgbClr val="70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6000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56000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4">
        <a:dk1>
          <a:srgbClr val="000000"/>
        </a:dk1>
        <a:lt1>
          <a:srgbClr val="FDEB9D"/>
        </a:lt1>
        <a:dk2>
          <a:srgbClr val="000000"/>
        </a:dk2>
        <a:lt2>
          <a:srgbClr val="E0CE82"/>
        </a:lt2>
        <a:accent1>
          <a:srgbClr val="EAEAEA"/>
        </a:accent1>
        <a:accent2>
          <a:srgbClr val="C2B476"/>
        </a:accent2>
        <a:accent3>
          <a:srgbClr val="FEF3CC"/>
        </a:accent3>
        <a:accent4>
          <a:srgbClr val="000000"/>
        </a:accent4>
        <a:accent5>
          <a:srgbClr val="F3F3F3"/>
        </a:accent5>
        <a:accent6>
          <a:srgbClr val="B0A36A"/>
        </a:accent6>
        <a:hlink>
          <a:srgbClr val="A47900"/>
        </a:hlink>
        <a:folHlink>
          <a:srgbClr val="8C8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5">
        <a:dk1>
          <a:srgbClr val="5B5E52"/>
        </a:dk1>
        <a:lt1>
          <a:srgbClr val="FFFFFF"/>
        </a:lt1>
        <a:dk2>
          <a:srgbClr val="686B5D"/>
        </a:dk2>
        <a:lt2>
          <a:srgbClr val="CCD5C7"/>
        </a:lt2>
        <a:accent1>
          <a:srgbClr val="809EA8"/>
        </a:accent1>
        <a:accent2>
          <a:srgbClr val="4F5147"/>
        </a:accent2>
        <a:accent3>
          <a:srgbClr val="B9BAB6"/>
        </a:accent3>
        <a:accent4>
          <a:srgbClr val="DADADA"/>
        </a:accent4>
        <a:accent5>
          <a:srgbClr val="C0CCD1"/>
        </a:accent5>
        <a:accent6>
          <a:srgbClr val="47493F"/>
        </a:accent6>
        <a:hlink>
          <a:srgbClr val="AAA854"/>
        </a:hlink>
        <a:folHlink>
          <a:srgbClr val="E1D09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6">
        <a:dk1>
          <a:srgbClr val="46532B"/>
        </a:dk1>
        <a:lt1>
          <a:srgbClr val="FFFFFF"/>
        </a:lt1>
        <a:dk2>
          <a:srgbClr val="4E5D31"/>
        </a:dk2>
        <a:lt2>
          <a:srgbClr val="FFFFCC"/>
        </a:lt2>
        <a:accent1>
          <a:srgbClr val="8F8C00"/>
        </a:accent1>
        <a:accent2>
          <a:srgbClr val="424F29"/>
        </a:accent2>
        <a:accent3>
          <a:srgbClr val="B2B6AD"/>
        </a:accent3>
        <a:accent4>
          <a:srgbClr val="DADADA"/>
        </a:accent4>
        <a:accent5>
          <a:srgbClr val="C6C5AA"/>
        </a:accent5>
        <a:accent6>
          <a:srgbClr val="3B4724"/>
        </a:accent6>
        <a:hlink>
          <a:srgbClr val="33CC33"/>
        </a:hlink>
        <a:folHlink>
          <a:srgbClr val="00A1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7">
        <a:dk1>
          <a:srgbClr val="007673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5A58"/>
        </a:accent6>
        <a:hlink>
          <a:srgbClr val="FFCC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8">
        <a:dk1>
          <a:srgbClr val="000000"/>
        </a:dk1>
        <a:lt1>
          <a:srgbClr val="E6F8F4"/>
        </a:lt1>
        <a:dk2>
          <a:srgbClr val="000000"/>
        </a:dk2>
        <a:lt2>
          <a:srgbClr val="C5DBD6"/>
        </a:lt2>
        <a:accent1>
          <a:srgbClr val="CCFF99"/>
        </a:accent1>
        <a:accent2>
          <a:srgbClr val="ACBAB7"/>
        </a:accent2>
        <a:accent3>
          <a:srgbClr val="F0FBF8"/>
        </a:accent3>
        <a:accent4>
          <a:srgbClr val="000000"/>
        </a:accent4>
        <a:accent5>
          <a:srgbClr val="E2FFCA"/>
        </a:accent5>
        <a:accent6>
          <a:srgbClr val="9BA8A6"/>
        </a:accent6>
        <a:hlink>
          <a:srgbClr val="00808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9">
        <a:dk1>
          <a:srgbClr val="000000"/>
        </a:dk1>
        <a:lt1>
          <a:srgbClr val="EAEAEA"/>
        </a:lt1>
        <a:dk2>
          <a:srgbClr val="000000"/>
        </a:dk2>
        <a:lt2>
          <a:srgbClr val="D1D1D1"/>
        </a:lt2>
        <a:accent1>
          <a:srgbClr val="CCECFF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E2F4FF"/>
        </a:accent5>
        <a:accent6>
          <a:srgbClr val="A1A1A1"/>
        </a:accent6>
        <a:hlink>
          <a:srgbClr val="7200E4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GMSTheme</Template>
  <TotalTime>3384</TotalTime>
  <Words>187</Words>
  <Application>Microsoft Office PowerPoint</Application>
  <PresentationFormat>On-screen Show (4:3)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GMSTheme</vt:lpstr>
      <vt:lpstr>.NET Serialization</vt:lpstr>
      <vt:lpstr>About Greg</vt:lpstr>
      <vt:lpstr>Agenda</vt:lpstr>
      <vt:lpstr>Serialization Is …</vt:lpstr>
      <vt:lpstr>Available Serializers</vt:lpstr>
      <vt:lpstr>What Do They Serialize</vt:lpstr>
      <vt:lpstr>Basic Examples</vt:lpstr>
      <vt:lpstr>How It Works</vt:lpstr>
      <vt:lpstr>Attributes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Great Clash of Symbols</dc:title>
  <dc:creator>greg</dc:creator>
  <cp:lastModifiedBy>Greg Sohl</cp:lastModifiedBy>
  <cp:revision>39</cp:revision>
  <dcterms:created xsi:type="dcterms:W3CDTF">2014-03-03T00:16:34Z</dcterms:created>
  <dcterms:modified xsi:type="dcterms:W3CDTF">2014-12-08T01:39:05Z</dcterms:modified>
</cp:coreProperties>
</file>