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4633" y="1311276"/>
            <a:ext cx="13906500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6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8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8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662517" y="1308101"/>
            <a:ext cx="13906501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16868D6-4EBE-41A5-A2F8-D46B3E245FD1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A62015C-DE58-4E87-A1A5-13C9CB9D2EBE}" type="datetimeFigureOut">
              <a:rPr lang="en-US" smtClean="0"/>
              <a:t>1/31/2015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597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914400" y="817582"/>
            <a:ext cx="10363200" cy="1399948"/>
          </a:xfrm>
        </p:spPr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28800" y="4410634"/>
            <a:ext cx="8534400" cy="1228165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Sohl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2489" y="2775473"/>
            <a:ext cx="77670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Designing APIs in the REST style with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examples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 ASP.NET Web API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1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System</a:t>
            </a:r>
          </a:p>
          <a:p>
            <a:pPr lvl="1"/>
            <a:r>
              <a:rPr lang="en-US" dirty="0" smtClean="0"/>
              <a:t>Client not necessarily talking directly to server</a:t>
            </a:r>
          </a:p>
          <a:p>
            <a:pPr lvl="1"/>
            <a:r>
              <a:rPr lang="en-US" dirty="0" smtClean="0"/>
              <a:t>Layers can only “see” each other</a:t>
            </a:r>
          </a:p>
          <a:p>
            <a:pPr lvl="1"/>
            <a:r>
              <a:rPr lang="en-US" dirty="0" smtClean="0"/>
              <a:t>Supports firewalls, proxies, etc.</a:t>
            </a:r>
            <a:endParaRPr lang="en-US" dirty="0"/>
          </a:p>
        </p:txBody>
      </p:sp>
      <p:pic>
        <p:nvPicPr>
          <p:cNvPr id="1026" name="Picture 2" descr="HTTP intermedi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49" y="1933145"/>
            <a:ext cx="8750302" cy="43835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3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on Demand</a:t>
            </a:r>
          </a:p>
          <a:p>
            <a:pPr lvl="1"/>
            <a:r>
              <a:rPr lang="en-US" dirty="0" smtClean="0"/>
              <a:t>Server can download code – change client behavior</a:t>
            </a:r>
          </a:p>
          <a:p>
            <a:pPr lvl="1"/>
            <a:r>
              <a:rPr lang="en-US" dirty="0" smtClean="0"/>
              <a:t>Simplify client 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1"/>
            <a:r>
              <a:rPr lang="en-US" dirty="0" smtClean="0"/>
              <a:t>Optional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URIs are resource based – nouns</a:t>
            </a:r>
          </a:p>
          <a:p>
            <a:pPr lvl="1"/>
            <a:r>
              <a:rPr lang="en-US" dirty="0" smtClean="0"/>
              <a:t>Verbs come from HTTP methods, GET, POST, PUT, DELETE</a:t>
            </a:r>
          </a:p>
          <a:p>
            <a:pPr lvl="1"/>
            <a:r>
              <a:rPr lang="en-US" dirty="0" smtClean="0"/>
              <a:t>Use slashes to indicate resource hierarchy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/>
              <a:t>methods</a:t>
            </a:r>
          </a:p>
          <a:p>
            <a:pPr lvl="1"/>
            <a:r>
              <a:rPr lang="en-US" dirty="0" err="1"/>
              <a:t>GetCustomerList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AddNewCustomer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GetCustomerInfo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UpdateCustomer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DeleteCustomer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708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methods</a:t>
            </a:r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a list of </a:t>
            </a:r>
            <a:r>
              <a:rPr lang="en-US" dirty="0" smtClean="0"/>
              <a:t>customers</a:t>
            </a:r>
          </a:p>
          <a:p>
            <a:pPr marL="800100" lvl="2" indent="0">
              <a:buNone/>
            </a:pPr>
            <a:r>
              <a:rPr lang="en-US" dirty="0"/>
              <a:t>POST - create a new </a:t>
            </a:r>
            <a:r>
              <a:rPr lang="en-US" dirty="0" smtClean="0"/>
              <a:t>customer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/</a:t>
            </a:r>
            <a:r>
              <a:rPr lang="en-US" dirty="0"/>
              <a:t>customers/{customer id}</a:t>
            </a:r>
          </a:p>
          <a:p>
            <a:pPr marL="800100" lvl="2" indent="0">
              <a:buNone/>
            </a:pPr>
            <a:r>
              <a:rPr lang="en-US" dirty="0" smtClean="0"/>
              <a:t>GET </a:t>
            </a:r>
            <a:r>
              <a:rPr lang="en-US" dirty="0"/>
              <a:t>- retrieve information about a customer</a:t>
            </a:r>
          </a:p>
          <a:p>
            <a:pPr marL="800100" lvl="2" indent="0">
              <a:buNone/>
            </a:pPr>
            <a:r>
              <a:rPr lang="en-US" dirty="0" smtClean="0"/>
              <a:t>PUT </a:t>
            </a:r>
            <a:r>
              <a:rPr lang="en-US" dirty="0"/>
              <a:t>- update a customer's information</a:t>
            </a:r>
          </a:p>
          <a:p>
            <a:pPr marL="800100" lvl="2" indent="0">
              <a:buNone/>
            </a:pPr>
            <a:r>
              <a:rPr lang="en-US" dirty="0" smtClean="0"/>
              <a:t>DELETE </a:t>
            </a:r>
            <a:r>
              <a:rPr lang="en-US" dirty="0"/>
              <a:t>- remove a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Verbs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61055"/>
              </p:ext>
            </p:extLst>
          </p:nvPr>
        </p:nvGraphicFramePr>
        <p:xfrm>
          <a:off x="1695450" y="2438400"/>
          <a:ext cx="8801100" cy="3422650"/>
        </p:xfrm>
        <a:graphic>
          <a:graphicData uri="http://schemas.openxmlformats.org/drawingml/2006/table">
            <a:tbl>
              <a:tblPr firstRow="1"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  <a:reflection blurRad="6350" stA="50000" endA="300" endPos="55500" dist="101600" dir="5400000" sy="-100000" algn="bl" rotWithShape="0"/>
                </a:effectLst>
                <a:tableStyleId>{08FB837D-C827-4EFA-A057-4D05807E0F7C}</a:tableStyleId>
              </a:tblPr>
              <a:tblGrid>
                <a:gridCol w="2292872"/>
                <a:gridCol w="6508228"/>
              </a:tblGrid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Verb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Usage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GET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HEAD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like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GET, but returns only headers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POST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create and other 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PUT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update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DELETE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remove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OPTIONS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documentation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0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understanding of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Described in Roy Fielding dissertation in 2000</a:t>
            </a:r>
          </a:p>
          <a:p>
            <a:pPr lvl="1"/>
            <a:r>
              <a:rPr lang="en-US" dirty="0" smtClean="0"/>
              <a:t>Roots back to 1994</a:t>
            </a:r>
          </a:p>
          <a:p>
            <a:pPr lvl="1"/>
            <a:r>
              <a:rPr lang="en-US" dirty="0" smtClean="0"/>
              <a:t>Roy was a key contributor to HTTP and URI</a:t>
            </a:r>
          </a:p>
          <a:p>
            <a:r>
              <a:rPr lang="en-US" dirty="0" smtClean="0"/>
              <a:t>Style of building APIs in distributed hypermedia systems</a:t>
            </a:r>
          </a:p>
          <a:p>
            <a:r>
              <a:rPr lang="en-US" dirty="0" smtClean="0"/>
              <a:t>It is not</a:t>
            </a:r>
          </a:p>
          <a:p>
            <a:pPr lvl="1"/>
            <a:r>
              <a:rPr lang="en-US" dirty="0" smtClean="0"/>
              <a:t>Particular Framework or Technology</a:t>
            </a:r>
          </a:p>
          <a:p>
            <a:pPr lvl="1"/>
            <a:r>
              <a:rPr lang="en-US" dirty="0" smtClean="0"/>
              <a:t>Set of Standards</a:t>
            </a:r>
          </a:p>
          <a:p>
            <a:pPr lvl="1"/>
            <a:r>
              <a:rPr lang="en-US" dirty="0" smtClean="0"/>
              <a:t>Design Pattern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52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REprestational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Transfer representations of resources in a particular State</a:t>
            </a:r>
          </a:p>
          <a:p>
            <a:r>
              <a:rPr lang="en-US" dirty="0"/>
              <a:t>Based on architectural style of WWW</a:t>
            </a:r>
          </a:p>
          <a:p>
            <a:r>
              <a:rPr lang="en-US" dirty="0" smtClean="0"/>
              <a:t>Set of Constraints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4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</a:p>
          <a:p>
            <a:pPr lvl="1"/>
            <a:r>
              <a:rPr lang="en-US" dirty="0" smtClean="0"/>
              <a:t>Has a URI</a:t>
            </a:r>
          </a:p>
          <a:p>
            <a:pPr lvl="1"/>
            <a:r>
              <a:rPr lang="en-US" dirty="0" smtClean="0"/>
              <a:t>Conceptual mapping to one or more entities</a:t>
            </a:r>
          </a:p>
          <a:p>
            <a:endParaRPr lang="en-US" dirty="0" smtClean="0"/>
          </a:p>
          <a:p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Address to a resource, it’s primary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Snapshot of a resource</a:t>
            </a:r>
          </a:p>
          <a:p>
            <a:pPr lvl="1"/>
            <a:r>
              <a:rPr lang="en-US" dirty="0" smtClean="0"/>
              <a:t>NOT the resource itself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Media Type</a:t>
            </a:r>
          </a:p>
          <a:p>
            <a:pPr lvl="1"/>
            <a:r>
              <a:rPr lang="en-US" dirty="0" smtClean="0"/>
              <a:t>A format for the representation</a:t>
            </a:r>
          </a:p>
          <a:p>
            <a:pPr lvl="1"/>
            <a:r>
              <a:rPr lang="en-US" dirty="0" smtClean="0"/>
              <a:t>Commonly JSON or XML – but no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/ Server</a:t>
            </a:r>
          </a:p>
          <a:p>
            <a:pPr lvl="1"/>
            <a:r>
              <a:rPr lang="en-US" dirty="0" smtClean="0"/>
              <a:t>Duh, it’s an interface from one thing to another</a:t>
            </a:r>
          </a:p>
          <a:p>
            <a:pPr lvl="1"/>
            <a:r>
              <a:rPr lang="en-US" dirty="0" smtClean="0"/>
              <a:t>Separation of Concerns</a:t>
            </a:r>
          </a:p>
          <a:p>
            <a:pPr lvl="1"/>
            <a:r>
              <a:rPr lang="en-US" dirty="0" smtClean="0"/>
              <a:t>Independent evolution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Each request is independent</a:t>
            </a:r>
          </a:p>
          <a:p>
            <a:pPr lvl="1"/>
            <a:r>
              <a:rPr lang="en-US" dirty="0" smtClean="0"/>
              <a:t>No stored context on the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Responses must indicate</a:t>
            </a:r>
          </a:p>
          <a:p>
            <a:pPr lvl="1"/>
            <a:r>
              <a:rPr lang="en-US" dirty="0" smtClean="0"/>
              <a:t>Clients can choose to reuse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URIs</a:t>
            </a:r>
          </a:p>
          <a:p>
            <a:pPr lvl="1"/>
            <a:r>
              <a:rPr lang="en-US" dirty="0" smtClean="0"/>
              <a:t>Resources are identified by URIs</a:t>
            </a:r>
          </a:p>
          <a:p>
            <a:pPr lvl="1"/>
            <a:r>
              <a:rPr lang="en-US" dirty="0" smtClean="0"/>
              <a:t>Nouns instead of Verbs</a:t>
            </a:r>
          </a:p>
          <a:p>
            <a:pPr lvl="1"/>
            <a:r>
              <a:rPr lang="en-US" dirty="0" smtClean="0"/>
              <a:t>Multiple URIs can refer to the same resource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Interface</a:t>
            </a:r>
          </a:p>
          <a:p>
            <a:pPr lvl="1"/>
            <a:r>
              <a:rPr lang="en-US" dirty="0"/>
              <a:t>Resource based</a:t>
            </a:r>
          </a:p>
          <a:p>
            <a:pPr lvl="2"/>
            <a:r>
              <a:rPr lang="en-US" dirty="0"/>
              <a:t>HTTP verbs</a:t>
            </a:r>
          </a:p>
          <a:p>
            <a:pPr lvl="2"/>
            <a:r>
              <a:rPr lang="en-US" dirty="0"/>
              <a:t>POST, PUT, GET, DELETE, HEAD (for conditional GETs)</a:t>
            </a:r>
          </a:p>
          <a:p>
            <a:pPr lvl="2"/>
            <a:r>
              <a:rPr lang="en-US" dirty="0"/>
              <a:t>Generally ignore others, e.g. OPTIONS, PATCH and TRACE</a:t>
            </a:r>
          </a:p>
          <a:p>
            <a:pPr lvl="1"/>
            <a:r>
              <a:rPr lang="en-US" dirty="0"/>
              <a:t>HTTP result codes</a:t>
            </a:r>
          </a:p>
          <a:p>
            <a:pPr lvl="1"/>
            <a:r>
              <a:rPr lang="en-US" dirty="0"/>
              <a:t>Self-descriptive </a:t>
            </a:r>
            <a:r>
              <a:rPr lang="en-US" dirty="0" smtClean="0"/>
              <a:t>messages</a:t>
            </a:r>
          </a:p>
          <a:p>
            <a:pPr lvl="1"/>
            <a:r>
              <a:rPr lang="en-US" dirty="0" smtClean="0"/>
              <a:t>Generalized media types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g Presentation 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Greg Presentation Theme" id="{4D570DA5-0E26-44D8-BC4B-CCA1D422CA54}" vid="{827CC67A-0911-42FA-99B5-AF1EDA62F0C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Greg Presentation Theme</Template>
  <TotalTime>269</TotalTime>
  <Words>376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Greg Presentation Theme</vt:lpstr>
      <vt:lpstr>RESTful APIs</vt:lpstr>
      <vt:lpstr>Assumptions</vt:lpstr>
      <vt:lpstr>Background</vt:lpstr>
      <vt:lpstr>REST</vt:lpstr>
      <vt:lpstr>Concepts</vt:lpstr>
      <vt:lpstr>Concepts</vt:lpstr>
      <vt:lpstr>Constraints</vt:lpstr>
      <vt:lpstr>Constraints</vt:lpstr>
      <vt:lpstr>Constraints</vt:lpstr>
      <vt:lpstr>Constraints</vt:lpstr>
      <vt:lpstr>Constraints</vt:lpstr>
      <vt:lpstr>URIs</vt:lpstr>
      <vt:lpstr>URIs</vt:lpstr>
      <vt:lpstr>URIs</vt:lpstr>
      <vt:lpstr>HTTP Verbs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APIs</dc:title>
  <dc:creator>Greg Sohl</dc:creator>
  <cp:lastModifiedBy>Greg Sohl</cp:lastModifiedBy>
  <cp:revision>25</cp:revision>
  <dcterms:created xsi:type="dcterms:W3CDTF">2015-01-31T16:46:59Z</dcterms:created>
  <dcterms:modified xsi:type="dcterms:W3CDTF">2015-01-31T21:16:51Z</dcterms:modified>
</cp:coreProperties>
</file>