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3" d="100"/>
          <a:sy n="73" d="100"/>
        </p:scale>
        <p:origin x="1200"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377042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018CA-223E-4429-B84D-42F7CC723539}"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79138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407629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932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2047488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1463497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1090537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2789786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39569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423075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227549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018CA-223E-4429-B84D-42F7CC723539}"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86566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018CA-223E-4429-B84D-42F7CC723539}" type="datetimeFigureOut">
              <a:rPr lang="en-US" smtClean="0"/>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338006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331157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11815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59018CA-223E-4429-B84D-42F7CC723539}" type="datetimeFigureOut">
              <a:rPr lang="en-US" smtClean="0"/>
              <a:t>7/2/2020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44521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018CA-223E-4429-B84D-42F7CC723539}"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C8583-836F-495B-9E6D-5766E2579699}" type="slidenum">
              <a:rPr lang="en-US" smtClean="0"/>
              <a:t>‹#›</a:t>
            </a:fld>
            <a:endParaRPr lang="en-US"/>
          </a:p>
        </p:txBody>
      </p:sp>
    </p:spTree>
    <p:extLst>
      <p:ext uri="{BB962C8B-B14F-4D97-AF65-F5344CB8AC3E}">
        <p14:creationId xmlns:p14="http://schemas.microsoft.com/office/powerpoint/2010/main" val="321272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9018CA-223E-4429-B84D-42F7CC723539}" type="datetimeFigureOut">
              <a:rPr lang="en-US" smtClean="0"/>
              <a:t>7/2/2020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0C8583-836F-495B-9E6D-5766E2579699}" type="slidenum">
              <a:rPr lang="en-US" smtClean="0"/>
              <a:t>‹#›</a:t>
            </a:fld>
            <a:endParaRPr lang="en-US"/>
          </a:p>
        </p:txBody>
      </p:sp>
    </p:spTree>
    <p:extLst>
      <p:ext uri="{BB962C8B-B14F-4D97-AF65-F5344CB8AC3E}">
        <p14:creationId xmlns:p14="http://schemas.microsoft.com/office/powerpoint/2010/main" val="593272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94D8-817D-46C2-BF5C-59B26DF5FBC3}"/>
              </a:ext>
            </a:extLst>
          </p:cNvPr>
          <p:cNvSpPr>
            <a:spLocks noGrp="1"/>
          </p:cNvSpPr>
          <p:nvPr>
            <p:ph type="ctr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Finding the Best City to Move to in The United States</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3A35B260-0FAF-4996-B983-C4CA86F95D87}"/>
              </a:ext>
            </a:extLst>
          </p:cNvPr>
          <p:cNvSpPr>
            <a:spLocks noGrp="1"/>
          </p:cNvSpPr>
          <p:nvPr>
            <p:ph type="subTitle" idx="1"/>
          </p:nvPr>
        </p:nvSpPr>
        <p:spPr/>
        <p:txBody>
          <a:bodyPr>
            <a:normAutofit fontScale="62500" lnSpcReduction="20000"/>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Greg Sullivan</a:t>
            </a:r>
          </a:p>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July 02, 2020</a:t>
            </a:r>
          </a:p>
          <a:p>
            <a:endParaRPr lang="en-US" dirty="0"/>
          </a:p>
        </p:txBody>
      </p:sp>
    </p:spTree>
    <p:extLst>
      <p:ext uri="{BB962C8B-B14F-4D97-AF65-F5344CB8AC3E}">
        <p14:creationId xmlns:p14="http://schemas.microsoft.com/office/powerpoint/2010/main" val="350030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EBC-DE04-4D12-9B50-4BEF20E5162F}"/>
              </a:ext>
            </a:extLst>
          </p:cNvPr>
          <p:cNvSpPr>
            <a:spLocks noGrp="1"/>
          </p:cNvSpPr>
          <p:nvPr>
            <p:ph type="title"/>
          </p:nvPr>
        </p:nvSpPr>
        <p:spPr/>
        <p:txBody>
          <a:bodyPr/>
          <a:lstStyle/>
          <a:p>
            <a:r>
              <a:rPr lang="en-US" sz="8800" b="1" dirty="0"/>
              <a:t>HOUSTON, TX</a:t>
            </a:r>
          </a:p>
        </p:txBody>
      </p:sp>
    </p:spTree>
    <p:extLst>
      <p:ext uri="{BB962C8B-B14F-4D97-AF65-F5344CB8AC3E}">
        <p14:creationId xmlns:p14="http://schemas.microsoft.com/office/powerpoint/2010/main" val="120109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774-F012-458C-ABE0-A639F6E0B12D}"/>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4400" dirty="0"/>
          </a:p>
        </p:txBody>
      </p:sp>
      <p:sp>
        <p:nvSpPr>
          <p:cNvPr id="3" name="Content Placeholder 2">
            <a:extLst>
              <a:ext uri="{FF2B5EF4-FFF2-40B4-BE49-F238E27FC236}">
                <a16:creationId xmlns:a16="http://schemas.microsoft.com/office/drawing/2014/main" id="{900D128D-E16F-430A-8BED-E5B8359344E2}"/>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young professional on the job market, I have recently realized the huge discrepancy in housing prices for cities around the United States.  Typically, the markets with the higher housing costs are also the markets with the higher salaries.  I would like to filter through the data to find which cities I would best be able to buy a house.  It is important to note that salary vs. housing cost is not the only factor considered to find the best cities to move to; happiness is probably the most important factor when looking for a place to move.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build a notebook that helps the user rank potential places to live.  The intended user is anyone who is looking to move to a city within the United States.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Inherently, some very important factors will be left out of this analysis.  For example, where family and friends live is not taken into account.  The local school system is another major factor not considered in this analysis which many users would consider crucial.</a:t>
            </a:r>
          </a:p>
        </p:txBody>
      </p:sp>
    </p:spTree>
    <p:extLst>
      <p:ext uri="{BB962C8B-B14F-4D97-AF65-F5344CB8AC3E}">
        <p14:creationId xmlns:p14="http://schemas.microsoft.com/office/powerpoint/2010/main" val="335892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2CF3-9999-45C1-AA2D-D45BBF0944C5}"/>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Data</a:t>
            </a:r>
            <a:endParaRPr lang="en-US" dirty="0"/>
          </a:p>
        </p:txBody>
      </p:sp>
      <p:sp>
        <p:nvSpPr>
          <p:cNvPr id="3" name="Content Placeholder 2">
            <a:extLst>
              <a:ext uri="{FF2B5EF4-FFF2-40B4-BE49-F238E27FC236}">
                <a16:creationId xmlns:a16="http://schemas.microsoft.com/office/drawing/2014/main" id="{0DDC2D51-5009-412D-AE33-7FB270736786}"/>
              </a:ext>
            </a:extLst>
          </p:cNvPr>
          <p:cNvSpPr>
            <a:spLocks noGrp="1"/>
          </p:cNvSpPr>
          <p:nvPr>
            <p:ph idx="1"/>
          </p:nvPr>
        </p:nvSpPr>
        <p:spPr/>
        <p:txBody>
          <a:bodyPr>
            <a:normAutofit fontScale="70000" lnSpcReduction="20000"/>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Zillow: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Smoothed, seasonally adjusted measure of the typical home value and market changes</a:t>
            </a:r>
          </a:p>
          <a:p>
            <a:pPr marL="0" marR="0" lvl="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 value for homes within the 65th to 95th percentile range</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All single-family residences and for all homes with 1, 2, 3, 4 and 5+ bedrooms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Download can be found at https://www.zillow.com/research/data/</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U.S. Bureau of Economic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Income data is counted per person over 18 years old</a:t>
            </a:r>
          </a:p>
          <a:p>
            <a:pPr marL="0" marR="0" lvl="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Income that people get from wages, proprietors' income, dividends, interest, rents, and government benefits</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 person's income is counted in the county, metropolitan statistical area, or other area where they live, even if they work 	elsewhere.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Download can be found  at https://www.bea.gov/data/income-saving/personal-income-county-metro-and-other-areas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Foursquare: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Data is pulled from Foursquare to better understand cities</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number of venues in a city is taken in a 5 mile radius from city center</a:t>
            </a:r>
          </a:p>
          <a:p>
            <a:endParaRPr lang="en-US" dirty="0"/>
          </a:p>
        </p:txBody>
      </p:sp>
    </p:spTree>
    <p:extLst>
      <p:ext uri="{BB962C8B-B14F-4D97-AF65-F5344CB8AC3E}">
        <p14:creationId xmlns:p14="http://schemas.microsoft.com/office/powerpoint/2010/main" val="327840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4838-B83B-4158-9CB2-F3DC3C686EA5}"/>
              </a:ext>
            </a:extLst>
          </p:cNvPr>
          <p:cNvSpPr>
            <a:spLocks noGrp="1"/>
          </p:cNvSpPr>
          <p:nvPr>
            <p:ph type="title"/>
          </p:nvPr>
        </p:nvSpPr>
        <p:spPr/>
        <p:txBody>
          <a:bodyPr/>
          <a:lstStyle/>
          <a:p>
            <a:r>
              <a:rPr lang="en-US" dirty="0"/>
              <a:t>Cities Considered</a:t>
            </a:r>
          </a:p>
        </p:txBody>
      </p:sp>
      <p:pic>
        <p:nvPicPr>
          <p:cNvPr id="4" name="Content Placeholder 3">
            <a:extLst>
              <a:ext uri="{FF2B5EF4-FFF2-40B4-BE49-F238E27FC236}">
                <a16:creationId xmlns:a16="http://schemas.microsoft.com/office/drawing/2014/main" id="{8C39E46D-8874-4A44-8F3C-C68B7C985AD7}"/>
              </a:ext>
            </a:extLst>
          </p:cNvPr>
          <p:cNvPicPr>
            <a:picLocks noGrp="1"/>
          </p:cNvPicPr>
          <p:nvPr>
            <p:ph idx="1"/>
          </p:nvPr>
        </p:nvPicPr>
        <p:blipFill>
          <a:blip r:embed="rId2"/>
          <a:stretch>
            <a:fillRect/>
          </a:stretch>
        </p:blipFill>
        <p:spPr>
          <a:xfrm>
            <a:off x="2200275" y="2321719"/>
            <a:ext cx="6753225" cy="3657600"/>
          </a:xfrm>
          <a:prstGeom prst="rect">
            <a:avLst/>
          </a:prstGeom>
        </p:spPr>
      </p:pic>
    </p:spTree>
    <p:extLst>
      <p:ext uri="{BB962C8B-B14F-4D97-AF65-F5344CB8AC3E}">
        <p14:creationId xmlns:p14="http://schemas.microsoft.com/office/powerpoint/2010/main" val="57930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A104-4DD8-4247-AC78-E75F0A523422}"/>
              </a:ext>
            </a:extLst>
          </p:cNvPr>
          <p:cNvSpPr>
            <a:spLocks noGrp="1"/>
          </p:cNvSpPr>
          <p:nvPr>
            <p:ph type="title"/>
          </p:nvPr>
        </p:nvSpPr>
        <p:spPr/>
        <p:txBody>
          <a:bodyPr/>
          <a:lstStyle/>
          <a:p>
            <a:r>
              <a:rPr lang="en-US" dirty="0"/>
              <a:t>Income vs Housing Price by City</a:t>
            </a:r>
          </a:p>
        </p:txBody>
      </p:sp>
      <p:pic>
        <p:nvPicPr>
          <p:cNvPr id="4" name="Content Placeholder 3">
            <a:extLst>
              <a:ext uri="{FF2B5EF4-FFF2-40B4-BE49-F238E27FC236}">
                <a16:creationId xmlns:a16="http://schemas.microsoft.com/office/drawing/2014/main" id="{9DA998D3-09A3-4B51-A1FE-97E4678C5841}"/>
              </a:ext>
            </a:extLst>
          </p:cNvPr>
          <p:cNvPicPr>
            <a:picLocks noGrp="1"/>
          </p:cNvPicPr>
          <p:nvPr>
            <p:ph idx="1"/>
          </p:nvPr>
        </p:nvPicPr>
        <p:blipFill>
          <a:blip r:embed="rId2"/>
          <a:stretch>
            <a:fillRect/>
          </a:stretch>
        </p:blipFill>
        <p:spPr>
          <a:xfrm>
            <a:off x="2784633" y="1998617"/>
            <a:ext cx="6622733" cy="4752499"/>
          </a:xfrm>
          <a:prstGeom prst="rect">
            <a:avLst/>
          </a:prstGeom>
        </p:spPr>
      </p:pic>
    </p:spTree>
    <p:extLst>
      <p:ext uri="{BB962C8B-B14F-4D97-AF65-F5344CB8AC3E}">
        <p14:creationId xmlns:p14="http://schemas.microsoft.com/office/powerpoint/2010/main" val="301541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B57A-4EEE-4AD8-A012-98A32283F500}"/>
              </a:ext>
            </a:extLst>
          </p:cNvPr>
          <p:cNvSpPr>
            <a:spLocks noGrp="1"/>
          </p:cNvSpPr>
          <p:nvPr>
            <p:ph type="title"/>
          </p:nvPr>
        </p:nvSpPr>
        <p:spPr/>
        <p:txBody>
          <a:bodyPr/>
          <a:lstStyle/>
          <a:p>
            <a:r>
              <a:rPr lang="en-US" dirty="0"/>
              <a:t>Purchasing Power in Cities</a:t>
            </a:r>
          </a:p>
        </p:txBody>
      </p:sp>
      <p:sp>
        <p:nvSpPr>
          <p:cNvPr id="4" name="Text Placeholder 3">
            <a:extLst>
              <a:ext uri="{FF2B5EF4-FFF2-40B4-BE49-F238E27FC236}">
                <a16:creationId xmlns:a16="http://schemas.microsoft.com/office/drawing/2014/main" id="{D8447BC7-2DE4-4E0B-8110-645FA121C87C}"/>
              </a:ext>
            </a:extLst>
          </p:cNvPr>
          <p:cNvSpPr>
            <a:spLocks noGrp="1"/>
          </p:cNvSpPr>
          <p:nvPr>
            <p:ph type="body" idx="1"/>
          </p:nvPr>
        </p:nvSpPr>
        <p:spPr/>
        <p:txBody>
          <a:bodyPr/>
          <a:lstStyle/>
          <a:p>
            <a:r>
              <a:rPr lang="en-US" dirty="0"/>
              <a:t>Highest Purchasing Power	</a:t>
            </a:r>
          </a:p>
        </p:txBody>
      </p:sp>
      <p:sp>
        <p:nvSpPr>
          <p:cNvPr id="6" name="Text Placeholder 5">
            <a:extLst>
              <a:ext uri="{FF2B5EF4-FFF2-40B4-BE49-F238E27FC236}">
                <a16:creationId xmlns:a16="http://schemas.microsoft.com/office/drawing/2014/main" id="{7FA8434C-F9A0-4DCA-9D83-E6C85554B65A}"/>
              </a:ext>
            </a:extLst>
          </p:cNvPr>
          <p:cNvSpPr>
            <a:spLocks noGrp="1"/>
          </p:cNvSpPr>
          <p:nvPr>
            <p:ph type="body" sz="quarter" idx="3"/>
          </p:nvPr>
        </p:nvSpPr>
        <p:spPr/>
        <p:txBody>
          <a:bodyPr/>
          <a:lstStyle/>
          <a:p>
            <a:r>
              <a:rPr lang="en-US" dirty="0"/>
              <a:t>Lowest Purchasing Power</a:t>
            </a:r>
          </a:p>
        </p:txBody>
      </p:sp>
      <p:pic>
        <p:nvPicPr>
          <p:cNvPr id="8" name="Content Placeholder 7">
            <a:extLst>
              <a:ext uri="{FF2B5EF4-FFF2-40B4-BE49-F238E27FC236}">
                <a16:creationId xmlns:a16="http://schemas.microsoft.com/office/drawing/2014/main" id="{2F2A8910-8075-4B3D-AB50-D9BA52EE5ECE}"/>
              </a:ext>
            </a:extLst>
          </p:cNvPr>
          <p:cNvPicPr>
            <a:picLocks noGrp="1"/>
          </p:cNvPicPr>
          <p:nvPr>
            <p:ph sz="half" idx="2"/>
          </p:nvPr>
        </p:nvPicPr>
        <p:blipFill>
          <a:blip r:embed="rId2"/>
          <a:stretch>
            <a:fillRect/>
          </a:stretch>
        </p:blipFill>
        <p:spPr>
          <a:xfrm>
            <a:off x="2037807" y="2481262"/>
            <a:ext cx="2037806" cy="3924020"/>
          </a:xfrm>
          <a:prstGeom prst="rect">
            <a:avLst/>
          </a:prstGeom>
        </p:spPr>
      </p:pic>
      <p:pic>
        <p:nvPicPr>
          <p:cNvPr id="9" name="Content Placeholder 8">
            <a:extLst>
              <a:ext uri="{FF2B5EF4-FFF2-40B4-BE49-F238E27FC236}">
                <a16:creationId xmlns:a16="http://schemas.microsoft.com/office/drawing/2014/main" id="{FC303486-2A72-4732-923B-A4071F0ED41E}"/>
              </a:ext>
            </a:extLst>
          </p:cNvPr>
          <p:cNvPicPr>
            <a:picLocks noGrp="1"/>
          </p:cNvPicPr>
          <p:nvPr>
            <p:ph sz="quarter" idx="4"/>
          </p:nvPr>
        </p:nvPicPr>
        <p:blipFill>
          <a:blip r:embed="rId3"/>
          <a:stretch>
            <a:fillRect/>
          </a:stretch>
        </p:blipFill>
        <p:spPr>
          <a:xfrm>
            <a:off x="6643438" y="2481262"/>
            <a:ext cx="2037806" cy="3924020"/>
          </a:xfrm>
          <a:prstGeom prst="rect">
            <a:avLst/>
          </a:prstGeom>
        </p:spPr>
      </p:pic>
    </p:spTree>
    <p:extLst>
      <p:ext uri="{BB962C8B-B14F-4D97-AF65-F5344CB8AC3E}">
        <p14:creationId xmlns:p14="http://schemas.microsoft.com/office/powerpoint/2010/main" val="113646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2800C9-E986-4B38-9097-7FA8ADF04ABD}"/>
              </a:ext>
            </a:extLst>
          </p:cNvPr>
          <p:cNvSpPr>
            <a:spLocks noGrp="1"/>
          </p:cNvSpPr>
          <p:nvPr>
            <p:ph type="title"/>
          </p:nvPr>
        </p:nvSpPr>
        <p:spPr/>
        <p:txBody>
          <a:bodyPr/>
          <a:lstStyle/>
          <a:p>
            <a:r>
              <a:rPr lang="en-US" dirty="0"/>
              <a:t>Most Entertaining Cities</a:t>
            </a:r>
          </a:p>
        </p:txBody>
      </p:sp>
      <p:pic>
        <p:nvPicPr>
          <p:cNvPr id="9" name="Content Placeholder 8">
            <a:extLst>
              <a:ext uri="{FF2B5EF4-FFF2-40B4-BE49-F238E27FC236}">
                <a16:creationId xmlns:a16="http://schemas.microsoft.com/office/drawing/2014/main" id="{ACAC8B33-44E7-4691-BB59-DB9B7D72F524}"/>
              </a:ext>
            </a:extLst>
          </p:cNvPr>
          <p:cNvPicPr>
            <a:picLocks noGrp="1"/>
          </p:cNvPicPr>
          <p:nvPr>
            <p:ph idx="1"/>
          </p:nvPr>
        </p:nvPicPr>
        <p:blipFill>
          <a:blip r:embed="rId2"/>
          <a:stretch>
            <a:fillRect/>
          </a:stretch>
        </p:blipFill>
        <p:spPr>
          <a:xfrm>
            <a:off x="4029304" y="1214844"/>
            <a:ext cx="4133391" cy="5408023"/>
          </a:xfrm>
          <a:prstGeom prst="rect">
            <a:avLst/>
          </a:prstGeom>
        </p:spPr>
      </p:pic>
    </p:spTree>
    <p:extLst>
      <p:ext uri="{BB962C8B-B14F-4D97-AF65-F5344CB8AC3E}">
        <p14:creationId xmlns:p14="http://schemas.microsoft.com/office/powerpoint/2010/main" val="347842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6C4F-B080-4A01-8660-3BC2AF2DEE45}"/>
              </a:ext>
            </a:extLst>
          </p:cNvPr>
          <p:cNvSpPr>
            <a:spLocks noGrp="1"/>
          </p:cNvSpPr>
          <p:nvPr>
            <p:ph type="title"/>
          </p:nvPr>
        </p:nvSpPr>
        <p:spPr/>
        <p:txBody>
          <a:bodyPr/>
          <a:lstStyle/>
          <a:p>
            <a:r>
              <a:rPr lang="en-US" dirty="0"/>
              <a:t>Affordability vs Entertainment by City</a:t>
            </a:r>
          </a:p>
        </p:txBody>
      </p:sp>
      <p:pic>
        <p:nvPicPr>
          <p:cNvPr id="4" name="Content Placeholder 3">
            <a:extLst>
              <a:ext uri="{FF2B5EF4-FFF2-40B4-BE49-F238E27FC236}">
                <a16:creationId xmlns:a16="http://schemas.microsoft.com/office/drawing/2014/main" id="{E753E6C9-8E19-431F-B45D-4A3428A91EA2}"/>
              </a:ext>
            </a:extLst>
          </p:cNvPr>
          <p:cNvPicPr>
            <a:picLocks noGrp="1"/>
          </p:cNvPicPr>
          <p:nvPr>
            <p:ph idx="1"/>
          </p:nvPr>
        </p:nvPicPr>
        <p:blipFill>
          <a:blip r:embed="rId2"/>
          <a:stretch>
            <a:fillRect/>
          </a:stretch>
        </p:blipFill>
        <p:spPr>
          <a:xfrm>
            <a:off x="3077908" y="2050869"/>
            <a:ext cx="6036183" cy="4545874"/>
          </a:xfrm>
          <a:prstGeom prst="rect">
            <a:avLst/>
          </a:prstGeom>
        </p:spPr>
      </p:pic>
    </p:spTree>
    <p:extLst>
      <p:ext uri="{BB962C8B-B14F-4D97-AF65-F5344CB8AC3E}">
        <p14:creationId xmlns:p14="http://schemas.microsoft.com/office/powerpoint/2010/main" val="258405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557C2-10EE-4D18-85BC-EB7CEDC79FD4}"/>
              </a:ext>
            </a:extLst>
          </p:cNvPr>
          <p:cNvSpPr>
            <a:spLocks noGrp="1"/>
          </p:cNvSpPr>
          <p:nvPr>
            <p:ph type="title"/>
          </p:nvPr>
        </p:nvSpPr>
        <p:spPr/>
        <p:txBody>
          <a:bodyPr/>
          <a:lstStyle/>
          <a:p>
            <a:r>
              <a:rPr lang="en-US" dirty="0"/>
              <a:t>And the winner is…</a:t>
            </a:r>
          </a:p>
        </p:txBody>
      </p:sp>
    </p:spTree>
    <p:extLst>
      <p:ext uri="{BB962C8B-B14F-4D97-AF65-F5344CB8AC3E}">
        <p14:creationId xmlns:p14="http://schemas.microsoft.com/office/powerpoint/2010/main" val="816051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433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Finding the Best City to Move to in The United States </vt:lpstr>
      <vt:lpstr>Introduction</vt:lpstr>
      <vt:lpstr>Data</vt:lpstr>
      <vt:lpstr>Cities Considered</vt:lpstr>
      <vt:lpstr>Income vs Housing Price by City</vt:lpstr>
      <vt:lpstr>Purchasing Power in Cities</vt:lpstr>
      <vt:lpstr>Most Entertaining Cities</vt:lpstr>
      <vt:lpstr>Affordability vs Entertainment by City</vt:lpstr>
      <vt:lpstr>And the winner is…</vt:lpstr>
      <vt:lpstr>HOUSTON, TX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City to Move to in The United States</dc:title>
  <dc:creator>Greg Sullivan</dc:creator>
  <cp:lastModifiedBy>Greg Sullivan</cp:lastModifiedBy>
  <cp:revision>2</cp:revision>
  <dcterms:created xsi:type="dcterms:W3CDTF">2020-07-02T19:57:14Z</dcterms:created>
  <dcterms:modified xsi:type="dcterms:W3CDTF">2020-07-02T20:06:26Z</dcterms:modified>
</cp:coreProperties>
</file>