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0"/>
  </p:notesMasterIdLst>
  <p:sldIdLst>
    <p:sldId id="261" r:id="rId3"/>
    <p:sldId id="487" r:id="rId4"/>
    <p:sldId id="488" r:id="rId5"/>
    <p:sldId id="471" r:id="rId6"/>
    <p:sldId id="494" r:id="rId7"/>
    <p:sldId id="478" r:id="rId8"/>
    <p:sldId id="495" r:id="rId9"/>
    <p:sldId id="503" r:id="rId10"/>
    <p:sldId id="497" r:id="rId11"/>
    <p:sldId id="501" r:id="rId12"/>
    <p:sldId id="498" r:id="rId13"/>
    <p:sldId id="499" r:id="rId14"/>
    <p:sldId id="472" r:id="rId15"/>
    <p:sldId id="502" r:id="rId16"/>
    <p:sldId id="496" r:id="rId17"/>
    <p:sldId id="490" r:id="rId18"/>
    <p:sldId id="489" r:id="rId19"/>
  </p:sldIdLst>
  <p:sldSz cx="9144000" cy="6858000" type="screen4x3"/>
  <p:notesSz cx="6797675" cy="9928225"/>
  <p:defaultTextStyle>
    <a:defPPr>
      <a:defRPr lang="en-GB"/>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B0"/>
    <a:srgbClr val="0075AE"/>
    <a:srgbClr val="6666FF"/>
    <a:srgbClr val="6699FF"/>
    <a:srgbClr val="339966"/>
    <a:srgbClr val="99CCFF"/>
    <a:srgbClr val="FF9966"/>
    <a:srgbClr val="094E88"/>
    <a:srgbClr val="4C4B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87227" autoAdjust="0"/>
  </p:normalViewPr>
  <p:slideViewPr>
    <p:cSldViewPr>
      <p:cViewPr>
        <p:scale>
          <a:sx n="75" d="100"/>
          <a:sy n="75" d="100"/>
        </p:scale>
        <p:origin x="-8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00" y="1050"/>
      </p:cViewPr>
      <p:guideLst>
        <p:guide orient="horz" pos="3126"/>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4C71B-8C1B-4250-818D-305DC6D8DCFE}" type="doc">
      <dgm:prSet loTypeId="urn:microsoft.com/office/officeart/2005/8/layout/list1" loCatId="list" qsTypeId="urn:microsoft.com/office/officeart/2005/8/quickstyle/3d2" qsCatId="3D" csTypeId="urn:microsoft.com/office/officeart/2005/8/colors/colorful4" csCatId="colorful" phldr="1"/>
      <dgm:spPr/>
      <dgm:t>
        <a:bodyPr/>
        <a:lstStyle/>
        <a:p>
          <a:endParaRPr lang="en-US"/>
        </a:p>
      </dgm:t>
    </dgm:pt>
    <dgm:pt modelId="{37813114-4717-462D-9B7B-C97F8F0876D2}">
      <dgm:prSet phldrT="[Text]" custT="1"/>
      <dgm:spPr/>
      <dgm:t>
        <a:bodyPr/>
        <a:lstStyle/>
        <a:p>
          <a:r>
            <a:rPr lang="en-US" sz="1600" dirty="0" smtClean="0"/>
            <a:t>2011 Solutions</a:t>
          </a:r>
          <a:endParaRPr lang="en-US" sz="1600" dirty="0"/>
        </a:p>
      </dgm:t>
    </dgm:pt>
    <dgm:pt modelId="{5711F07C-0081-474D-8D98-DD3FAF8D4129}" type="parTrans" cxnId="{8541DA1D-927E-4F0A-B7B8-D747A8FE1DD9}">
      <dgm:prSet/>
      <dgm:spPr/>
      <dgm:t>
        <a:bodyPr/>
        <a:lstStyle/>
        <a:p>
          <a:endParaRPr lang="en-US" sz="1600"/>
        </a:p>
      </dgm:t>
    </dgm:pt>
    <dgm:pt modelId="{0C4059FA-4061-430E-B7F1-FFACE5B3E2D2}" type="sibTrans" cxnId="{8541DA1D-927E-4F0A-B7B8-D747A8FE1DD9}">
      <dgm:prSet/>
      <dgm:spPr/>
      <dgm:t>
        <a:bodyPr/>
        <a:lstStyle/>
        <a:p>
          <a:endParaRPr lang="en-US" sz="1600"/>
        </a:p>
      </dgm:t>
    </dgm:pt>
    <dgm:pt modelId="{BD8D1A77-610A-4C64-9A7B-123E543CF131}">
      <dgm:prSet phldrT="[Text]" custT="1"/>
      <dgm:spPr/>
      <dgm:t>
        <a:bodyPr/>
        <a:lstStyle/>
        <a:p>
          <a:r>
            <a:rPr lang="en-US" sz="1600" dirty="0" smtClean="0"/>
            <a:t>Short-term pain points</a:t>
          </a:r>
          <a:endParaRPr lang="en-US" sz="1600" dirty="0"/>
        </a:p>
      </dgm:t>
    </dgm:pt>
    <dgm:pt modelId="{91258CB4-E302-466F-89F2-50DC9A011B7D}" type="parTrans" cxnId="{7EEF5B28-6032-4342-ADD7-A2F6A7E7DF00}">
      <dgm:prSet/>
      <dgm:spPr/>
      <dgm:t>
        <a:bodyPr/>
        <a:lstStyle/>
        <a:p>
          <a:endParaRPr lang="en-US" sz="1600"/>
        </a:p>
      </dgm:t>
    </dgm:pt>
    <dgm:pt modelId="{AFA6DFF6-8682-4908-B4EF-B500922F6D1B}" type="sibTrans" cxnId="{7EEF5B28-6032-4342-ADD7-A2F6A7E7DF00}">
      <dgm:prSet/>
      <dgm:spPr/>
      <dgm:t>
        <a:bodyPr/>
        <a:lstStyle/>
        <a:p>
          <a:endParaRPr lang="en-US" sz="1600"/>
        </a:p>
      </dgm:t>
    </dgm:pt>
    <dgm:pt modelId="{09D9A9DA-F57C-45B9-9A60-4735CC6B1BB2}">
      <dgm:prSet phldrT="[Text]" custT="1"/>
      <dgm:spPr/>
      <dgm:t>
        <a:bodyPr/>
        <a:lstStyle/>
        <a:p>
          <a:r>
            <a:rPr lang="en-US" sz="1600" dirty="0" smtClean="0">
              <a:solidFill>
                <a:schemeClr val="tx1"/>
              </a:solidFill>
            </a:rPr>
            <a:t>Immediate needs</a:t>
          </a:r>
          <a:endParaRPr lang="en-US" sz="1600" dirty="0">
            <a:solidFill>
              <a:schemeClr val="tx1"/>
            </a:solidFill>
          </a:endParaRPr>
        </a:p>
      </dgm:t>
    </dgm:pt>
    <dgm:pt modelId="{5D03F91C-A3D8-48C2-98DF-78301E620C3A}" type="parTrans" cxnId="{0D29B1AE-8CEA-4B33-A5C0-83DA3D3AB1CC}">
      <dgm:prSet/>
      <dgm:spPr/>
      <dgm:t>
        <a:bodyPr/>
        <a:lstStyle/>
        <a:p>
          <a:endParaRPr lang="en-US" sz="1600"/>
        </a:p>
      </dgm:t>
    </dgm:pt>
    <dgm:pt modelId="{018F64B0-639D-4198-B83B-14AA47F65E2C}" type="sibTrans" cxnId="{0D29B1AE-8CEA-4B33-A5C0-83DA3D3AB1CC}">
      <dgm:prSet/>
      <dgm:spPr/>
      <dgm:t>
        <a:bodyPr/>
        <a:lstStyle/>
        <a:p>
          <a:endParaRPr lang="en-US" sz="1600"/>
        </a:p>
      </dgm:t>
    </dgm:pt>
    <dgm:pt modelId="{312174E7-7ACB-4F32-942F-7B165BCD9046}" type="pres">
      <dgm:prSet presAssocID="{4844C71B-8C1B-4250-818D-305DC6D8DCFE}" presName="linear" presStyleCnt="0">
        <dgm:presLayoutVars>
          <dgm:dir/>
          <dgm:animLvl val="lvl"/>
          <dgm:resizeHandles val="exact"/>
        </dgm:presLayoutVars>
      </dgm:prSet>
      <dgm:spPr/>
      <dgm:t>
        <a:bodyPr/>
        <a:lstStyle/>
        <a:p>
          <a:endParaRPr lang="en-US"/>
        </a:p>
      </dgm:t>
    </dgm:pt>
    <dgm:pt modelId="{3FCD11C2-E157-45D5-B0DA-3FAAAA31518D}" type="pres">
      <dgm:prSet presAssocID="{37813114-4717-462D-9B7B-C97F8F0876D2}" presName="parentLin" presStyleCnt="0"/>
      <dgm:spPr/>
    </dgm:pt>
    <dgm:pt modelId="{F09E386A-F1B5-4EE6-A33D-DFB9F703F150}" type="pres">
      <dgm:prSet presAssocID="{37813114-4717-462D-9B7B-C97F8F0876D2}" presName="parentLeftMargin" presStyleLbl="node1" presStyleIdx="0" presStyleCnt="3"/>
      <dgm:spPr/>
      <dgm:t>
        <a:bodyPr/>
        <a:lstStyle/>
        <a:p>
          <a:endParaRPr lang="en-US"/>
        </a:p>
      </dgm:t>
    </dgm:pt>
    <dgm:pt modelId="{AB61C4A2-37AF-4265-93A1-50D3BA55EC52}" type="pres">
      <dgm:prSet presAssocID="{37813114-4717-462D-9B7B-C97F8F0876D2}" presName="parentText" presStyleLbl="node1" presStyleIdx="0" presStyleCnt="3" custScaleX="104983">
        <dgm:presLayoutVars>
          <dgm:chMax val="0"/>
          <dgm:bulletEnabled val="1"/>
        </dgm:presLayoutVars>
      </dgm:prSet>
      <dgm:spPr/>
      <dgm:t>
        <a:bodyPr/>
        <a:lstStyle/>
        <a:p>
          <a:endParaRPr lang="en-US"/>
        </a:p>
      </dgm:t>
    </dgm:pt>
    <dgm:pt modelId="{8944E531-72C5-42A0-8401-4094505A3818}" type="pres">
      <dgm:prSet presAssocID="{37813114-4717-462D-9B7B-C97F8F0876D2}" presName="negativeSpace" presStyleCnt="0"/>
      <dgm:spPr/>
    </dgm:pt>
    <dgm:pt modelId="{1DA8C197-D4DE-48DB-BEBF-4BB5983F3C38}" type="pres">
      <dgm:prSet presAssocID="{37813114-4717-462D-9B7B-C97F8F0876D2}" presName="childText" presStyleLbl="conFgAcc1" presStyleIdx="0" presStyleCnt="3">
        <dgm:presLayoutVars>
          <dgm:bulletEnabled val="1"/>
        </dgm:presLayoutVars>
      </dgm:prSet>
      <dgm:spPr/>
    </dgm:pt>
    <dgm:pt modelId="{0FA159A8-2EBD-4060-895A-E023F80ADF87}" type="pres">
      <dgm:prSet presAssocID="{0C4059FA-4061-430E-B7F1-FFACE5B3E2D2}" presName="spaceBetweenRectangles" presStyleCnt="0"/>
      <dgm:spPr/>
    </dgm:pt>
    <dgm:pt modelId="{8EA79A08-D3AC-43B3-9790-341528FD62A1}" type="pres">
      <dgm:prSet presAssocID="{BD8D1A77-610A-4C64-9A7B-123E543CF131}" presName="parentLin" presStyleCnt="0"/>
      <dgm:spPr/>
    </dgm:pt>
    <dgm:pt modelId="{460E006C-FF96-4F72-9D5C-C6E199703D15}" type="pres">
      <dgm:prSet presAssocID="{BD8D1A77-610A-4C64-9A7B-123E543CF131}" presName="parentLeftMargin" presStyleLbl="node1" presStyleIdx="0" presStyleCnt="3"/>
      <dgm:spPr/>
      <dgm:t>
        <a:bodyPr/>
        <a:lstStyle/>
        <a:p>
          <a:endParaRPr lang="en-US"/>
        </a:p>
      </dgm:t>
    </dgm:pt>
    <dgm:pt modelId="{0F56F02F-F6B3-4EC8-ABBC-71AC5446CE42}" type="pres">
      <dgm:prSet presAssocID="{BD8D1A77-610A-4C64-9A7B-123E543CF131}" presName="parentText" presStyleLbl="node1" presStyleIdx="1" presStyleCnt="3" custScaleX="111623">
        <dgm:presLayoutVars>
          <dgm:chMax val="0"/>
          <dgm:bulletEnabled val="1"/>
        </dgm:presLayoutVars>
      </dgm:prSet>
      <dgm:spPr/>
      <dgm:t>
        <a:bodyPr/>
        <a:lstStyle/>
        <a:p>
          <a:endParaRPr lang="en-US"/>
        </a:p>
      </dgm:t>
    </dgm:pt>
    <dgm:pt modelId="{50CF2041-143D-449B-B7A2-66A98F6A8A27}" type="pres">
      <dgm:prSet presAssocID="{BD8D1A77-610A-4C64-9A7B-123E543CF131}" presName="negativeSpace" presStyleCnt="0"/>
      <dgm:spPr/>
    </dgm:pt>
    <dgm:pt modelId="{337D5F29-E307-454F-9E40-840ABEC170C4}" type="pres">
      <dgm:prSet presAssocID="{BD8D1A77-610A-4C64-9A7B-123E543CF131}" presName="childText" presStyleLbl="conFgAcc1" presStyleIdx="1" presStyleCnt="3">
        <dgm:presLayoutVars>
          <dgm:bulletEnabled val="1"/>
        </dgm:presLayoutVars>
      </dgm:prSet>
      <dgm:spPr/>
    </dgm:pt>
    <dgm:pt modelId="{273827B3-8331-4B5B-8375-AEA8CCC05FA8}" type="pres">
      <dgm:prSet presAssocID="{AFA6DFF6-8682-4908-B4EF-B500922F6D1B}" presName="spaceBetweenRectangles" presStyleCnt="0"/>
      <dgm:spPr/>
    </dgm:pt>
    <dgm:pt modelId="{DB470B17-5F1D-4D52-99A0-1D235C1B6463}" type="pres">
      <dgm:prSet presAssocID="{09D9A9DA-F57C-45B9-9A60-4735CC6B1BB2}" presName="parentLin" presStyleCnt="0"/>
      <dgm:spPr/>
    </dgm:pt>
    <dgm:pt modelId="{8CBEDC19-B3BD-4A23-816A-95946C68F0CE}" type="pres">
      <dgm:prSet presAssocID="{09D9A9DA-F57C-45B9-9A60-4735CC6B1BB2}" presName="parentLeftMargin" presStyleLbl="node1" presStyleIdx="1" presStyleCnt="3"/>
      <dgm:spPr/>
      <dgm:t>
        <a:bodyPr/>
        <a:lstStyle/>
        <a:p>
          <a:endParaRPr lang="en-US"/>
        </a:p>
      </dgm:t>
    </dgm:pt>
    <dgm:pt modelId="{829324FA-EA08-44B1-9BAE-E429D14ACE2C}" type="pres">
      <dgm:prSet presAssocID="{09D9A9DA-F57C-45B9-9A60-4735CC6B1BB2}" presName="parentText" presStyleLbl="node1" presStyleIdx="2" presStyleCnt="3">
        <dgm:presLayoutVars>
          <dgm:chMax val="0"/>
          <dgm:bulletEnabled val="1"/>
        </dgm:presLayoutVars>
      </dgm:prSet>
      <dgm:spPr/>
      <dgm:t>
        <a:bodyPr/>
        <a:lstStyle/>
        <a:p>
          <a:endParaRPr lang="en-US"/>
        </a:p>
      </dgm:t>
    </dgm:pt>
    <dgm:pt modelId="{E09D6484-8DF1-4B49-B086-DB49B117A3D8}" type="pres">
      <dgm:prSet presAssocID="{09D9A9DA-F57C-45B9-9A60-4735CC6B1BB2}" presName="negativeSpace" presStyleCnt="0"/>
      <dgm:spPr/>
    </dgm:pt>
    <dgm:pt modelId="{D6673D16-F199-4DBB-90D7-692170831018}" type="pres">
      <dgm:prSet presAssocID="{09D9A9DA-F57C-45B9-9A60-4735CC6B1BB2}" presName="childText" presStyleLbl="conFgAcc1" presStyleIdx="2" presStyleCnt="3">
        <dgm:presLayoutVars>
          <dgm:bulletEnabled val="1"/>
        </dgm:presLayoutVars>
      </dgm:prSet>
      <dgm:spPr/>
    </dgm:pt>
  </dgm:ptLst>
  <dgm:cxnLst>
    <dgm:cxn modelId="{7EEF5B28-6032-4342-ADD7-A2F6A7E7DF00}" srcId="{4844C71B-8C1B-4250-818D-305DC6D8DCFE}" destId="{BD8D1A77-610A-4C64-9A7B-123E543CF131}" srcOrd="1" destOrd="0" parTransId="{91258CB4-E302-466F-89F2-50DC9A011B7D}" sibTransId="{AFA6DFF6-8682-4908-B4EF-B500922F6D1B}"/>
    <dgm:cxn modelId="{82169E7D-1FB1-4CC6-815C-95EAC11AE7C3}" type="presOf" srcId="{09D9A9DA-F57C-45B9-9A60-4735CC6B1BB2}" destId="{829324FA-EA08-44B1-9BAE-E429D14ACE2C}" srcOrd="1" destOrd="0" presId="urn:microsoft.com/office/officeart/2005/8/layout/list1"/>
    <dgm:cxn modelId="{F05CF2FC-6AFA-4681-B6C1-6605D6F219C5}" type="presOf" srcId="{37813114-4717-462D-9B7B-C97F8F0876D2}" destId="{AB61C4A2-37AF-4265-93A1-50D3BA55EC52}" srcOrd="1" destOrd="0" presId="urn:microsoft.com/office/officeart/2005/8/layout/list1"/>
    <dgm:cxn modelId="{8541DA1D-927E-4F0A-B7B8-D747A8FE1DD9}" srcId="{4844C71B-8C1B-4250-818D-305DC6D8DCFE}" destId="{37813114-4717-462D-9B7B-C97F8F0876D2}" srcOrd="0" destOrd="0" parTransId="{5711F07C-0081-474D-8D98-DD3FAF8D4129}" sibTransId="{0C4059FA-4061-430E-B7F1-FFACE5B3E2D2}"/>
    <dgm:cxn modelId="{4E823B60-E073-4362-ABD7-B21088807AEF}" type="presOf" srcId="{4844C71B-8C1B-4250-818D-305DC6D8DCFE}" destId="{312174E7-7ACB-4F32-942F-7B165BCD9046}" srcOrd="0" destOrd="0" presId="urn:microsoft.com/office/officeart/2005/8/layout/list1"/>
    <dgm:cxn modelId="{D6E6E4EF-36A9-4CE3-9EE4-3A4A8CDB98CB}" type="presOf" srcId="{BD8D1A77-610A-4C64-9A7B-123E543CF131}" destId="{0F56F02F-F6B3-4EC8-ABBC-71AC5446CE42}" srcOrd="1" destOrd="0" presId="urn:microsoft.com/office/officeart/2005/8/layout/list1"/>
    <dgm:cxn modelId="{DBFE8C42-F8E6-45A8-90E0-64DCC1FC0191}" type="presOf" srcId="{09D9A9DA-F57C-45B9-9A60-4735CC6B1BB2}" destId="{8CBEDC19-B3BD-4A23-816A-95946C68F0CE}" srcOrd="0" destOrd="0" presId="urn:microsoft.com/office/officeart/2005/8/layout/list1"/>
    <dgm:cxn modelId="{558C6B61-C6E8-41C2-9BDE-8171C5DE2C20}" type="presOf" srcId="{37813114-4717-462D-9B7B-C97F8F0876D2}" destId="{F09E386A-F1B5-4EE6-A33D-DFB9F703F150}" srcOrd="0" destOrd="0" presId="urn:microsoft.com/office/officeart/2005/8/layout/list1"/>
    <dgm:cxn modelId="{E4941567-A550-4543-8614-52E35DC22C88}" type="presOf" srcId="{BD8D1A77-610A-4C64-9A7B-123E543CF131}" destId="{460E006C-FF96-4F72-9D5C-C6E199703D15}" srcOrd="0" destOrd="0" presId="urn:microsoft.com/office/officeart/2005/8/layout/list1"/>
    <dgm:cxn modelId="{0D29B1AE-8CEA-4B33-A5C0-83DA3D3AB1CC}" srcId="{4844C71B-8C1B-4250-818D-305DC6D8DCFE}" destId="{09D9A9DA-F57C-45B9-9A60-4735CC6B1BB2}" srcOrd="2" destOrd="0" parTransId="{5D03F91C-A3D8-48C2-98DF-78301E620C3A}" sibTransId="{018F64B0-639D-4198-B83B-14AA47F65E2C}"/>
    <dgm:cxn modelId="{6DC8CD9E-A055-4443-B3AE-F0BC6260D235}" type="presParOf" srcId="{312174E7-7ACB-4F32-942F-7B165BCD9046}" destId="{3FCD11C2-E157-45D5-B0DA-3FAAAA31518D}" srcOrd="0" destOrd="0" presId="urn:microsoft.com/office/officeart/2005/8/layout/list1"/>
    <dgm:cxn modelId="{0CF59202-681E-407E-9E88-6DBDE663FA28}" type="presParOf" srcId="{3FCD11C2-E157-45D5-B0DA-3FAAAA31518D}" destId="{F09E386A-F1B5-4EE6-A33D-DFB9F703F150}" srcOrd="0" destOrd="0" presId="urn:microsoft.com/office/officeart/2005/8/layout/list1"/>
    <dgm:cxn modelId="{A2942397-4A32-4C20-9033-225A43776B57}" type="presParOf" srcId="{3FCD11C2-E157-45D5-B0DA-3FAAAA31518D}" destId="{AB61C4A2-37AF-4265-93A1-50D3BA55EC52}" srcOrd="1" destOrd="0" presId="urn:microsoft.com/office/officeart/2005/8/layout/list1"/>
    <dgm:cxn modelId="{9C8C1D13-5A28-4E12-AEC6-ECEB7D608F91}" type="presParOf" srcId="{312174E7-7ACB-4F32-942F-7B165BCD9046}" destId="{8944E531-72C5-42A0-8401-4094505A3818}" srcOrd="1" destOrd="0" presId="urn:microsoft.com/office/officeart/2005/8/layout/list1"/>
    <dgm:cxn modelId="{32C509AD-8897-4820-81A4-C51C5B59F067}" type="presParOf" srcId="{312174E7-7ACB-4F32-942F-7B165BCD9046}" destId="{1DA8C197-D4DE-48DB-BEBF-4BB5983F3C38}" srcOrd="2" destOrd="0" presId="urn:microsoft.com/office/officeart/2005/8/layout/list1"/>
    <dgm:cxn modelId="{04B96A84-D361-403D-85A9-23173A1BBED5}" type="presParOf" srcId="{312174E7-7ACB-4F32-942F-7B165BCD9046}" destId="{0FA159A8-2EBD-4060-895A-E023F80ADF87}" srcOrd="3" destOrd="0" presId="urn:microsoft.com/office/officeart/2005/8/layout/list1"/>
    <dgm:cxn modelId="{7C0DF0CC-D475-4C06-ABFC-94CA364CF999}" type="presParOf" srcId="{312174E7-7ACB-4F32-942F-7B165BCD9046}" destId="{8EA79A08-D3AC-43B3-9790-341528FD62A1}" srcOrd="4" destOrd="0" presId="urn:microsoft.com/office/officeart/2005/8/layout/list1"/>
    <dgm:cxn modelId="{2756B304-2371-4011-8D67-A9E454D5F7C6}" type="presParOf" srcId="{8EA79A08-D3AC-43B3-9790-341528FD62A1}" destId="{460E006C-FF96-4F72-9D5C-C6E199703D15}" srcOrd="0" destOrd="0" presId="urn:microsoft.com/office/officeart/2005/8/layout/list1"/>
    <dgm:cxn modelId="{B80590EA-9EEB-4ABF-A5B4-D8F5C2BABDFC}" type="presParOf" srcId="{8EA79A08-D3AC-43B3-9790-341528FD62A1}" destId="{0F56F02F-F6B3-4EC8-ABBC-71AC5446CE42}" srcOrd="1" destOrd="0" presId="urn:microsoft.com/office/officeart/2005/8/layout/list1"/>
    <dgm:cxn modelId="{5D3C4A17-81CA-4BF7-8992-5A7A090380D4}" type="presParOf" srcId="{312174E7-7ACB-4F32-942F-7B165BCD9046}" destId="{50CF2041-143D-449B-B7A2-66A98F6A8A27}" srcOrd="5" destOrd="0" presId="urn:microsoft.com/office/officeart/2005/8/layout/list1"/>
    <dgm:cxn modelId="{2E108DA0-1353-44F6-882E-F709A89DF3DC}" type="presParOf" srcId="{312174E7-7ACB-4F32-942F-7B165BCD9046}" destId="{337D5F29-E307-454F-9E40-840ABEC170C4}" srcOrd="6" destOrd="0" presId="urn:microsoft.com/office/officeart/2005/8/layout/list1"/>
    <dgm:cxn modelId="{D70DF467-5330-469B-8D0B-C08C29128A51}" type="presParOf" srcId="{312174E7-7ACB-4F32-942F-7B165BCD9046}" destId="{273827B3-8331-4B5B-8375-AEA8CCC05FA8}" srcOrd="7" destOrd="0" presId="urn:microsoft.com/office/officeart/2005/8/layout/list1"/>
    <dgm:cxn modelId="{40DFF554-DE18-4D30-8845-B5EC52914BAE}" type="presParOf" srcId="{312174E7-7ACB-4F32-942F-7B165BCD9046}" destId="{DB470B17-5F1D-4D52-99A0-1D235C1B6463}" srcOrd="8" destOrd="0" presId="urn:microsoft.com/office/officeart/2005/8/layout/list1"/>
    <dgm:cxn modelId="{1BA70A54-6189-4A93-92C9-F1B8878032D1}" type="presParOf" srcId="{DB470B17-5F1D-4D52-99A0-1D235C1B6463}" destId="{8CBEDC19-B3BD-4A23-816A-95946C68F0CE}" srcOrd="0" destOrd="0" presId="urn:microsoft.com/office/officeart/2005/8/layout/list1"/>
    <dgm:cxn modelId="{038A4B20-C9FB-482B-8DEC-B14B59A3CC1D}" type="presParOf" srcId="{DB470B17-5F1D-4D52-99A0-1D235C1B6463}" destId="{829324FA-EA08-44B1-9BAE-E429D14ACE2C}" srcOrd="1" destOrd="0" presId="urn:microsoft.com/office/officeart/2005/8/layout/list1"/>
    <dgm:cxn modelId="{C39EC567-B321-423C-9932-E108F38790A7}" type="presParOf" srcId="{312174E7-7ACB-4F32-942F-7B165BCD9046}" destId="{E09D6484-8DF1-4B49-B086-DB49B117A3D8}" srcOrd="9" destOrd="0" presId="urn:microsoft.com/office/officeart/2005/8/layout/list1"/>
    <dgm:cxn modelId="{C6646CAB-9059-4F4C-B509-698777A97C78}" type="presParOf" srcId="{312174E7-7ACB-4F32-942F-7B165BCD9046}" destId="{D6673D16-F199-4DBB-90D7-692170831018}"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2D69DA-45A0-4DE4-97D0-C9E9376BABEA}" type="doc">
      <dgm:prSet loTypeId="urn:microsoft.com/office/officeart/2005/8/layout/vList2" loCatId="list" qsTypeId="urn:microsoft.com/office/officeart/2005/8/quickstyle/3d2" qsCatId="3D" csTypeId="urn:microsoft.com/office/officeart/2005/8/colors/accent2_2" csCatId="accent2" phldr="1"/>
      <dgm:spPr/>
      <dgm:t>
        <a:bodyPr/>
        <a:lstStyle/>
        <a:p>
          <a:endParaRPr lang="en-US"/>
        </a:p>
      </dgm:t>
    </dgm:pt>
    <dgm:pt modelId="{404EA505-0290-4208-A81B-FF3C69BEDA45}">
      <dgm:prSet/>
      <dgm:spPr/>
      <dgm:t>
        <a:bodyPr/>
        <a:lstStyle/>
        <a:p>
          <a:pPr algn="ctr" rtl="0"/>
          <a:r>
            <a:rPr lang="en-GB" b="1" dirty="0" smtClean="0"/>
            <a:t>Survey respondents profiled to gauge interest &amp; identify and target prospects for </a:t>
          </a:r>
          <a:br>
            <a:rPr lang="en-GB" b="1" dirty="0" smtClean="0"/>
          </a:br>
          <a:r>
            <a:rPr lang="en-GB" b="1" dirty="0" smtClean="0"/>
            <a:t>dynamic lead generation program in next stage. </a:t>
          </a:r>
          <a:endParaRPr lang="en-GB" b="1" i="0" baseline="0" dirty="0"/>
        </a:p>
      </dgm:t>
    </dgm:pt>
    <dgm:pt modelId="{D6F9158D-D1C4-4B53-991F-99AC2D5FEDF3}" type="parTrans" cxnId="{4CED7978-E19C-489F-942A-9CEFE4027AEE}">
      <dgm:prSet/>
      <dgm:spPr/>
      <dgm:t>
        <a:bodyPr/>
        <a:lstStyle/>
        <a:p>
          <a:endParaRPr lang="en-US"/>
        </a:p>
      </dgm:t>
    </dgm:pt>
    <dgm:pt modelId="{BEC11C8A-FABC-49DD-A9FB-7B45912CEC75}" type="sibTrans" cxnId="{4CED7978-E19C-489F-942A-9CEFE4027AEE}">
      <dgm:prSet/>
      <dgm:spPr/>
      <dgm:t>
        <a:bodyPr/>
        <a:lstStyle/>
        <a:p>
          <a:endParaRPr lang="en-US"/>
        </a:p>
      </dgm:t>
    </dgm:pt>
    <dgm:pt modelId="{B055C886-08CF-4B74-B34D-85B2AE1D5396}" type="pres">
      <dgm:prSet presAssocID="{442D69DA-45A0-4DE4-97D0-C9E9376BABEA}" presName="linear" presStyleCnt="0">
        <dgm:presLayoutVars>
          <dgm:animLvl val="lvl"/>
          <dgm:resizeHandles val="exact"/>
        </dgm:presLayoutVars>
      </dgm:prSet>
      <dgm:spPr/>
      <dgm:t>
        <a:bodyPr/>
        <a:lstStyle/>
        <a:p>
          <a:endParaRPr lang="en-US"/>
        </a:p>
      </dgm:t>
    </dgm:pt>
    <dgm:pt modelId="{145DFB5F-2EDB-460A-AC5B-C37E6A2F5AF1}" type="pres">
      <dgm:prSet presAssocID="{404EA505-0290-4208-A81B-FF3C69BEDA45}" presName="parentText" presStyleLbl="node1" presStyleIdx="0" presStyleCnt="1">
        <dgm:presLayoutVars>
          <dgm:chMax val="0"/>
          <dgm:bulletEnabled val="1"/>
        </dgm:presLayoutVars>
      </dgm:prSet>
      <dgm:spPr/>
      <dgm:t>
        <a:bodyPr/>
        <a:lstStyle/>
        <a:p>
          <a:endParaRPr lang="en-US"/>
        </a:p>
      </dgm:t>
    </dgm:pt>
  </dgm:ptLst>
  <dgm:cxnLst>
    <dgm:cxn modelId="{3DF98A3C-D53A-4B8C-B316-6B7AD770F5B1}" type="presOf" srcId="{442D69DA-45A0-4DE4-97D0-C9E9376BABEA}" destId="{B055C886-08CF-4B74-B34D-85B2AE1D5396}" srcOrd="0" destOrd="0" presId="urn:microsoft.com/office/officeart/2005/8/layout/vList2"/>
    <dgm:cxn modelId="{6EA5ED2D-7492-47BB-B083-65E2F2233EE3}" type="presOf" srcId="{404EA505-0290-4208-A81B-FF3C69BEDA45}" destId="{145DFB5F-2EDB-460A-AC5B-C37E6A2F5AF1}" srcOrd="0" destOrd="0" presId="urn:microsoft.com/office/officeart/2005/8/layout/vList2"/>
    <dgm:cxn modelId="{4CED7978-E19C-489F-942A-9CEFE4027AEE}" srcId="{442D69DA-45A0-4DE4-97D0-C9E9376BABEA}" destId="{404EA505-0290-4208-A81B-FF3C69BEDA45}" srcOrd="0" destOrd="0" parTransId="{D6F9158D-D1C4-4B53-991F-99AC2D5FEDF3}" sibTransId="{BEC11C8A-FABC-49DD-A9FB-7B45912CEC75}"/>
    <dgm:cxn modelId="{D7511957-F3CE-4AAC-AA50-3420F28AF71A}" type="presParOf" srcId="{B055C886-08CF-4B74-B34D-85B2AE1D5396}" destId="{145DFB5F-2EDB-460A-AC5B-C37E6A2F5AF1}"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rgbClr val="3B3BB0"/>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75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4B77EAFB-C851-485E-8B8F-205C6C7C27D0}" type="presOf" srcId="{D0A07E06-A911-9646-8777-CCC057CBB3B5}" destId="{81D76B89-F8A8-1944-8C1B-E6054754376D}"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2ECFF01D-2F54-4324-8119-5BD7CC776DFB}" type="presOf" srcId="{4567521B-3237-B945-857D-166B83B4BE58}" destId="{D73B2A4F-52F3-624B-861C-B1FA39735337}" srcOrd="0" destOrd="0" presId="urn:microsoft.com/office/officeart/2005/8/layout/cycle4"/>
    <dgm:cxn modelId="{1F1BEE69-2705-40AE-A226-E631A0203FDC}" type="presOf" srcId="{CC012EC5-A414-E74B-AD68-EEFF6AEA3032}" destId="{AE7275C2-DDED-2D48-846B-0C87F3CE63AC}" srcOrd="0" destOrd="0" presId="urn:microsoft.com/office/officeart/2005/8/layout/cycle4"/>
    <dgm:cxn modelId="{FA23DD82-DE35-4AC9-8023-8E864516D5D5}" type="presOf" srcId="{DD5DAEE0-7157-844E-A067-465D198D1C97}" destId="{D9D2BA94-ADB5-0C4D-A2FC-9DFDD590EEA8}"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6E2428D5-608E-473B-B00E-49130A91181A}" type="presOf" srcId="{46E9C4CD-AFA4-0D4B-B7FC-1D50A19BB92D}" destId="{C3B3684F-A386-0843-BC9E-8BD88C3E0B66}" srcOrd="0" destOrd="0" presId="urn:microsoft.com/office/officeart/2005/8/layout/cycle4"/>
    <dgm:cxn modelId="{FAAF04D8-D73E-D949-A0F6-BB3653D5293F}" srcId="{CC012EC5-A414-E74B-AD68-EEFF6AEA3032}" destId="{D0A07E06-A911-9646-8777-CCC057CBB3B5}" srcOrd="1" destOrd="0" parTransId="{D52D2E18-9455-0748-97D7-F98E91DC2B2C}" sibTransId="{1CD637D7-EFEC-414D-9480-7476046045D3}"/>
    <dgm:cxn modelId="{6507A0F0-943A-4B82-89B2-5D8DBBA5DD87}" type="presParOf" srcId="{AE7275C2-DDED-2D48-846B-0C87F3CE63AC}" destId="{7044F1A8-2BE6-9A4F-ADDC-67F4EBF5BDCF}" srcOrd="0" destOrd="0" presId="urn:microsoft.com/office/officeart/2005/8/layout/cycle4"/>
    <dgm:cxn modelId="{61B5E952-DCF2-4B15-841A-9FF30B546C26}" type="presParOf" srcId="{7044F1A8-2BE6-9A4F-ADDC-67F4EBF5BDCF}" destId="{76C6A644-3581-F148-BA58-FFE332F385B4}" srcOrd="0" destOrd="0" presId="urn:microsoft.com/office/officeart/2005/8/layout/cycle4"/>
    <dgm:cxn modelId="{B2E81D50-05A9-455F-ADDE-40995C902D19}" type="presParOf" srcId="{AE7275C2-DDED-2D48-846B-0C87F3CE63AC}" destId="{F0A2B597-DB01-6B44-8C68-883D8A9A4C5C}" srcOrd="1" destOrd="0" presId="urn:microsoft.com/office/officeart/2005/8/layout/cycle4"/>
    <dgm:cxn modelId="{70E18B83-A1B3-4F46-91D7-1F5FD6C1C2A0}" type="presParOf" srcId="{F0A2B597-DB01-6B44-8C68-883D8A9A4C5C}" destId="{C3B3684F-A386-0843-BC9E-8BD88C3E0B66}" srcOrd="0" destOrd="0" presId="urn:microsoft.com/office/officeart/2005/8/layout/cycle4"/>
    <dgm:cxn modelId="{56E294A6-E8C1-4978-AAEE-6181637731F4}" type="presParOf" srcId="{F0A2B597-DB01-6B44-8C68-883D8A9A4C5C}" destId="{81D76B89-F8A8-1944-8C1B-E6054754376D}" srcOrd="1" destOrd="0" presId="urn:microsoft.com/office/officeart/2005/8/layout/cycle4"/>
    <dgm:cxn modelId="{71C9FE05-F55D-42C3-9559-857AE45BBAC9}" type="presParOf" srcId="{F0A2B597-DB01-6B44-8C68-883D8A9A4C5C}" destId="{D73B2A4F-52F3-624B-861C-B1FA39735337}" srcOrd="2" destOrd="0" presId="urn:microsoft.com/office/officeart/2005/8/layout/cycle4"/>
    <dgm:cxn modelId="{2A4D1655-82DA-4512-B686-E5710A8A9C90}" type="presParOf" srcId="{F0A2B597-DB01-6B44-8C68-883D8A9A4C5C}" destId="{D9D2BA94-ADB5-0C4D-A2FC-9DFDD590EEA8}" srcOrd="3" destOrd="0" presId="urn:microsoft.com/office/officeart/2005/8/layout/cycle4"/>
    <dgm:cxn modelId="{85C91853-58BD-49E9-AB1C-DBBDE3913F7E}" type="presParOf" srcId="{F0A2B597-DB01-6B44-8C68-883D8A9A4C5C}" destId="{BB62E9AA-64F5-E241-A845-16048A20CD23}" srcOrd="4" destOrd="0" presId="urn:microsoft.com/office/officeart/2005/8/layout/cycle4"/>
    <dgm:cxn modelId="{E1277B4A-8C65-4280-8AC5-DAF1D9C53172}" type="presParOf" srcId="{AE7275C2-DDED-2D48-846B-0C87F3CE63AC}" destId="{D3CCEA40-DDA3-9B40-8274-EE47741AC3F3}" srcOrd="2" destOrd="0" presId="urn:microsoft.com/office/officeart/2005/8/layout/cycle4"/>
    <dgm:cxn modelId="{803AD690-BA10-45BF-88E3-337929F8C10F}"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F813E720-4F4A-4D4A-B871-F98B1ABB58A9}" type="presOf" srcId="{DD5DAEE0-7157-844E-A067-465D198D1C97}" destId="{D9D2BA94-ADB5-0C4D-A2FC-9DFDD590EEA8}" srcOrd="0" destOrd="0" presId="urn:microsoft.com/office/officeart/2005/8/layout/cycle4"/>
    <dgm:cxn modelId="{F977A275-CD55-48FC-820D-58FAF4E89DEE}" type="presOf" srcId="{D0A07E06-A911-9646-8777-CCC057CBB3B5}" destId="{81D76B89-F8A8-1944-8C1B-E6054754376D}"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151495C3-A602-4C4F-8345-390738EE2642}" type="presOf" srcId="{46E9C4CD-AFA4-0D4B-B7FC-1D50A19BB92D}" destId="{C3B3684F-A386-0843-BC9E-8BD88C3E0B66}"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FAAF04D8-D73E-D949-A0F6-BB3653D5293F}" srcId="{CC012EC5-A414-E74B-AD68-EEFF6AEA3032}" destId="{D0A07E06-A911-9646-8777-CCC057CBB3B5}" srcOrd="1" destOrd="0" parTransId="{D52D2E18-9455-0748-97D7-F98E91DC2B2C}" sibTransId="{1CD637D7-EFEC-414D-9480-7476046045D3}"/>
    <dgm:cxn modelId="{2396B7BD-51BC-4E3E-9993-3A1F623D53A8}" type="presOf" srcId="{CC012EC5-A414-E74B-AD68-EEFF6AEA3032}" destId="{AE7275C2-DDED-2D48-846B-0C87F3CE63AC}" srcOrd="0" destOrd="0" presId="urn:microsoft.com/office/officeart/2005/8/layout/cycle4"/>
    <dgm:cxn modelId="{F4A5A7FF-A0F5-4E64-8131-5E93587C7303}" type="presOf" srcId="{4567521B-3237-B945-857D-166B83B4BE58}" destId="{D73B2A4F-52F3-624B-861C-B1FA39735337}" srcOrd="0" destOrd="0" presId="urn:microsoft.com/office/officeart/2005/8/layout/cycle4"/>
    <dgm:cxn modelId="{2CFE2568-60FF-43B6-ADC1-C4CE4D491F89}" type="presParOf" srcId="{AE7275C2-DDED-2D48-846B-0C87F3CE63AC}" destId="{7044F1A8-2BE6-9A4F-ADDC-67F4EBF5BDCF}" srcOrd="0" destOrd="0" presId="urn:microsoft.com/office/officeart/2005/8/layout/cycle4"/>
    <dgm:cxn modelId="{F817DD8C-5D93-4F89-A6E5-E4FA8B5EF13C}" type="presParOf" srcId="{7044F1A8-2BE6-9A4F-ADDC-67F4EBF5BDCF}" destId="{76C6A644-3581-F148-BA58-FFE332F385B4}" srcOrd="0" destOrd="0" presId="urn:microsoft.com/office/officeart/2005/8/layout/cycle4"/>
    <dgm:cxn modelId="{4AAAA6C2-DD09-48DA-80E6-62B44FA0A4E6}" type="presParOf" srcId="{AE7275C2-DDED-2D48-846B-0C87F3CE63AC}" destId="{F0A2B597-DB01-6B44-8C68-883D8A9A4C5C}" srcOrd="1" destOrd="0" presId="urn:microsoft.com/office/officeart/2005/8/layout/cycle4"/>
    <dgm:cxn modelId="{DED6B5FF-578F-4644-A198-168CA019F5AB}" type="presParOf" srcId="{F0A2B597-DB01-6B44-8C68-883D8A9A4C5C}" destId="{C3B3684F-A386-0843-BC9E-8BD88C3E0B66}" srcOrd="0" destOrd="0" presId="urn:microsoft.com/office/officeart/2005/8/layout/cycle4"/>
    <dgm:cxn modelId="{1BB62974-FD77-4D16-8BAF-B25F492F4FAC}" type="presParOf" srcId="{F0A2B597-DB01-6B44-8C68-883D8A9A4C5C}" destId="{81D76B89-F8A8-1944-8C1B-E6054754376D}" srcOrd="1" destOrd="0" presId="urn:microsoft.com/office/officeart/2005/8/layout/cycle4"/>
    <dgm:cxn modelId="{1FA0D14D-6B20-4912-BDD4-3B74EC44297D}" type="presParOf" srcId="{F0A2B597-DB01-6B44-8C68-883D8A9A4C5C}" destId="{D73B2A4F-52F3-624B-861C-B1FA39735337}" srcOrd="2" destOrd="0" presId="urn:microsoft.com/office/officeart/2005/8/layout/cycle4"/>
    <dgm:cxn modelId="{FA4A51E2-E572-418E-9EB7-4CE64360FA2A}" type="presParOf" srcId="{F0A2B597-DB01-6B44-8C68-883D8A9A4C5C}" destId="{D9D2BA94-ADB5-0C4D-A2FC-9DFDD590EEA8}" srcOrd="3" destOrd="0" presId="urn:microsoft.com/office/officeart/2005/8/layout/cycle4"/>
    <dgm:cxn modelId="{438FCF97-B30C-4D83-9B83-3FC2D76D97E7}" type="presParOf" srcId="{F0A2B597-DB01-6B44-8C68-883D8A9A4C5C}" destId="{BB62E9AA-64F5-E241-A845-16048A20CD23}" srcOrd="4" destOrd="0" presId="urn:microsoft.com/office/officeart/2005/8/layout/cycle4"/>
    <dgm:cxn modelId="{CDF0AF83-B043-46BD-9418-DA1E1F8FEDDA}" type="presParOf" srcId="{AE7275C2-DDED-2D48-846B-0C87F3CE63AC}" destId="{D3CCEA40-DDA3-9B40-8274-EE47741AC3F3}" srcOrd="2" destOrd="0" presId="urn:microsoft.com/office/officeart/2005/8/layout/cycle4"/>
    <dgm:cxn modelId="{05D98B9F-45C4-477C-9156-61FB6010B91F}"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A8C197-D4DE-48DB-BEBF-4BB5983F3C38}">
      <dsp:nvSpPr>
        <dsp:cNvPr id="0" name=""/>
        <dsp:cNvSpPr/>
      </dsp:nvSpPr>
      <dsp:spPr>
        <a:xfrm>
          <a:off x="0" y="392719"/>
          <a:ext cx="4128120" cy="5796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B61C4A2-37AF-4265-93A1-50D3BA55EC52}">
      <dsp:nvSpPr>
        <dsp:cNvPr id="0" name=""/>
        <dsp:cNvSpPr/>
      </dsp:nvSpPr>
      <dsp:spPr>
        <a:xfrm>
          <a:off x="206406" y="53239"/>
          <a:ext cx="3033676" cy="6789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9223" tIns="0" rIns="109223" bIns="0" numCol="1" spcCol="1270" anchor="ctr" anchorCtr="0">
          <a:noAutofit/>
        </a:bodyPr>
        <a:lstStyle/>
        <a:p>
          <a:pPr lvl="0" algn="l" defTabSz="711200">
            <a:lnSpc>
              <a:spcPct val="90000"/>
            </a:lnSpc>
            <a:spcBef>
              <a:spcPct val="0"/>
            </a:spcBef>
            <a:spcAft>
              <a:spcPct val="35000"/>
            </a:spcAft>
          </a:pPr>
          <a:r>
            <a:rPr lang="en-US" sz="1600" kern="1200" dirty="0" smtClean="0"/>
            <a:t>2011 Solutions</a:t>
          </a:r>
          <a:endParaRPr lang="en-US" sz="1600" kern="1200" dirty="0"/>
        </a:p>
      </dsp:txBody>
      <dsp:txXfrm>
        <a:off x="206406" y="53239"/>
        <a:ext cx="3033676" cy="678960"/>
      </dsp:txXfrm>
    </dsp:sp>
    <dsp:sp modelId="{337D5F29-E307-454F-9E40-840ABEC170C4}">
      <dsp:nvSpPr>
        <dsp:cNvPr id="0" name=""/>
        <dsp:cNvSpPr/>
      </dsp:nvSpPr>
      <dsp:spPr>
        <a:xfrm>
          <a:off x="0" y="1435999"/>
          <a:ext cx="4128120" cy="579600"/>
        </a:xfrm>
        <a:prstGeom prst="rect">
          <a:avLst/>
        </a:prstGeom>
        <a:solidFill>
          <a:schemeClr val="lt1">
            <a:alpha val="90000"/>
            <a:hueOff val="0"/>
            <a:satOff val="0"/>
            <a:lumOff val="0"/>
            <a:alphaOff val="0"/>
          </a:schemeClr>
        </a:solidFill>
        <a:ln w="9525" cap="flat" cmpd="sng" algn="ctr">
          <a:solidFill>
            <a:schemeClr val="accent4">
              <a:hueOff val="5571488"/>
              <a:satOff val="19812"/>
              <a:lumOff val="4480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F56F02F-F6B3-4EC8-ABBC-71AC5446CE42}">
      <dsp:nvSpPr>
        <dsp:cNvPr id="0" name=""/>
        <dsp:cNvSpPr/>
      </dsp:nvSpPr>
      <dsp:spPr>
        <a:xfrm>
          <a:off x="206406" y="1096519"/>
          <a:ext cx="3225551" cy="678960"/>
        </a:xfrm>
        <a:prstGeom prst="roundRect">
          <a:avLst/>
        </a:prstGeom>
        <a:gradFill rotWithShape="0">
          <a:gsLst>
            <a:gs pos="0">
              <a:schemeClr val="accent4">
                <a:hueOff val="5571488"/>
                <a:satOff val="19812"/>
                <a:lumOff val="44804"/>
                <a:alphaOff val="0"/>
                <a:shade val="51000"/>
                <a:satMod val="130000"/>
              </a:schemeClr>
            </a:gs>
            <a:gs pos="80000">
              <a:schemeClr val="accent4">
                <a:hueOff val="5571488"/>
                <a:satOff val="19812"/>
                <a:lumOff val="44804"/>
                <a:alphaOff val="0"/>
                <a:shade val="93000"/>
                <a:satMod val="130000"/>
              </a:schemeClr>
            </a:gs>
            <a:gs pos="100000">
              <a:schemeClr val="accent4">
                <a:hueOff val="5571488"/>
                <a:satOff val="19812"/>
                <a:lumOff val="4480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9223" tIns="0" rIns="109223" bIns="0" numCol="1" spcCol="1270" anchor="ctr" anchorCtr="0">
          <a:noAutofit/>
        </a:bodyPr>
        <a:lstStyle/>
        <a:p>
          <a:pPr lvl="0" algn="l" defTabSz="711200">
            <a:lnSpc>
              <a:spcPct val="90000"/>
            </a:lnSpc>
            <a:spcBef>
              <a:spcPct val="0"/>
            </a:spcBef>
            <a:spcAft>
              <a:spcPct val="35000"/>
            </a:spcAft>
          </a:pPr>
          <a:r>
            <a:rPr lang="en-US" sz="1600" kern="1200" dirty="0" smtClean="0"/>
            <a:t>Short-term pain points</a:t>
          </a:r>
          <a:endParaRPr lang="en-US" sz="1600" kern="1200" dirty="0"/>
        </a:p>
      </dsp:txBody>
      <dsp:txXfrm>
        <a:off x="206406" y="1096519"/>
        <a:ext cx="3225551" cy="678960"/>
      </dsp:txXfrm>
    </dsp:sp>
    <dsp:sp modelId="{D6673D16-F199-4DBB-90D7-692170831018}">
      <dsp:nvSpPr>
        <dsp:cNvPr id="0" name=""/>
        <dsp:cNvSpPr/>
      </dsp:nvSpPr>
      <dsp:spPr>
        <a:xfrm>
          <a:off x="0" y="2479279"/>
          <a:ext cx="4128120" cy="579600"/>
        </a:xfrm>
        <a:prstGeom prst="rect">
          <a:avLst/>
        </a:prstGeom>
        <a:solidFill>
          <a:schemeClr val="lt1">
            <a:alpha val="90000"/>
            <a:hueOff val="0"/>
            <a:satOff val="0"/>
            <a:lumOff val="0"/>
            <a:alphaOff val="0"/>
          </a:schemeClr>
        </a:solidFill>
        <a:ln w="9525" cap="flat" cmpd="sng" algn="ctr">
          <a:solidFill>
            <a:schemeClr val="accent4">
              <a:hueOff val="11142976"/>
              <a:satOff val="39624"/>
              <a:lumOff val="8960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29324FA-EA08-44B1-9BAE-E429D14ACE2C}">
      <dsp:nvSpPr>
        <dsp:cNvPr id="0" name=""/>
        <dsp:cNvSpPr/>
      </dsp:nvSpPr>
      <dsp:spPr>
        <a:xfrm>
          <a:off x="206406" y="2139800"/>
          <a:ext cx="2889684" cy="678960"/>
        </a:xfrm>
        <a:prstGeom prst="roundRect">
          <a:avLst/>
        </a:prstGeom>
        <a:gradFill rotWithShape="0">
          <a:gsLst>
            <a:gs pos="0">
              <a:schemeClr val="accent4">
                <a:hueOff val="11142976"/>
                <a:satOff val="39624"/>
                <a:lumOff val="89608"/>
                <a:alphaOff val="0"/>
                <a:shade val="51000"/>
                <a:satMod val="130000"/>
              </a:schemeClr>
            </a:gs>
            <a:gs pos="80000">
              <a:schemeClr val="accent4">
                <a:hueOff val="11142976"/>
                <a:satOff val="39624"/>
                <a:lumOff val="89608"/>
                <a:alphaOff val="0"/>
                <a:shade val="93000"/>
                <a:satMod val="130000"/>
              </a:schemeClr>
            </a:gs>
            <a:gs pos="100000">
              <a:schemeClr val="accent4">
                <a:hueOff val="11142976"/>
                <a:satOff val="39624"/>
                <a:lumOff val="8960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9223" tIns="0" rIns="109223" bIns="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Immediate needs</a:t>
          </a:r>
          <a:endParaRPr lang="en-US" sz="1600" kern="1200" dirty="0">
            <a:solidFill>
              <a:schemeClr val="tx1"/>
            </a:solidFill>
          </a:endParaRPr>
        </a:p>
      </dsp:txBody>
      <dsp:txXfrm>
        <a:off x="206406" y="2139800"/>
        <a:ext cx="2889684" cy="6789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5DFB5F-2EDB-460A-AC5B-C37E6A2F5AF1}">
      <dsp:nvSpPr>
        <dsp:cNvPr id="0" name=""/>
        <dsp:cNvSpPr/>
      </dsp:nvSpPr>
      <dsp:spPr>
        <a:xfrm>
          <a:off x="0" y="13495"/>
          <a:ext cx="7192664" cy="5405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GB" sz="1400" b="1" kern="1200" dirty="0" smtClean="0"/>
            <a:t>Survey respondents profiled to gauge interest &amp; identify and target prospects for </a:t>
          </a:r>
          <a:br>
            <a:rPr lang="en-GB" sz="1400" b="1" kern="1200" dirty="0" smtClean="0"/>
          </a:br>
          <a:r>
            <a:rPr lang="en-GB" sz="1400" b="1" kern="1200" dirty="0" smtClean="0"/>
            <a:t>dynamic lead generation program in next stage. </a:t>
          </a:r>
          <a:endParaRPr lang="en-GB" sz="1400" b="1" i="0" kern="1200" baseline="0" dirty="0"/>
        </a:p>
      </dsp:txBody>
      <dsp:txXfrm>
        <a:off x="0" y="13495"/>
        <a:ext cx="7192664" cy="5405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rgbClr val="3B3BB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46400" cy="495300"/>
          </a:xfrm>
          <a:prstGeom prst="rect">
            <a:avLst/>
          </a:prstGeom>
          <a:noFill/>
          <a:ln w="9525">
            <a:noFill/>
            <a:miter lim="800000"/>
            <a:headEnd/>
            <a:tailEnd/>
          </a:ln>
        </p:spPr>
        <p:txBody>
          <a:bodyPr vert="horz" wrap="square" lIns="88226" tIns="44113" rIns="88226" bIns="44113" numCol="1" anchor="t" anchorCtr="0" compatLnSpc="1">
            <a:prstTxWarp prst="textNoShape">
              <a:avLst/>
            </a:prstTxWarp>
          </a:bodyPr>
          <a:lstStyle>
            <a:lvl1pPr defTabSz="881063">
              <a:defRPr sz="1100">
                <a:latin typeface="Arial" pitchFamily="34" charset="0"/>
              </a:defRPr>
            </a:lvl1pPr>
          </a:lstStyle>
          <a:p>
            <a:pPr>
              <a:defRPr/>
            </a:pPr>
            <a:endParaRPr lang="en-US" dirty="0"/>
          </a:p>
        </p:txBody>
      </p:sp>
      <p:sp>
        <p:nvSpPr>
          <p:cNvPr id="3" name="Date Placeholder 2"/>
          <p:cNvSpPr>
            <a:spLocks noGrp="1"/>
          </p:cNvSpPr>
          <p:nvPr>
            <p:ph type="dt" idx="1"/>
          </p:nvPr>
        </p:nvSpPr>
        <p:spPr bwMode="auto">
          <a:xfrm>
            <a:off x="3851275" y="0"/>
            <a:ext cx="2944813" cy="495300"/>
          </a:xfrm>
          <a:prstGeom prst="rect">
            <a:avLst/>
          </a:prstGeom>
          <a:noFill/>
          <a:ln w="9525">
            <a:noFill/>
            <a:miter lim="800000"/>
            <a:headEnd/>
            <a:tailEnd/>
          </a:ln>
        </p:spPr>
        <p:txBody>
          <a:bodyPr vert="horz" wrap="square" lIns="88226" tIns="44113" rIns="88226" bIns="44113" numCol="1" anchor="t" anchorCtr="0" compatLnSpc="1">
            <a:prstTxWarp prst="textNoShape">
              <a:avLst/>
            </a:prstTxWarp>
          </a:bodyPr>
          <a:lstStyle>
            <a:lvl1pPr algn="r" defTabSz="881063">
              <a:defRPr sz="1100">
                <a:latin typeface="Arial" pitchFamily="34" charset="0"/>
              </a:defRPr>
            </a:lvl1pPr>
          </a:lstStyle>
          <a:p>
            <a:pPr>
              <a:defRPr/>
            </a:pPr>
            <a:fld id="{23774495-EDCA-427A-BB69-A2332DB3E75E}" type="datetimeFigureOut">
              <a:rPr lang="en-US"/>
              <a:pPr>
                <a:defRPr/>
              </a:pPr>
              <a:t>6/3/2011</a:t>
            </a:fld>
            <a:endParaRPr lang="en-GB" dirty="0"/>
          </a:p>
        </p:txBody>
      </p:sp>
      <p:sp>
        <p:nvSpPr>
          <p:cNvPr id="4" name="Slide Image Placeholder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bwMode="auto">
          <a:xfrm>
            <a:off x="679450" y="4716463"/>
            <a:ext cx="5438775" cy="4467225"/>
          </a:xfrm>
          <a:prstGeom prst="rect">
            <a:avLst/>
          </a:prstGeom>
          <a:noFill/>
          <a:ln w="9525">
            <a:noFill/>
            <a:miter lim="800000"/>
            <a:headEnd/>
            <a:tailEnd/>
          </a:ln>
        </p:spPr>
        <p:txBody>
          <a:bodyPr vert="horz" wrap="square" lIns="88226" tIns="44113" rIns="88226" bIns="441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bwMode="auto">
          <a:xfrm>
            <a:off x="0" y="9431338"/>
            <a:ext cx="2946400" cy="495300"/>
          </a:xfrm>
          <a:prstGeom prst="rect">
            <a:avLst/>
          </a:prstGeom>
          <a:noFill/>
          <a:ln w="9525">
            <a:noFill/>
            <a:miter lim="800000"/>
            <a:headEnd/>
            <a:tailEnd/>
          </a:ln>
        </p:spPr>
        <p:txBody>
          <a:bodyPr vert="horz" wrap="square" lIns="88226" tIns="44113" rIns="88226" bIns="44113" numCol="1" anchor="b" anchorCtr="0" compatLnSpc="1">
            <a:prstTxWarp prst="textNoShape">
              <a:avLst/>
            </a:prstTxWarp>
          </a:bodyPr>
          <a:lstStyle>
            <a:lvl1pPr defTabSz="881063">
              <a:defRPr sz="1100">
                <a:latin typeface="Arial"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851275" y="9431338"/>
            <a:ext cx="2944813" cy="495300"/>
          </a:xfrm>
          <a:prstGeom prst="rect">
            <a:avLst/>
          </a:prstGeom>
          <a:noFill/>
          <a:ln w="9525">
            <a:noFill/>
            <a:miter lim="800000"/>
            <a:headEnd/>
            <a:tailEnd/>
          </a:ln>
        </p:spPr>
        <p:txBody>
          <a:bodyPr vert="horz" wrap="square" lIns="88226" tIns="44113" rIns="88226" bIns="44113" numCol="1" anchor="b" anchorCtr="0" compatLnSpc="1">
            <a:prstTxWarp prst="textNoShape">
              <a:avLst/>
            </a:prstTxWarp>
          </a:bodyPr>
          <a:lstStyle>
            <a:lvl1pPr algn="r" defTabSz="881063">
              <a:defRPr sz="1100">
                <a:latin typeface="Arial" pitchFamily="34" charset="0"/>
              </a:defRPr>
            </a:lvl1pPr>
          </a:lstStyle>
          <a:p>
            <a:pPr>
              <a:defRPr/>
            </a:pPr>
            <a:fld id="{88F7DE13-BAE5-432E-9AFA-B4C83DCEAC54}"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a:noFill/>
          <a:ln/>
        </p:spPr>
        <p:txBody>
          <a:bodyPr/>
          <a:lstStyle/>
          <a:p>
            <a:endParaRPr lang="en-US" dirty="0" smtClean="0"/>
          </a:p>
        </p:txBody>
      </p:sp>
      <p:sp>
        <p:nvSpPr>
          <p:cNvPr id="40964" name="Slide Number Placeholder 3"/>
          <p:cNvSpPr>
            <a:spLocks noGrp="1"/>
          </p:cNvSpPr>
          <p:nvPr>
            <p:ph type="sldNum" sz="quarter" idx="5"/>
          </p:nvPr>
        </p:nvSpPr>
        <p:spPr>
          <a:noFill/>
        </p:spPr>
        <p:txBody>
          <a:bodyPr/>
          <a:lstStyle/>
          <a:p>
            <a:fld id="{0DA07130-0EF0-4658-BB70-1FDA5570613A}" type="slidenum">
              <a:rPr lang="en-GB" smtClean="0">
                <a:latin typeface="Arial" charset="0"/>
              </a:rPr>
              <a:pPr/>
              <a:t>1</a:t>
            </a:fld>
            <a:endParaRPr lang="en-GB"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bwMode="auto">
          <a:noFill/>
          <a:ln>
            <a:solidFill>
              <a:srgbClr val="000000"/>
            </a:solidFill>
            <a:miter lim="800000"/>
            <a:headEnd/>
            <a:tailEnd/>
          </a:ln>
        </p:spPr>
      </p:sp>
      <p:sp>
        <p:nvSpPr>
          <p:cNvPr id="363523" name="Notes Placeholder 2"/>
          <p:cNvSpPr>
            <a:spLocks noGrp="1"/>
          </p:cNvSpPr>
          <p:nvPr>
            <p:ph type="body" idx="1"/>
          </p:nvPr>
        </p:nvSpPr>
        <p:spPr bwMode="auto">
          <a:noFill/>
        </p:spPr>
        <p:txBody>
          <a:bodyPr/>
          <a:lstStyle/>
          <a:p>
            <a:r>
              <a:rPr lang="en-US" dirty="0" smtClean="0">
                <a:ea typeface="ＭＳ Ｐゴシック"/>
                <a:cs typeface="ＭＳ Ｐゴシック"/>
              </a:rPr>
              <a:t>These areas or inter-dependent on one another; the whole is greater than the sum of the parts.  For example, without functionality for normalizing data, segmentation loses focus, lead scoring accuracy suffers and reporting is less precise. </a:t>
            </a:r>
          </a:p>
          <a:p>
            <a:endParaRPr lang="en-US" dirty="0" smtClean="0">
              <a:ea typeface="ＭＳ Ｐゴシック"/>
              <a:cs typeface="ＭＳ Ｐゴシック"/>
            </a:endParaRPr>
          </a:p>
          <a:p>
            <a:r>
              <a:rPr lang="en-US" dirty="0" smtClean="0">
                <a:ea typeface="ＭＳ Ｐゴシック"/>
                <a:cs typeface="ＭＳ Ｐゴシック"/>
              </a:rPr>
              <a:t>This slide shows the relationship between these major areas of functionality in a linear fashion, starting with Eloqua’s contact management capabilities. (click) </a:t>
            </a:r>
          </a:p>
          <a:p>
            <a:endParaRPr lang="en-US" dirty="0" smtClean="0">
              <a:ea typeface="ＭＳ Ｐゴシック"/>
              <a:cs typeface="ＭＳ Ｐゴシック"/>
            </a:endParaRPr>
          </a:p>
          <a:p>
            <a:r>
              <a:rPr lang="en-US" b="1" i="1" dirty="0" smtClean="0">
                <a:ea typeface="ＭＳ Ｐゴシック"/>
                <a:cs typeface="ＭＳ Ｐゴシック"/>
              </a:rPr>
              <a:t>CONTACT MANAGEMENT:</a:t>
            </a:r>
          </a:p>
          <a:p>
            <a:r>
              <a:rPr lang="en-US" i="1" u="sng" dirty="0" smtClean="0">
                <a:ea typeface="ＭＳ Ｐゴシック"/>
                <a:cs typeface="ＭＳ Ｐゴシック"/>
              </a:rPr>
              <a:t>KEY DIFFERENTIATOR: </a:t>
            </a:r>
            <a:r>
              <a:rPr lang="en-US" dirty="0" smtClean="0">
                <a:ea typeface="ＭＳ Ｐゴシック"/>
                <a:cs typeface="ＭＳ Ｐゴシック"/>
              </a:rPr>
              <a:t>Today, Eloqua is the only marketing automation platform on the market that provides a comprehensive suite of contact and data management tools. You need  a solution that matches your data, not the other  way  around.  Building specific,  targeted  segments  can substantially  increase  conversion  rates and contact management is key to that.</a:t>
            </a:r>
          </a:p>
          <a:p>
            <a:r>
              <a:rPr lang="en-US" dirty="0" smtClean="0">
                <a:ea typeface="ＭＳ Ｐゴシック"/>
                <a:cs typeface="ＭＳ Ｐゴシック"/>
              </a:rPr>
              <a:t>              </a:t>
            </a:r>
          </a:p>
          <a:p>
            <a:r>
              <a:rPr lang="en-US" dirty="0" smtClean="0">
                <a:ea typeface="ＭＳ Ｐゴシック"/>
                <a:cs typeface="ＭＳ Ｐゴシック"/>
              </a:rPr>
              <a:t>If you struggle with </a:t>
            </a:r>
            <a:r>
              <a:rPr lang="en-US" b="1" dirty="0" smtClean="0">
                <a:ea typeface="ＭＳ Ｐゴシック"/>
                <a:cs typeface="ＭＳ Ｐゴシック"/>
              </a:rPr>
              <a:t>normalizing information </a:t>
            </a:r>
            <a:r>
              <a:rPr lang="en-US" dirty="0" smtClean="0">
                <a:ea typeface="ＭＳ Ｐゴシック"/>
                <a:cs typeface="ＭＳ Ｐゴシック"/>
              </a:rPr>
              <a:t>(like VP to Vice President), </a:t>
            </a:r>
            <a:r>
              <a:rPr lang="en-US" b="1" dirty="0" smtClean="0">
                <a:ea typeface="ＭＳ Ｐゴシック"/>
                <a:cs typeface="ＭＳ Ｐゴシック"/>
              </a:rPr>
              <a:t>appending data </a:t>
            </a:r>
            <a:r>
              <a:rPr lang="en-US" dirty="0" smtClean="0">
                <a:ea typeface="ＭＳ Ｐゴシック"/>
                <a:cs typeface="ＭＳ Ｐゴシック"/>
              </a:rPr>
              <a:t>(like sticking that missing zero back on the front of your new England zip codes), </a:t>
            </a:r>
            <a:r>
              <a:rPr lang="en-US" b="1" dirty="0" smtClean="0">
                <a:ea typeface="ＭＳ Ｐゴシック"/>
                <a:cs typeface="ＭＳ Ｐゴシック"/>
              </a:rPr>
              <a:t>replacing values </a:t>
            </a:r>
            <a:r>
              <a:rPr lang="en-US" dirty="0" smtClean="0">
                <a:ea typeface="ＭＳ Ｐゴシック"/>
                <a:cs typeface="ＭＳ Ｐゴシック"/>
              </a:rPr>
              <a:t>in one with those from another (like automatically making an account owner the contact owner) or managing complex data relationships (like segmenting lists based on prior product purchases or campaign memberships), then Eloqua is the only choice for your business. (click). </a:t>
            </a:r>
          </a:p>
          <a:p>
            <a:endParaRPr lang="en-US" dirty="0" smtClean="0">
              <a:ea typeface="ＭＳ Ｐゴシック"/>
              <a:cs typeface="ＭＳ Ｐゴシック"/>
            </a:endParaRPr>
          </a:p>
          <a:p>
            <a:r>
              <a:rPr lang="en-US" b="1" dirty="0" smtClean="0">
                <a:ea typeface="ＭＳ Ｐゴシック"/>
                <a:cs typeface="ＭＳ Ｐゴシック"/>
              </a:rPr>
              <a:t>CAMPAIGN MANAGEMENT: </a:t>
            </a:r>
          </a:p>
          <a:p>
            <a:r>
              <a:rPr lang="en-US" dirty="0" smtClean="0">
                <a:ea typeface="ＭＳ Ｐゴシック"/>
                <a:cs typeface="ＭＳ Ｐゴシック"/>
              </a:rPr>
              <a:t>These foundational tools are key to reaching the right prospects with the right message over the right channels. And this is where Eloqua’s campaign management tools shine. Use our </a:t>
            </a:r>
            <a:r>
              <a:rPr lang="en-US" b="1" dirty="0" smtClean="0">
                <a:ea typeface="ＭＳ Ｐゴシック"/>
                <a:cs typeface="ＭＳ Ｐゴシック"/>
              </a:rPr>
              <a:t>Eloqua campaigns</a:t>
            </a:r>
            <a:r>
              <a:rPr lang="en-US" dirty="0" smtClean="0">
                <a:ea typeface="ＭＳ Ｐゴシック"/>
                <a:cs typeface="ＭＳ Ｐゴシック"/>
              </a:rPr>
              <a:t> feature </a:t>
            </a:r>
            <a:r>
              <a:rPr lang="en-US" i="1" dirty="0" smtClean="0">
                <a:ea typeface="ＭＳ Ｐゴシック"/>
                <a:cs typeface="ＭＳ Ｐゴシック"/>
              </a:rPr>
              <a:t>(TEAM ONLY) </a:t>
            </a:r>
            <a:r>
              <a:rPr lang="en-US" dirty="0" smtClean="0">
                <a:ea typeface="ＭＳ Ｐゴシック"/>
                <a:cs typeface="ＭＳ Ｐゴシック"/>
              </a:rPr>
              <a:t>to associate multiple assets to a single campaign for ‘roll-up reporting’. Eloqua’s workflow automation solution, </a:t>
            </a:r>
            <a:r>
              <a:rPr lang="en-US" b="1" dirty="0" smtClean="0">
                <a:ea typeface="ＭＳ Ｐゴシック"/>
                <a:cs typeface="ＭＳ Ｐゴシック"/>
              </a:rPr>
              <a:t>Program Builder</a:t>
            </a:r>
            <a:r>
              <a:rPr lang="en-US" dirty="0" smtClean="0">
                <a:ea typeface="ＭＳ Ｐゴシック"/>
                <a:cs typeface="ＭＳ Ｐゴシック"/>
              </a:rPr>
              <a:t>, is the brains behind the operation. Use this intuitive, graphical UI (</a:t>
            </a:r>
            <a:r>
              <a:rPr lang="en-US" i="1" u="sng" dirty="0" smtClean="0">
                <a:ea typeface="ＭＳ Ｐゴシック"/>
                <a:cs typeface="ＭＳ Ｐゴシック"/>
              </a:rPr>
              <a:t>KEY DIFFERENTIATORS)</a:t>
            </a:r>
            <a:r>
              <a:rPr lang="en-US" dirty="0" smtClean="0">
                <a:ea typeface="ＭＳ Ｐゴシック"/>
                <a:cs typeface="ＭＳ Ｐゴシック"/>
              </a:rPr>
              <a:t>to set event triggers (like website visits or downloads) and automate any marketing process. And not just demand generation campaigns. Free trial download programs; event communications; cross-sell and upsell campaigns; customer affinity and loyalty marketing, reference programs. At Eloqua we even have an Eloqua program for managing our HR recruiting campaigns.</a:t>
            </a:r>
          </a:p>
          <a:p>
            <a:endParaRPr lang="en-US" dirty="0" smtClean="0">
              <a:ea typeface="ＭＳ Ｐゴシック"/>
              <a:cs typeface="ＭＳ Ｐゴシック"/>
            </a:endParaRPr>
          </a:p>
          <a:p>
            <a:r>
              <a:rPr lang="en-US" i="1" u="sng" dirty="0" smtClean="0">
                <a:ea typeface="ＭＳ Ｐゴシック"/>
                <a:cs typeface="ＭＳ Ｐゴシック"/>
              </a:rPr>
              <a:t>KEY DIFFERENTIATORS</a:t>
            </a:r>
            <a:r>
              <a:rPr lang="en-US" i="1" dirty="0" smtClean="0">
                <a:ea typeface="ＭＳ Ｐゴシック"/>
                <a:cs typeface="ＭＳ Ｐゴシック"/>
              </a:rPr>
              <a:t>: </a:t>
            </a:r>
            <a:endParaRPr lang="en-US" dirty="0" smtClean="0">
              <a:ea typeface="ＭＳ Ｐゴシック"/>
              <a:cs typeface="ＭＳ Ｐゴシック"/>
            </a:endParaRPr>
          </a:p>
          <a:p>
            <a:pPr>
              <a:buFontTx/>
              <a:buChar char="•"/>
            </a:pPr>
            <a:r>
              <a:rPr lang="en-US" dirty="0" smtClean="0">
                <a:ea typeface="ＭＳ Ｐゴシック"/>
                <a:cs typeface="ＭＳ Ｐゴシック"/>
              </a:rPr>
              <a:t>email deliverability – In some ISP analysis, Eloqua’s reputation score is more than double those of vendors like Marketo, Manticore and Market2Lead. And If your email goes to junk mail 20% of the time, you are wasting a lot of time and money and potentially losing revenue opportunities.</a:t>
            </a:r>
          </a:p>
          <a:p>
            <a:pPr>
              <a:buFontTx/>
              <a:buChar char="•"/>
            </a:pPr>
            <a:r>
              <a:rPr lang="en-US" dirty="0" smtClean="0">
                <a:ea typeface="ＭＳ Ｐゴシック"/>
                <a:cs typeface="ＭＳ Ｐゴシック"/>
              </a:rPr>
              <a:t>More ways to reach your buyers - Eloqua supports the widest range of communication channels in the industry. In addition to email, you can touch your prospects  (in a blast or triggered by activity) using direct mail, voicemail, RSS, SMS, Microsites, or any combination. Sports franchises like the </a:t>
            </a:r>
            <a:r>
              <a:rPr lang="en-US" b="1" dirty="0" smtClean="0">
                <a:ea typeface="ＭＳ Ｐゴシック"/>
                <a:cs typeface="ＭＳ Ｐゴシック"/>
              </a:rPr>
              <a:t>Trailblazers</a:t>
            </a:r>
            <a:r>
              <a:rPr lang="en-US" dirty="0" smtClean="0">
                <a:ea typeface="ＭＳ Ｐゴシック"/>
                <a:cs typeface="ＭＳ Ｐゴシック"/>
              </a:rPr>
              <a:t> and </a:t>
            </a:r>
            <a:r>
              <a:rPr lang="en-US" b="1" dirty="0" smtClean="0">
                <a:ea typeface="ＭＳ Ｐゴシック"/>
                <a:cs typeface="ＭＳ Ｐゴシック"/>
              </a:rPr>
              <a:t>76ers</a:t>
            </a:r>
            <a:r>
              <a:rPr lang="en-US" dirty="0" smtClean="0">
                <a:ea typeface="ＭＳ Ｐゴシック"/>
                <a:cs typeface="ＭＳ Ｐゴシック"/>
              </a:rPr>
              <a:t> are aggressive users of SMS to upsell ticket packages. Our Forex trading customers like </a:t>
            </a:r>
            <a:r>
              <a:rPr lang="en-US" b="1" dirty="0" smtClean="0">
                <a:ea typeface="ＭＳ Ｐゴシック"/>
                <a:cs typeface="ＭＳ Ｐゴシック"/>
              </a:rPr>
              <a:t>FXCM</a:t>
            </a:r>
            <a:r>
              <a:rPr lang="en-US" dirty="0" smtClean="0">
                <a:ea typeface="ＭＳ Ｐゴシック"/>
                <a:cs typeface="ＭＳ Ｐゴシック"/>
              </a:rPr>
              <a:t> embed RSS feeds on personalized microsites to cross-sell financial data. </a:t>
            </a:r>
            <a:r>
              <a:rPr lang="en-US" b="1" dirty="0" smtClean="0">
                <a:ea typeface="ＭＳ Ｐゴシック"/>
                <a:cs typeface="ＭＳ Ｐゴシック"/>
              </a:rPr>
              <a:t>Bella Pictures </a:t>
            </a:r>
            <a:r>
              <a:rPr lang="en-US" dirty="0" smtClean="0">
                <a:ea typeface="ＭＳ Ｐゴシック"/>
                <a:cs typeface="ＭＳ Ｐゴシック"/>
              </a:rPr>
              <a:t>sends personalized postcards to convert wedding planners to their photography offerings. Which combination will work best for your customers?</a:t>
            </a:r>
          </a:p>
          <a:p>
            <a:pPr>
              <a:buFontTx/>
              <a:buChar char="•"/>
            </a:pPr>
            <a:r>
              <a:rPr lang="en-US" dirty="0" smtClean="0">
                <a:ea typeface="ＭＳ Ｐゴシック"/>
                <a:cs typeface="ＭＳ Ｐゴシック"/>
              </a:rPr>
              <a:t>Batch signatures - Maximize open rates through personalizing the “from name” on emails, improving campaign performance. Customers using batch signatures have seen open rates increase by 30% and clickthroughs by 300%.</a:t>
            </a:r>
          </a:p>
          <a:p>
            <a:pPr>
              <a:buFontTx/>
              <a:buChar char="•"/>
            </a:pPr>
            <a:r>
              <a:rPr lang="en-US" dirty="0" smtClean="0">
                <a:ea typeface="ＭＳ Ｐゴシック"/>
                <a:cs typeface="ＭＳ Ｐゴシック"/>
              </a:rPr>
              <a:t>International character support - Everywhere in the Application. Without consistent international character support, you limit your ability to personalize, accurately track, and segment on your data.  </a:t>
            </a:r>
          </a:p>
          <a:p>
            <a:pPr lvl="1">
              <a:buFontTx/>
              <a:buChar char="•"/>
            </a:pPr>
            <a:r>
              <a:rPr lang="en-US" dirty="0" smtClean="0">
                <a:ea typeface="ＭＳ Ｐゴシック"/>
              </a:rPr>
              <a:t> Eloqua supports throughout contacts/company data, filtering/automation rules, form submissions, reporting/exports,  emails headers/content, landing pages and CRM Integration calls </a:t>
            </a:r>
          </a:p>
          <a:p>
            <a:pPr>
              <a:buFontTx/>
              <a:buChar char="•"/>
            </a:pPr>
            <a:endParaRPr lang="en-US" dirty="0" smtClean="0">
              <a:ea typeface="ＭＳ Ｐゴシック"/>
              <a:cs typeface="ＭＳ Ｐゴシック"/>
            </a:endParaRPr>
          </a:p>
          <a:p>
            <a:r>
              <a:rPr lang="en-US" b="1" dirty="0" smtClean="0">
                <a:ea typeface="ＭＳ Ｐゴシック"/>
                <a:cs typeface="ＭＳ Ｐゴシック"/>
              </a:rPr>
              <a:t>LEAD MANAGEMENT</a:t>
            </a:r>
          </a:p>
          <a:p>
            <a:r>
              <a:rPr lang="en-US" dirty="0" smtClean="0">
                <a:ea typeface="ＭＳ Ｐゴシック"/>
                <a:cs typeface="ＭＳ Ｐゴシック"/>
              </a:rPr>
              <a:t>Eloqua’s lead management capabilities are best of breed. And that starts with a robust out-of-the-box integration with your sales force automation. Eloqua supports the broadest set of certified integrations on the market today, backed by a wide range of options for non-standard integration</a:t>
            </a:r>
          </a:p>
          <a:p>
            <a:endParaRPr lang="en-US" dirty="0" smtClean="0">
              <a:ea typeface="ＭＳ Ｐゴシック"/>
              <a:cs typeface="ＭＳ Ｐゴシック"/>
            </a:endParaRPr>
          </a:p>
          <a:p>
            <a:r>
              <a:rPr lang="en-US" dirty="0" smtClean="0">
                <a:ea typeface="ＭＳ Ｐゴシック"/>
                <a:cs typeface="ＭＳ Ｐゴシック"/>
              </a:rPr>
              <a:t>Eloqua’s CRM Integration supports best practices for list segmentation, privacy/opt-outs, and data quality.   These include:</a:t>
            </a:r>
          </a:p>
          <a:p>
            <a:r>
              <a:rPr lang="en-US" dirty="0" smtClean="0">
                <a:ea typeface="ＭＳ Ｐゴシック"/>
                <a:cs typeface="ＭＳ Ｐゴシック"/>
              </a:rPr>
              <a:t>• Sync contact-company hierarchies from CRM, allowing you to strategically segment your data (on more than contact data). </a:t>
            </a:r>
          </a:p>
          <a:p>
            <a:r>
              <a:rPr lang="en-US" dirty="0" smtClean="0">
                <a:ea typeface="ＭＳ Ｐゴシック"/>
                <a:cs typeface="ＭＳ Ｐゴシック"/>
              </a:rPr>
              <a:t>• 2-way sync opt-out between Eloqua and CRM allows sales team to comply with opt-out status of contacts. </a:t>
            </a:r>
          </a:p>
          <a:p>
            <a:r>
              <a:rPr lang="en-US" dirty="0" smtClean="0">
                <a:ea typeface="ＭＳ Ｐゴシック"/>
                <a:cs typeface="ＭＳ Ｐゴシック"/>
              </a:rPr>
              <a:t>• Use update rules to ensure that you’re only updating the right fields, rather than overwriting it all</a:t>
            </a:r>
          </a:p>
          <a:p>
            <a:endParaRPr lang="en-US" dirty="0" smtClean="0">
              <a:ea typeface="ＭＳ Ｐゴシック"/>
              <a:cs typeface="ＭＳ Ｐゴシック"/>
            </a:endParaRPr>
          </a:p>
          <a:p>
            <a:r>
              <a:rPr lang="en-US" dirty="0" smtClean="0">
                <a:ea typeface="ＭＳ Ｐゴシック"/>
                <a:cs typeface="ＭＳ Ｐゴシック"/>
              </a:rPr>
              <a:t>When your prospect responds to a campaign, Eloqua is there to capture and act on that response – in a variety of ways. Forms, landing pages, microsites (Hypersites) all provide means of capturing and monetizing the impact of your campaigns – from webinars to whitepapers to Google adwords. </a:t>
            </a:r>
          </a:p>
          <a:p>
            <a:endParaRPr lang="en-US" dirty="0" smtClean="0">
              <a:ea typeface="ＭＳ Ｐゴシック"/>
              <a:cs typeface="ＭＳ Ｐゴシック"/>
            </a:endParaRPr>
          </a:p>
          <a:p>
            <a:r>
              <a:rPr lang="en-US" dirty="0" smtClean="0">
                <a:ea typeface="ＭＳ Ｐゴシック"/>
                <a:cs typeface="ＭＳ Ｐゴシック"/>
              </a:rPr>
              <a:t>Use Eloqua Hypersites to personalize your interactive marketing campaign. Drive prospects to personalize URLs like Eloqua.com/BobSMith. Greet them by name and provide relevant content based on their title, industry, pain or any other contact field value.</a:t>
            </a:r>
          </a:p>
          <a:p>
            <a:endParaRPr lang="en-US" dirty="0" smtClean="0">
              <a:ea typeface="ＭＳ Ｐゴシック"/>
              <a:cs typeface="ＭＳ Ｐゴシック"/>
            </a:endParaRPr>
          </a:p>
          <a:p>
            <a:r>
              <a:rPr lang="en-US" dirty="0" smtClean="0">
                <a:ea typeface="ＭＳ Ｐゴシック"/>
                <a:cs typeface="ＭＳ Ｐゴシック"/>
              </a:rPr>
              <a:t>Convert and Take Action. Our forms engine is intuitive and powerful, giving you dozens of ways to take action on a single form submission. For example, redirect the prospect to another page, send an auto responder, add them to a nurturing campaign, alert sales, add to a contact group. </a:t>
            </a:r>
          </a:p>
          <a:p>
            <a:endParaRPr lang="en-US" dirty="0" smtClean="0">
              <a:ea typeface="ＭＳ Ｐゴシック"/>
              <a:cs typeface="ＭＳ Ｐゴシック"/>
            </a:endParaRPr>
          </a:p>
          <a:p>
            <a:r>
              <a:rPr lang="en-US" i="1" u="sng" dirty="0" smtClean="0">
                <a:ea typeface="ＭＳ Ｐゴシック"/>
                <a:cs typeface="ＭＳ Ｐゴシック"/>
              </a:rPr>
              <a:t>KEY DIFFERENTIATOR:</a:t>
            </a:r>
            <a:r>
              <a:rPr lang="en-US" i="1" dirty="0" smtClean="0">
                <a:ea typeface="ＭＳ Ｐゴシック"/>
                <a:cs typeface="ＭＳ Ｐゴシック"/>
              </a:rPr>
              <a:t> </a:t>
            </a:r>
            <a:r>
              <a:rPr lang="en-US" dirty="0" smtClean="0">
                <a:ea typeface="ＭＳ Ｐゴシック"/>
                <a:cs typeface="ＭＳ Ｐゴシック"/>
              </a:rPr>
              <a:t>Score your leads to separate tire kickers from potential buyers. Use Eloqua’s more powerful and flexible features to match your specific business needs. Some examples: </a:t>
            </a:r>
          </a:p>
          <a:p>
            <a:pPr>
              <a:buFontTx/>
              <a:buChar char="•"/>
            </a:pPr>
            <a:r>
              <a:rPr lang="en-US" dirty="0" smtClean="0">
                <a:ea typeface="ＭＳ Ｐゴシック"/>
                <a:cs typeface="ＭＳ Ｐゴシック"/>
              </a:rPr>
              <a:t>Score accounts as well as contacts (for named account sales programs), </a:t>
            </a:r>
          </a:p>
          <a:p>
            <a:pPr>
              <a:buFontTx/>
              <a:buChar char="•"/>
            </a:pPr>
            <a:r>
              <a:rPr lang="en-US" dirty="0" smtClean="0">
                <a:ea typeface="ＭＳ Ｐゴシック"/>
                <a:cs typeface="ＭＳ Ｐゴシック"/>
              </a:rPr>
              <a:t>Have multiple scores for multiple product lines, divisions or functions.</a:t>
            </a:r>
          </a:p>
          <a:p>
            <a:pPr>
              <a:buFontTx/>
              <a:buChar char="•"/>
            </a:pPr>
            <a:r>
              <a:rPr lang="en-US" dirty="0" smtClean="0">
                <a:ea typeface="ＭＳ Ｐゴシック"/>
                <a:cs typeface="ＭＳ Ｐゴシック"/>
              </a:rPr>
              <a:t>Use our data quality tools to effectively score on job title (95% of titles are non-standard form entries and therefore hard to score without normalization) </a:t>
            </a:r>
          </a:p>
          <a:p>
            <a:pPr>
              <a:buFontTx/>
              <a:buChar char="•"/>
            </a:pPr>
            <a:r>
              <a:rPr lang="en-US" dirty="0" smtClean="0">
                <a:ea typeface="ＭＳ Ｐゴシック"/>
                <a:cs typeface="ＭＳ Ｐゴシック"/>
              </a:rPr>
              <a:t>Score prospects based on any website visit (competitors require a form submission)</a:t>
            </a:r>
          </a:p>
          <a:p>
            <a:endParaRPr lang="en-US" dirty="0" smtClean="0">
              <a:ea typeface="ＭＳ Ｐゴシック"/>
              <a:cs typeface="ＭＳ Ｐゴシック"/>
            </a:endParaRPr>
          </a:p>
          <a:p>
            <a:r>
              <a:rPr lang="en-US" b="1" dirty="0" smtClean="0">
                <a:ea typeface="ＭＳ Ｐゴシック"/>
                <a:cs typeface="ＭＳ Ｐゴシック"/>
              </a:rPr>
              <a:t>Insulet </a:t>
            </a:r>
            <a:r>
              <a:rPr lang="en-US" dirty="0" smtClean="0">
                <a:ea typeface="ＭＳ Ｐゴシック"/>
                <a:cs typeface="ＭＳ Ｐゴシック"/>
              </a:rPr>
              <a:t>uses Eloqua to automatically update multiple scores on each contact based on various product offerings.</a:t>
            </a:r>
          </a:p>
          <a:p>
            <a:pPr>
              <a:buFontTx/>
              <a:buChar char="•"/>
            </a:pPr>
            <a:endParaRPr lang="en-US" dirty="0" smtClean="0">
              <a:ea typeface="ＭＳ Ｐゴシック"/>
              <a:cs typeface="ＭＳ Ｐゴシック"/>
            </a:endParaRPr>
          </a:p>
          <a:p>
            <a:r>
              <a:rPr lang="en-US" i="1" u="sng" dirty="0" smtClean="0">
                <a:ea typeface="ＭＳ Ｐゴシック"/>
                <a:cs typeface="ＭＳ Ｐゴシック"/>
              </a:rPr>
              <a:t>KEY DIFFERENTIATOR:</a:t>
            </a:r>
            <a:r>
              <a:rPr lang="en-US" i="1" dirty="0" smtClean="0">
                <a:ea typeface="ＭＳ Ｐゴシック"/>
                <a:cs typeface="ＭＳ Ｐゴシック"/>
              </a:rPr>
              <a:t> </a:t>
            </a:r>
            <a:r>
              <a:rPr lang="en-US" dirty="0" smtClean="0">
                <a:ea typeface="ＭＳ Ｐゴシック"/>
                <a:cs typeface="ＭＳ Ｐゴシック"/>
              </a:rPr>
              <a:t>Get your leads to the right people FAST. According to MIT, Rapid follow-up is critical to generating qualified leads.  Their Response Management Study (2007) found that the ideal response time is within the first hour! To help crack the 60 minute barrier, Eloqua offers more powerful lead routing options than any other vendor on the market, including:  Named account matching,</a:t>
            </a:r>
          </a:p>
          <a:p>
            <a:pPr>
              <a:buFontTx/>
              <a:buChar char="•"/>
            </a:pPr>
            <a:r>
              <a:rPr lang="en-US" dirty="0" smtClean="0">
                <a:ea typeface="ＭＳ Ｐゴシック"/>
                <a:cs typeface="ＭＳ Ｐゴシック"/>
              </a:rPr>
              <a:t>State/Country Standardization,</a:t>
            </a:r>
          </a:p>
          <a:p>
            <a:pPr>
              <a:buFontTx/>
              <a:buChar char="•"/>
            </a:pPr>
            <a:r>
              <a:rPr lang="en-US" dirty="0" smtClean="0">
                <a:ea typeface="ＭＳ Ｐゴシック"/>
                <a:cs typeface="ＭＳ Ｐゴシック"/>
              </a:rPr>
              <a:t>Geographic routing,</a:t>
            </a:r>
          </a:p>
          <a:p>
            <a:pPr>
              <a:buFontTx/>
              <a:buChar char="•"/>
            </a:pPr>
            <a:r>
              <a:rPr lang="en-US" dirty="0" smtClean="0">
                <a:ea typeface="ＭＳ Ｐゴシック"/>
                <a:cs typeface="ＭＳ Ｐゴシック"/>
              </a:rPr>
              <a:t>Industry-specific assignment (government, military) </a:t>
            </a:r>
          </a:p>
          <a:p>
            <a:endParaRPr lang="en-US" dirty="0" smtClean="0">
              <a:ea typeface="ＭＳ Ｐゴシック"/>
              <a:cs typeface="ＭＳ Ｐゴシック"/>
            </a:endParaRPr>
          </a:p>
          <a:p>
            <a:r>
              <a:rPr lang="en-US" b="1" dirty="0" smtClean="0">
                <a:ea typeface="ＭＳ Ｐゴシック"/>
                <a:cs typeface="ＭＳ Ｐゴシック"/>
              </a:rPr>
              <a:t>SuccessFactors</a:t>
            </a:r>
            <a:r>
              <a:rPr lang="en-US" dirty="0" smtClean="0">
                <a:ea typeface="ＭＳ Ｐゴシック"/>
                <a:cs typeface="ＭＳ Ｐゴシック"/>
              </a:rPr>
              <a:t> uses Eloqua to route inbound inquiries to more than 250 sales reps in under one hour with 99% accuracy.</a:t>
            </a:r>
          </a:p>
          <a:p>
            <a:endParaRPr lang="en-US" dirty="0" smtClean="0">
              <a:ea typeface="ＭＳ Ｐゴシック"/>
              <a:cs typeface="ＭＳ Ｐゴシック"/>
            </a:endParaRPr>
          </a:p>
          <a:p>
            <a:r>
              <a:rPr lang="en-US" b="1" dirty="0" smtClean="0">
                <a:ea typeface="ＭＳ Ｐゴシック"/>
                <a:cs typeface="ＭＳ Ｐゴシック"/>
              </a:rPr>
              <a:t>SALES ENABLEMENT</a:t>
            </a:r>
          </a:p>
          <a:p>
            <a:endParaRPr lang="en-US" dirty="0" smtClean="0">
              <a:ea typeface="ＭＳ Ｐゴシック"/>
              <a:cs typeface="ＭＳ Ｐゴシック"/>
            </a:endParaRPr>
          </a:p>
          <a:p>
            <a:r>
              <a:rPr lang="en-US" dirty="0" smtClean="0">
                <a:ea typeface="ＭＳ Ｐゴシック"/>
                <a:cs typeface="ＭＳ Ｐゴシック"/>
              </a:rPr>
              <a:t>Once you get leads to sales reps, what do they do with them? Eloqua offers a suite of sales productivity tools to help reps track their hot leads, initiate marketing-approved campaigns, and have the right conversation with the right prospect. </a:t>
            </a:r>
          </a:p>
          <a:p>
            <a:endParaRPr lang="en-US" dirty="0" smtClean="0">
              <a:ea typeface="ＭＳ Ｐゴシック"/>
              <a:cs typeface="ＭＳ Ｐゴシック"/>
            </a:endParaRPr>
          </a:p>
          <a:p>
            <a:r>
              <a:rPr lang="en-US" dirty="0" smtClean="0">
                <a:ea typeface="ＭＳ Ｐゴシック"/>
                <a:cs typeface="ＭＳ Ｐゴシック"/>
              </a:rPr>
              <a:t>The Eloqua Sales ToolKit includes:</a:t>
            </a:r>
          </a:p>
          <a:p>
            <a:pPr lvl="1"/>
            <a:endParaRPr lang="en-US" dirty="0" smtClean="0">
              <a:ea typeface="ＭＳ Ｐゴシック"/>
            </a:endParaRPr>
          </a:p>
          <a:p>
            <a:pPr lvl="1">
              <a:buFontTx/>
              <a:buChar char="•"/>
            </a:pPr>
            <a:r>
              <a:rPr lang="en-US" i="1" u="sng" dirty="0" smtClean="0">
                <a:ea typeface="ＭＳ Ｐゴシック"/>
              </a:rPr>
              <a:t> KEY DIFFERENTIATOR:</a:t>
            </a:r>
            <a:r>
              <a:rPr lang="en-US" i="1" dirty="0" smtClean="0">
                <a:ea typeface="ＭＳ Ｐゴシック"/>
              </a:rPr>
              <a:t> </a:t>
            </a:r>
            <a:r>
              <a:rPr lang="en-US" dirty="0" smtClean="0">
                <a:ea typeface="ＭＳ Ｐゴシック"/>
              </a:rPr>
              <a:t> Eloqua Prospect Profiler – an intuitive graphical summary of prospect activity available in your CRM system. Profiler provides a visual summary of </a:t>
            </a:r>
            <a:r>
              <a:rPr lang="en-US" i="1" dirty="0" smtClean="0">
                <a:ea typeface="ＭＳ Ｐゴシック"/>
              </a:rPr>
              <a:t>website visits, form submissions, email opens, click-throughs and search activity</a:t>
            </a:r>
            <a:r>
              <a:rPr lang="en-US" dirty="0" smtClean="0">
                <a:ea typeface="ＭＳ Ｐゴシック"/>
              </a:rPr>
              <a:t> . In seconds, busy sales professionals get real time visibility into their prospects’ online activity - before they pick up the phone.</a:t>
            </a:r>
          </a:p>
          <a:p>
            <a:pPr lvl="1">
              <a:buFontTx/>
              <a:buChar char="•"/>
            </a:pPr>
            <a:r>
              <a:rPr lang="en-US" dirty="0" smtClean="0">
                <a:ea typeface="ＭＳ Ｐゴシック"/>
              </a:rPr>
              <a:t> Eloqua for Microsoft® Outlook® An easy-to-use plug-in that enables marketing to create email templates with real-time tracking that sales can access and send directly through Outlook.</a:t>
            </a:r>
          </a:p>
          <a:p>
            <a:pPr lvl="1">
              <a:buFontTx/>
              <a:buChar char="•"/>
            </a:pPr>
            <a:r>
              <a:rPr lang="en-US" dirty="0" smtClean="0">
                <a:ea typeface="ＭＳ Ｐゴシック"/>
              </a:rPr>
              <a:t> Web Visit Alerts - Real-time email alerts when hot prospects visit your website </a:t>
            </a:r>
          </a:p>
          <a:p>
            <a:pPr lvl="1">
              <a:buFontTx/>
              <a:buChar char="•"/>
            </a:pPr>
            <a:r>
              <a:rPr lang="en-US" dirty="0" smtClean="0">
                <a:ea typeface="ＭＳ Ｐゴシック"/>
              </a:rPr>
              <a:t> Auto Email Reports – Any standard prospect activity report can be sent directly to a sales rep’s inbox to help them  you track important contacts, companies or hot leads.</a:t>
            </a:r>
          </a:p>
          <a:p>
            <a:endParaRPr lang="en-US" dirty="0" smtClean="0">
              <a:ea typeface="ＭＳ Ｐゴシック"/>
              <a:cs typeface="ＭＳ Ｐゴシック"/>
            </a:endParaRPr>
          </a:p>
          <a:p>
            <a:r>
              <a:rPr lang="en-US" b="1" dirty="0" smtClean="0">
                <a:ea typeface="ＭＳ Ｐゴシック"/>
                <a:cs typeface="ＭＳ Ｐゴシック"/>
              </a:rPr>
              <a:t>MEASURE AND OPTIMIZE</a:t>
            </a:r>
          </a:p>
          <a:p>
            <a:endParaRPr lang="en-US" dirty="0" smtClean="0">
              <a:ea typeface="ＭＳ Ｐゴシック"/>
              <a:cs typeface="ＭＳ Ｐゴシック"/>
            </a:endParaRPr>
          </a:p>
          <a:p>
            <a:r>
              <a:rPr lang="en-US" dirty="0" smtClean="0">
                <a:ea typeface="ＭＳ Ｐゴシック"/>
                <a:cs typeface="ＭＳ Ｐゴシック"/>
              </a:rPr>
              <a:t>Once you’ve executed a campaign how do you measure your results? </a:t>
            </a:r>
          </a:p>
          <a:p>
            <a:endParaRPr lang="en-US" dirty="0" smtClean="0">
              <a:ea typeface="ＭＳ Ｐゴシック"/>
              <a:cs typeface="ＭＳ Ｐゴシック"/>
            </a:endParaRPr>
          </a:p>
          <a:p>
            <a:r>
              <a:rPr lang="en-US" dirty="0" smtClean="0">
                <a:ea typeface="ＭＳ Ｐゴシック"/>
                <a:cs typeface="ＭＳ Ｐゴシック"/>
              </a:rPr>
              <a:t>Eloqua’s Marketing Measurement tools include hundreds of reports on marketing asset performance, campaign results, database health and website conversions. These can be viewed individually, pro-actively sent to teams or displayed in an Eloqua Dashboard. Example dashboards and reports include:</a:t>
            </a:r>
          </a:p>
          <a:p>
            <a:pPr lvl="1">
              <a:buFontTx/>
              <a:buChar char="•"/>
            </a:pPr>
            <a:r>
              <a:rPr lang="en-US" dirty="0" smtClean="0">
                <a:ea typeface="ＭＳ Ｐゴシック"/>
              </a:rPr>
              <a:t>Contact or Contact Group dashboards – How complete is your prospect database? How often are you contacting them, how active are your segments? </a:t>
            </a:r>
          </a:p>
          <a:p>
            <a:pPr lvl="1">
              <a:buFontTx/>
              <a:buChar char="•"/>
            </a:pPr>
            <a:r>
              <a:rPr lang="en-US" dirty="0" smtClean="0">
                <a:ea typeface="ＭＳ Ｐゴシック"/>
              </a:rPr>
              <a:t>Database health dashboards – what is the growth rate of your database? Unsubscibe/bounceback rates? What is your ration of active to inactive contacts? Where are you sourcing your prospects?</a:t>
            </a:r>
          </a:p>
          <a:p>
            <a:pPr lvl="1">
              <a:buFontTx/>
              <a:buChar char="•"/>
            </a:pPr>
            <a:r>
              <a:rPr lang="en-US" dirty="0" smtClean="0">
                <a:ea typeface="ＭＳ Ｐゴシック"/>
              </a:rPr>
              <a:t>Campaign Dashboards – what is your campaign conversion rates and funnel performance? Which campaign assets perform the best?</a:t>
            </a:r>
          </a:p>
          <a:p>
            <a:pPr lvl="1">
              <a:buFontTx/>
              <a:buChar char="•"/>
            </a:pPr>
            <a:r>
              <a:rPr lang="en-US" dirty="0" smtClean="0">
                <a:ea typeface="ＭＳ Ｐゴシック"/>
              </a:rPr>
              <a:t>CMO dashboard – how many leads are your campaigns driving into the pipeline? What are your most popular campaigns? Which websites, keywords, or social media outlets are your most prolific referrers to your website? </a:t>
            </a:r>
          </a:p>
        </p:txBody>
      </p:sp>
      <p:sp>
        <p:nvSpPr>
          <p:cNvPr id="363524" name="Slide Number Placeholder 3"/>
          <p:cNvSpPr>
            <a:spLocks noGrp="1"/>
          </p:cNvSpPr>
          <p:nvPr>
            <p:ph type="sldNum" sz="quarter" idx="5"/>
          </p:nvPr>
        </p:nvSpPr>
        <p:spPr bwMode="auto">
          <a:noFill/>
          <a:ln>
            <a:miter lim="800000"/>
            <a:headEnd/>
            <a:tailEnd/>
          </a:ln>
        </p:spPr>
        <p:txBody>
          <a:bodyPr/>
          <a:lstStyle/>
          <a:p>
            <a:fld id="{A0F314DE-3D21-4010-A16F-E4954911F36F}" type="slidenum">
              <a:rPr lang="en-US" smtClean="0">
                <a:latin typeface="Calibri" pitchFamily="34" charset="0"/>
                <a:ea typeface="ＭＳ Ｐゴシック"/>
                <a:cs typeface="ＭＳ Ｐゴシック"/>
              </a:rPr>
              <a:pPr/>
              <a:t>14</a:t>
            </a:fld>
            <a:endParaRPr lang="en-US" dirty="0" smtClean="0">
              <a:latin typeface="Calibri" pitchFamily="34" charset="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bwMode="auto">
          <a:noFill/>
          <a:ln>
            <a:solidFill>
              <a:srgbClr val="000000"/>
            </a:solidFill>
            <a:miter lim="800000"/>
            <a:headEnd/>
            <a:tailEnd/>
          </a:ln>
        </p:spPr>
      </p:sp>
      <p:sp>
        <p:nvSpPr>
          <p:cNvPr id="362499" name="Notes Placeholder 2"/>
          <p:cNvSpPr>
            <a:spLocks noGrp="1"/>
          </p:cNvSpPr>
          <p:nvPr>
            <p:ph type="body" idx="1"/>
          </p:nvPr>
        </p:nvSpPr>
        <p:spPr bwMode="auto">
          <a:noFill/>
        </p:spPr>
        <p:txBody>
          <a:bodyPr/>
          <a:lstStyle/>
          <a:p>
            <a:endParaRPr lang="en-US" dirty="0" smtClean="0">
              <a:ea typeface="ＭＳ Ｐゴシック"/>
              <a:cs typeface="ＭＳ Ｐゴシック"/>
            </a:endParaRPr>
          </a:p>
        </p:txBody>
      </p:sp>
      <p:sp>
        <p:nvSpPr>
          <p:cNvPr id="362500" name="Slide Number Placeholder 3"/>
          <p:cNvSpPr>
            <a:spLocks noGrp="1"/>
          </p:cNvSpPr>
          <p:nvPr>
            <p:ph type="sldNum" sz="quarter" idx="5"/>
          </p:nvPr>
        </p:nvSpPr>
        <p:spPr bwMode="auto">
          <a:noFill/>
          <a:ln>
            <a:miter lim="800000"/>
            <a:headEnd/>
            <a:tailEnd/>
          </a:ln>
        </p:spPr>
        <p:txBody>
          <a:bodyPr/>
          <a:lstStyle/>
          <a:p>
            <a:fld id="{B48FD9EB-CDE9-4A47-9D98-E46F4A46DC8A}" type="slidenum">
              <a:rPr lang="en-US" smtClean="0">
                <a:latin typeface="Calibri" pitchFamily="34" charset="0"/>
                <a:ea typeface="ＭＳ Ｐゴシック"/>
                <a:cs typeface="ＭＳ Ｐゴシック"/>
              </a:rPr>
              <a:pPr/>
              <a:t>15</a:t>
            </a:fld>
            <a:endParaRPr lang="en-US" dirty="0" smtClean="0">
              <a:latin typeface="Calibri" pitchFamily="34" charset="0"/>
              <a:ea typeface="ＭＳ Ｐゴシック"/>
              <a:cs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a:noFill/>
          <a:ln/>
        </p:spPr>
        <p:txBody>
          <a:bodyPr/>
          <a:lstStyle/>
          <a:p>
            <a:pPr eaLnBrk="1" hangingPunct="1"/>
            <a:endParaRPr lang="en-US" dirty="0" smtClean="0"/>
          </a:p>
        </p:txBody>
      </p:sp>
      <p:sp>
        <p:nvSpPr>
          <p:cNvPr id="44036" name="Slide Number Placeholder 3"/>
          <p:cNvSpPr>
            <a:spLocks noGrp="1"/>
          </p:cNvSpPr>
          <p:nvPr>
            <p:ph type="sldNum" sz="quarter" idx="5"/>
          </p:nvPr>
        </p:nvSpPr>
        <p:spPr>
          <a:noFill/>
        </p:spPr>
        <p:txBody>
          <a:bodyPr/>
          <a:lstStyle/>
          <a:p>
            <a:fld id="{7FDA48C3-33D8-4DD2-AA2E-8D926697530E}" type="slidenum">
              <a:rPr lang="en-GB" smtClean="0">
                <a:latin typeface="Arial" charset="0"/>
              </a:rPr>
              <a:pPr/>
              <a:t>17</a:t>
            </a:fld>
            <a:endParaRPr lang="en-GB"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cstate="print"/>
          <a:srcRect/>
          <a:stretch>
            <a:fillRect/>
          </a:stretch>
        </p:blipFill>
        <p:spPr bwMode="auto">
          <a:xfrm>
            <a:off x="0" y="0"/>
            <a:ext cx="9167813" cy="6877050"/>
          </a:xfrm>
          <a:prstGeom prst="rect">
            <a:avLst/>
          </a:prstGeom>
          <a:noFill/>
          <a:ln w="9525">
            <a:noFill/>
            <a:miter lim="800000"/>
            <a:headEnd/>
            <a:tailEnd/>
          </a:ln>
        </p:spPr>
      </p:pic>
      <p:pic>
        <p:nvPicPr>
          <p:cNvPr id="4" name="Picture 6"/>
          <p:cNvPicPr>
            <a:picLocks noChangeAspect="1" noChangeArrowheads="1"/>
          </p:cNvPicPr>
          <p:nvPr userDrawn="1"/>
        </p:nvPicPr>
        <p:blipFill>
          <a:blip r:embed="rId2" cstate="print"/>
          <a:srcRect/>
          <a:stretch>
            <a:fillRect/>
          </a:stretch>
        </p:blipFill>
        <p:spPr bwMode="auto">
          <a:xfrm>
            <a:off x="0" y="0"/>
            <a:ext cx="9167813" cy="6877050"/>
          </a:xfrm>
          <a:prstGeom prst="rect">
            <a:avLst/>
          </a:prstGeom>
          <a:noFill/>
          <a:ln w="9525">
            <a:noFill/>
            <a:miter lim="800000"/>
            <a:headEnd/>
            <a:tailEnd/>
          </a:ln>
        </p:spPr>
      </p:pic>
      <p:sp>
        <p:nvSpPr>
          <p:cNvPr id="10" name="Text Placeholder 9"/>
          <p:cNvSpPr>
            <a:spLocks noGrp="1"/>
          </p:cNvSpPr>
          <p:nvPr>
            <p:ph type="body" sz="quarter" idx="13"/>
          </p:nvPr>
        </p:nvSpPr>
        <p:spPr>
          <a:xfrm>
            <a:off x="914400" y="1981200"/>
            <a:ext cx="8077200" cy="685800"/>
          </a:xfrm>
        </p:spPr>
        <p:txBody>
          <a:bodyPr>
            <a:noAutofit/>
          </a:bodyPr>
          <a:lstStyle>
            <a:lvl1pPr>
              <a:buNone/>
              <a:defRPr sz="4400">
                <a:solidFill>
                  <a:schemeClr val="tx1"/>
                </a:solidFill>
              </a:defRPr>
            </a:lvl1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4468F13-0AC3-4E30-AE75-76488E67AA13}" type="datetimeFigureOut">
              <a:rPr lang="en-US"/>
              <a:pPr>
                <a:defRPr/>
              </a:pPr>
              <a:t>6/3/2011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0D9E9E3-5C70-450C-8413-ECF3149BD0F4}"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6C46F9E-A191-4A32-BE12-AAE54C2776BA}" type="datetimeFigureOut">
              <a:rPr lang="en-US"/>
              <a:pPr>
                <a:defRPr/>
              </a:pPr>
              <a:t>6/3/2011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F8FB613-E705-4CDB-A227-CD45D77B9A51}"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BEE59EA-C893-4A93-B759-43C09151AD62}" type="datetimeFigureOut">
              <a:rPr lang="en-US"/>
              <a:pPr>
                <a:defRPr/>
              </a:pPr>
              <a:t>6/3/2011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DB6B484-16F8-43C2-848A-DB3B6BE17752}"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519F308-2FC9-43F0-B088-6CC820AE30AF}" type="datetimeFigureOut">
              <a:rPr lang="en-US"/>
              <a:pPr>
                <a:defRPr/>
              </a:pPr>
              <a:t>6/3/2011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86AFC2-A2E4-4FCF-85BE-F731867EFBA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BDBD3395-2F45-444A-8023-AAE9B61EBC04}" type="datetimeFigureOut">
              <a:rPr lang="en-US"/>
              <a:pPr>
                <a:defRPr/>
              </a:pPr>
              <a:t>6/3/2011</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922017F-A9B0-40BD-9675-D2542C3A3E65}"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6FF2364-4D1B-4BFC-8C91-F986B73ACBD8}" type="datetimeFigureOut">
              <a:rPr lang="en-US"/>
              <a:pPr>
                <a:defRPr/>
              </a:pPr>
              <a:t>6/3/2011</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401D3B1-D286-433C-9FA0-C6E1FA22385C}"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23C0F6B-DD44-4C28-9781-3C69C1E901CE}" type="datetimeFigureOut">
              <a:rPr lang="en-US"/>
              <a:pPr>
                <a:defRPr/>
              </a:pPr>
              <a:t>6/3/2011</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A96D2749-531A-4360-8950-D348675EE71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116632"/>
            <a:ext cx="8229600" cy="1143000"/>
          </a:xfrm>
        </p:spPr>
        <p:txBody>
          <a:bodyPr/>
          <a:lstStyle>
            <a:lvl1pPr>
              <a:defRPr sz="3600"/>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3"/>
          <p:cNvSpPr/>
          <p:nvPr userDrawn="1"/>
        </p:nvSpPr>
        <p:spPr>
          <a:xfrm>
            <a:off x="0" y="1052736"/>
            <a:ext cx="9144000" cy="45719"/>
          </a:xfrm>
          <a:prstGeom prst="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65763D3-9708-41A4-98F6-0EB788091441}" type="datetimeFigureOut">
              <a:rPr lang="en-US"/>
              <a:pPr>
                <a:defRPr/>
              </a:pPr>
              <a:t>6/3/2011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58B7305-2DDC-4749-8C11-6AEDE8C928CE}"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D6DF713-5C03-4E8F-B4C8-E0730E74CCB4}" type="datetimeFigureOut">
              <a:rPr lang="en-US"/>
              <a:pPr>
                <a:defRPr/>
              </a:pPr>
              <a:t>6/3/2011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6D5E0A9-1C6B-4E36-90F6-1867B1BAA5F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D0732B7-B210-4926-BEC8-F3B3CD3878EB}" type="datetimeFigureOut">
              <a:rPr lang="en-US"/>
              <a:pPr>
                <a:defRPr/>
              </a:pPr>
              <a:t>6/3/2011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49E5374-3595-48F3-89F7-19A20172F7C5}"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DFC49F1-A7BD-41F2-B214-D1C2B44691F3}" type="datetimeFigureOut">
              <a:rPr lang="en-US"/>
              <a:pPr>
                <a:defRPr/>
              </a:pPr>
              <a:t>6/3/2011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723ACC-3B8F-4BAB-9410-A5534E936464}"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4"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endParaRPr lang="en-US" sz="1400" dirty="0">
              <a:latin typeface="Arial" charset="0"/>
            </a:endParaRPr>
          </a:p>
        </p:txBody>
      </p:sp>
      <p:sp>
        <p:nvSpPr>
          <p:cNvPr id="5" name="Freeform 13"/>
          <p:cNvSpPr>
            <a:spLocks/>
          </p:cNvSpPr>
          <p:nvPr userDrawn="1"/>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GB" dirty="0">
              <a:latin typeface="Arial" charset="0"/>
            </a:endParaRPr>
          </a:p>
        </p:txBody>
      </p:sp>
      <p:sp>
        <p:nvSpPr>
          <p:cNvPr id="6" name="Rectangle 15"/>
          <p:cNvSpPr>
            <a:spLocks noChangeArrowheads="1"/>
          </p:cNvSpPr>
          <p:nvPr userDrawn="1"/>
        </p:nvSpPr>
        <p:spPr bwMode="auto">
          <a:xfrm>
            <a:off x="0" y="188913"/>
            <a:ext cx="9137650" cy="431800"/>
          </a:xfrm>
          <a:prstGeom prst="rect">
            <a:avLst/>
          </a:prstGeom>
          <a:solidFill>
            <a:srgbClr val="BAD9EE"/>
          </a:solidFill>
          <a:ln w="9525" algn="in">
            <a:solidFill>
              <a:srgbClr val="BAD9EE"/>
            </a:solidFill>
            <a:miter lim="800000"/>
            <a:headEnd/>
            <a:tailEnd/>
          </a:ln>
          <a:effectLst/>
        </p:spPr>
        <p:txBody>
          <a:bodyPr lIns="36576" tIns="36576" rIns="36576" bIns="36576"/>
          <a:lstStyle/>
          <a:p>
            <a:pPr>
              <a:defRPr/>
            </a:pPr>
            <a:endParaRPr lang="en-GB" dirty="0">
              <a:latin typeface="Arial" charset="0"/>
            </a:endParaRPr>
          </a:p>
        </p:txBody>
      </p:sp>
      <p:sp>
        <p:nvSpPr>
          <p:cNvPr id="7" name="Rectangle 23"/>
          <p:cNvSpPr>
            <a:spLocks noChangeArrowheads="1"/>
          </p:cNvSpPr>
          <p:nvPr userDrawn="1"/>
        </p:nvSpPr>
        <p:spPr bwMode="auto">
          <a:xfrm>
            <a:off x="0" y="0"/>
            <a:ext cx="9144000" cy="188913"/>
          </a:xfrm>
          <a:prstGeom prst="rect">
            <a:avLst/>
          </a:prstGeom>
          <a:solidFill>
            <a:srgbClr val="0092CB"/>
          </a:solidFill>
          <a:ln w="9525" algn="in">
            <a:solidFill>
              <a:srgbClr val="0092CB"/>
            </a:solidFill>
            <a:miter lim="800000"/>
            <a:headEnd/>
            <a:tailEnd/>
          </a:ln>
          <a:effectLst/>
        </p:spPr>
        <p:txBody>
          <a:bodyPr lIns="36576" tIns="36576" rIns="36576" bIns="36576"/>
          <a:lstStyle/>
          <a:p>
            <a:pPr>
              <a:defRPr/>
            </a:pPr>
            <a:endParaRPr lang="en-GB" dirty="0">
              <a:latin typeface="Arial" charset="0"/>
            </a:endParaRPr>
          </a:p>
        </p:txBody>
      </p:sp>
      <p:pic>
        <p:nvPicPr>
          <p:cNvPr id="8" name="Picture 25"/>
          <p:cNvPicPr>
            <a:picLocks noChangeAspect="1" noChangeArrowheads="1"/>
          </p:cNvPicPr>
          <p:nvPr userDrawn="1"/>
        </p:nvPicPr>
        <p:blipFill>
          <a:blip r:embed="rId2" cstate="print"/>
          <a:srcRect/>
          <a:stretch>
            <a:fillRect/>
          </a:stretch>
        </p:blipFill>
        <p:spPr bwMode="auto">
          <a:xfrm>
            <a:off x="179388" y="6308725"/>
            <a:ext cx="2447925" cy="350838"/>
          </a:xfrm>
          <a:prstGeom prst="rect">
            <a:avLst/>
          </a:prstGeom>
          <a:noFill/>
          <a:ln w="9525">
            <a:noFill/>
            <a:miter lim="800000"/>
            <a:headEnd/>
            <a:tailEnd/>
          </a:ln>
        </p:spPr>
      </p:pic>
      <p:pic>
        <p:nvPicPr>
          <p:cNvPr id="9" name="Picture 26" descr="CW_web"/>
          <p:cNvPicPr>
            <a:picLocks noChangeAspect="1" noChangeArrowheads="1"/>
          </p:cNvPicPr>
          <p:nvPr userDrawn="1"/>
        </p:nvPicPr>
        <p:blipFill>
          <a:blip r:embed="rId3" cstate="print"/>
          <a:srcRect/>
          <a:stretch>
            <a:fillRect/>
          </a:stretch>
        </p:blipFill>
        <p:spPr bwMode="auto">
          <a:xfrm>
            <a:off x="3708400" y="6237288"/>
            <a:ext cx="1957388" cy="419100"/>
          </a:xfrm>
          <a:prstGeom prst="rect">
            <a:avLst/>
          </a:prstGeom>
          <a:noFill/>
          <a:ln w="9525">
            <a:noFill/>
            <a:miter lim="800000"/>
            <a:headEnd/>
            <a:tailEnd/>
          </a:ln>
        </p:spPr>
      </p:pic>
      <p:pic>
        <p:nvPicPr>
          <p:cNvPr id="10" name="Picture 28" descr="LOGO USE"/>
          <p:cNvPicPr>
            <a:picLocks noChangeAspect="1" noChangeArrowheads="1"/>
          </p:cNvPicPr>
          <p:nvPr userDrawn="1"/>
        </p:nvPicPr>
        <p:blipFill>
          <a:blip r:embed="rId4" cstate="print"/>
          <a:srcRect/>
          <a:stretch>
            <a:fillRect/>
          </a:stretch>
        </p:blipFill>
        <p:spPr bwMode="auto">
          <a:xfrm>
            <a:off x="7092950" y="6237288"/>
            <a:ext cx="1584325" cy="354012"/>
          </a:xfrm>
          <a:prstGeom prst="rect">
            <a:avLst/>
          </a:prstGeom>
          <a:noFill/>
          <a:ln w="9525">
            <a:noFill/>
            <a:miter lim="800000"/>
            <a:headEnd/>
            <a:tailEnd/>
          </a:ln>
        </p:spPr>
      </p:pic>
      <p:sp>
        <p:nvSpPr>
          <p:cNvPr id="2" name="Title 1"/>
          <p:cNvSpPr>
            <a:spLocks noGrp="1"/>
          </p:cNvSpPr>
          <p:nvPr>
            <p:ph type="title"/>
          </p:nvPr>
        </p:nvSpPr>
        <p:spPr>
          <a:xfrm>
            <a:off x="685800" y="609600"/>
            <a:ext cx="7772400" cy="1143000"/>
          </a:xfrm>
          <a:prstGeom prst="rect">
            <a:avLst/>
          </a:prstGeom>
        </p:spPr>
        <p:txBody>
          <a:bodyPr rtlCol="0"/>
          <a:lstStyle/>
          <a:p>
            <a:r>
              <a:rPr lang="en-US" smtClean="0"/>
              <a:t>Click to edit Master title style</a:t>
            </a:r>
            <a:endParaRPr lang="en-US"/>
          </a:p>
        </p:txBody>
      </p:sp>
      <p:sp>
        <p:nvSpPr>
          <p:cNvPr id="3" name="Text Placeholder 2"/>
          <p:cNvSpPr>
            <a:spLocks noGrp="1"/>
          </p:cNvSpPr>
          <p:nvPr>
            <p:ph type="body" idx="1"/>
          </p:nvPr>
        </p:nvSpPr>
        <p:spPr>
          <a:xfrm>
            <a:off x="685800" y="1981200"/>
            <a:ext cx="7772400" cy="4114800"/>
          </a:xfrm>
          <a:prstGeom prst="rect">
            <a:avLst/>
          </a:prstGeo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3333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539750" y="1600200"/>
            <a:ext cx="74279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33" name="Freeform 9"/>
          <p:cNvSpPr>
            <a:spLocks/>
          </p:cNvSpPr>
          <p:nvPr userDrawn="1"/>
        </p:nvSpPr>
        <p:spPr bwMode="auto">
          <a:xfrm>
            <a:off x="249238" y="2803525"/>
            <a:ext cx="1587"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68"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Clr>
          <a:srgbClr val="FF9966"/>
        </a:buClr>
        <a:buChar char="•"/>
        <a:defRPr sz="28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0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Arial" pitchFamily="34" charset="0"/>
              </a:defRPr>
            </a:lvl1pPr>
          </a:lstStyle>
          <a:p>
            <a:pPr>
              <a:defRPr/>
            </a:pPr>
            <a:fld id="{ABF01BB1-DB89-4EB4-9E7F-F782209F747A}" type="datetimeFigureOut">
              <a:rPr lang="en-US"/>
              <a:pPr>
                <a:defRPr/>
              </a:pPr>
              <a:t>6/3/2011</a:t>
            </a:fld>
            <a:endParaRPr lang="en-US" dirty="0"/>
          </a:p>
        </p:txBody>
      </p:sp>
      <p:sp>
        <p:nvSpPr>
          <p:cNvPr id="630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pitchFamily="34" charset="0"/>
              </a:defRPr>
            </a:lvl1pPr>
          </a:lstStyle>
          <a:p>
            <a:pPr>
              <a:defRPr/>
            </a:pPr>
            <a:endParaRPr lang="en-US" dirty="0"/>
          </a:p>
        </p:txBody>
      </p:sp>
      <p:sp>
        <p:nvSpPr>
          <p:cNvPr id="630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Arial" pitchFamily="34" charset="0"/>
              </a:defRPr>
            </a:lvl1pPr>
          </a:lstStyle>
          <a:p>
            <a:pPr>
              <a:defRPr/>
            </a:pPr>
            <a:fld id="{61B415EE-2597-4892-BE3E-D087159EC07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diagramData" Target="../diagrams/data3.xml"/><Relationship Id="rId21" Type="http://schemas.openxmlformats.org/officeDocument/2006/relationships/image" Target="../media/image24.png"/><Relationship Id="rId7" Type="http://schemas.microsoft.com/office/2007/relationships/diagramDrawing" Target="../diagrams/drawing3.xml"/><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image" Target="../media/image14.png"/><Relationship Id="rId24" Type="http://schemas.openxmlformats.org/officeDocument/2006/relationships/image" Target="../media/image27.jpeg"/><Relationship Id="rId5" Type="http://schemas.openxmlformats.org/officeDocument/2006/relationships/diagramQuickStyle" Target="../diagrams/quickStyle3.xml"/><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eg"/><Relationship Id="rId19" Type="http://schemas.openxmlformats.org/officeDocument/2006/relationships/image" Target="../media/image22.png"/><Relationship Id="rId4" Type="http://schemas.openxmlformats.org/officeDocument/2006/relationships/diagramLayout" Target="../diagrams/layout3.xml"/><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image" Target="../media/image32.png"/><Relationship Id="rId5" Type="http://schemas.openxmlformats.org/officeDocument/2006/relationships/diagramQuickStyle" Target="../diagrams/quickStyle4.xml"/><Relationship Id="rId10" Type="http://schemas.openxmlformats.org/officeDocument/2006/relationships/image" Target="../media/image18.png"/><Relationship Id="rId4" Type="http://schemas.openxmlformats.org/officeDocument/2006/relationships/diagramLayout" Target="../diagrams/layout4.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4"/>
          <p:cNvSpPr>
            <a:spLocks noGrp="1" noChangeArrowheads="1"/>
          </p:cNvSpPr>
          <p:nvPr>
            <p:ph type="subTitle" idx="1"/>
          </p:nvPr>
        </p:nvSpPr>
        <p:spPr>
          <a:xfrm>
            <a:off x="1403350" y="5589588"/>
            <a:ext cx="7089775" cy="625475"/>
          </a:xfrm>
        </p:spPr>
        <p:txBody>
          <a:bodyPr/>
          <a:lstStyle/>
          <a:p>
            <a:pPr marL="342900" indent="-342900" algn="r" eaLnBrk="1" hangingPunct="1"/>
            <a:r>
              <a:rPr lang="en-GB" sz="2000" b="1" dirty="0" smtClean="0">
                <a:solidFill>
                  <a:srgbClr val="4A4B4C"/>
                </a:solidFill>
              </a:rPr>
              <a:t>June 3, </a:t>
            </a:r>
            <a:r>
              <a:rPr lang="en-GB" sz="2000" b="1" dirty="0" smtClean="0">
                <a:solidFill>
                  <a:srgbClr val="4A4B4C"/>
                </a:solidFill>
              </a:rPr>
              <a:t>2011</a:t>
            </a:r>
            <a:endParaRPr lang="en-GB" sz="2000" dirty="0" smtClean="0">
              <a:solidFill>
                <a:srgbClr val="4A4B4C"/>
              </a:solidFill>
            </a:endParaRPr>
          </a:p>
          <a:p>
            <a:pPr marL="342900" indent="-342900" algn="r" eaLnBrk="1" hangingPunct="1"/>
            <a:endParaRPr lang="en-GB" sz="800" dirty="0" smtClean="0">
              <a:solidFill>
                <a:srgbClr val="4A4B4C"/>
              </a:solidFill>
            </a:endParaRPr>
          </a:p>
        </p:txBody>
      </p:sp>
      <p:grpSp>
        <p:nvGrpSpPr>
          <p:cNvPr id="2" name="Group 4"/>
          <p:cNvGrpSpPr/>
          <p:nvPr/>
        </p:nvGrpSpPr>
        <p:grpSpPr>
          <a:xfrm>
            <a:off x="1763688" y="1988840"/>
            <a:ext cx="5760590" cy="2160240"/>
            <a:chOff x="-165618" y="127875"/>
            <a:chExt cx="6624636" cy="818999"/>
          </a:xfrm>
          <a:scene3d>
            <a:camera prst="orthographicFront"/>
            <a:lightRig rig="threePt" dir="t">
              <a:rot lat="0" lon="0" rev="7500000"/>
            </a:lightRig>
          </a:scene3d>
        </p:grpSpPr>
        <p:sp>
          <p:nvSpPr>
            <p:cNvPr id="6" name="Rounded Rectangle 5"/>
            <p:cNvSpPr/>
            <p:nvPr/>
          </p:nvSpPr>
          <p:spPr>
            <a:xfrm>
              <a:off x="-165618" y="127875"/>
              <a:ext cx="6624636" cy="818999"/>
            </a:xfrm>
            <a:prstGeom prst="roundRect">
              <a:avLst/>
            </a:prstGeom>
            <a:sp3d prstMaterial="plastic">
              <a:bevelT w="127000" h="25400" prst="relaxedInset"/>
            </a:sp3d>
          </p:spPr>
          <p:style>
            <a:lnRef idx="0">
              <a:schemeClr val="lt1">
                <a:hueOff val="0"/>
                <a:satOff val="0"/>
                <a:lumOff val="0"/>
                <a:alphaOff val="0"/>
              </a:schemeClr>
            </a:lnRef>
            <a:fillRef idx="3">
              <a:schemeClr val="accent3">
                <a:shade val="50000"/>
                <a:hueOff val="0"/>
                <a:satOff val="0"/>
                <a:lumOff val="0"/>
                <a:alphaOff val="0"/>
              </a:schemeClr>
            </a:fillRef>
            <a:effectRef idx="2">
              <a:schemeClr val="accent3">
                <a:shade val="50000"/>
                <a:hueOff val="0"/>
                <a:satOff val="0"/>
                <a:lumOff val="0"/>
                <a:alphaOff val="0"/>
              </a:schemeClr>
            </a:effectRef>
            <a:fontRef idx="minor">
              <a:schemeClr val="lt1"/>
            </a:fontRef>
          </p:style>
        </p:sp>
        <p:sp>
          <p:nvSpPr>
            <p:cNvPr id="7" name="Rounded Rectangle 4"/>
            <p:cNvSpPr/>
            <p:nvPr/>
          </p:nvSpPr>
          <p:spPr>
            <a:xfrm>
              <a:off x="-82809" y="162000"/>
              <a:ext cx="6336231" cy="739039"/>
            </a:xfrm>
            <a:prstGeom prst="rect">
              <a:avLst/>
            </a:prstGeom>
            <a:sp3d/>
          </p:spPr>
          <p:style>
            <a:lnRef idx="0">
              <a:scrgbClr r="0" g="0" b="0"/>
            </a:lnRef>
            <a:fillRef idx="0">
              <a:scrgbClr r="0" g="0" b="0"/>
            </a:fillRef>
            <a:effectRef idx="0">
              <a:scrgbClr r="0" g="0" b="0"/>
            </a:effectRef>
            <a:fontRef idx="minor">
              <a:schemeClr val="lt1"/>
            </a:fontRef>
          </p:style>
          <p:txBody>
            <a:bodyPr lIns="133350" tIns="133350" rIns="133350" bIns="133350" spcCol="1270" anchor="ctr"/>
            <a:lstStyle/>
            <a:p>
              <a:pPr marL="0" indent="0" algn="ctr">
                <a:buFontTx/>
                <a:buNone/>
              </a:pPr>
              <a:r>
                <a:rPr lang="en-GB" sz="3600" dirty="0" smtClean="0">
                  <a:latin typeface="Arial" pitchFamily="34" charset="0"/>
                </a:rPr>
                <a:t>Fujitsu</a:t>
              </a:r>
              <a:endParaRPr lang="en-GB" sz="3600" dirty="0" smtClean="0">
                <a:latin typeface="Arial" pitchFamily="34" charset="0"/>
              </a:endParaRPr>
            </a:p>
            <a:p>
              <a:pPr marL="0" indent="0" algn="ctr">
                <a:buFontTx/>
                <a:buNone/>
              </a:pPr>
              <a:r>
                <a:rPr lang="en-GB" sz="1800" dirty="0" smtClean="0">
                  <a:latin typeface="Arial" pitchFamily="34" charset="0"/>
                </a:rPr>
                <a:t>PFU Systems Group</a:t>
              </a:r>
              <a:endParaRPr lang="en-GB" sz="1800" dirty="0" smtClean="0">
                <a:latin typeface="Arial"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390525" y="6523038"/>
            <a:ext cx="2133600" cy="247650"/>
          </a:xfrm>
          <a:prstGeom prst="rect">
            <a:avLst/>
          </a:prstGeom>
          <a:noFill/>
          <a:ln>
            <a:miter lim="800000"/>
            <a:headEnd/>
            <a:tailEnd/>
          </a:ln>
        </p:spPr>
        <p:txBody>
          <a:bodyPr/>
          <a:lstStyle/>
          <a:p>
            <a:pPr algn="r" eaLnBrk="0" hangingPunct="0">
              <a:defRPr/>
            </a:pPr>
            <a:fld id="{C1BB7DDA-D716-43A2-8758-EF49F144AF67}" type="slidenum">
              <a:rPr lang="en-US" sz="1000" b="1">
                <a:solidFill>
                  <a:schemeClr val="bg1"/>
                </a:solidFill>
                <a:latin typeface="+mn-lt"/>
              </a:rPr>
              <a:pPr algn="r" eaLnBrk="0" hangingPunct="0">
                <a:defRPr/>
              </a:pPr>
              <a:t>10</a:t>
            </a:fld>
            <a:endParaRPr lang="en-US" sz="1000" b="1" dirty="0">
              <a:solidFill>
                <a:schemeClr val="bg1"/>
              </a:solidFill>
              <a:latin typeface="+mn-lt"/>
            </a:endParaRPr>
          </a:p>
        </p:txBody>
      </p:sp>
      <p:sp>
        <p:nvSpPr>
          <p:cNvPr id="3075" name="Rectangle 2"/>
          <p:cNvSpPr>
            <a:spLocks noGrp="1" noChangeArrowheads="1"/>
          </p:cNvSpPr>
          <p:nvPr>
            <p:ph type="title"/>
          </p:nvPr>
        </p:nvSpPr>
        <p:spPr/>
        <p:txBody>
          <a:bodyPr/>
          <a:lstStyle/>
          <a:p>
            <a:pPr>
              <a:defRPr/>
            </a:pPr>
            <a:r>
              <a:rPr lang="en-US" b="1" dirty="0" smtClean="0">
                <a:solidFill>
                  <a:srgbClr val="0070C0"/>
                </a:solidFill>
              </a:rPr>
              <a:t>Lead Scoring Process Steps</a:t>
            </a:r>
          </a:p>
        </p:txBody>
      </p:sp>
      <p:sp>
        <p:nvSpPr>
          <p:cNvPr id="7172" name="Rectangle 3"/>
          <p:cNvSpPr>
            <a:spLocks noGrp="1" noChangeArrowheads="1"/>
          </p:cNvSpPr>
          <p:nvPr>
            <p:ph idx="1"/>
          </p:nvPr>
        </p:nvSpPr>
        <p:spPr/>
        <p:txBody>
          <a:bodyPr/>
          <a:lstStyle/>
          <a:p>
            <a:pPr lvl="1">
              <a:lnSpc>
                <a:spcPct val="80000"/>
              </a:lnSpc>
            </a:pPr>
            <a:endParaRPr lang="en-GB" sz="2000" dirty="0" smtClean="0">
              <a:solidFill>
                <a:srgbClr val="333333"/>
              </a:solidFill>
            </a:endParaRPr>
          </a:p>
          <a:p>
            <a:pPr lvl="1">
              <a:lnSpc>
                <a:spcPct val="80000"/>
              </a:lnSpc>
            </a:pPr>
            <a:endParaRPr lang="en-GB" sz="2000" dirty="0" smtClean="0">
              <a:solidFill>
                <a:srgbClr val="333333"/>
              </a:solidFill>
            </a:endParaRPr>
          </a:p>
        </p:txBody>
      </p:sp>
      <p:pic>
        <p:nvPicPr>
          <p:cNvPr id="16449" name="Picture 65"/>
          <p:cNvPicPr>
            <a:picLocks noChangeAspect="1" noChangeArrowheads="1"/>
          </p:cNvPicPr>
          <p:nvPr/>
        </p:nvPicPr>
        <p:blipFill>
          <a:blip r:embed="rId2" cstate="print"/>
          <a:srcRect/>
          <a:stretch>
            <a:fillRect/>
          </a:stretch>
        </p:blipFill>
        <p:spPr bwMode="auto">
          <a:xfrm>
            <a:off x="804863" y="1509713"/>
            <a:ext cx="7534275"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390525" y="6523038"/>
            <a:ext cx="2133600" cy="247650"/>
          </a:xfrm>
          <a:prstGeom prst="rect">
            <a:avLst/>
          </a:prstGeom>
          <a:noFill/>
          <a:ln>
            <a:miter lim="800000"/>
            <a:headEnd/>
            <a:tailEnd/>
          </a:ln>
        </p:spPr>
        <p:txBody>
          <a:bodyPr/>
          <a:lstStyle/>
          <a:p>
            <a:pPr algn="r" eaLnBrk="0" hangingPunct="0">
              <a:defRPr/>
            </a:pPr>
            <a:fld id="{2603688E-10C8-4DE7-A320-792A9E209AEE}" type="slidenum">
              <a:rPr lang="en-US" sz="1000" b="1">
                <a:solidFill>
                  <a:schemeClr val="bg1"/>
                </a:solidFill>
                <a:latin typeface="+mn-lt"/>
              </a:rPr>
              <a:pPr algn="r" eaLnBrk="0" hangingPunct="0">
                <a:defRPr/>
              </a:pPr>
              <a:t>11</a:t>
            </a:fld>
            <a:endParaRPr lang="en-US" sz="1000" b="1" dirty="0">
              <a:solidFill>
                <a:schemeClr val="bg1"/>
              </a:solidFill>
              <a:latin typeface="+mn-lt"/>
            </a:endParaRPr>
          </a:p>
        </p:txBody>
      </p:sp>
      <p:sp>
        <p:nvSpPr>
          <p:cNvPr id="3075" name="Rectangle 2"/>
          <p:cNvSpPr>
            <a:spLocks noGrp="1" noChangeArrowheads="1"/>
          </p:cNvSpPr>
          <p:nvPr>
            <p:ph type="title"/>
          </p:nvPr>
        </p:nvSpPr>
        <p:spPr/>
        <p:txBody>
          <a:bodyPr/>
          <a:lstStyle/>
          <a:p>
            <a:pPr>
              <a:defRPr/>
            </a:pPr>
            <a:r>
              <a:rPr lang="en-US" b="1" dirty="0" smtClean="0">
                <a:solidFill>
                  <a:srgbClr val="0070C0"/>
                </a:solidFill>
              </a:rPr>
              <a:t>Evaluating Explicit Scores</a:t>
            </a:r>
          </a:p>
        </p:txBody>
      </p:sp>
      <p:graphicFrame>
        <p:nvGraphicFramePr>
          <p:cNvPr id="9" name="Table 8"/>
          <p:cNvGraphicFramePr>
            <a:graphicFrameLocks noGrp="1"/>
          </p:cNvGraphicFramePr>
          <p:nvPr/>
        </p:nvGraphicFramePr>
        <p:xfrm>
          <a:off x="467542" y="1772816"/>
          <a:ext cx="7152457" cy="3363726"/>
        </p:xfrm>
        <a:graphic>
          <a:graphicData uri="http://schemas.openxmlformats.org/drawingml/2006/table">
            <a:tbl>
              <a:tblPr/>
              <a:tblGrid>
                <a:gridCol w="981602"/>
                <a:gridCol w="703114"/>
                <a:gridCol w="843736"/>
                <a:gridCol w="1100165"/>
                <a:gridCol w="537676"/>
                <a:gridCol w="529403"/>
                <a:gridCol w="901639"/>
                <a:gridCol w="231614"/>
                <a:gridCol w="661754"/>
                <a:gridCol w="661754"/>
              </a:tblGrid>
              <a:tr h="0">
                <a:tc gridSpan="10">
                  <a:txBody>
                    <a:bodyPr/>
                    <a:lstStyle/>
                    <a:p>
                      <a:pPr algn="l" fontAlgn="b"/>
                      <a:r>
                        <a:rPr lang="en-US" sz="1100" b="1" i="0" u="none" strike="noStrike" dirty="0">
                          <a:solidFill>
                            <a:srgbClr val="FFFFFF"/>
                          </a:solidFill>
                          <a:latin typeface="Arial"/>
                        </a:rPr>
                        <a:t>Profile Fit</a:t>
                      </a:r>
                    </a:p>
                  </a:txBody>
                  <a:tcPr marL="7532" marR="7532" marT="7532" marB="0" anchor="b">
                    <a:lnL>
                      <a:noFill/>
                    </a:lnL>
                    <a:lnR>
                      <a:noFill/>
                    </a:lnR>
                    <a:lnT>
                      <a:noFill/>
                    </a:lnT>
                    <a:lnB w="19050" cap="flat" cmpd="sng" algn="ctr">
                      <a:solidFill>
                        <a:srgbClr val="000000"/>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349">
                <a:tc>
                  <a:txBody>
                    <a:bodyPr/>
                    <a:lstStyle/>
                    <a:p>
                      <a:pPr algn="ctr" fontAlgn="ctr"/>
                      <a:r>
                        <a:rPr lang="en-US" sz="1100" b="1" i="0" u="none" strike="noStrike" dirty="0">
                          <a:latin typeface="Arial"/>
                        </a:rPr>
                        <a:t>Category</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dirty="0">
                          <a:latin typeface="Arial"/>
                        </a:rPr>
                        <a:t>Ranking</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dirty="0">
                          <a:latin typeface="Arial"/>
                        </a:rPr>
                        <a:t>Weighting</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dirty="0">
                          <a:latin typeface="Arial"/>
                        </a:rPr>
                        <a:t>Field Values</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dirty="0">
                          <a:latin typeface="Arial"/>
                        </a:rPr>
                        <a:t>Tier</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dirty="0">
                          <a:latin typeface="Arial"/>
                        </a:rPr>
                        <a:t>Score</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dirty="0">
                          <a:latin typeface="Arial"/>
                        </a:rPr>
                        <a:t>Max Score</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100" b="1" i="0" u="none" strike="noStrike" dirty="0">
                          <a:latin typeface="Arial"/>
                        </a:rPr>
                        <a:t>Profile Fit</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199747">
                <a:tc rowSpan="5">
                  <a:txBody>
                    <a:bodyPr/>
                    <a:lstStyle/>
                    <a:p>
                      <a:pPr algn="ctr" fontAlgn="ctr"/>
                      <a:r>
                        <a:rPr lang="en-US" sz="1100" b="0" i="0" u="none" strike="noStrike" dirty="0">
                          <a:latin typeface="Arial"/>
                        </a:rPr>
                        <a:t>Pain / Need / Solution Interest</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fontAlgn="ctr"/>
                      <a:r>
                        <a:rPr lang="en-US" sz="1100" b="0" i="0" u="none" strike="noStrike" dirty="0">
                          <a:latin typeface="Arial"/>
                        </a:rPr>
                        <a:t>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fontAlgn="ctr"/>
                      <a:r>
                        <a:rPr lang="en-US" sz="1100" b="0" i="0" u="none" strike="noStrike" dirty="0">
                          <a:latin typeface="Arial"/>
                        </a:rPr>
                        <a:t>30%</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US" sz="1100" b="0" i="1" u="none" strike="noStrike" dirty="0">
                          <a:latin typeface="Arial"/>
                        </a:rPr>
                        <a:t>Field Value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latin typeface="Arial"/>
                        </a:rPr>
                        <a:t>A</a:t>
                      </a:r>
                    </a:p>
                  </a:txBody>
                  <a:tcPr marL="7532" marR="7532" marT="7532"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1100" b="0" i="0" u="none" strike="noStrike" dirty="0">
                          <a:latin typeface="Arial"/>
                        </a:rPr>
                        <a:t>75 - 100</a:t>
                      </a:r>
                    </a:p>
                  </a:txBody>
                  <a:tcPr marL="7532" marR="7532" marT="7532"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latin typeface="Arial"/>
                        </a:rPr>
                        <a:t>B</a:t>
                      </a: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fontAlgn="b"/>
                      <a:r>
                        <a:rPr lang="en-US" sz="1100" b="0" i="0" u="none" strike="noStrike" dirty="0">
                          <a:latin typeface="Arial"/>
                        </a:rPr>
                        <a:t>50 - 74</a:t>
                      </a:r>
                    </a:p>
                  </a:txBody>
                  <a:tcPr marL="7532" marR="7532" marT="7532"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3</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latin typeface="Arial"/>
                        </a:rPr>
                        <a:t>C</a:t>
                      </a: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b"/>
                      <a:r>
                        <a:rPr lang="en-US" sz="1100" b="0" i="0" u="none" strike="noStrike" dirty="0">
                          <a:latin typeface="Arial"/>
                        </a:rPr>
                        <a:t>25 - 49</a:t>
                      </a:r>
                    </a:p>
                  </a:txBody>
                  <a:tcPr marL="7532" marR="7532" marT="7532"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4</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ctr"/>
                      <a:r>
                        <a:rPr lang="en-US" sz="1100" b="0" i="1" u="none" strike="noStrike" dirty="0">
                          <a:latin typeface="Arial"/>
                        </a:rPr>
                        <a:t>Tier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1100" b="0" i="0" u="none" strike="noStrike" dirty="0">
                          <a:latin typeface="Arial"/>
                        </a:rPr>
                        <a:t>15</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latin typeface="Arial"/>
                        </a:rPr>
                        <a:t>D</a:t>
                      </a:r>
                    </a:p>
                  </a:txBody>
                  <a:tcPr marL="7532" marR="7532" marT="753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100" b="0" i="0" u="none" strike="noStrike" dirty="0">
                          <a:latin typeface="Arial"/>
                        </a:rPr>
                        <a:t>0 - 24</a:t>
                      </a:r>
                    </a:p>
                  </a:txBody>
                  <a:tcPr marL="7532" marR="7532" marT="753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5</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1100" b="0" i="1" u="none" strike="noStrike" dirty="0">
                          <a:latin typeface="Arial"/>
                        </a:rPr>
                        <a:t>Tier 3</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1100" b="0" i="0" u="none" strike="noStrike" dirty="0">
                          <a:latin typeface="Arial"/>
                        </a:rPr>
                        <a:t>8</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w="19050" cap="flat" cmpd="sng" algn="ctr">
                      <a:solidFill>
                        <a:srgbClr val="000000"/>
                      </a:solidFill>
                      <a:prstDash val="solid"/>
                      <a:round/>
                      <a:headEnd type="none" w="med" len="med"/>
                      <a:tailEnd type="none" w="med" len="med"/>
                    </a:lnT>
                    <a:lnB>
                      <a:noFill/>
                    </a:lnB>
                  </a:tcPr>
                </a:tc>
              </a:tr>
              <a:tr h="199747">
                <a:tc rowSpan="5">
                  <a:txBody>
                    <a:bodyPr/>
                    <a:lstStyle/>
                    <a:p>
                      <a:pPr algn="ctr" fontAlgn="ctr"/>
                      <a:r>
                        <a:rPr lang="en-US" sz="1100" b="0" i="0" u="none" strike="noStrike" dirty="0">
                          <a:latin typeface="Arial"/>
                        </a:rPr>
                        <a:t>Job Role</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fontAlgn="ctr"/>
                      <a:r>
                        <a:rPr lang="en-US" sz="1100" b="0" i="0" u="none" strike="noStrike" dirty="0">
                          <a:latin typeface="Arial"/>
                        </a:rPr>
                        <a:t>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fontAlgn="ctr"/>
                      <a:r>
                        <a:rPr lang="en-US" sz="1100" b="0" i="0" u="none" strike="noStrike" dirty="0">
                          <a:latin typeface="Arial"/>
                        </a:rPr>
                        <a:t>30%</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100" b="0" i="1" u="none" strike="noStrike" dirty="0">
                          <a:latin typeface="Arial"/>
                        </a:rPr>
                        <a:t>Field Value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3</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30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4</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ctr"/>
                      <a:r>
                        <a:rPr lang="en-US" sz="1100" b="0" i="1" u="none" strike="noStrike" dirty="0">
                          <a:latin typeface="Arial"/>
                        </a:rPr>
                        <a:t>Tier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15</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5</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1" u="none" strike="noStrike" dirty="0">
                          <a:latin typeface="Arial"/>
                        </a:rPr>
                        <a:t>Tier 3</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1100" b="0" i="0" u="none" strike="noStrike" dirty="0">
                          <a:latin typeface="Arial"/>
                        </a:rPr>
                        <a:t>8</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rowSpan="5">
                  <a:txBody>
                    <a:bodyPr/>
                    <a:lstStyle/>
                    <a:p>
                      <a:pPr algn="ctr" fontAlgn="ctr"/>
                      <a:r>
                        <a:rPr lang="en-US" sz="1100" b="0" i="0" u="none" strike="noStrike" dirty="0">
                          <a:latin typeface="Arial"/>
                        </a:rPr>
                        <a:t>Industry</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rowSpan="5">
                  <a:txBody>
                    <a:bodyPr/>
                    <a:lstStyle/>
                    <a:p>
                      <a:pPr algn="ctr" fontAlgn="ctr"/>
                      <a:r>
                        <a:rPr lang="en-US" sz="1100" b="0" i="0" u="none" strike="noStrike" dirty="0">
                          <a:latin typeface="Arial"/>
                        </a:rPr>
                        <a:t>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rowSpan="5">
                  <a:txBody>
                    <a:bodyPr/>
                    <a:lstStyle/>
                    <a:p>
                      <a:pPr algn="ctr" fontAlgn="ctr"/>
                      <a:r>
                        <a:rPr lang="en-US" sz="1100" b="0" i="0" u="none" strike="noStrike" dirty="0">
                          <a:latin typeface="Arial"/>
                        </a:rPr>
                        <a:t>20%</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100" b="0" i="1" u="none" strike="noStrike" dirty="0">
                          <a:latin typeface="Arial"/>
                        </a:rPr>
                        <a:t>Field Value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20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1100" b="0" i="0" u="none" strike="noStrike" dirty="0">
                          <a:latin typeface="Arial"/>
                        </a:rPr>
                        <a:t>20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US" sz="1100" b="0" i="1" u="none" strike="noStrike" dirty="0">
                          <a:latin typeface="Arial"/>
                        </a:rPr>
                        <a:t>Tier 1</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20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3</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US" sz="1100" b="0" i="1" u="none" strike="noStrike" dirty="0">
                          <a:latin typeface="Arial"/>
                        </a:rPr>
                        <a:t>Tier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10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4</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ctr"/>
                      <a:r>
                        <a:rPr lang="en-US" sz="1100" b="0" i="1" u="none" strike="noStrike" dirty="0">
                          <a:latin typeface="Arial"/>
                        </a:rPr>
                        <a:t>Tier 2</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10</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r h="19974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1" u="none" strike="noStrike" dirty="0">
                          <a:latin typeface="Arial"/>
                        </a:rPr>
                        <a:t>Field Value 5</a:t>
                      </a:r>
                    </a:p>
                  </a:txBody>
                  <a:tcPr marL="7532" marR="7532" marT="753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1" u="none" strike="noStrike" dirty="0">
                          <a:latin typeface="Arial"/>
                        </a:rPr>
                        <a:t>Tier 3</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latin typeface="Arial"/>
                        </a:rPr>
                        <a:t>5</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0" i="0" u="none" strike="noStrike" dirty="0">
                          <a:latin typeface="Arial"/>
                        </a:rPr>
                        <a:t> </a:t>
                      </a:r>
                    </a:p>
                  </a:txBody>
                  <a:tcPr marL="7532" marR="7532" marT="75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100" b="0" i="0" u="none" strike="noStrike" dirty="0">
                        <a:latin typeface="Arial"/>
                      </a:endParaRPr>
                    </a:p>
                  </a:txBody>
                  <a:tcPr marL="7532" marR="7532" marT="75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c>
                  <a:txBody>
                    <a:bodyPr/>
                    <a:lstStyle/>
                    <a:p>
                      <a:pPr algn="l" fontAlgn="b"/>
                      <a:endParaRPr lang="en-US" sz="1100" b="0" i="0" u="none" strike="noStrike" dirty="0">
                        <a:latin typeface="Arial"/>
                      </a:endParaRPr>
                    </a:p>
                  </a:txBody>
                  <a:tcPr marL="7532" marR="7532" marT="7532"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390525" y="6523038"/>
            <a:ext cx="2133600" cy="247650"/>
          </a:xfrm>
          <a:prstGeom prst="rect">
            <a:avLst/>
          </a:prstGeom>
          <a:noFill/>
          <a:ln>
            <a:miter lim="800000"/>
            <a:headEnd/>
            <a:tailEnd/>
          </a:ln>
        </p:spPr>
        <p:txBody>
          <a:bodyPr/>
          <a:lstStyle/>
          <a:p>
            <a:pPr algn="r" eaLnBrk="0" hangingPunct="0">
              <a:defRPr/>
            </a:pPr>
            <a:fld id="{FAFC78C9-9B7F-4AA2-953A-BBF1DFA0A6A2}" type="slidenum">
              <a:rPr lang="en-US" sz="1000" b="1">
                <a:solidFill>
                  <a:schemeClr val="bg1"/>
                </a:solidFill>
                <a:latin typeface="+mn-lt"/>
              </a:rPr>
              <a:pPr algn="r" eaLnBrk="0" hangingPunct="0">
                <a:defRPr/>
              </a:pPr>
              <a:t>12</a:t>
            </a:fld>
            <a:endParaRPr lang="en-US" sz="1000" b="1" dirty="0">
              <a:solidFill>
                <a:schemeClr val="bg1"/>
              </a:solidFill>
              <a:latin typeface="+mn-lt"/>
            </a:endParaRPr>
          </a:p>
        </p:txBody>
      </p:sp>
      <p:sp>
        <p:nvSpPr>
          <p:cNvPr id="3075" name="Rectangle 2"/>
          <p:cNvSpPr>
            <a:spLocks noGrp="1" noChangeArrowheads="1"/>
          </p:cNvSpPr>
          <p:nvPr>
            <p:ph type="title"/>
          </p:nvPr>
        </p:nvSpPr>
        <p:spPr/>
        <p:txBody>
          <a:bodyPr/>
          <a:lstStyle/>
          <a:p>
            <a:pPr>
              <a:defRPr/>
            </a:pPr>
            <a:r>
              <a:rPr lang="en-US" b="1" dirty="0" smtClean="0">
                <a:solidFill>
                  <a:srgbClr val="0070C0"/>
                </a:solidFill>
              </a:rPr>
              <a:t>Evaluating Implicit Scores (Activity)</a:t>
            </a:r>
          </a:p>
        </p:txBody>
      </p:sp>
      <p:sp>
        <p:nvSpPr>
          <p:cNvPr id="5124" name="Rectangle 3"/>
          <p:cNvSpPr>
            <a:spLocks noGrp="1" noChangeArrowheads="1"/>
          </p:cNvSpPr>
          <p:nvPr>
            <p:ph idx="1"/>
          </p:nvPr>
        </p:nvSpPr>
        <p:spPr/>
        <p:txBody>
          <a:bodyPr/>
          <a:lstStyle/>
          <a:p>
            <a:pPr>
              <a:lnSpc>
                <a:spcPct val="80000"/>
              </a:lnSpc>
            </a:pPr>
            <a:r>
              <a:rPr lang="en-GB" sz="2400" dirty="0" smtClean="0">
                <a:solidFill>
                  <a:srgbClr val="333333"/>
                </a:solidFill>
                <a:latin typeface="+mj-lt"/>
              </a:rPr>
              <a:t>Key Elements in Evaluating Activity</a:t>
            </a:r>
          </a:p>
          <a:p>
            <a:pPr lvl="1">
              <a:lnSpc>
                <a:spcPct val="80000"/>
              </a:lnSpc>
              <a:buClr>
                <a:schemeClr val="accent2"/>
              </a:buClr>
            </a:pPr>
            <a:r>
              <a:rPr lang="en-GB" sz="2400" dirty="0" smtClean="0">
                <a:latin typeface="+mj-lt"/>
              </a:rPr>
              <a:t>Recency</a:t>
            </a:r>
          </a:p>
          <a:p>
            <a:pPr lvl="1">
              <a:lnSpc>
                <a:spcPct val="80000"/>
              </a:lnSpc>
              <a:buClr>
                <a:schemeClr val="accent2"/>
              </a:buClr>
            </a:pPr>
            <a:r>
              <a:rPr lang="en-GB" sz="2400" dirty="0" smtClean="0">
                <a:latin typeface="+mj-lt"/>
              </a:rPr>
              <a:t>Activity Type</a:t>
            </a:r>
          </a:p>
          <a:p>
            <a:pPr lvl="1">
              <a:lnSpc>
                <a:spcPct val="80000"/>
              </a:lnSpc>
            </a:pPr>
            <a:endParaRPr lang="en-GB" sz="2000" dirty="0" smtClean="0">
              <a:solidFill>
                <a:srgbClr val="333333"/>
              </a:solidFill>
            </a:endParaRPr>
          </a:p>
          <a:p>
            <a:pPr lvl="1">
              <a:lnSpc>
                <a:spcPct val="80000"/>
              </a:lnSpc>
            </a:pPr>
            <a:endParaRPr lang="en-GB" sz="2000" dirty="0" smtClean="0">
              <a:solidFill>
                <a:srgbClr val="333333"/>
              </a:solidFill>
            </a:endParaRPr>
          </a:p>
        </p:txBody>
      </p:sp>
      <p:graphicFrame>
        <p:nvGraphicFramePr>
          <p:cNvPr id="6" name="Table 5"/>
          <p:cNvGraphicFramePr>
            <a:graphicFrameLocks noGrp="1"/>
          </p:cNvGraphicFramePr>
          <p:nvPr/>
        </p:nvGraphicFramePr>
        <p:xfrm>
          <a:off x="1043608" y="2996952"/>
          <a:ext cx="6096000" cy="2624531"/>
        </p:xfrm>
        <a:graphic>
          <a:graphicData uri="http://schemas.openxmlformats.org/drawingml/2006/table">
            <a:tbl>
              <a:tblPr/>
              <a:tblGrid>
                <a:gridCol w="1675290"/>
                <a:gridCol w="511700"/>
                <a:gridCol w="602824"/>
                <a:gridCol w="831804"/>
                <a:gridCol w="378517"/>
                <a:gridCol w="623853"/>
                <a:gridCol w="196269"/>
                <a:gridCol w="581795"/>
                <a:gridCol w="693948"/>
              </a:tblGrid>
              <a:tr h="141431">
                <a:tc gridSpan="9">
                  <a:txBody>
                    <a:bodyPr/>
                    <a:lstStyle/>
                    <a:p>
                      <a:pPr algn="l" fontAlgn="b"/>
                      <a:r>
                        <a:rPr lang="en-US" sz="900" b="1" i="0" u="none" strike="noStrike" dirty="0">
                          <a:solidFill>
                            <a:srgbClr val="FFFFFF"/>
                          </a:solidFill>
                          <a:latin typeface="Arial"/>
                        </a:rPr>
                        <a:t>Engagement</a:t>
                      </a:r>
                    </a:p>
                  </a:txBody>
                  <a:tcPr marL="7002" marR="7002" marT="7002" marB="0" anchor="b">
                    <a:lnL>
                      <a:noFill/>
                    </a:lnL>
                    <a:lnR>
                      <a:noFill/>
                    </a:lnR>
                    <a:lnT>
                      <a:noFill/>
                    </a:lnT>
                    <a:lnB>
                      <a:noFill/>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1431">
                <a:tc>
                  <a:txBody>
                    <a:bodyPr/>
                    <a:lstStyle/>
                    <a:p>
                      <a:pPr algn="ctr" fontAlgn="ctr"/>
                      <a:r>
                        <a:rPr lang="en-US" sz="900" b="1" i="0" u="none" strike="noStrike" dirty="0">
                          <a:latin typeface="Arial"/>
                        </a:rPr>
                        <a:t>Category</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Ranking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Weighting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Time Frame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Max 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1" i="0" u="none" strike="noStrike" dirty="0">
                          <a:latin typeface="Arial"/>
                        </a:rPr>
                        <a:t>Engagement</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41431">
                <a:tc rowSpan="3">
                  <a:txBody>
                    <a:bodyPr/>
                    <a:lstStyle/>
                    <a:p>
                      <a:pPr algn="ctr" fontAlgn="ctr"/>
                      <a:r>
                        <a:rPr lang="en-US" sz="900" b="0" i="0" u="none" strike="noStrike" dirty="0">
                          <a:latin typeface="Arial"/>
                        </a:rPr>
                        <a:t>High Touch Event Participation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1</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&lt; 6 Months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1</a:t>
                      </a:r>
                    </a:p>
                  </a:txBody>
                  <a:tcPr marL="7002" marR="7002" marT="7002"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75 - 100</a:t>
                      </a:r>
                    </a:p>
                  </a:txBody>
                  <a:tcPr marL="7002" marR="7002" marT="7002"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b"/>
                      <a:r>
                        <a:rPr lang="en-US" sz="900" b="0" i="0" u="none" strike="noStrike" dirty="0">
                          <a:latin typeface="Arial"/>
                        </a:rPr>
                        <a:t>50 - 74</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3</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fontAlgn="b"/>
                      <a:r>
                        <a:rPr lang="en-US" sz="900" b="0" i="0" u="none" strike="noStrike" dirty="0">
                          <a:latin typeface="Arial"/>
                        </a:rPr>
                        <a:t>25 - 49</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141431">
                <a:tc rowSpan="3">
                  <a:txBody>
                    <a:bodyPr/>
                    <a:lstStyle/>
                    <a:p>
                      <a:pPr algn="ctr" fontAlgn="ctr"/>
                      <a:r>
                        <a:rPr lang="en-US" sz="900" b="0" i="0" u="none" strike="noStrike" dirty="0">
                          <a:latin typeface="Arial"/>
                        </a:rPr>
                        <a:t>Form Submission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0 - 24</a:t>
                      </a:r>
                    </a:p>
                  </a:txBody>
                  <a:tcPr marL="7002" marR="7002" marT="700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rowSpan="3">
                  <a:txBody>
                    <a:bodyPr/>
                    <a:lstStyle/>
                    <a:p>
                      <a:pPr algn="ctr" fontAlgn="ctr"/>
                      <a:r>
                        <a:rPr lang="en-US" sz="900" b="0" i="0" u="none" strike="noStrike" dirty="0">
                          <a:latin typeface="Arial"/>
                        </a:rPr>
                        <a:t>Visited High Value Web Content</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20%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703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rowSpan="3">
                  <a:txBody>
                    <a:bodyPr/>
                    <a:lstStyle/>
                    <a:p>
                      <a:pPr algn="ctr" fontAlgn="ctr"/>
                      <a:r>
                        <a:rPr lang="en-US" sz="900" b="0" i="0" u="none" strike="noStrike" dirty="0">
                          <a:latin typeface="Arial"/>
                        </a:rPr>
                        <a:t>3+ Website Visits</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4</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15%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rowSpan="3">
                  <a:txBody>
                    <a:bodyPr/>
                    <a:lstStyle/>
                    <a:p>
                      <a:pPr algn="ctr" fontAlgn="ctr"/>
                      <a:r>
                        <a:rPr lang="en-US" sz="900" b="0" i="0" u="none" strike="noStrike" dirty="0">
                          <a:latin typeface="Arial"/>
                        </a:rPr>
                        <a:t>Email Click Through</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10%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14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4703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14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68037">
                <a:tc>
                  <a:txBody>
                    <a:bodyPr/>
                    <a:lstStyle/>
                    <a:p>
                      <a:pPr algn="l"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Total Possible</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100</a:t>
                      </a:r>
                    </a:p>
                  </a:txBody>
                  <a:tcPr marL="7002" marR="7002" marT="700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p:cNvSpPr>
            <a:spLocks noGrp="1"/>
          </p:cNvSpPr>
          <p:nvPr>
            <p:ph idx="1"/>
          </p:nvPr>
        </p:nvSpPr>
        <p:spPr>
          <a:xfrm>
            <a:off x="323528" y="2420938"/>
            <a:ext cx="8352730" cy="1181100"/>
          </a:xfrm>
        </p:spPr>
        <p:txBody>
          <a:bodyPr/>
          <a:lstStyle/>
          <a:p>
            <a:pPr algn="ctr">
              <a:buFontTx/>
              <a:buNone/>
            </a:pPr>
            <a:r>
              <a:rPr lang="en-US" b="1" dirty="0" smtClean="0">
                <a:solidFill>
                  <a:srgbClr val="0070C0"/>
                </a:solidFill>
              </a:rPr>
              <a:t>Implementation</a:t>
            </a:r>
          </a:p>
          <a:p>
            <a:pPr algn="ctr">
              <a:buFontTx/>
              <a:buNone/>
            </a:pPr>
            <a:endParaRPr lang="en-US" sz="4800" b="1" dirty="0" smtClean="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dirty="0">
              <a:solidFill>
                <a:srgbClr val="C80008"/>
              </a:solidFill>
              <a:latin typeface="Arial" charset="0"/>
              <a:ea typeface="ＭＳ Ｐゴシック" pitchFamily="-65" charset="-128"/>
              <a:cs typeface="+mn-cs"/>
            </a:endParaRPr>
          </a:p>
        </p:txBody>
      </p:sp>
      <p:pic>
        <p:nvPicPr>
          <p:cNvPr id="353284" name="Picture 82" descr="eloqua_logotype_white.png"/>
          <p:cNvPicPr>
            <a:picLocks noChangeAspect="1"/>
          </p:cNvPicPr>
          <p:nvPr/>
        </p:nvPicPr>
        <p:blipFill>
          <a:blip r:embed="rId8" cstate="print"/>
          <a:srcRect/>
          <a:stretch>
            <a:fillRect/>
          </a:stretch>
        </p:blipFill>
        <p:spPr bwMode="auto">
          <a:xfrm>
            <a:off x="3829050" y="3524250"/>
            <a:ext cx="1485900" cy="257175"/>
          </a:xfrm>
          <a:prstGeom prst="rect">
            <a:avLst/>
          </a:prstGeom>
          <a:noFill/>
          <a:ln w="9525">
            <a:noFill/>
            <a:miter lim="800000"/>
            <a:headEnd/>
            <a:tailEnd/>
          </a:ln>
        </p:spPr>
      </p:pic>
      <p:sp>
        <p:nvSpPr>
          <p:cNvPr id="82" name="Slide Number Placeholder 3"/>
          <p:cNvSpPr>
            <a:spLocks noGrp="1"/>
          </p:cNvSpPr>
          <p:nvPr>
            <p:ph type="sldNum" sz="quarter" idx="4294967295"/>
          </p:nvPr>
        </p:nvSpPr>
        <p:spPr bwMode="auto">
          <a:xfrm>
            <a:off x="6781800" y="6356350"/>
            <a:ext cx="2133600" cy="365125"/>
          </a:xfrm>
          <a:prstGeom prst="rect">
            <a:avLst/>
          </a:prstGeom>
          <a:ln>
            <a:miter lim="800000"/>
            <a:headEnd/>
            <a:tailEnd/>
          </a:ln>
        </p:spPr>
        <p:txBody>
          <a:bodyPr/>
          <a:lstStyle/>
          <a:p>
            <a:pPr>
              <a:defRPr/>
            </a:pPr>
            <a:fld id="{87A3D1CE-56ED-4609-8B0D-879F29B9B0AB}" type="slidenum">
              <a:rPr lang="en-US"/>
              <a:pPr>
                <a:defRPr/>
              </a:pPr>
              <a:t>14</a:t>
            </a:fld>
            <a:endParaRPr lang="en-US" dirty="0"/>
          </a:p>
        </p:txBody>
      </p:sp>
      <p:grpSp>
        <p:nvGrpSpPr>
          <p:cNvPr id="2" name="Group 77"/>
          <p:cNvGrpSpPr>
            <a:grpSpLocks/>
          </p:cNvGrpSpPr>
          <p:nvPr/>
        </p:nvGrpSpPr>
        <p:grpSpPr bwMode="auto">
          <a:xfrm>
            <a:off x="4924425" y="650875"/>
            <a:ext cx="4046538" cy="3338513"/>
            <a:chOff x="4924552" y="650296"/>
            <a:chExt cx="4046411" cy="3339092"/>
          </a:xfrm>
        </p:grpSpPr>
        <p:sp>
          <p:nvSpPr>
            <p:cNvPr id="353336" name="TextBox 38"/>
            <p:cNvSpPr txBox="1">
              <a:spLocks noChangeArrowheads="1"/>
            </p:cNvSpPr>
            <p:nvPr/>
          </p:nvSpPr>
          <p:spPr bwMode="auto">
            <a:xfrm>
              <a:off x="7326313" y="2870200"/>
              <a:ext cx="1489075" cy="584200"/>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Execute Across </a:t>
              </a:r>
              <a:br>
                <a:rPr lang="en-US" sz="1600" dirty="0">
                  <a:solidFill>
                    <a:srgbClr val="2C2D37"/>
                  </a:solidFill>
                  <a:latin typeface="Franklin Gothic Book"/>
                </a:rPr>
              </a:br>
              <a:r>
                <a:rPr lang="en-US" sz="1600" dirty="0">
                  <a:solidFill>
                    <a:srgbClr val="2C2D37"/>
                  </a:solidFill>
                  <a:latin typeface="Franklin Gothic Book"/>
                </a:rPr>
                <a:t>Channels</a:t>
              </a:r>
            </a:p>
          </p:txBody>
        </p:sp>
        <p:grpSp>
          <p:nvGrpSpPr>
            <p:cNvPr id="3" name="Group 49"/>
            <p:cNvGrpSpPr>
              <a:grpSpLocks/>
            </p:cNvGrpSpPr>
            <p:nvPr/>
          </p:nvGrpSpPr>
          <p:grpSpPr bwMode="auto">
            <a:xfrm>
              <a:off x="8437563" y="3451225"/>
              <a:ext cx="533400" cy="530225"/>
              <a:chOff x="4921252" y="1755776"/>
              <a:chExt cx="793750" cy="790576"/>
            </a:xfrm>
          </p:grpSpPr>
          <p:grpSp>
            <p:nvGrpSpPr>
              <p:cNvPr id="4" name="Group 20"/>
              <p:cNvGrpSpPr>
                <a:grpSpLocks/>
              </p:cNvGrpSpPr>
              <p:nvPr/>
            </p:nvGrpSpPr>
            <p:grpSpPr bwMode="auto">
              <a:xfrm>
                <a:off x="4921252" y="1755776"/>
                <a:ext cx="793750" cy="790576"/>
                <a:chOff x="602" y="1757"/>
                <a:chExt cx="1716" cy="1710"/>
              </a:xfrm>
            </p:grpSpPr>
            <p:pic>
              <p:nvPicPr>
                <p:cNvPr id="353360" name="Picture 21" descr="circle_shadow"/>
                <p:cNvPicPr>
                  <a:picLocks noChangeAspect="1" noChangeArrowheads="1"/>
                </p:cNvPicPr>
                <p:nvPr/>
              </p:nvPicPr>
              <p:blipFill>
                <a:blip r:embed="rId9" cstate="print"/>
                <a:srcRect/>
                <a:stretch>
                  <a:fillRect/>
                </a:stretch>
              </p:blipFill>
              <p:spPr bwMode="auto">
                <a:xfrm>
                  <a:off x="602" y="1757"/>
                  <a:ext cx="1716" cy="1710"/>
                </a:xfrm>
                <a:prstGeom prst="rect">
                  <a:avLst/>
                </a:prstGeom>
                <a:noFill/>
                <a:ln w="9525">
                  <a:noFill/>
                  <a:miter lim="800000"/>
                  <a:headEnd/>
                  <a:tailEnd/>
                </a:ln>
              </p:spPr>
            </p:pic>
            <p:sp>
              <p:nvSpPr>
                <p:cNvPr id="353361" name="Oval 22"/>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dirty="0">
                    <a:solidFill>
                      <a:srgbClr val="000000"/>
                    </a:solidFill>
                  </a:endParaRPr>
                </a:p>
              </p:txBody>
            </p:sp>
          </p:grpSp>
          <p:sp>
            <p:nvSpPr>
              <p:cNvPr id="353358" name="Oval 33"/>
              <p:cNvSpPr>
                <a:spLocks noChangeArrowheads="1"/>
              </p:cNvSpPr>
              <p:nvPr/>
            </p:nvSpPr>
            <p:spPr bwMode="auto">
              <a:xfrm>
                <a:off x="5002213" y="1830388"/>
                <a:ext cx="628650" cy="628650"/>
              </a:xfrm>
              <a:prstGeom prst="ellipse">
                <a:avLst/>
              </a:prstGeom>
              <a:solidFill>
                <a:srgbClr val="FFFFFF"/>
              </a:solidFill>
              <a:ln w="9525">
                <a:noFill/>
                <a:round/>
                <a:headEnd/>
                <a:tailEnd/>
              </a:ln>
            </p:spPr>
            <p:txBody>
              <a:bodyPr wrap="none" anchor="ctr"/>
              <a:lstStyle/>
              <a:p>
                <a:endParaRPr lang="en-US" sz="2400" i="1" dirty="0">
                  <a:solidFill>
                    <a:srgbClr val="000000"/>
                  </a:solidFill>
                </a:endParaRPr>
              </a:p>
            </p:txBody>
          </p:sp>
          <p:pic>
            <p:nvPicPr>
              <p:cNvPr id="353359" name="Picture 47" descr="podcast-large_1%5B3%5D"/>
              <p:cNvPicPr>
                <a:picLocks noChangeAspect="1" noChangeArrowheads="1"/>
              </p:cNvPicPr>
              <p:nvPr/>
            </p:nvPicPr>
            <p:blipFill>
              <a:blip r:embed="rId10" cstate="print"/>
              <a:srcRect/>
              <a:stretch>
                <a:fillRect/>
              </a:stretch>
            </p:blipFill>
            <p:spPr bwMode="auto">
              <a:xfrm>
                <a:off x="5108575" y="1925638"/>
                <a:ext cx="419100" cy="428625"/>
              </a:xfrm>
              <a:prstGeom prst="rect">
                <a:avLst/>
              </a:prstGeom>
              <a:noFill/>
              <a:ln w="9525">
                <a:noFill/>
                <a:miter lim="800000"/>
                <a:headEnd/>
                <a:tailEnd/>
              </a:ln>
            </p:spPr>
          </p:pic>
        </p:grpSp>
        <p:grpSp>
          <p:nvGrpSpPr>
            <p:cNvPr id="5" name="Group 48"/>
            <p:cNvGrpSpPr>
              <a:grpSpLocks/>
            </p:cNvGrpSpPr>
            <p:nvPr/>
          </p:nvGrpSpPr>
          <p:grpSpPr bwMode="auto">
            <a:xfrm>
              <a:off x="7861300" y="3443288"/>
              <a:ext cx="539750" cy="538162"/>
              <a:chOff x="4168776" y="1650999"/>
              <a:chExt cx="793750" cy="790575"/>
            </a:xfrm>
          </p:grpSpPr>
          <p:grpSp>
            <p:nvGrpSpPr>
              <p:cNvPr id="6" name="Group 26"/>
              <p:cNvGrpSpPr>
                <a:grpSpLocks/>
              </p:cNvGrpSpPr>
              <p:nvPr/>
            </p:nvGrpSpPr>
            <p:grpSpPr bwMode="auto">
              <a:xfrm>
                <a:off x="4168776" y="1650999"/>
                <a:ext cx="793750" cy="790575"/>
                <a:chOff x="602" y="1757"/>
                <a:chExt cx="1716" cy="1710"/>
              </a:xfrm>
            </p:grpSpPr>
            <p:pic>
              <p:nvPicPr>
                <p:cNvPr id="353355" name="Picture 27" descr="circle_shadow"/>
                <p:cNvPicPr>
                  <a:picLocks noChangeAspect="1" noChangeArrowheads="1"/>
                </p:cNvPicPr>
                <p:nvPr/>
              </p:nvPicPr>
              <p:blipFill>
                <a:blip r:embed="rId11" cstate="print"/>
                <a:srcRect/>
                <a:stretch>
                  <a:fillRect/>
                </a:stretch>
              </p:blipFill>
              <p:spPr bwMode="auto">
                <a:xfrm>
                  <a:off x="602" y="1757"/>
                  <a:ext cx="1716" cy="1710"/>
                </a:xfrm>
                <a:prstGeom prst="rect">
                  <a:avLst/>
                </a:prstGeom>
                <a:noFill/>
                <a:ln w="9525">
                  <a:noFill/>
                  <a:miter lim="800000"/>
                  <a:headEnd/>
                  <a:tailEnd/>
                </a:ln>
              </p:spPr>
            </p:pic>
            <p:sp>
              <p:nvSpPr>
                <p:cNvPr id="353356" name="Oval 28"/>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dirty="0">
                    <a:solidFill>
                      <a:srgbClr val="000000"/>
                    </a:solidFill>
                  </a:endParaRPr>
                </a:p>
              </p:txBody>
            </p:sp>
          </p:grpSp>
          <p:sp>
            <p:nvSpPr>
              <p:cNvPr id="353353" name="Oval 32"/>
              <p:cNvSpPr>
                <a:spLocks noChangeArrowheads="1"/>
              </p:cNvSpPr>
              <p:nvPr/>
            </p:nvSpPr>
            <p:spPr bwMode="auto">
              <a:xfrm>
                <a:off x="4251325" y="1724025"/>
                <a:ext cx="628650" cy="628650"/>
              </a:xfrm>
              <a:prstGeom prst="ellipse">
                <a:avLst/>
              </a:prstGeom>
              <a:solidFill>
                <a:srgbClr val="FFFFFF"/>
              </a:solidFill>
              <a:ln w="9525">
                <a:noFill/>
                <a:round/>
                <a:headEnd/>
                <a:tailEnd/>
              </a:ln>
            </p:spPr>
            <p:txBody>
              <a:bodyPr wrap="none" anchor="ctr"/>
              <a:lstStyle/>
              <a:p>
                <a:endParaRPr lang="en-US" sz="2400" i="1" dirty="0">
                  <a:solidFill>
                    <a:srgbClr val="000000"/>
                  </a:solidFill>
                </a:endParaRPr>
              </a:p>
            </p:txBody>
          </p:sp>
          <p:pic>
            <p:nvPicPr>
              <p:cNvPr id="353354" name="Picture 6" descr="http://www.firstmonday.org/issues/issue6_10/wiggins/google-3oct2001.gif"/>
              <p:cNvPicPr>
                <a:picLocks noChangeAspect="1" noChangeArrowheads="1"/>
              </p:cNvPicPr>
              <p:nvPr/>
            </p:nvPicPr>
            <p:blipFill>
              <a:blip r:embed="rId12" cstate="print"/>
              <a:srcRect l="23102" t="20282" r="25717" b="59531"/>
              <a:stretch>
                <a:fillRect/>
              </a:stretch>
            </p:blipFill>
            <p:spPr bwMode="auto">
              <a:xfrm>
                <a:off x="4294188" y="1936750"/>
                <a:ext cx="550863" cy="214313"/>
              </a:xfrm>
              <a:prstGeom prst="rect">
                <a:avLst/>
              </a:prstGeom>
              <a:noFill/>
              <a:ln w="9525">
                <a:noFill/>
                <a:miter lim="800000"/>
                <a:headEnd/>
                <a:tailEnd/>
              </a:ln>
            </p:spPr>
          </p:pic>
        </p:grpSp>
        <p:grpSp>
          <p:nvGrpSpPr>
            <p:cNvPr id="7" name="Group 50"/>
            <p:cNvGrpSpPr>
              <a:grpSpLocks/>
            </p:cNvGrpSpPr>
            <p:nvPr/>
          </p:nvGrpSpPr>
          <p:grpSpPr bwMode="auto">
            <a:xfrm rot="1829553">
              <a:off x="7296150" y="3459163"/>
              <a:ext cx="531813" cy="530225"/>
              <a:chOff x="5607052" y="2041526"/>
              <a:chExt cx="793750" cy="790576"/>
            </a:xfrm>
          </p:grpSpPr>
          <p:grpSp>
            <p:nvGrpSpPr>
              <p:cNvPr id="8" name="Group 23"/>
              <p:cNvGrpSpPr>
                <a:grpSpLocks/>
              </p:cNvGrpSpPr>
              <p:nvPr/>
            </p:nvGrpSpPr>
            <p:grpSpPr bwMode="auto">
              <a:xfrm>
                <a:off x="5607052" y="2041526"/>
                <a:ext cx="793750" cy="790576"/>
                <a:chOff x="602" y="1757"/>
                <a:chExt cx="1716" cy="1710"/>
              </a:xfrm>
            </p:grpSpPr>
            <p:pic>
              <p:nvPicPr>
                <p:cNvPr id="353350" name="Picture 24" descr="circle_shadow"/>
                <p:cNvPicPr>
                  <a:picLocks noChangeAspect="1" noChangeArrowheads="1"/>
                </p:cNvPicPr>
                <p:nvPr/>
              </p:nvPicPr>
              <p:blipFill>
                <a:blip r:embed="rId9" cstate="print"/>
                <a:srcRect/>
                <a:stretch>
                  <a:fillRect/>
                </a:stretch>
              </p:blipFill>
              <p:spPr bwMode="auto">
                <a:xfrm>
                  <a:off x="602" y="1757"/>
                  <a:ext cx="1716" cy="1710"/>
                </a:xfrm>
                <a:prstGeom prst="rect">
                  <a:avLst/>
                </a:prstGeom>
                <a:noFill/>
                <a:ln w="9525">
                  <a:noFill/>
                  <a:miter lim="800000"/>
                  <a:headEnd/>
                  <a:tailEnd/>
                </a:ln>
              </p:spPr>
            </p:pic>
            <p:sp>
              <p:nvSpPr>
                <p:cNvPr id="353351" name="Oval 25"/>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dirty="0">
                    <a:solidFill>
                      <a:srgbClr val="000000"/>
                    </a:solidFill>
                  </a:endParaRPr>
                </a:p>
              </p:txBody>
            </p:sp>
          </p:grpSp>
          <p:sp>
            <p:nvSpPr>
              <p:cNvPr id="353348" name="Oval 34"/>
              <p:cNvSpPr>
                <a:spLocks noChangeArrowheads="1"/>
              </p:cNvSpPr>
              <p:nvPr/>
            </p:nvSpPr>
            <p:spPr bwMode="auto">
              <a:xfrm>
                <a:off x="5689600" y="2114550"/>
                <a:ext cx="628650" cy="628650"/>
              </a:xfrm>
              <a:prstGeom prst="ellipse">
                <a:avLst/>
              </a:prstGeom>
              <a:solidFill>
                <a:srgbClr val="FFFFFF"/>
              </a:solidFill>
              <a:ln w="9525">
                <a:noFill/>
                <a:round/>
                <a:headEnd/>
                <a:tailEnd/>
              </a:ln>
            </p:spPr>
            <p:txBody>
              <a:bodyPr wrap="none" anchor="ctr"/>
              <a:lstStyle/>
              <a:p>
                <a:endParaRPr lang="en-US" sz="2400" i="1" dirty="0">
                  <a:solidFill>
                    <a:srgbClr val="000000"/>
                  </a:solidFill>
                </a:endParaRPr>
              </a:p>
            </p:txBody>
          </p:sp>
          <p:pic>
            <p:nvPicPr>
              <p:cNvPr id="353349" name="Picture 170" descr="Email2"/>
              <p:cNvPicPr>
                <a:picLocks noChangeAspect="1" noChangeArrowheads="1"/>
              </p:cNvPicPr>
              <p:nvPr/>
            </p:nvPicPr>
            <p:blipFill>
              <a:blip r:embed="rId13" cstate="print"/>
              <a:srcRect/>
              <a:stretch>
                <a:fillRect/>
              </a:stretch>
            </p:blipFill>
            <p:spPr bwMode="auto">
              <a:xfrm>
                <a:off x="5784850" y="2216150"/>
                <a:ext cx="450850" cy="403225"/>
              </a:xfrm>
              <a:prstGeom prst="rect">
                <a:avLst/>
              </a:prstGeom>
              <a:noFill/>
              <a:ln w="9525">
                <a:noFill/>
                <a:miter lim="800000"/>
                <a:headEnd/>
                <a:tailEnd/>
              </a:ln>
            </p:spPr>
          </p:pic>
        </p:grpSp>
        <p:sp>
          <p:nvSpPr>
            <p:cNvPr id="85" name="TextBox 84"/>
            <p:cNvSpPr txBox="1"/>
            <p:nvPr/>
          </p:nvSpPr>
          <p:spPr>
            <a:xfrm>
              <a:off x="4924552" y="6502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4</a:t>
              </a:r>
            </a:p>
          </p:txBody>
        </p:sp>
        <p:sp>
          <p:nvSpPr>
            <p:cNvPr id="86" name="TextBox 85"/>
            <p:cNvSpPr txBox="1"/>
            <p:nvPr/>
          </p:nvSpPr>
          <p:spPr>
            <a:xfrm>
              <a:off x="5954141" y="1192213"/>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5</a:t>
              </a:r>
            </a:p>
          </p:txBody>
        </p:sp>
        <p:sp>
          <p:nvSpPr>
            <p:cNvPr id="89" name="TextBox 88"/>
            <p:cNvSpPr txBox="1"/>
            <p:nvPr/>
          </p:nvSpPr>
          <p:spPr>
            <a:xfrm>
              <a:off x="6639941" y="18950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6</a:t>
              </a:r>
            </a:p>
          </p:txBody>
        </p:sp>
        <p:sp>
          <p:nvSpPr>
            <p:cNvPr id="353343" name="TextBox 89"/>
            <p:cNvSpPr txBox="1">
              <a:spLocks noChangeArrowheads="1"/>
            </p:cNvSpPr>
            <p:nvPr/>
          </p:nvSpPr>
          <p:spPr bwMode="auto">
            <a:xfrm>
              <a:off x="5211763" y="901700"/>
              <a:ext cx="1582737" cy="338138"/>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Plan Campaigns</a:t>
              </a:r>
            </a:p>
          </p:txBody>
        </p:sp>
        <p:sp>
          <p:nvSpPr>
            <p:cNvPr id="353344" name="TextBox 90"/>
            <p:cNvSpPr txBox="1">
              <a:spLocks noChangeArrowheads="1"/>
            </p:cNvSpPr>
            <p:nvPr/>
          </p:nvSpPr>
          <p:spPr bwMode="auto">
            <a:xfrm>
              <a:off x="6249988" y="1443038"/>
              <a:ext cx="1389355" cy="338554"/>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Trigger Events</a:t>
              </a:r>
            </a:p>
          </p:txBody>
        </p:sp>
        <p:sp>
          <p:nvSpPr>
            <p:cNvPr id="353345" name="TextBox 94"/>
            <p:cNvSpPr txBox="1">
              <a:spLocks noChangeArrowheads="1"/>
            </p:cNvSpPr>
            <p:nvPr/>
          </p:nvSpPr>
          <p:spPr bwMode="auto">
            <a:xfrm>
              <a:off x="6923088" y="2144713"/>
              <a:ext cx="1900237" cy="339725"/>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Automate Programs</a:t>
              </a:r>
            </a:p>
          </p:txBody>
        </p:sp>
        <p:sp>
          <p:nvSpPr>
            <p:cNvPr id="96" name="TextBox 95"/>
            <p:cNvSpPr txBox="1"/>
            <p:nvPr/>
          </p:nvSpPr>
          <p:spPr>
            <a:xfrm>
              <a:off x="7030745" y="28094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7</a:t>
              </a:r>
            </a:p>
          </p:txBody>
        </p:sp>
      </p:grpSp>
      <p:grpSp>
        <p:nvGrpSpPr>
          <p:cNvPr id="9" name="Group 81"/>
          <p:cNvGrpSpPr>
            <a:grpSpLocks/>
          </p:cNvGrpSpPr>
          <p:nvPr/>
        </p:nvGrpSpPr>
        <p:grpSpPr bwMode="auto">
          <a:xfrm>
            <a:off x="1691680" y="4509119"/>
            <a:ext cx="3588345" cy="1744043"/>
            <a:chOff x="1691000" y="4509049"/>
            <a:chExt cx="3588659" cy="1743773"/>
          </a:xfrm>
        </p:grpSpPr>
        <p:sp>
          <p:nvSpPr>
            <p:cNvPr id="116" name="TextBox 115"/>
            <p:cNvSpPr txBox="1"/>
            <p:nvPr/>
          </p:nvSpPr>
          <p:spPr>
            <a:xfrm>
              <a:off x="3740242" y="5606491"/>
              <a:ext cx="67468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11</a:t>
              </a:r>
            </a:p>
          </p:txBody>
        </p:sp>
        <p:sp>
          <p:nvSpPr>
            <p:cNvPr id="123" name="TextBox 122"/>
            <p:cNvSpPr txBox="1"/>
            <p:nvPr/>
          </p:nvSpPr>
          <p:spPr>
            <a:xfrm>
              <a:off x="1691000" y="4509049"/>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smtClean="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12</a:t>
              </a:r>
              <a:endPar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endParaRPr>
            </a:p>
          </p:txBody>
        </p:sp>
        <p:sp>
          <p:nvSpPr>
            <p:cNvPr id="353333" name="TextBox 123"/>
            <p:cNvSpPr txBox="1">
              <a:spLocks noChangeArrowheads="1"/>
            </p:cNvSpPr>
            <p:nvPr/>
          </p:nvSpPr>
          <p:spPr bwMode="auto">
            <a:xfrm>
              <a:off x="4168073" y="5718483"/>
              <a:ext cx="1111586" cy="338554"/>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Alert Sales</a:t>
              </a:r>
            </a:p>
          </p:txBody>
        </p:sp>
        <p:sp>
          <p:nvSpPr>
            <p:cNvPr id="353335" name="TextBox 128"/>
            <p:cNvSpPr txBox="1">
              <a:spLocks noChangeArrowheads="1"/>
            </p:cNvSpPr>
            <p:nvPr/>
          </p:nvSpPr>
          <p:spPr bwMode="auto">
            <a:xfrm>
              <a:off x="2267114" y="4941029"/>
              <a:ext cx="1085233" cy="584775"/>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Provide</a:t>
              </a:r>
              <a:br>
                <a:rPr lang="en-US" sz="1600" dirty="0">
                  <a:solidFill>
                    <a:srgbClr val="2C2D37"/>
                  </a:solidFill>
                  <a:latin typeface="Franklin Gothic Book"/>
                </a:rPr>
              </a:br>
              <a:r>
                <a:rPr lang="en-US" sz="1600" dirty="0">
                  <a:solidFill>
                    <a:srgbClr val="2C2D37"/>
                  </a:solidFill>
                  <a:latin typeface="Franklin Gothic Book"/>
                </a:rPr>
                <a:t>Sales Intel</a:t>
              </a:r>
            </a:p>
          </p:txBody>
        </p:sp>
      </p:grpSp>
      <p:grpSp>
        <p:nvGrpSpPr>
          <p:cNvPr id="10" name="Group 83"/>
          <p:cNvGrpSpPr>
            <a:grpSpLocks/>
          </p:cNvGrpSpPr>
          <p:nvPr/>
        </p:nvGrpSpPr>
        <p:grpSpPr bwMode="auto">
          <a:xfrm>
            <a:off x="217488" y="2803525"/>
            <a:ext cx="2655887" cy="1400175"/>
            <a:chOff x="217488" y="2803256"/>
            <a:chExt cx="2656072" cy="1400444"/>
          </a:xfrm>
        </p:grpSpPr>
        <p:sp>
          <p:nvSpPr>
            <p:cNvPr id="136" name="TextBox 135"/>
            <p:cNvSpPr txBox="1"/>
            <p:nvPr/>
          </p:nvSpPr>
          <p:spPr>
            <a:xfrm>
              <a:off x="1239115" y="2847527"/>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smtClean="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13</a:t>
              </a:r>
              <a:endPar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endParaRPr>
            </a:p>
          </p:txBody>
        </p:sp>
        <p:sp>
          <p:nvSpPr>
            <p:cNvPr id="353327" name="TextBox 136"/>
            <p:cNvSpPr txBox="1">
              <a:spLocks noChangeArrowheads="1"/>
            </p:cNvSpPr>
            <p:nvPr/>
          </p:nvSpPr>
          <p:spPr bwMode="auto">
            <a:xfrm>
              <a:off x="1738313" y="2803256"/>
              <a:ext cx="1135247" cy="830997"/>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Measure &amp;</a:t>
              </a:r>
            </a:p>
            <a:p>
              <a:r>
                <a:rPr lang="en-US" sz="1600" dirty="0">
                  <a:solidFill>
                    <a:srgbClr val="2C2D37"/>
                  </a:solidFill>
                  <a:latin typeface="Franklin Gothic Book"/>
                </a:rPr>
                <a:t>Optimize</a:t>
              </a:r>
              <a:br>
                <a:rPr lang="en-US" sz="1600" dirty="0">
                  <a:solidFill>
                    <a:srgbClr val="2C2D37"/>
                  </a:solidFill>
                  <a:latin typeface="Franklin Gothic Book"/>
                </a:rPr>
              </a:br>
              <a:r>
                <a:rPr lang="en-US" sz="1600" dirty="0">
                  <a:solidFill>
                    <a:srgbClr val="2C2D37"/>
                  </a:solidFill>
                  <a:latin typeface="Franklin Gothic Book"/>
                </a:rPr>
                <a:t>Marketing</a:t>
              </a:r>
            </a:p>
          </p:txBody>
        </p:sp>
        <p:pic>
          <p:nvPicPr>
            <p:cNvPr id="144" name="Picture 143"/>
            <p:cNvPicPr>
              <a:picLocks noChangeAspect="1"/>
            </p:cNvPicPr>
            <p:nvPr/>
          </p:nvPicPr>
          <p:blipFill>
            <a:blip r:embed="rId14" cstate="print"/>
            <a:srcRect/>
            <a:stretch>
              <a:fillRect/>
            </a:stretch>
          </p:blipFill>
          <p:spPr bwMode="auto">
            <a:xfrm>
              <a:off x="217488" y="2881059"/>
              <a:ext cx="790630" cy="1181327"/>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1" name="Picture 140" descr="image002.gif"/>
            <p:cNvPicPr>
              <a:picLocks noChangeAspect="1"/>
            </p:cNvPicPr>
            <p:nvPr/>
          </p:nvPicPr>
          <p:blipFill>
            <a:blip r:embed="rId15" cstate="print"/>
            <a:srcRect/>
            <a:stretch>
              <a:fillRect/>
            </a:stretch>
          </p:blipFill>
          <p:spPr bwMode="auto">
            <a:xfrm>
              <a:off x="608040" y="3427264"/>
              <a:ext cx="804918" cy="776436"/>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1" name="Group 82"/>
          <p:cNvGrpSpPr>
            <a:grpSpLocks/>
          </p:cNvGrpSpPr>
          <p:nvPr/>
        </p:nvGrpSpPr>
        <p:grpSpPr bwMode="auto">
          <a:xfrm>
            <a:off x="723900" y="4724400"/>
            <a:ext cx="1717675" cy="1519238"/>
            <a:chOff x="723900" y="4724400"/>
            <a:chExt cx="1717675" cy="1519238"/>
          </a:xfrm>
        </p:grpSpPr>
        <p:pic>
          <p:nvPicPr>
            <p:cNvPr id="130" name="Picture 129"/>
            <p:cNvPicPr>
              <a:picLocks noChangeAspect="1"/>
            </p:cNvPicPr>
            <p:nvPr/>
          </p:nvPicPr>
          <p:blipFill>
            <a:blip r:embed="rId16" cstate="print"/>
            <a:srcRect/>
            <a:stretch>
              <a:fillRect/>
            </a:stretch>
          </p:blipFill>
          <p:spPr bwMode="auto">
            <a:xfrm>
              <a:off x="723900" y="4724400"/>
              <a:ext cx="925513" cy="1439863"/>
            </a:xfrm>
            <a:prstGeom prst="rect">
              <a:avLst/>
            </a:prstGeom>
            <a:noFill/>
            <a:ln w="12700">
              <a:solidFill>
                <a:srgbClr val="2C2D37"/>
              </a:solidFill>
              <a:miter lim="800000"/>
              <a:headEnd/>
              <a:tailEnd/>
            </a:ln>
            <a:effectLst>
              <a:outerShdw dist="38100" dir="2700000" algn="tl" rotWithShape="0">
                <a:srgbClr val="808080">
                  <a:alpha val="42999"/>
                </a:srgbClr>
              </a:outerShdw>
            </a:effectLst>
          </p:spPr>
        </p:pic>
        <p:pic>
          <p:nvPicPr>
            <p:cNvPr id="133" name="Picture 132"/>
            <p:cNvPicPr>
              <a:picLocks noChangeAspect="1"/>
            </p:cNvPicPr>
            <p:nvPr/>
          </p:nvPicPr>
          <p:blipFill>
            <a:blip r:embed="rId17" cstate="print"/>
            <a:srcRect/>
            <a:stretch>
              <a:fillRect/>
            </a:stretch>
          </p:blipFill>
          <p:spPr bwMode="auto">
            <a:xfrm>
              <a:off x="1270000" y="5383213"/>
              <a:ext cx="825500" cy="28575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34" name="Picture 133"/>
            <p:cNvPicPr>
              <a:picLocks noChangeAspect="1"/>
            </p:cNvPicPr>
            <p:nvPr/>
          </p:nvPicPr>
          <p:blipFill>
            <a:blip r:embed="rId18" cstate="print"/>
            <a:srcRect/>
            <a:stretch>
              <a:fillRect/>
            </a:stretch>
          </p:blipFill>
          <p:spPr bwMode="auto">
            <a:xfrm>
              <a:off x="1419225" y="5684838"/>
              <a:ext cx="782638" cy="26987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7" name="Picture 146"/>
            <p:cNvPicPr>
              <a:picLocks noChangeAspect="1"/>
            </p:cNvPicPr>
            <p:nvPr/>
          </p:nvPicPr>
          <p:blipFill>
            <a:blip r:embed="rId19" cstate="print"/>
            <a:srcRect/>
            <a:stretch>
              <a:fillRect/>
            </a:stretch>
          </p:blipFill>
          <p:spPr bwMode="auto">
            <a:xfrm>
              <a:off x="1639888" y="5907088"/>
              <a:ext cx="801687" cy="33655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2" name="Group 78"/>
          <p:cNvGrpSpPr>
            <a:grpSpLocks/>
          </p:cNvGrpSpPr>
          <p:nvPr/>
        </p:nvGrpSpPr>
        <p:grpSpPr bwMode="auto">
          <a:xfrm>
            <a:off x="7048946" y="335558"/>
            <a:ext cx="1987550" cy="1365250"/>
            <a:chOff x="6781800" y="104775"/>
            <a:chExt cx="1987550" cy="1365250"/>
          </a:xfrm>
        </p:grpSpPr>
        <p:pic>
          <p:nvPicPr>
            <p:cNvPr id="143" name="Picture 142" descr="image001.gif"/>
            <p:cNvPicPr>
              <a:picLocks noChangeAspect="1"/>
            </p:cNvPicPr>
            <p:nvPr/>
          </p:nvPicPr>
          <p:blipFill>
            <a:blip r:embed="rId20" cstate="print"/>
            <a:srcRect/>
            <a:stretch>
              <a:fillRect/>
            </a:stretch>
          </p:blipFill>
          <p:spPr bwMode="auto">
            <a:xfrm>
              <a:off x="6781800" y="681038"/>
              <a:ext cx="1039813" cy="4445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6" name="Picture 145"/>
            <p:cNvPicPr>
              <a:picLocks noChangeAspect="1"/>
            </p:cNvPicPr>
            <p:nvPr/>
          </p:nvPicPr>
          <p:blipFill>
            <a:blip r:embed="rId21" cstate="print"/>
            <a:srcRect/>
            <a:stretch>
              <a:fillRect/>
            </a:stretch>
          </p:blipFill>
          <p:spPr bwMode="auto">
            <a:xfrm>
              <a:off x="7429500" y="104775"/>
              <a:ext cx="1028700" cy="8763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8" name="Picture 147"/>
            <p:cNvPicPr>
              <a:picLocks noChangeAspect="1"/>
            </p:cNvPicPr>
            <p:nvPr/>
          </p:nvPicPr>
          <p:blipFill>
            <a:blip r:embed="rId22" cstate="print"/>
            <a:srcRect/>
            <a:stretch>
              <a:fillRect/>
            </a:stretch>
          </p:blipFill>
          <p:spPr bwMode="auto">
            <a:xfrm>
              <a:off x="7862888" y="660400"/>
              <a:ext cx="906462" cy="80962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3" name="Group 76"/>
          <p:cNvGrpSpPr>
            <a:grpSpLocks/>
          </p:cNvGrpSpPr>
          <p:nvPr/>
        </p:nvGrpSpPr>
        <p:grpSpPr bwMode="auto">
          <a:xfrm>
            <a:off x="203200" y="1230313"/>
            <a:ext cx="2006600" cy="1155700"/>
            <a:chOff x="203200" y="1230313"/>
            <a:chExt cx="2006600" cy="1155700"/>
          </a:xfrm>
        </p:grpSpPr>
        <p:pic>
          <p:nvPicPr>
            <p:cNvPr id="149" name="Picture 148"/>
            <p:cNvPicPr>
              <a:picLocks noChangeAspect="1"/>
            </p:cNvPicPr>
            <p:nvPr/>
          </p:nvPicPr>
          <p:blipFill>
            <a:blip r:embed="rId23" cstate="print"/>
            <a:srcRect/>
            <a:stretch>
              <a:fillRect/>
            </a:stretch>
          </p:blipFill>
          <p:spPr bwMode="auto">
            <a:xfrm>
              <a:off x="871538" y="1349375"/>
              <a:ext cx="1338262" cy="223838"/>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2" name="Picture 141" descr="image004.jpg"/>
            <p:cNvPicPr>
              <a:picLocks noChangeAspect="1"/>
            </p:cNvPicPr>
            <p:nvPr/>
          </p:nvPicPr>
          <p:blipFill>
            <a:blip r:embed="rId24" cstate="print"/>
            <a:srcRect/>
            <a:stretch>
              <a:fillRect/>
            </a:stretch>
          </p:blipFill>
          <p:spPr bwMode="auto">
            <a:xfrm>
              <a:off x="203200" y="1230313"/>
              <a:ext cx="1111250" cy="9398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50" name="Picture 149"/>
            <p:cNvPicPr>
              <a:picLocks noChangeAspect="1"/>
            </p:cNvPicPr>
            <p:nvPr/>
          </p:nvPicPr>
          <p:blipFill>
            <a:blip r:embed="rId25" cstate="print"/>
            <a:srcRect/>
            <a:stretch>
              <a:fillRect/>
            </a:stretch>
          </p:blipFill>
          <p:spPr bwMode="auto">
            <a:xfrm>
              <a:off x="495300" y="1906588"/>
              <a:ext cx="825500" cy="47942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51" name="Picture 150"/>
            <p:cNvPicPr>
              <a:picLocks noChangeAspect="1"/>
            </p:cNvPicPr>
            <p:nvPr/>
          </p:nvPicPr>
          <p:blipFill>
            <a:blip r:embed="rId26" cstate="print"/>
            <a:srcRect/>
            <a:stretch>
              <a:fillRect/>
            </a:stretch>
          </p:blipFill>
          <p:spPr bwMode="auto">
            <a:xfrm>
              <a:off x="1036638" y="1624013"/>
              <a:ext cx="703262" cy="34607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4" name="Group 74"/>
          <p:cNvGrpSpPr>
            <a:grpSpLocks/>
          </p:cNvGrpSpPr>
          <p:nvPr/>
        </p:nvGrpSpPr>
        <p:grpSpPr bwMode="auto">
          <a:xfrm>
            <a:off x="1851025" y="701675"/>
            <a:ext cx="3109913" cy="1801813"/>
            <a:chOff x="1851152" y="701227"/>
            <a:chExt cx="3109384" cy="1801900"/>
          </a:xfrm>
        </p:grpSpPr>
        <p:sp>
          <p:nvSpPr>
            <p:cNvPr id="73" name="TextBox 72"/>
            <p:cNvSpPr txBox="1"/>
            <p:nvPr/>
          </p:nvSpPr>
          <p:spPr>
            <a:xfrm>
              <a:off x="1851152" y="18567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a:t>
              </a:r>
            </a:p>
          </p:txBody>
        </p:sp>
        <p:sp>
          <p:nvSpPr>
            <p:cNvPr id="76" name="TextBox 75"/>
            <p:cNvSpPr txBox="1"/>
            <p:nvPr/>
          </p:nvSpPr>
          <p:spPr>
            <a:xfrm>
              <a:off x="3249041" y="7012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3</a:t>
              </a:r>
            </a:p>
          </p:txBody>
        </p:sp>
        <p:sp>
          <p:nvSpPr>
            <p:cNvPr id="353311" name="TextBox 76"/>
            <p:cNvSpPr txBox="1">
              <a:spLocks noChangeArrowheads="1"/>
            </p:cNvSpPr>
            <p:nvPr/>
          </p:nvSpPr>
          <p:spPr bwMode="auto">
            <a:xfrm>
              <a:off x="2112963" y="1905000"/>
              <a:ext cx="1035050" cy="584200"/>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Profile </a:t>
              </a:r>
              <a:br>
                <a:rPr lang="en-US" sz="1600" dirty="0">
                  <a:solidFill>
                    <a:srgbClr val="2C2D37"/>
                  </a:solidFill>
                  <a:latin typeface="Franklin Gothic Book"/>
                </a:rPr>
              </a:br>
              <a:r>
                <a:rPr lang="en-US" sz="1600" dirty="0">
                  <a:solidFill>
                    <a:srgbClr val="2C2D37"/>
                  </a:solidFill>
                  <a:latin typeface="Franklin Gothic Book"/>
                </a:rPr>
                <a:t>Prospects</a:t>
              </a:r>
            </a:p>
          </p:txBody>
        </p:sp>
        <p:sp>
          <p:nvSpPr>
            <p:cNvPr id="353312" name="TextBox 77"/>
            <p:cNvSpPr txBox="1">
              <a:spLocks noChangeArrowheads="1"/>
            </p:cNvSpPr>
            <p:nvPr/>
          </p:nvSpPr>
          <p:spPr bwMode="auto">
            <a:xfrm>
              <a:off x="2740025" y="1438275"/>
              <a:ext cx="1728788" cy="338138"/>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Target &amp; Segment</a:t>
              </a:r>
            </a:p>
          </p:txBody>
        </p:sp>
        <p:sp>
          <p:nvSpPr>
            <p:cNvPr id="353313" name="TextBox 83"/>
            <p:cNvSpPr txBox="1">
              <a:spLocks noChangeArrowheads="1"/>
            </p:cNvSpPr>
            <p:nvPr/>
          </p:nvSpPr>
          <p:spPr bwMode="auto">
            <a:xfrm>
              <a:off x="3557588" y="950913"/>
              <a:ext cx="1402948" cy="338554"/>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Cleanse Data </a:t>
              </a:r>
            </a:p>
          </p:txBody>
        </p:sp>
        <p:sp>
          <p:nvSpPr>
            <p:cNvPr id="71" name="TextBox 70"/>
            <p:cNvSpPr txBox="1"/>
            <p:nvPr/>
          </p:nvSpPr>
          <p:spPr>
            <a:xfrm>
              <a:off x="2433398" y="1195419"/>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2</a:t>
              </a:r>
            </a:p>
          </p:txBody>
        </p:sp>
      </p:grpSp>
      <p:pic>
        <p:nvPicPr>
          <p:cNvPr id="353294" name="Picture 82" descr="eloqua_logotype_white.png"/>
          <p:cNvPicPr>
            <a:picLocks noChangeAspect="1"/>
          </p:cNvPicPr>
          <p:nvPr/>
        </p:nvPicPr>
        <p:blipFill>
          <a:blip r:embed="rId8" cstate="print"/>
          <a:srcRect/>
          <a:stretch>
            <a:fillRect/>
          </a:stretch>
        </p:blipFill>
        <p:spPr bwMode="auto">
          <a:xfrm>
            <a:off x="3829050" y="3524250"/>
            <a:ext cx="1485900" cy="257175"/>
          </a:xfrm>
          <a:prstGeom prst="rect">
            <a:avLst/>
          </a:prstGeom>
          <a:noFill/>
          <a:ln w="9525">
            <a:noFill/>
            <a:miter lim="800000"/>
            <a:headEnd/>
            <a:tailEnd/>
          </a:ln>
        </p:spPr>
      </p:pic>
      <p:grpSp>
        <p:nvGrpSpPr>
          <p:cNvPr id="15" name="Group 79"/>
          <p:cNvGrpSpPr>
            <a:grpSpLocks/>
          </p:cNvGrpSpPr>
          <p:nvPr/>
        </p:nvGrpSpPr>
        <p:grpSpPr bwMode="auto">
          <a:xfrm>
            <a:off x="5421313" y="3889375"/>
            <a:ext cx="2732087" cy="2259013"/>
            <a:chOff x="5421313" y="3888796"/>
            <a:chExt cx="2732087" cy="2259362"/>
          </a:xfrm>
        </p:grpSpPr>
        <p:sp>
          <p:nvSpPr>
            <p:cNvPr id="84" name="TextBox 83"/>
            <p:cNvSpPr txBox="1"/>
            <p:nvPr/>
          </p:nvSpPr>
          <p:spPr>
            <a:xfrm>
              <a:off x="6983413" y="38887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8</a:t>
              </a:r>
            </a:p>
          </p:txBody>
        </p:sp>
        <p:sp>
          <p:nvSpPr>
            <p:cNvPr id="87" name="TextBox 86"/>
            <p:cNvSpPr txBox="1"/>
            <p:nvPr/>
          </p:nvSpPr>
          <p:spPr>
            <a:xfrm>
              <a:off x="6513513" y="4730692"/>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9</a:t>
              </a:r>
            </a:p>
          </p:txBody>
        </p:sp>
        <p:sp>
          <p:nvSpPr>
            <p:cNvPr id="88" name="TextBox 87"/>
            <p:cNvSpPr txBox="1"/>
            <p:nvPr/>
          </p:nvSpPr>
          <p:spPr>
            <a:xfrm>
              <a:off x="5421313" y="5501827"/>
              <a:ext cx="770924"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10</a:t>
              </a:r>
            </a:p>
          </p:txBody>
        </p:sp>
        <p:sp>
          <p:nvSpPr>
            <p:cNvPr id="353306" name="TextBox 111"/>
            <p:cNvSpPr txBox="1">
              <a:spLocks noChangeArrowheads="1"/>
            </p:cNvSpPr>
            <p:nvPr/>
          </p:nvSpPr>
          <p:spPr bwMode="auto">
            <a:xfrm>
              <a:off x="7270750" y="4140200"/>
              <a:ext cx="882650" cy="338138"/>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Capture</a:t>
              </a:r>
            </a:p>
          </p:txBody>
        </p:sp>
        <p:sp>
          <p:nvSpPr>
            <p:cNvPr id="353307" name="TextBox 112"/>
            <p:cNvSpPr txBox="1">
              <a:spLocks noChangeArrowheads="1"/>
            </p:cNvSpPr>
            <p:nvPr/>
          </p:nvSpPr>
          <p:spPr bwMode="auto">
            <a:xfrm>
              <a:off x="6821488" y="4981575"/>
              <a:ext cx="679450" cy="338138"/>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Score</a:t>
              </a:r>
            </a:p>
          </p:txBody>
        </p:sp>
        <p:sp>
          <p:nvSpPr>
            <p:cNvPr id="353308" name="TextBox 114"/>
            <p:cNvSpPr txBox="1">
              <a:spLocks noChangeArrowheads="1"/>
            </p:cNvSpPr>
            <p:nvPr/>
          </p:nvSpPr>
          <p:spPr bwMode="auto">
            <a:xfrm>
              <a:off x="5919788" y="5751513"/>
              <a:ext cx="690562" cy="339725"/>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Route</a:t>
              </a:r>
            </a:p>
          </p:txBody>
        </p:sp>
      </p:grpSp>
      <p:grpSp>
        <p:nvGrpSpPr>
          <p:cNvPr id="16" name="Group 32"/>
          <p:cNvGrpSpPr>
            <a:grpSpLocks/>
          </p:cNvGrpSpPr>
          <p:nvPr/>
        </p:nvGrpSpPr>
        <p:grpSpPr bwMode="auto">
          <a:xfrm>
            <a:off x="6951663" y="4668838"/>
            <a:ext cx="2181225" cy="1808162"/>
            <a:chOff x="6951785" y="4669211"/>
            <a:chExt cx="2180492" cy="1807668"/>
          </a:xfrm>
        </p:grpSpPr>
        <p:pic>
          <p:nvPicPr>
            <p:cNvPr id="353297" name="Picture 2"/>
            <p:cNvPicPr>
              <a:picLocks noChangeAspect="1" noChangeArrowheads="1"/>
            </p:cNvPicPr>
            <p:nvPr/>
          </p:nvPicPr>
          <p:blipFill>
            <a:blip r:embed="rId27" cstate="print"/>
            <a:srcRect/>
            <a:stretch>
              <a:fillRect/>
            </a:stretch>
          </p:blipFill>
          <p:spPr bwMode="auto">
            <a:xfrm>
              <a:off x="6951785" y="5311051"/>
              <a:ext cx="1372946" cy="1088328"/>
            </a:xfrm>
            <a:prstGeom prst="rect">
              <a:avLst/>
            </a:prstGeom>
            <a:noFill/>
            <a:ln w="9525">
              <a:noFill/>
              <a:miter lim="800000"/>
              <a:headEnd/>
              <a:tailEnd/>
            </a:ln>
          </p:spPr>
        </p:pic>
        <p:pic>
          <p:nvPicPr>
            <p:cNvPr id="95" name="Picture 5"/>
            <p:cNvPicPr>
              <a:picLocks noChangeAspect="1" noChangeArrowheads="1"/>
            </p:cNvPicPr>
            <p:nvPr/>
          </p:nvPicPr>
          <p:blipFill>
            <a:blip r:embed="rId28" cstate="print"/>
            <a:srcRect/>
            <a:stretch>
              <a:fillRect/>
            </a:stretch>
          </p:blipFill>
          <p:spPr bwMode="auto">
            <a:xfrm>
              <a:off x="7519919" y="4669211"/>
              <a:ext cx="1612358" cy="77924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grpSp>
          <p:nvGrpSpPr>
            <p:cNvPr id="17" name="Group 80"/>
            <p:cNvGrpSpPr>
              <a:grpSpLocks/>
            </p:cNvGrpSpPr>
            <p:nvPr/>
          </p:nvGrpSpPr>
          <p:grpSpPr bwMode="auto">
            <a:xfrm>
              <a:off x="7620000" y="5400431"/>
              <a:ext cx="1453662" cy="1076448"/>
              <a:chOff x="7620000" y="5400431"/>
              <a:chExt cx="1453662" cy="1076448"/>
            </a:xfrm>
          </p:grpSpPr>
          <p:sp>
            <p:nvSpPr>
              <p:cNvPr id="353300" name="TextBox 49"/>
              <p:cNvSpPr txBox="1">
                <a:spLocks noChangeArrowheads="1"/>
              </p:cNvSpPr>
              <p:nvPr/>
            </p:nvSpPr>
            <p:spPr bwMode="auto">
              <a:xfrm>
                <a:off x="7707923" y="6273679"/>
                <a:ext cx="762000" cy="203200"/>
              </a:xfrm>
              <a:prstGeom prst="rect">
                <a:avLst/>
              </a:prstGeom>
              <a:solidFill>
                <a:schemeClr val="accent1"/>
              </a:solidFill>
              <a:ln w="9525">
                <a:noFill/>
                <a:miter lim="800000"/>
                <a:headEnd/>
                <a:tailEnd/>
              </a:ln>
            </p:spPr>
            <p:txBody>
              <a:bodyPr wrap="none" lIns="38100" tIns="0" rIns="0" bIns="0" anchor="ctr"/>
              <a:lstStyle/>
              <a:p>
                <a:pPr algn="ctr"/>
                <a:r>
                  <a:rPr lang="en-US" sz="1000" dirty="0">
                    <a:solidFill>
                      <a:srgbClr val="FFFFFF"/>
                    </a:solidFill>
                    <a:latin typeface="Franklin Gothic Book"/>
                  </a:rPr>
                  <a:t>website</a:t>
                </a:r>
              </a:p>
            </p:txBody>
          </p:sp>
          <p:sp>
            <p:nvSpPr>
              <p:cNvPr id="353301" name="TextBox 48"/>
              <p:cNvSpPr txBox="1">
                <a:spLocks noChangeArrowheads="1"/>
              </p:cNvSpPr>
              <p:nvPr/>
            </p:nvSpPr>
            <p:spPr bwMode="auto">
              <a:xfrm>
                <a:off x="7620000" y="5400431"/>
                <a:ext cx="762000" cy="203200"/>
              </a:xfrm>
              <a:prstGeom prst="rect">
                <a:avLst/>
              </a:prstGeom>
              <a:solidFill>
                <a:schemeClr val="accent1"/>
              </a:solidFill>
              <a:ln w="9525">
                <a:noFill/>
                <a:miter lim="800000"/>
                <a:headEnd/>
                <a:tailEnd/>
              </a:ln>
            </p:spPr>
            <p:txBody>
              <a:bodyPr wrap="none" lIns="38100" tIns="0" rIns="0" bIns="0" anchor="ctr"/>
              <a:lstStyle/>
              <a:p>
                <a:pPr algn="ctr"/>
                <a:r>
                  <a:rPr lang="en-US" sz="1000" dirty="0">
                    <a:solidFill>
                      <a:srgbClr val="FFFFFF"/>
                    </a:solidFill>
                    <a:latin typeface="Franklin Gothic Book"/>
                  </a:rPr>
                  <a:t>landing page</a:t>
                </a:r>
              </a:p>
            </p:txBody>
          </p:sp>
          <p:sp>
            <p:nvSpPr>
              <p:cNvPr id="353302" name="TextBox 76"/>
              <p:cNvSpPr txBox="1">
                <a:spLocks noChangeArrowheads="1"/>
              </p:cNvSpPr>
              <p:nvPr/>
            </p:nvSpPr>
            <p:spPr bwMode="auto">
              <a:xfrm>
                <a:off x="8489462" y="5409222"/>
                <a:ext cx="584200" cy="203200"/>
              </a:xfrm>
              <a:prstGeom prst="rect">
                <a:avLst/>
              </a:prstGeom>
              <a:solidFill>
                <a:schemeClr val="accent1"/>
              </a:solidFill>
              <a:ln w="9525">
                <a:noFill/>
                <a:miter lim="800000"/>
                <a:headEnd/>
                <a:tailEnd/>
              </a:ln>
            </p:spPr>
            <p:txBody>
              <a:bodyPr wrap="none" lIns="38100" tIns="0" rIns="0" bIns="0" anchor="ctr"/>
              <a:lstStyle/>
              <a:p>
                <a:pPr algn="ctr"/>
                <a:r>
                  <a:rPr lang="en-US" sz="1000" dirty="0">
                    <a:solidFill>
                      <a:srgbClr val="FFFFFF"/>
                    </a:solidFill>
                    <a:latin typeface="Franklin Gothic Book"/>
                  </a:rPr>
                  <a:t>form</a:t>
                </a:r>
              </a:p>
            </p:txBody>
          </p:sp>
        </p:grpSp>
      </p:grpSp>
      <p:sp>
        <p:nvSpPr>
          <p:cNvPr id="90" name="Title 65"/>
          <p:cNvSpPr txBox="1">
            <a:spLocks/>
          </p:cNvSpPr>
          <p:nvPr/>
        </p:nvSpPr>
        <p:spPr bwMode="auto">
          <a:xfrm>
            <a:off x="539750" y="-9939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70C0"/>
                </a:solidFill>
                <a:effectLst/>
                <a:uLnTx/>
                <a:uFillTx/>
                <a:latin typeface="+mj-lt"/>
                <a:ea typeface="ＭＳ Ｐゴシック"/>
                <a:cs typeface="ＭＳ Ｐゴシック"/>
              </a:rPr>
              <a:t>The Buyer’s Journey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dirty="0">
              <a:solidFill>
                <a:srgbClr val="C80008"/>
              </a:solidFill>
              <a:latin typeface="Arial" charset="0"/>
              <a:ea typeface="ＭＳ Ｐゴシック" pitchFamily="-65" charset="-128"/>
              <a:cs typeface="+mn-cs"/>
            </a:endParaRPr>
          </a:p>
        </p:txBody>
      </p:sp>
      <p:pic>
        <p:nvPicPr>
          <p:cNvPr id="352260" name="Picture 82" descr="eloqua_logotype_white.png"/>
          <p:cNvPicPr>
            <a:picLocks noChangeAspect="1"/>
          </p:cNvPicPr>
          <p:nvPr/>
        </p:nvPicPr>
        <p:blipFill>
          <a:blip r:embed="rId8" cstate="print"/>
          <a:srcRect/>
          <a:stretch>
            <a:fillRect/>
          </a:stretch>
        </p:blipFill>
        <p:spPr bwMode="auto">
          <a:xfrm>
            <a:off x="3829050" y="3524250"/>
            <a:ext cx="1485900" cy="257175"/>
          </a:xfrm>
          <a:prstGeom prst="rect">
            <a:avLst/>
          </a:prstGeom>
          <a:noFill/>
          <a:ln w="9525">
            <a:noFill/>
            <a:miter lim="800000"/>
            <a:headEnd/>
            <a:tailEnd/>
          </a:ln>
        </p:spPr>
      </p:pic>
      <p:sp>
        <p:nvSpPr>
          <p:cNvPr id="21506" name="Slide Number Placeholder 3"/>
          <p:cNvSpPr>
            <a:spLocks noGrp="1"/>
          </p:cNvSpPr>
          <p:nvPr>
            <p:ph type="sldNum" sz="quarter" idx="4294967295"/>
          </p:nvPr>
        </p:nvSpPr>
        <p:spPr bwMode="auto">
          <a:xfrm>
            <a:off x="6781800" y="6356350"/>
            <a:ext cx="2133600" cy="365125"/>
          </a:xfrm>
          <a:prstGeom prst="rect">
            <a:avLst/>
          </a:prstGeom>
          <a:ln>
            <a:miter lim="800000"/>
            <a:headEnd/>
            <a:tailEnd/>
          </a:ln>
        </p:spPr>
        <p:txBody>
          <a:bodyPr/>
          <a:lstStyle/>
          <a:p>
            <a:pPr>
              <a:defRPr/>
            </a:pPr>
            <a:fld id="{22280868-9B7B-4AEB-B68E-EFC870EC544E}" type="slidenum">
              <a:rPr lang="en-US"/>
              <a:pPr>
                <a:defRPr/>
              </a:pPr>
              <a:t>15</a:t>
            </a:fld>
            <a:endParaRPr lang="en-US" dirty="0"/>
          </a:p>
        </p:txBody>
      </p:sp>
      <p:grpSp>
        <p:nvGrpSpPr>
          <p:cNvPr id="2" name="Group 83"/>
          <p:cNvGrpSpPr>
            <a:grpSpLocks/>
          </p:cNvGrpSpPr>
          <p:nvPr/>
        </p:nvGrpSpPr>
        <p:grpSpPr bwMode="auto">
          <a:xfrm>
            <a:off x="217488" y="2803525"/>
            <a:ext cx="2655887" cy="1400175"/>
            <a:chOff x="217488" y="2803256"/>
            <a:chExt cx="2656072" cy="1400444"/>
          </a:xfrm>
        </p:grpSpPr>
        <p:sp>
          <p:nvSpPr>
            <p:cNvPr id="136" name="TextBox 135"/>
            <p:cNvSpPr txBox="1"/>
            <p:nvPr/>
          </p:nvSpPr>
          <p:spPr>
            <a:xfrm>
              <a:off x="1239115" y="2847527"/>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14</a:t>
              </a:r>
            </a:p>
          </p:txBody>
        </p:sp>
        <p:sp>
          <p:nvSpPr>
            <p:cNvPr id="352270" name="TextBox 136"/>
            <p:cNvSpPr txBox="1">
              <a:spLocks noChangeArrowheads="1"/>
            </p:cNvSpPr>
            <p:nvPr/>
          </p:nvSpPr>
          <p:spPr bwMode="auto">
            <a:xfrm>
              <a:off x="1738313" y="2803256"/>
              <a:ext cx="1135247" cy="830997"/>
            </a:xfrm>
            <a:prstGeom prst="rect">
              <a:avLst/>
            </a:prstGeom>
            <a:noFill/>
            <a:ln w="9525">
              <a:noFill/>
              <a:miter lim="800000"/>
              <a:headEnd/>
              <a:tailEnd/>
            </a:ln>
          </p:spPr>
          <p:txBody>
            <a:bodyPr wrap="none">
              <a:spAutoFit/>
            </a:bodyPr>
            <a:lstStyle/>
            <a:p>
              <a:r>
                <a:rPr lang="en-US" sz="1600" dirty="0">
                  <a:solidFill>
                    <a:srgbClr val="2C2D37"/>
                  </a:solidFill>
                  <a:latin typeface="Franklin Gothic Book"/>
                </a:rPr>
                <a:t>Measure &amp;</a:t>
              </a:r>
            </a:p>
            <a:p>
              <a:r>
                <a:rPr lang="en-US" sz="1600" dirty="0">
                  <a:solidFill>
                    <a:srgbClr val="2C2D37"/>
                  </a:solidFill>
                  <a:latin typeface="Franklin Gothic Book"/>
                </a:rPr>
                <a:t>Optimize</a:t>
              </a:r>
              <a:br>
                <a:rPr lang="en-US" sz="1600" dirty="0">
                  <a:solidFill>
                    <a:srgbClr val="2C2D37"/>
                  </a:solidFill>
                  <a:latin typeface="Franklin Gothic Book"/>
                </a:rPr>
              </a:br>
              <a:r>
                <a:rPr lang="en-US" sz="1600" dirty="0">
                  <a:solidFill>
                    <a:srgbClr val="2C2D37"/>
                  </a:solidFill>
                  <a:latin typeface="Franklin Gothic Book"/>
                </a:rPr>
                <a:t>Marketing</a:t>
              </a:r>
            </a:p>
          </p:txBody>
        </p:sp>
        <p:pic>
          <p:nvPicPr>
            <p:cNvPr id="144" name="Picture 143"/>
            <p:cNvPicPr>
              <a:picLocks noChangeAspect="1"/>
            </p:cNvPicPr>
            <p:nvPr/>
          </p:nvPicPr>
          <p:blipFill>
            <a:blip r:embed="rId9" cstate="print"/>
            <a:srcRect/>
            <a:stretch>
              <a:fillRect/>
            </a:stretch>
          </p:blipFill>
          <p:spPr bwMode="auto">
            <a:xfrm>
              <a:off x="217488" y="2881059"/>
              <a:ext cx="790630" cy="1181327"/>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1" name="Picture 140" descr="image002.gif"/>
            <p:cNvPicPr>
              <a:picLocks noChangeAspect="1"/>
            </p:cNvPicPr>
            <p:nvPr/>
          </p:nvPicPr>
          <p:blipFill>
            <a:blip r:embed="rId10" cstate="print"/>
            <a:srcRect/>
            <a:stretch>
              <a:fillRect/>
            </a:stretch>
          </p:blipFill>
          <p:spPr bwMode="auto">
            <a:xfrm>
              <a:off x="608040" y="3427264"/>
              <a:ext cx="804918" cy="776436"/>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3" name="Group 15"/>
          <p:cNvGrpSpPr>
            <a:grpSpLocks/>
          </p:cNvGrpSpPr>
          <p:nvPr/>
        </p:nvGrpSpPr>
        <p:grpSpPr bwMode="auto">
          <a:xfrm>
            <a:off x="2581275" y="776288"/>
            <a:ext cx="6111875" cy="5694362"/>
            <a:chOff x="2581150" y="775501"/>
            <a:chExt cx="6111437" cy="5694747"/>
          </a:xfrm>
        </p:grpSpPr>
        <p:sp>
          <p:nvSpPr>
            <p:cNvPr id="14" name="Rectangular Callout 13"/>
            <p:cNvSpPr/>
            <p:nvPr/>
          </p:nvSpPr>
          <p:spPr bwMode="auto">
            <a:xfrm>
              <a:off x="2581150" y="775501"/>
              <a:ext cx="6111437" cy="5694747"/>
            </a:xfrm>
            <a:prstGeom prst="wedgeRectCallout">
              <a:avLst>
                <a:gd name="adj1" fmla="val -63286"/>
                <a:gd name="adj2" fmla="val 2184"/>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352268" name="Picture 12" descr="d:\my documents\Eloqua\Field Marketing\presentations\Sales\2009 Sales Deck\Images\Campaign dashboard.gif"/>
            <p:cNvPicPr>
              <a:picLocks noChangeAspect="1" noChangeArrowheads="1"/>
            </p:cNvPicPr>
            <p:nvPr/>
          </p:nvPicPr>
          <p:blipFill>
            <a:blip r:embed="rId11" cstate="print"/>
            <a:srcRect b="4185"/>
            <a:stretch>
              <a:fillRect/>
            </a:stretch>
          </p:blipFill>
          <p:spPr bwMode="auto">
            <a:xfrm>
              <a:off x="2669135" y="884725"/>
              <a:ext cx="5884861" cy="5435052"/>
            </a:xfrm>
            <a:prstGeom prst="rect">
              <a:avLst/>
            </a:prstGeom>
            <a:noFill/>
            <a:ln w="9525">
              <a:noFill/>
              <a:miter lim="800000"/>
              <a:headEnd/>
              <a:tailEnd/>
            </a:ln>
          </p:spPr>
        </p:pic>
      </p:grpSp>
      <p:sp>
        <p:nvSpPr>
          <p:cNvPr id="16" name="Title 65"/>
          <p:cNvSpPr>
            <a:spLocks noGrp="1"/>
          </p:cNvSpPr>
          <p:nvPr>
            <p:ph type="title"/>
          </p:nvPr>
        </p:nvSpPr>
        <p:spPr>
          <a:xfrm>
            <a:off x="539750" y="-99392"/>
            <a:ext cx="8229600" cy="1143000"/>
          </a:xfrm>
        </p:spPr>
        <p:txBody>
          <a:bodyPr/>
          <a:lstStyle/>
          <a:p>
            <a:pPr eaLnBrk="1" hangingPunct="1"/>
            <a:r>
              <a:rPr lang="en-US" sz="3600" b="1" dirty="0" smtClean="0">
                <a:solidFill>
                  <a:srgbClr val="0070C0"/>
                </a:solidFill>
                <a:ea typeface="ＭＳ Ｐゴシック"/>
                <a:cs typeface="ＭＳ Ｐゴシック"/>
              </a:rPr>
              <a:t>Measure &amp; Optimize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p:cNvSpPr>
            <a:spLocks noGrp="1"/>
          </p:cNvSpPr>
          <p:nvPr>
            <p:ph idx="1"/>
          </p:nvPr>
        </p:nvSpPr>
        <p:spPr>
          <a:xfrm>
            <a:off x="395536" y="2420938"/>
            <a:ext cx="8352730" cy="1181100"/>
          </a:xfrm>
        </p:spPr>
        <p:txBody>
          <a:bodyPr/>
          <a:lstStyle/>
          <a:p>
            <a:pPr algn="ctr">
              <a:buFontTx/>
              <a:buNone/>
            </a:pPr>
            <a:r>
              <a:rPr lang="en-US" sz="3600" b="1" dirty="0" smtClean="0">
                <a:solidFill>
                  <a:srgbClr val="0070C0"/>
                </a:solidFill>
              </a:rPr>
              <a:t>Pricing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95536" y="332656"/>
            <a:ext cx="8229600" cy="792163"/>
          </a:xfrm>
        </p:spPr>
        <p:txBody>
          <a:bodyPr/>
          <a:lstStyle/>
          <a:p>
            <a:r>
              <a:rPr lang="en-US" b="1" dirty="0" smtClean="0">
                <a:solidFill>
                  <a:srgbClr val="0070C0"/>
                </a:solidFill>
              </a:rPr>
              <a:t>Pricing Estimate</a:t>
            </a:r>
          </a:p>
        </p:txBody>
      </p:sp>
      <p:graphicFrame>
        <p:nvGraphicFramePr>
          <p:cNvPr id="6" name="Content Placeholder 5"/>
          <p:cNvGraphicFramePr>
            <a:graphicFrameLocks noGrp="1"/>
          </p:cNvGraphicFramePr>
          <p:nvPr>
            <p:ph idx="1"/>
          </p:nvPr>
        </p:nvGraphicFramePr>
        <p:xfrm>
          <a:off x="971600" y="1124744"/>
          <a:ext cx="7272807" cy="4968553"/>
        </p:xfrm>
        <a:graphic>
          <a:graphicData uri="http://schemas.openxmlformats.org/drawingml/2006/table">
            <a:tbl>
              <a:tblPr/>
              <a:tblGrid>
                <a:gridCol w="2078250"/>
                <a:gridCol w="1648706"/>
                <a:gridCol w="1660000"/>
                <a:gridCol w="1885851"/>
              </a:tblGrid>
              <a:tr h="547676">
                <a:tc>
                  <a:txBody>
                    <a:bodyPr/>
                    <a:lstStyle/>
                    <a:p>
                      <a:pPr algn="l" fontAlgn="b"/>
                      <a:r>
                        <a:rPr lang="en-US" sz="1700" b="1" i="0" u="none" strike="noStrike" dirty="0">
                          <a:solidFill>
                            <a:srgbClr val="FFFFFF"/>
                          </a:solidFill>
                          <a:latin typeface="Arial"/>
                        </a:rPr>
                        <a:t>Activity/Service</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700" b="1" i="0" u="none" strike="noStrike" dirty="0">
                          <a:solidFill>
                            <a:srgbClr val="FFFFFF"/>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700" b="1" i="0" u="none" strike="noStrike" dirty="0" smtClean="0">
                          <a:solidFill>
                            <a:srgbClr val="FFFFFF"/>
                          </a:solidFill>
                          <a:latin typeface="Arial"/>
                        </a:rPr>
                        <a:t>Q3, </a:t>
                      </a:r>
                      <a:r>
                        <a:rPr lang="en-US" sz="1700" b="1" i="0" u="none" strike="noStrike" dirty="0">
                          <a:solidFill>
                            <a:srgbClr val="FFFFFF"/>
                          </a:solidFill>
                          <a:latin typeface="Arial"/>
                        </a:rPr>
                        <a:t>2011</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700" b="1" i="0" u="none" strike="noStrike" dirty="0">
                          <a:solidFill>
                            <a:srgbClr val="FFFFFF"/>
                          </a:solidFill>
                          <a:latin typeface="Arial"/>
                        </a:rPr>
                        <a:t>Notes</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r>
              <a:tr h="204147">
                <a:tc>
                  <a:txBody>
                    <a:bodyPr/>
                    <a:lstStyle/>
                    <a:p>
                      <a:pPr algn="l" fontAlgn="b"/>
                      <a:r>
                        <a:rPr lang="en-US" sz="1200" b="1" i="0" u="none" strike="noStrike" dirty="0">
                          <a:solidFill>
                            <a:srgbClr val="000000"/>
                          </a:solidFill>
                          <a:latin typeface="Arial"/>
                        </a:rPr>
                        <a:t>Fixed Costs</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1"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1"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1"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436451">
                <a:tc>
                  <a:txBody>
                    <a:bodyPr/>
                    <a:lstStyle/>
                    <a:p>
                      <a:pPr algn="l" fontAlgn="b"/>
                      <a:r>
                        <a:rPr lang="en-US" sz="900" b="1" i="0" u="none" strike="noStrike" dirty="0">
                          <a:solidFill>
                            <a:srgbClr val="000000"/>
                          </a:solidFill>
                          <a:latin typeface="Arial"/>
                        </a:rPr>
                        <a:t>DecisionMaker Email Data Lease</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smtClean="0">
                          <a:solidFill>
                            <a:srgbClr val="000000"/>
                          </a:solidFill>
                          <a:latin typeface="Arial"/>
                        </a:rPr>
                        <a:t>$9,000 </a:t>
                      </a:r>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900" b="0" i="0" u="none" strike="noStrike" dirty="0" smtClean="0">
                          <a:solidFill>
                            <a:srgbClr val="000000"/>
                          </a:solidFill>
                          <a:latin typeface="Arial"/>
                        </a:rPr>
                        <a:t>25% </a:t>
                      </a:r>
                      <a:r>
                        <a:rPr lang="en-US" sz="900" b="0" i="0" u="none" strike="noStrike" dirty="0">
                          <a:solidFill>
                            <a:srgbClr val="000000"/>
                          </a:solidFill>
                          <a:latin typeface="Arial"/>
                        </a:rPr>
                        <a:t>discount off list </a:t>
                      </a:r>
                      <a:r>
                        <a:rPr lang="en-US" sz="900" b="0" i="0" u="none" strike="noStrike" dirty="0" smtClean="0">
                          <a:solidFill>
                            <a:srgbClr val="000000"/>
                          </a:solidFill>
                          <a:latin typeface="Arial"/>
                        </a:rPr>
                        <a:t>pricee </a:t>
                      </a:r>
                      <a:r>
                        <a:rPr lang="en-US" sz="900" b="0" i="0" u="none" strike="noStrike" dirty="0">
                          <a:solidFill>
                            <a:srgbClr val="000000"/>
                          </a:solidFill>
                          <a:latin typeface="Arial"/>
                        </a:rPr>
                        <a:t>for email data based on </a:t>
                      </a:r>
                      <a:r>
                        <a:rPr lang="en-US" sz="900" b="0" i="0" u="none" strike="noStrike" dirty="0" smtClean="0">
                          <a:solidFill>
                            <a:srgbClr val="000000"/>
                          </a:solidFill>
                          <a:latin typeface="Arial"/>
                        </a:rPr>
                        <a:t>20,000 </a:t>
                      </a:r>
                      <a:r>
                        <a:rPr lang="en-US" sz="900" b="0" i="0" u="none" strike="noStrike" dirty="0">
                          <a:solidFill>
                            <a:srgbClr val="000000"/>
                          </a:solidFill>
                          <a:latin typeface="Arial"/>
                        </a:rPr>
                        <a:t>data contacts</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817993">
                <a:tc>
                  <a:txBody>
                    <a:bodyPr/>
                    <a:lstStyle/>
                    <a:p>
                      <a:pPr algn="l" fontAlgn="b"/>
                      <a:r>
                        <a:rPr lang="en-US" sz="900" b="0" i="0" u="none" strike="noStrike" dirty="0">
                          <a:solidFill>
                            <a:srgbClr val="000000"/>
                          </a:solidFill>
                          <a:latin typeface="Arial"/>
                        </a:rPr>
                        <a:t>Campaign planning &amp; scoping; campaign process flow development; Value proposition &amp; copy support. Best practise support. Telemarketing script support, advanced tracking. </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0" i="0" u="none" strike="noStrike" dirty="0">
                          <a:solidFill>
                            <a:srgbClr val="000000"/>
                          </a:solidFill>
                          <a:latin typeface="Arial"/>
                        </a:rPr>
                        <a:t>$10,200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900" b="0" i="0" u="none" strike="noStrike" dirty="0" smtClean="0">
                          <a:solidFill>
                            <a:srgbClr val="000000"/>
                          </a:solidFill>
                          <a:latin typeface="Arial"/>
                        </a:rPr>
                        <a:t>$2,500 </a:t>
                      </a:r>
                      <a:r>
                        <a:rPr lang="en-US" sz="900" b="0" i="0" u="none" strike="noStrike" dirty="0">
                          <a:solidFill>
                            <a:srgbClr val="000000"/>
                          </a:solidFill>
                          <a:latin typeface="Arial"/>
                        </a:rPr>
                        <a:t>per month includes Eloqua license fee for database size of </a:t>
                      </a:r>
                      <a:r>
                        <a:rPr lang="en-US" sz="900" b="0" i="0" u="none" strike="noStrike" dirty="0" smtClean="0">
                          <a:solidFill>
                            <a:srgbClr val="000000"/>
                          </a:solidFill>
                          <a:latin typeface="Arial"/>
                        </a:rPr>
                        <a:t>upto</a:t>
                      </a:r>
                      <a:r>
                        <a:rPr lang="en-US" sz="900" b="0" i="0" u="none" strike="noStrike" baseline="0" dirty="0" smtClean="0">
                          <a:solidFill>
                            <a:srgbClr val="000000"/>
                          </a:solidFill>
                          <a:latin typeface="Arial"/>
                        </a:rPr>
                        <a:t> 20,000 names</a:t>
                      </a:r>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274542">
                <a:tc>
                  <a:txBody>
                    <a:bodyPr/>
                    <a:lstStyle/>
                    <a:p>
                      <a:pPr algn="l" fontAlgn="b"/>
                      <a:r>
                        <a:rPr lang="en-US" sz="900" b="0" i="0" u="none" strike="noStrike" dirty="0" smtClean="0">
                          <a:solidFill>
                            <a:srgbClr val="000000"/>
                          </a:solidFill>
                          <a:latin typeface="Arial"/>
                        </a:rPr>
                        <a:t>1x </a:t>
                      </a:r>
                      <a:r>
                        <a:rPr lang="en-US" sz="900" b="0" i="0" u="none" strike="noStrike" dirty="0">
                          <a:solidFill>
                            <a:srgbClr val="000000"/>
                          </a:solidFill>
                          <a:latin typeface="Arial"/>
                        </a:rPr>
                        <a:t>surveys</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smtClean="0">
                          <a:solidFill>
                            <a:srgbClr val="000000"/>
                          </a:solidFill>
                          <a:latin typeface="Arial"/>
                        </a:rPr>
                        <a:t>1 </a:t>
                      </a:r>
                      <a:r>
                        <a:rPr lang="en-US" sz="900" b="0" i="0" u="none" strike="noStrike" dirty="0">
                          <a:solidFill>
                            <a:srgbClr val="000000"/>
                          </a:solidFill>
                          <a:latin typeface="Arial"/>
                        </a:rPr>
                        <a:t>@ </a:t>
                      </a:r>
                      <a:r>
                        <a:rPr lang="en-US" sz="900" b="0" i="0" u="none" strike="noStrike" dirty="0" smtClean="0">
                          <a:solidFill>
                            <a:srgbClr val="000000"/>
                          </a:solidFill>
                          <a:latin typeface="Arial"/>
                        </a:rPr>
                        <a:t>$825/survey</a:t>
                      </a:r>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smtClean="0">
                          <a:solidFill>
                            <a:srgbClr val="000000"/>
                          </a:solidFill>
                          <a:latin typeface="Arial"/>
                        </a:rPr>
                        <a:t>$825 </a:t>
                      </a:r>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285398">
                <a:tc rowSpan="2">
                  <a:txBody>
                    <a:bodyPr/>
                    <a:lstStyle/>
                    <a:p>
                      <a:pPr algn="l" fontAlgn="b"/>
                      <a:r>
                        <a:rPr lang="en-US" sz="900" b="0" i="0" u="none" strike="noStrike" dirty="0" smtClean="0">
                          <a:solidFill>
                            <a:srgbClr val="000000"/>
                          </a:solidFill>
                          <a:latin typeface="Arial"/>
                        </a:rPr>
                        <a:t>3x </a:t>
                      </a:r>
                      <a:r>
                        <a:rPr lang="en-US" sz="900" b="0" i="0" u="none" strike="noStrike" dirty="0">
                          <a:solidFill>
                            <a:srgbClr val="000000"/>
                          </a:solidFill>
                          <a:latin typeface="Arial"/>
                        </a:rPr>
                        <a:t>email campaigns.**</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rowSpan="2">
                  <a:txBody>
                    <a:bodyPr/>
                    <a:lstStyle/>
                    <a:p>
                      <a:pPr algn="ctr" fontAlgn="b"/>
                      <a:r>
                        <a:rPr lang="en-US" sz="900" b="0" i="0" u="none" strike="noStrike" dirty="0" smtClean="0">
                          <a:solidFill>
                            <a:srgbClr val="000000"/>
                          </a:solidFill>
                          <a:latin typeface="Arial"/>
                        </a:rPr>
                        <a:t>3 </a:t>
                      </a:r>
                      <a:r>
                        <a:rPr lang="en-US" sz="900" b="0" i="0" u="none" strike="noStrike" dirty="0">
                          <a:solidFill>
                            <a:srgbClr val="000000"/>
                          </a:solidFill>
                          <a:latin typeface="Arial"/>
                        </a:rPr>
                        <a:t>@ </a:t>
                      </a:r>
                      <a:r>
                        <a:rPr lang="en-US" sz="900" b="0" i="0" u="none" strike="noStrike" dirty="0" smtClean="0">
                          <a:solidFill>
                            <a:srgbClr val="000000"/>
                          </a:solidFill>
                          <a:latin typeface="Arial"/>
                        </a:rPr>
                        <a:t>$520/deployment</a:t>
                      </a:r>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rowSpan="2">
                  <a:txBody>
                    <a:bodyPr/>
                    <a:lstStyle/>
                    <a:p>
                      <a:pPr algn="ctr" fontAlgn="b"/>
                      <a:r>
                        <a:rPr lang="en-US" sz="900" b="0" i="0" u="none" strike="noStrike" dirty="0">
                          <a:solidFill>
                            <a:srgbClr val="000000"/>
                          </a:solidFill>
                          <a:latin typeface="Arial"/>
                        </a:rPr>
                        <a:t>$</a:t>
                      </a:r>
                      <a:r>
                        <a:rPr lang="en-US" sz="900" b="0" i="0" u="none" strike="noStrike" dirty="0" smtClean="0">
                          <a:solidFill>
                            <a:srgbClr val="000000"/>
                          </a:solidFill>
                          <a:latin typeface="Arial"/>
                        </a:rPr>
                        <a:t>1,560</a:t>
                      </a:r>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900" b="0" i="0" u="none" strike="noStrike" dirty="0">
                          <a:solidFill>
                            <a:srgbClr val="000000"/>
                          </a:solidFill>
                          <a:latin typeface="Arial"/>
                        </a:rPr>
                        <a:t>Set-up of email creatives with dynamic content + 2 tests per</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r>
              <a:tr h="56316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700" b="0" i="0" u="none" strike="noStrike" dirty="0">
                          <a:solidFill>
                            <a:srgbClr val="000000"/>
                          </a:solidFill>
                          <a:latin typeface="Arial"/>
                        </a:rPr>
                        <a:t>Any changes that require more than 1 hour of programming time will be billed separate @ $150 per hour with prior approval.</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2F2F2"/>
                    </a:solidFill>
                  </a:tcPr>
                </a:tc>
              </a:tr>
              <a:tr h="394214">
                <a:tc>
                  <a:txBody>
                    <a:bodyPr/>
                    <a:lstStyle/>
                    <a:p>
                      <a:pPr algn="l" fontAlgn="b"/>
                      <a:r>
                        <a:rPr lang="en-US" sz="900" b="0" i="0" u="none" strike="noStrike" dirty="0">
                          <a:solidFill>
                            <a:srgbClr val="000000"/>
                          </a:solidFill>
                          <a:latin typeface="Arial"/>
                        </a:rPr>
                        <a:t>Webinar</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a:solidFill>
                            <a:srgbClr val="000000"/>
                          </a:solidFill>
                          <a:latin typeface="Arial"/>
                        </a:rPr>
                        <a:t>$10,000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197107">
                <a:tc>
                  <a:txBody>
                    <a:bodyPr/>
                    <a:lstStyle/>
                    <a:p>
                      <a:pPr algn="l" fontAlgn="b"/>
                      <a:r>
                        <a:rPr lang="en-US" sz="900" b="0" i="0" u="none" strike="noStrike" dirty="0">
                          <a:solidFill>
                            <a:srgbClr val="000000"/>
                          </a:solidFill>
                          <a:latin typeface="Arial"/>
                        </a:rPr>
                        <a:t>Project Management support</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0" i="0" u="none" strike="noStrike" dirty="0">
                          <a:solidFill>
                            <a:srgbClr val="000000"/>
                          </a:solidFill>
                          <a:latin typeface="Arial"/>
                        </a:rPr>
                        <a:t>Incl</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288621">
                <a:tc>
                  <a:txBody>
                    <a:bodyPr/>
                    <a:lstStyle/>
                    <a:p>
                      <a:pPr algn="l" fontAlgn="b"/>
                      <a:r>
                        <a:rPr lang="en-US" sz="900" b="0" i="0" u="none" strike="noStrike" dirty="0">
                          <a:solidFill>
                            <a:srgbClr val="000000"/>
                          </a:solidFill>
                          <a:latin typeface="Arial"/>
                        </a:rPr>
                        <a:t>1 Hypersite – Develop, Maintain and host **</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a:solidFill>
                            <a:srgbClr val="000000"/>
                          </a:solidFill>
                          <a:latin typeface="Arial"/>
                        </a:rPr>
                        <a:t>$1,500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it-IT" sz="900" b="0" i="0" u="none" strike="noStrike">
                          <a:solidFill>
                            <a:srgbClr val="000000"/>
                          </a:solidFill>
                          <a:latin typeface="Arial"/>
                        </a:rPr>
                        <a:t>$500 per hypersite per month</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656542">
                <a:tc>
                  <a:txBody>
                    <a:bodyPr/>
                    <a:lstStyle/>
                    <a:p>
                      <a:pPr algn="l" fontAlgn="b"/>
                      <a:r>
                        <a:rPr lang="en-US" sz="900" b="0" i="0" u="none" strike="noStrike" dirty="0">
                          <a:solidFill>
                            <a:srgbClr val="000000"/>
                          </a:solidFill>
                          <a:latin typeface="Arial"/>
                        </a:rPr>
                        <a:t>Co-Dynamic Lead Scoring  &amp; Custom Reporting</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900" b="0" i="0" u="none" strike="noStrike" dirty="0">
                          <a:solidFill>
                            <a:srgbClr val="000000"/>
                          </a:solidFill>
                          <a:latin typeface="Arial"/>
                        </a:rPr>
                        <a:t>$1,725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latin typeface="Arial"/>
                        </a:rPr>
                        <a:t> </a:t>
                      </a:r>
                      <a:r>
                        <a:rPr lang="en-US" sz="800" b="0" i="0" u="none" strike="noStrike" dirty="0" smtClean="0">
                          <a:solidFill>
                            <a:srgbClr val="000000"/>
                          </a:solidFill>
                          <a:latin typeface="+mn-lt"/>
                        </a:rPr>
                        <a:t>Any changes that require more than 1 hour of programming time will be billed separate @ $150 per hour with prior approval.</a:t>
                      </a:r>
                    </a:p>
                    <a:p>
                      <a:pPr algn="l" fontAlgn="b"/>
                      <a:endParaRPr lang="en-US" sz="900" b="0"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147830">
                <a:tc>
                  <a:txBody>
                    <a:bodyPr/>
                    <a:lstStyle/>
                    <a:p>
                      <a:pPr algn="l" fontAlgn="b"/>
                      <a:r>
                        <a:rPr lang="en-US" sz="900" b="0" i="0" u="none" strike="noStrike" dirty="0">
                          <a:solidFill>
                            <a:srgbClr val="000000"/>
                          </a:solidFill>
                          <a:latin typeface="Arial"/>
                        </a:rPr>
                        <a:t>Asset Development</a:t>
                      </a: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900" b="0" i="0" u="none" strike="noStrike" dirty="0">
                          <a:solidFill>
                            <a:srgbClr val="000000"/>
                          </a:solidFill>
                          <a:latin typeface="Arial"/>
                        </a:rPr>
                        <a:t>N/A</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900" b="0" i="0" u="none" strike="noStrike" dirty="0">
                          <a:solidFill>
                            <a:srgbClr val="000000"/>
                          </a:solidFill>
                          <a:latin typeface="Arial"/>
                        </a:rPr>
                        <a:t>Leverage </a:t>
                      </a:r>
                      <a:r>
                        <a:rPr lang="en-US" sz="900" b="0" i="0" u="none" strike="noStrike" dirty="0" smtClean="0">
                          <a:solidFill>
                            <a:srgbClr val="000000"/>
                          </a:solidFill>
                          <a:latin typeface="Arial"/>
                        </a:rPr>
                        <a:t>Fujitsu </a:t>
                      </a:r>
                      <a:r>
                        <a:rPr lang="en-US" sz="900" b="0" i="0" u="none" strike="noStrike" dirty="0">
                          <a:solidFill>
                            <a:srgbClr val="000000"/>
                          </a:solidFill>
                          <a:latin typeface="Arial"/>
                        </a:rPr>
                        <a:t>asset library</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154870">
                <a:tc>
                  <a:txBody>
                    <a:bodyPr/>
                    <a:lstStyle/>
                    <a:p>
                      <a:pPr algn="l" fontAlgn="b"/>
                      <a:r>
                        <a:rPr lang="en-US" sz="900" b="1" i="0" u="none" strike="noStrike" dirty="0">
                          <a:solidFill>
                            <a:srgbClr val="000000"/>
                          </a:solidFill>
                          <a:latin typeface="Arial"/>
                        </a:rPr>
                        <a:t>Total </a:t>
                      </a:r>
                      <a:r>
                        <a:rPr lang="en-US" sz="900" b="1" i="0" u="none" strike="noStrike" dirty="0" smtClean="0">
                          <a:solidFill>
                            <a:srgbClr val="000000"/>
                          </a:solidFill>
                          <a:latin typeface="Arial"/>
                        </a:rPr>
                        <a:t>Costs</a:t>
                      </a:r>
                      <a:endParaRPr lang="en-US" sz="900" b="1" i="0" u="none" strike="noStrike" dirty="0">
                        <a:solidFill>
                          <a:srgbClr val="000000"/>
                        </a:solidFill>
                        <a:latin typeface="Arial"/>
                      </a:endParaRPr>
                    </a:p>
                  </a:txBody>
                  <a:tcPr marL="6937" marR="6937" marT="6937"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1"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1" i="0" u="none" strike="noStrike" dirty="0">
                          <a:solidFill>
                            <a:srgbClr val="000000"/>
                          </a:solidFill>
                          <a:latin typeface="Arial"/>
                        </a:rPr>
                        <a:t>$</a:t>
                      </a:r>
                      <a:r>
                        <a:rPr lang="en-US" sz="900" b="1" i="0" u="none" strike="noStrike" dirty="0" smtClean="0">
                          <a:solidFill>
                            <a:srgbClr val="000000"/>
                          </a:solidFill>
                          <a:latin typeface="Arial"/>
                        </a:rPr>
                        <a:t>34,810 </a:t>
                      </a:r>
                      <a:endParaRPr lang="en-US" sz="900" b="1" i="0" u="none" strike="noStrike" dirty="0">
                        <a:solidFill>
                          <a:srgbClr val="000000"/>
                        </a:solidFill>
                        <a:latin typeface="Arial"/>
                      </a:endParaRPr>
                    </a:p>
                  </a:txBody>
                  <a:tcPr marL="6937" marR="6937" marT="6937"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1" i="0" u="none" strike="noStrike" dirty="0">
                          <a:solidFill>
                            <a:srgbClr val="000000"/>
                          </a:solidFill>
                          <a:latin typeface="Arial"/>
                        </a:rPr>
                        <a:t> </a:t>
                      </a:r>
                    </a:p>
                  </a:txBody>
                  <a:tcPr marL="6937" marR="6937" marT="6937"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bwMode="auto">
          <a:prstGeom prst="rect">
            <a:avLst/>
          </a:prstGeom>
          <a:noFill/>
          <a:ln>
            <a:miter lim="800000"/>
            <a:headEnd/>
            <a:tailEnd/>
          </a:ln>
        </p:spPr>
        <p:txBody>
          <a:bodyPr/>
          <a:lstStyle/>
          <a:p>
            <a:r>
              <a:rPr lang="en-GB" b="1" dirty="0" smtClean="0">
                <a:solidFill>
                  <a:srgbClr val="0070C0"/>
                </a:solidFill>
              </a:rPr>
              <a:t>CA Campaign Overview</a:t>
            </a:r>
          </a:p>
        </p:txBody>
      </p:sp>
      <p:sp>
        <p:nvSpPr>
          <p:cNvPr id="14" name="Rectangle 2"/>
          <p:cNvSpPr>
            <a:spLocks noChangeArrowheads="1"/>
          </p:cNvSpPr>
          <p:nvPr/>
        </p:nvSpPr>
        <p:spPr bwMode="auto">
          <a:xfrm>
            <a:off x="179388" y="1617768"/>
            <a:ext cx="8726487" cy="2031325"/>
          </a:xfrm>
          <a:prstGeom prst="rect">
            <a:avLst/>
          </a:prstGeom>
          <a:noFill/>
          <a:ln w="9525">
            <a:noFill/>
            <a:miter lim="800000"/>
            <a:headEnd/>
            <a:tailEnd/>
          </a:ln>
          <a:effectLst/>
        </p:spPr>
        <p:txBody>
          <a:bodyPr wrap="square" anchor="ctr">
            <a:spAutoFit/>
          </a:bodyPr>
          <a:lstStyle/>
          <a:p>
            <a:pPr algn="just"/>
            <a:r>
              <a:rPr lang="en-GB" sz="1800" b="1" u="sng" dirty="0" smtClean="0">
                <a:ea typeface="ＭＳ Ｐゴシック"/>
                <a:cs typeface="Times New Roman" pitchFamily="18" charset="0"/>
              </a:rPr>
              <a:t>Objective</a:t>
            </a:r>
            <a:endParaRPr lang="en-GB" sz="1800" b="1" u="sng" dirty="0">
              <a:ea typeface="ＭＳ Ｐゴシック"/>
              <a:cs typeface="Times New Roman" pitchFamily="18" charset="0"/>
            </a:endParaRPr>
          </a:p>
          <a:p>
            <a:r>
              <a:rPr lang="en-GB" sz="1800" dirty="0" smtClean="0">
                <a:ea typeface="ＭＳ Ｐゴシック"/>
                <a:cs typeface="Times New Roman" pitchFamily="18" charset="0"/>
              </a:rPr>
              <a:t>The main </a:t>
            </a:r>
            <a:r>
              <a:rPr lang="en-GB" sz="1800" dirty="0">
                <a:ea typeface="ＭＳ Ｐゴシック"/>
                <a:cs typeface="Times New Roman" pitchFamily="18" charset="0"/>
              </a:rPr>
              <a:t>objective of this campaign </a:t>
            </a:r>
            <a:r>
              <a:rPr lang="en-GB" sz="1800" dirty="0" smtClean="0">
                <a:ea typeface="ＭＳ Ｐゴシック"/>
                <a:cs typeface="Times New Roman" pitchFamily="18" charset="0"/>
              </a:rPr>
              <a:t>is to </a:t>
            </a:r>
            <a:r>
              <a:rPr lang="en-GB" sz="1800" dirty="0">
                <a:ea typeface="ＭＳ Ｐゴシック"/>
                <a:cs typeface="Times New Roman" pitchFamily="18" charset="0"/>
              </a:rPr>
              <a:t>gain measurable market </a:t>
            </a:r>
            <a:r>
              <a:rPr lang="en-GB" sz="1800" dirty="0" smtClean="0">
                <a:ea typeface="ＭＳ Ｐゴシック"/>
                <a:cs typeface="Times New Roman" pitchFamily="18" charset="0"/>
              </a:rPr>
              <a:t>exposure and generate short-term leads while creating a longer-term funnel for the Channels via </a:t>
            </a:r>
            <a:r>
              <a:rPr lang="en-GB" sz="1800" dirty="0">
                <a:ea typeface="ＭＳ Ｐゴシック"/>
                <a:cs typeface="Times New Roman" pitchFamily="18" charset="0"/>
              </a:rPr>
              <a:t>awareness &amp; demand generation call to action </a:t>
            </a:r>
            <a:r>
              <a:rPr lang="en-GB" sz="1800" dirty="0" smtClean="0">
                <a:ea typeface="ＭＳ Ｐゴシック"/>
                <a:cs typeface="Times New Roman" pitchFamily="18" charset="0"/>
              </a:rPr>
              <a:t>techniques.</a:t>
            </a:r>
            <a:endParaRPr lang="en-GB" sz="1800" dirty="0">
              <a:ea typeface="ＭＳ Ｐゴシック"/>
              <a:cs typeface="Times New Roman" pitchFamily="18" charset="0"/>
            </a:endParaRPr>
          </a:p>
          <a:p>
            <a:endParaRPr lang="en-GB" sz="1800" dirty="0" smtClean="0">
              <a:ea typeface="ＭＳ Ｐゴシック"/>
              <a:cs typeface="Times New Roman" pitchFamily="18" charset="0"/>
            </a:endParaRPr>
          </a:p>
          <a:p>
            <a:endParaRPr lang="en-GB" sz="1800" dirty="0">
              <a:ea typeface="ＭＳ Ｐゴシック"/>
              <a:cs typeface="Times New Roman" pitchFamily="18" charset="0"/>
            </a:endParaRPr>
          </a:p>
          <a:p>
            <a:pPr algn="just"/>
            <a:r>
              <a:rPr lang="en-GB" sz="1800" b="1" u="sng" dirty="0">
                <a:ea typeface="ＭＳ Ｐゴシック"/>
                <a:cs typeface="Times New Roman" pitchFamily="18" charset="0"/>
              </a:rPr>
              <a:t>Target audience</a:t>
            </a:r>
            <a:endParaRPr lang="en-GB" sz="1800" u="sng" dirty="0">
              <a:ea typeface="ＭＳ Ｐゴシック"/>
              <a:cs typeface="Times New Roman" pitchFamily="18" charset="0"/>
            </a:endParaRPr>
          </a:p>
        </p:txBody>
      </p:sp>
      <p:sp>
        <p:nvSpPr>
          <p:cNvPr id="81927" name="AutoShape 7"/>
          <p:cNvSpPr>
            <a:spLocks/>
          </p:cNvSpPr>
          <p:nvPr/>
        </p:nvSpPr>
        <p:spPr bwMode="auto">
          <a:xfrm>
            <a:off x="4644008" y="4365104"/>
            <a:ext cx="223838" cy="1008063"/>
          </a:xfrm>
          <a:prstGeom prst="rightBrace">
            <a:avLst>
              <a:gd name="adj1" fmla="val 37529"/>
              <a:gd name="adj2" fmla="val 50000"/>
            </a:avLst>
          </a:prstGeom>
          <a:noFill/>
          <a:ln w="9525">
            <a:solidFill>
              <a:schemeClr val="tx1"/>
            </a:solidFill>
            <a:round/>
            <a:headEnd/>
            <a:tailEnd/>
          </a:ln>
          <a:effectLst/>
        </p:spPr>
        <p:txBody>
          <a:bodyPr wrap="none" anchor="ctr"/>
          <a:lstStyle/>
          <a:p>
            <a:endParaRPr lang="en-US" dirty="0"/>
          </a:p>
        </p:txBody>
      </p:sp>
      <p:sp>
        <p:nvSpPr>
          <p:cNvPr id="81929" name="AutoShape 9"/>
          <p:cNvSpPr>
            <a:spLocks/>
          </p:cNvSpPr>
          <p:nvPr/>
        </p:nvSpPr>
        <p:spPr bwMode="auto">
          <a:xfrm>
            <a:off x="2267744" y="4365104"/>
            <a:ext cx="152400" cy="936625"/>
          </a:xfrm>
          <a:prstGeom prst="rightBrace">
            <a:avLst>
              <a:gd name="adj1" fmla="val 51215"/>
              <a:gd name="adj2" fmla="val 50000"/>
            </a:avLst>
          </a:prstGeom>
          <a:noFill/>
          <a:ln w="9525">
            <a:solidFill>
              <a:schemeClr val="tx1"/>
            </a:solidFill>
            <a:round/>
            <a:headEnd/>
            <a:tailEnd/>
          </a:ln>
          <a:effectLst/>
        </p:spPr>
        <p:txBody>
          <a:bodyPr wrap="none" anchor="ctr"/>
          <a:lstStyle/>
          <a:p>
            <a:endParaRPr lang="en-US" dirty="0"/>
          </a:p>
        </p:txBody>
      </p:sp>
      <p:sp>
        <p:nvSpPr>
          <p:cNvPr id="81931" name="Text Box 11"/>
          <p:cNvSpPr txBox="1">
            <a:spLocks noChangeArrowheads="1"/>
          </p:cNvSpPr>
          <p:nvPr/>
        </p:nvSpPr>
        <p:spPr bwMode="auto">
          <a:xfrm>
            <a:off x="2627784" y="4365104"/>
            <a:ext cx="2736850" cy="707886"/>
          </a:xfrm>
          <a:prstGeom prst="rect">
            <a:avLst/>
          </a:prstGeom>
          <a:noFill/>
          <a:ln w="9525">
            <a:noFill/>
            <a:miter lim="800000"/>
            <a:headEnd/>
            <a:tailEnd/>
          </a:ln>
          <a:effectLst/>
        </p:spPr>
        <p:txBody>
          <a:bodyPr>
            <a:spAutoFit/>
          </a:bodyPr>
          <a:lstStyle/>
          <a:p>
            <a:pPr>
              <a:spcBef>
                <a:spcPct val="50000"/>
              </a:spcBef>
            </a:pPr>
            <a:r>
              <a:rPr lang="en-GB" sz="1600" dirty="0" smtClean="0"/>
              <a:t>250</a:t>
            </a:r>
            <a:r>
              <a:rPr lang="en-GB" sz="1600" dirty="0"/>
              <a:t>+ employees </a:t>
            </a:r>
          </a:p>
          <a:p>
            <a:pPr>
              <a:spcBef>
                <a:spcPct val="50000"/>
              </a:spcBef>
            </a:pPr>
            <a:endParaRPr lang="en-GB" sz="1600" dirty="0"/>
          </a:p>
        </p:txBody>
      </p:sp>
      <p:sp>
        <p:nvSpPr>
          <p:cNvPr id="81932" name="Text Box 12"/>
          <p:cNvSpPr txBox="1">
            <a:spLocks noChangeArrowheads="1"/>
          </p:cNvSpPr>
          <p:nvPr/>
        </p:nvSpPr>
        <p:spPr bwMode="auto">
          <a:xfrm>
            <a:off x="5148064" y="4005064"/>
            <a:ext cx="2376488" cy="1938992"/>
          </a:xfrm>
          <a:prstGeom prst="rect">
            <a:avLst/>
          </a:prstGeom>
          <a:noFill/>
          <a:ln w="9525">
            <a:noFill/>
            <a:miter lim="800000"/>
            <a:headEnd/>
            <a:tailEnd/>
          </a:ln>
          <a:effectLst/>
        </p:spPr>
        <p:txBody>
          <a:bodyPr>
            <a:spAutoFit/>
          </a:bodyPr>
          <a:lstStyle/>
          <a:p>
            <a:pPr>
              <a:spcBef>
                <a:spcPct val="50000"/>
              </a:spcBef>
            </a:pPr>
            <a:r>
              <a:rPr lang="en-GB" sz="1600" dirty="0" smtClean="0"/>
              <a:t>Geographic Targets:</a:t>
            </a:r>
          </a:p>
          <a:p>
            <a:pPr>
              <a:spcBef>
                <a:spcPct val="50000"/>
              </a:spcBef>
              <a:buFont typeface="Arial" pitchFamily="34" charset="0"/>
              <a:buChar char="•"/>
            </a:pPr>
            <a:r>
              <a:rPr lang="en-GB" sz="1600" dirty="0" smtClean="0"/>
              <a:t> </a:t>
            </a:r>
            <a:r>
              <a:rPr lang="en-GB" sz="1600" dirty="0" smtClean="0"/>
              <a:t>CA, NJ, NY, WA, FL, NV, UT</a:t>
            </a:r>
          </a:p>
          <a:p>
            <a:pPr>
              <a:spcBef>
                <a:spcPct val="50000"/>
              </a:spcBef>
            </a:pPr>
            <a:r>
              <a:rPr lang="en-GB" sz="1600" dirty="0" smtClean="0"/>
              <a:t>Verticals:</a:t>
            </a:r>
          </a:p>
          <a:p>
            <a:pPr>
              <a:spcBef>
                <a:spcPct val="50000"/>
              </a:spcBef>
              <a:buFont typeface="Arial" pitchFamily="34" charset="0"/>
              <a:buChar char="•"/>
            </a:pPr>
            <a:r>
              <a:rPr lang="en-GB" sz="1600" dirty="0" smtClean="0"/>
              <a:t> </a:t>
            </a:r>
            <a:r>
              <a:rPr lang="en-GB" sz="1600" dirty="0" smtClean="0"/>
              <a:t>Mfg, IT, Financial Services, Legal</a:t>
            </a:r>
            <a:endParaRPr lang="en-GB" sz="1600" dirty="0"/>
          </a:p>
        </p:txBody>
      </p:sp>
      <p:sp>
        <p:nvSpPr>
          <p:cNvPr id="81933" name="Text Box 13"/>
          <p:cNvSpPr txBox="1">
            <a:spLocks noChangeArrowheads="1"/>
          </p:cNvSpPr>
          <p:nvPr/>
        </p:nvSpPr>
        <p:spPr bwMode="auto">
          <a:xfrm>
            <a:off x="323528" y="4221088"/>
            <a:ext cx="1944688" cy="1323439"/>
          </a:xfrm>
          <a:prstGeom prst="rect">
            <a:avLst/>
          </a:prstGeom>
          <a:noFill/>
          <a:ln w="9525">
            <a:noFill/>
            <a:miter lim="800000"/>
            <a:headEnd/>
            <a:tailEnd/>
          </a:ln>
          <a:effectLst/>
        </p:spPr>
        <p:txBody>
          <a:bodyPr>
            <a:spAutoFit/>
          </a:bodyPr>
          <a:lstStyle/>
          <a:p>
            <a:pPr>
              <a:spcBef>
                <a:spcPct val="50000"/>
              </a:spcBef>
            </a:pPr>
            <a:r>
              <a:rPr lang="en-GB" sz="1600" dirty="0"/>
              <a:t>Functional roles including </a:t>
            </a:r>
            <a:r>
              <a:rPr lang="en-GB" sz="1600" dirty="0" smtClean="0"/>
              <a:t>IS/IT/MIS </a:t>
            </a:r>
            <a:r>
              <a:rPr lang="en-GB" sz="1600" dirty="0" smtClean="0"/>
              <a:t>DecisionMakers, </a:t>
            </a:r>
            <a:r>
              <a:rPr lang="en-GB" sz="1600" dirty="0"/>
              <a:t>Senior IT mgrs, C Level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prstGeom prst="rect">
            <a:avLst/>
          </a:prstGeom>
          <a:noFill/>
          <a:ln>
            <a:miter lim="800000"/>
            <a:headEnd/>
            <a:tailEnd/>
          </a:ln>
        </p:spPr>
        <p:txBody>
          <a:bodyPr/>
          <a:lstStyle/>
          <a:p>
            <a:r>
              <a:rPr lang="en-GB" sz="3600" b="1" dirty="0" smtClean="0">
                <a:solidFill>
                  <a:srgbClr val="0075AE"/>
                </a:solidFill>
              </a:rPr>
              <a:t>Mardev-DM2 Lead Generation</a:t>
            </a:r>
          </a:p>
        </p:txBody>
      </p:sp>
      <p:sp>
        <p:nvSpPr>
          <p:cNvPr id="145411" name="Rectangle 3"/>
          <p:cNvSpPr>
            <a:spLocks noGrp="1" noChangeArrowheads="1"/>
          </p:cNvSpPr>
          <p:nvPr>
            <p:ph idx="1"/>
          </p:nvPr>
        </p:nvSpPr>
        <p:spPr bwMode="auto">
          <a:xfrm>
            <a:off x="539750" y="1600200"/>
            <a:ext cx="7848674" cy="4525963"/>
          </a:xfrm>
          <a:prstGeom prst="rect">
            <a:avLst/>
          </a:prstGeom>
          <a:noFill/>
          <a:ln>
            <a:miter lim="800000"/>
            <a:headEnd/>
            <a:tailEnd/>
          </a:ln>
        </p:spPr>
        <p:txBody>
          <a:bodyPr/>
          <a:lstStyle/>
          <a:p>
            <a:pPr>
              <a:lnSpc>
                <a:spcPct val="90000"/>
              </a:lnSpc>
              <a:buNone/>
            </a:pPr>
            <a:r>
              <a:rPr lang="en-GB" sz="2400" dirty="0" smtClean="0">
                <a:latin typeface="+mj-lt"/>
              </a:rPr>
              <a:t>	</a:t>
            </a:r>
            <a:r>
              <a:rPr lang="en-GB" sz="2400" b="1" dirty="0" smtClean="0">
                <a:latin typeface="+mn-lt"/>
              </a:rPr>
              <a:t>Mardev-DM2’s definition of best practice lead generation:</a:t>
            </a:r>
          </a:p>
          <a:p>
            <a:pPr>
              <a:lnSpc>
                <a:spcPct val="90000"/>
              </a:lnSpc>
              <a:buNone/>
            </a:pPr>
            <a:endParaRPr lang="en-GB" sz="2400" b="1" dirty="0" smtClean="0">
              <a:latin typeface="+mn-lt"/>
            </a:endParaRPr>
          </a:p>
          <a:p>
            <a:pPr>
              <a:lnSpc>
                <a:spcPct val="90000"/>
              </a:lnSpc>
              <a:buNone/>
            </a:pPr>
            <a:r>
              <a:rPr lang="en-GB" sz="2000" dirty="0" smtClean="0">
                <a:latin typeface="+mn-lt"/>
              </a:rPr>
              <a:t>	‘The development and delivery of effective dialogue with individuals via integrated, relevant, personalised, timely and engaging content based upon their specific profile, behaviour and identified needs. The aim is to establish lasting and valuable relationships that result in greater revenue, profitability and a superior return on marketing investment.’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p:cNvSpPr>
            <a:spLocks noGrp="1"/>
          </p:cNvSpPr>
          <p:nvPr>
            <p:ph idx="1"/>
          </p:nvPr>
        </p:nvSpPr>
        <p:spPr>
          <a:xfrm>
            <a:off x="539750" y="2420938"/>
            <a:ext cx="8352730" cy="1181100"/>
          </a:xfrm>
        </p:spPr>
        <p:txBody>
          <a:bodyPr/>
          <a:lstStyle/>
          <a:p>
            <a:pPr algn="ctr">
              <a:buFontTx/>
              <a:buNone/>
            </a:pPr>
            <a:r>
              <a:rPr lang="en-US" b="1" dirty="0" smtClean="0">
                <a:solidFill>
                  <a:srgbClr val="0070C0"/>
                </a:solidFill>
              </a:rPr>
              <a:t>Recommended Tactical Plan</a:t>
            </a:r>
          </a:p>
          <a:p>
            <a:pPr>
              <a:buFontTx/>
              <a:buNone/>
            </a:pPr>
            <a:endParaRPr lang="en-US" sz="4800" b="1" dirty="0" smtClean="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Recommended Tactical Plan</a:t>
            </a:r>
            <a:endParaRPr lang="en-US" b="1" dirty="0">
              <a:solidFill>
                <a:srgbClr val="0070C0"/>
              </a:solidFill>
            </a:endParaRPr>
          </a:p>
        </p:txBody>
      </p:sp>
      <p:graphicFrame>
        <p:nvGraphicFramePr>
          <p:cNvPr id="4" name="Content Placeholder 3"/>
          <p:cNvGraphicFramePr>
            <a:graphicFrameLocks noGrp="1"/>
          </p:cNvGraphicFramePr>
          <p:nvPr>
            <p:ph idx="1"/>
          </p:nvPr>
        </p:nvGraphicFramePr>
        <p:xfrm>
          <a:off x="323528" y="1600200"/>
          <a:ext cx="8424936" cy="3839736"/>
        </p:xfrm>
        <a:graphic>
          <a:graphicData uri="http://schemas.openxmlformats.org/drawingml/2006/table">
            <a:tbl>
              <a:tblPr firstRow="1" bandRow="1">
                <a:tableStyleId>{00A15C55-8517-42AA-B614-E9B94910E393}</a:tableStyleId>
              </a:tblPr>
              <a:tblGrid>
                <a:gridCol w="3473319"/>
                <a:gridCol w="4951617"/>
              </a:tblGrid>
              <a:tr h="532656">
                <a:tc>
                  <a:txBody>
                    <a:bodyPr/>
                    <a:lstStyle/>
                    <a:p>
                      <a:r>
                        <a:rPr lang="en-US" dirty="0" smtClean="0"/>
                        <a:t>Campaign</a:t>
                      </a:r>
                      <a:endParaRPr lang="en-US" dirty="0"/>
                    </a:p>
                  </a:txBody>
                  <a:tcPr/>
                </a:tc>
                <a:tc>
                  <a:txBody>
                    <a:bodyPr/>
                    <a:lstStyle/>
                    <a:p>
                      <a:r>
                        <a:rPr lang="en-US" dirty="0" smtClean="0"/>
                        <a:t>Purpose</a:t>
                      </a:r>
                      <a:endParaRPr lang="en-US" dirty="0"/>
                    </a:p>
                  </a:txBody>
                  <a:tcPr/>
                </a:tc>
              </a:tr>
              <a:tr h="512687">
                <a:tc>
                  <a:txBody>
                    <a:bodyPr/>
                    <a:lstStyle/>
                    <a:p>
                      <a:r>
                        <a:rPr lang="en-US" sz="1700" dirty="0" smtClean="0"/>
                        <a:t>Initial Survey</a:t>
                      </a:r>
                      <a:endParaRPr lang="en-US" sz="1700" dirty="0"/>
                    </a:p>
                  </a:txBody>
                  <a:tcPr/>
                </a:tc>
                <a:tc>
                  <a:txBody>
                    <a:bodyPr/>
                    <a:lstStyle/>
                    <a:p>
                      <a:r>
                        <a:rPr lang="en-US" sz="1700" baseline="0" dirty="0" smtClean="0"/>
                        <a:t>Identify short-term and long-term pain points, immediate needs, etc.</a:t>
                      </a:r>
                      <a:endParaRPr lang="en-US" sz="1700" dirty="0"/>
                    </a:p>
                  </a:txBody>
                  <a:tcPr/>
                </a:tc>
              </a:tr>
              <a:tr h="512687">
                <a:tc>
                  <a:txBody>
                    <a:bodyPr/>
                    <a:lstStyle/>
                    <a:p>
                      <a:r>
                        <a:rPr lang="en-US" sz="1700" dirty="0" smtClean="0"/>
                        <a:t>White Paper (Email+Reminder) </a:t>
                      </a:r>
                      <a:endParaRPr lang="en-US" sz="1700" dirty="0"/>
                    </a:p>
                  </a:txBody>
                  <a:tcPr/>
                </a:tc>
                <a:tc>
                  <a:txBody>
                    <a:bodyPr/>
                    <a:lstStyle/>
                    <a:p>
                      <a:r>
                        <a:rPr lang="en-US" sz="1700" dirty="0" smtClean="0"/>
                        <a:t>Route leads</a:t>
                      </a:r>
                      <a:r>
                        <a:rPr lang="en-US" sz="1700" baseline="0" dirty="0" smtClean="0"/>
                        <a:t> - </a:t>
                      </a:r>
                      <a:r>
                        <a:rPr lang="en-US" sz="1700" dirty="0" smtClean="0"/>
                        <a:t>Gauge</a:t>
                      </a:r>
                      <a:r>
                        <a:rPr lang="en-US" sz="1700" baseline="0" dirty="0" smtClean="0"/>
                        <a:t> engagement and audience interest </a:t>
                      </a:r>
                      <a:endParaRPr lang="en-US" sz="1700" dirty="0"/>
                    </a:p>
                  </a:txBody>
                  <a:tcPr/>
                </a:tc>
              </a:tr>
              <a:tr h="512687">
                <a:tc>
                  <a:txBody>
                    <a:bodyPr/>
                    <a:lstStyle/>
                    <a:p>
                      <a:r>
                        <a:rPr lang="en-US" sz="1700" dirty="0" smtClean="0"/>
                        <a:t>White Paper 2 (Email+Reminder) </a:t>
                      </a:r>
                      <a:endParaRPr lang="en-US" sz="1700" dirty="0"/>
                    </a:p>
                  </a:txBody>
                  <a:tcPr/>
                </a:tc>
                <a:tc>
                  <a:txBody>
                    <a:bodyPr/>
                    <a:lstStyle/>
                    <a:p>
                      <a:r>
                        <a:rPr lang="en-US" sz="1700" dirty="0" smtClean="0"/>
                        <a:t>Route leads</a:t>
                      </a:r>
                      <a:r>
                        <a:rPr lang="en-US" sz="1700" baseline="0" dirty="0" smtClean="0"/>
                        <a:t> - </a:t>
                      </a:r>
                      <a:r>
                        <a:rPr lang="en-US" sz="1700" dirty="0" smtClean="0"/>
                        <a:t>Gauge</a:t>
                      </a:r>
                      <a:r>
                        <a:rPr lang="en-US" sz="1700" baseline="0" dirty="0" smtClean="0"/>
                        <a:t> engagement and audience interest </a:t>
                      </a:r>
                      <a:endParaRPr lang="en-US" sz="1700" dirty="0"/>
                    </a:p>
                  </a:txBody>
                  <a:tcPr/>
                </a:tc>
              </a:tr>
              <a:tr h="512687">
                <a:tc>
                  <a:txBody>
                    <a:bodyPr/>
                    <a:lstStyle/>
                    <a:p>
                      <a:r>
                        <a:rPr lang="en-US" sz="1700" dirty="0" smtClean="0"/>
                        <a:t>Webinar</a:t>
                      </a:r>
                      <a:endParaRPr lang="en-US" sz="1700" dirty="0"/>
                    </a:p>
                  </a:txBody>
                  <a:tcPr/>
                </a:tc>
                <a:tc>
                  <a:txBody>
                    <a:bodyPr/>
                    <a:lstStyle/>
                    <a:p>
                      <a:r>
                        <a:rPr lang="en-US" sz="1700" dirty="0" smtClean="0"/>
                        <a:t>Generate additional</a:t>
                      </a:r>
                      <a:r>
                        <a:rPr lang="en-US" sz="1700" baseline="0" dirty="0" smtClean="0"/>
                        <a:t> engagement to determine interest and move audience along in the buying cycle</a:t>
                      </a:r>
                      <a:endParaRPr lang="en-US" sz="1700" dirty="0"/>
                    </a:p>
                  </a:txBody>
                  <a:tcPr/>
                </a:tc>
              </a:tr>
              <a:tr h="512687">
                <a:tc>
                  <a:txBody>
                    <a:bodyPr/>
                    <a:lstStyle/>
                    <a:p>
                      <a:r>
                        <a:rPr lang="en-US" sz="1700" dirty="0" smtClean="0"/>
                        <a:t>White Paper </a:t>
                      </a:r>
                      <a:r>
                        <a:rPr lang="en-US" sz="1700" dirty="0" smtClean="0"/>
                        <a:t>3 </a:t>
                      </a:r>
                      <a:r>
                        <a:rPr lang="en-US" sz="1700" dirty="0" smtClean="0"/>
                        <a:t>(Email+Reminder) </a:t>
                      </a:r>
                      <a:endParaRPr lang="en-US" sz="1700" dirty="0"/>
                    </a:p>
                  </a:txBody>
                  <a:tcPr/>
                </a:tc>
                <a:tc>
                  <a:txBody>
                    <a:bodyPr/>
                    <a:lstStyle/>
                    <a:p>
                      <a:r>
                        <a:rPr lang="en-US" sz="1700" dirty="0" smtClean="0"/>
                        <a:t>Route leads</a:t>
                      </a:r>
                      <a:r>
                        <a:rPr lang="en-US" sz="1700" baseline="0" dirty="0" smtClean="0"/>
                        <a:t> - </a:t>
                      </a:r>
                      <a:r>
                        <a:rPr lang="en-US" sz="1700" dirty="0" smtClean="0"/>
                        <a:t>Gauge</a:t>
                      </a:r>
                      <a:r>
                        <a:rPr lang="en-US" sz="1700" baseline="0" dirty="0" smtClean="0"/>
                        <a:t> engagement and audience interest </a:t>
                      </a:r>
                      <a:endParaRPr lang="en-US" sz="17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395288" y="188640"/>
            <a:ext cx="8569200" cy="935955"/>
          </a:xfrm>
          <a:noFill/>
        </p:spPr>
        <p:txBody>
          <a:bodyPr/>
          <a:lstStyle/>
          <a:p>
            <a:r>
              <a:rPr lang="en-GB" sz="2800" b="1" dirty="0" smtClean="0">
                <a:solidFill>
                  <a:srgbClr val="0070C0"/>
                </a:solidFill>
              </a:rPr>
              <a:t>Understanding Prospect</a:t>
            </a:r>
            <a:r>
              <a:rPr lang="en-GB" sz="2800" b="1" dirty="0" smtClean="0">
                <a:solidFill>
                  <a:srgbClr val="0070C0"/>
                </a:solidFill>
              </a:rPr>
              <a:t> </a:t>
            </a:r>
            <a:r>
              <a:rPr lang="en-GB" sz="2800" b="1" dirty="0" smtClean="0">
                <a:solidFill>
                  <a:srgbClr val="0070C0"/>
                </a:solidFill>
              </a:rPr>
              <a:t>Growth </a:t>
            </a:r>
            <a:r>
              <a:rPr lang="en-GB" sz="2800" b="1" dirty="0" smtClean="0">
                <a:solidFill>
                  <a:srgbClr val="0070C0"/>
                </a:solidFill>
              </a:rPr>
              <a:t>Planning - Survey</a:t>
            </a:r>
            <a:endParaRPr lang="en-GB" sz="2800" b="1" dirty="0" smtClean="0">
              <a:solidFill>
                <a:srgbClr val="0070C0"/>
              </a:solidFill>
            </a:endParaRPr>
          </a:p>
        </p:txBody>
      </p:sp>
      <p:sp>
        <p:nvSpPr>
          <p:cNvPr id="4" name="Can 3"/>
          <p:cNvSpPr/>
          <p:nvPr/>
        </p:nvSpPr>
        <p:spPr>
          <a:xfrm>
            <a:off x="2915816" y="2924944"/>
            <a:ext cx="1080120" cy="1368152"/>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Mardev-DM2</a:t>
            </a:r>
          </a:p>
          <a:p>
            <a:pPr algn="ctr"/>
            <a:r>
              <a:rPr lang="en-US" dirty="0" smtClean="0"/>
              <a:t>Global</a:t>
            </a:r>
          </a:p>
          <a:p>
            <a:pPr algn="ctr"/>
            <a:r>
              <a:rPr lang="en-US" dirty="0" smtClean="0"/>
              <a:t>Database</a:t>
            </a:r>
            <a:endParaRPr lang="en-US" dirty="0"/>
          </a:p>
        </p:txBody>
      </p:sp>
      <p:sp>
        <p:nvSpPr>
          <p:cNvPr id="15" name="Rectangle 4"/>
          <p:cNvSpPr txBox="1">
            <a:spLocks noChangeArrowheads="1"/>
          </p:cNvSpPr>
          <p:nvPr/>
        </p:nvSpPr>
        <p:spPr bwMode="auto">
          <a:xfrm>
            <a:off x="395536" y="1412776"/>
            <a:ext cx="8344792"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1400" b="1" u="sng" kern="0" dirty="0" smtClean="0">
                <a:solidFill>
                  <a:schemeClr val="accent6"/>
                </a:solidFill>
                <a:latin typeface="+mj-lt"/>
                <a:ea typeface="+mj-ea"/>
                <a:cs typeface="+mj-cs"/>
              </a:rPr>
              <a:t>Stage 1:</a:t>
            </a:r>
            <a:r>
              <a:rPr lang="en-GB" sz="1400" b="1" kern="0" dirty="0" smtClean="0">
                <a:solidFill>
                  <a:schemeClr val="accent6"/>
                </a:solidFill>
                <a:latin typeface="+mj-lt"/>
                <a:ea typeface="+mj-ea"/>
                <a:cs typeface="+mj-cs"/>
              </a:rPr>
              <a:t> </a:t>
            </a:r>
            <a:r>
              <a:rPr lang="en-GB" sz="1600" b="1" kern="0" dirty="0" smtClean="0">
                <a:solidFill>
                  <a:schemeClr val="accent6"/>
                </a:solidFill>
                <a:latin typeface="+mj-lt"/>
                <a:ea typeface="+mj-ea"/>
                <a:cs typeface="+mj-cs"/>
              </a:rPr>
              <a:t/>
            </a:r>
            <a:br>
              <a:rPr lang="en-GB" sz="1600" b="1" kern="0" dirty="0" smtClean="0">
                <a:solidFill>
                  <a:schemeClr val="accent6"/>
                </a:solidFill>
                <a:latin typeface="+mj-lt"/>
                <a:ea typeface="+mj-ea"/>
                <a:cs typeface="+mj-cs"/>
              </a:rPr>
            </a:br>
            <a:r>
              <a:rPr lang="en-GB" sz="1400" b="1" kern="0" dirty="0" smtClean="0">
                <a:solidFill>
                  <a:schemeClr val="accent6"/>
                </a:solidFill>
                <a:latin typeface="+mj-lt"/>
                <a:ea typeface="+mj-ea"/>
                <a:cs typeface="+mj-cs"/>
              </a:rPr>
              <a:t>Survey deployed to target audience selected from Mardev-DM2 Global Database (up to 10 questions)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smtClean="0">
              <a:ln>
                <a:noFill/>
              </a:ln>
              <a:solidFill>
                <a:schemeClr val="accent6"/>
              </a:solidFill>
              <a:effectLst/>
              <a:uLnTx/>
              <a:uFillTx/>
              <a:latin typeface="+mj-lt"/>
              <a:ea typeface="+mj-ea"/>
              <a:cs typeface="+mj-cs"/>
            </a:endParaRPr>
          </a:p>
        </p:txBody>
      </p:sp>
      <p:sp>
        <p:nvSpPr>
          <p:cNvPr id="12" name="Flowchart: Data 11"/>
          <p:cNvSpPr/>
          <p:nvPr/>
        </p:nvSpPr>
        <p:spPr>
          <a:xfrm>
            <a:off x="251520" y="3104964"/>
            <a:ext cx="1872208" cy="1008112"/>
          </a:xfrm>
          <a:prstGeom prst="flowChartInputOutp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smtClean="0">
                <a:solidFill>
                  <a:schemeClr val="tx1"/>
                </a:solidFill>
              </a:rPr>
              <a:t>Solutions</a:t>
            </a:r>
          </a:p>
          <a:p>
            <a:pPr algn="ctr"/>
            <a:r>
              <a:rPr lang="en-US" sz="1800" dirty="0" smtClean="0">
                <a:solidFill>
                  <a:schemeClr val="tx1"/>
                </a:solidFill>
              </a:rPr>
              <a:t>Survey</a:t>
            </a:r>
          </a:p>
        </p:txBody>
      </p:sp>
      <p:cxnSp>
        <p:nvCxnSpPr>
          <p:cNvPr id="17" name="Straight Arrow Connector 16"/>
          <p:cNvCxnSpPr>
            <a:stCxn id="12" idx="5"/>
            <a:endCxn id="4" idx="2"/>
          </p:cNvCxnSpPr>
          <p:nvPr/>
        </p:nvCxnSpPr>
        <p:spPr>
          <a:xfrm>
            <a:off x="1936507" y="3609020"/>
            <a:ext cx="979309"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Diagram 19"/>
          <p:cNvGraphicFramePr/>
          <p:nvPr/>
        </p:nvGraphicFramePr>
        <p:xfrm>
          <a:off x="4692352" y="2117080"/>
          <a:ext cx="4128120"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p:cNvSpPr txBox="1"/>
          <p:nvPr/>
        </p:nvSpPr>
        <p:spPr>
          <a:xfrm>
            <a:off x="4860032" y="1772816"/>
            <a:ext cx="3514104" cy="338554"/>
          </a:xfrm>
          <a:prstGeom prst="rect">
            <a:avLst/>
          </a:prstGeom>
          <a:noFill/>
        </p:spPr>
        <p:txBody>
          <a:bodyPr wrap="none" rtlCol="0">
            <a:spAutoFit/>
          </a:bodyPr>
          <a:lstStyle/>
          <a:p>
            <a:r>
              <a:rPr lang="en-US" sz="1600" b="1" u="sng" dirty="0" smtClean="0"/>
              <a:t>Key Insights Learned from Survey</a:t>
            </a:r>
            <a:endParaRPr lang="en-US" sz="1600" b="1" u="sng" dirty="0"/>
          </a:p>
        </p:txBody>
      </p:sp>
      <p:cxnSp>
        <p:nvCxnSpPr>
          <p:cNvPr id="23" name="Straight Arrow Connector 22"/>
          <p:cNvCxnSpPr/>
          <p:nvPr/>
        </p:nvCxnSpPr>
        <p:spPr>
          <a:xfrm rot="5400000" flipH="1" flipV="1">
            <a:off x="3923928" y="2708920"/>
            <a:ext cx="1008112"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95936" y="3645024"/>
            <a:ext cx="9361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3995936" y="3645024"/>
            <a:ext cx="864096"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Diagram 28"/>
          <p:cNvGraphicFramePr/>
          <p:nvPr/>
        </p:nvGraphicFramePr>
        <p:xfrm>
          <a:off x="1043608" y="5453757"/>
          <a:ext cx="7192664" cy="5675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Demand Generation Workflow</a:t>
            </a:r>
            <a:endParaRPr lang="en-US" b="1" dirty="0">
              <a:solidFill>
                <a:srgbClr val="0070C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39553" y="1324688"/>
            <a:ext cx="3960439" cy="270681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9552" y="4005064"/>
            <a:ext cx="5544616" cy="1991938"/>
          </a:xfrm>
          <a:prstGeom prst="rect">
            <a:avLst/>
          </a:prstGeom>
          <a:noFill/>
          <a:ln w="9525">
            <a:noFill/>
            <a:miter lim="800000"/>
            <a:headEnd/>
            <a:tailEnd/>
          </a:ln>
        </p:spPr>
      </p:pic>
      <p:sp>
        <p:nvSpPr>
          <p:cNvPr id="7" name="TextBox 6"/>
          <p:cNvSpPr txBox="1"/>
          <p:nvPr/>
        </p:nvSpPr>
        <p:spPr>
          <a:xfrm>
            <a:off x="4572000" y="1412776"/>
            <a:ext cx="4248472" cy="2308324"/>
          </a:xfrm>
          <a:prstGeom prst="rect">
            <a:avLst/>
          </a:prstGeom>
          <a:noFill/>
        </p:spPr>
        <p:txBody>
          <a:bodyPr wrap="square" rtlCol="0">
            <a:spAutoFit/>
          </a:bodyPr>
          <a:lstStyle/>
          <a:p>
            <a:pPr lvl="0"/>
            <a:r>
              <a:rPr lang="en-GB" b="1" u="sng" kern="0" dirty="0" smtClean="0">
                <a:solidFill>
                  <a:schemeClr val="accent6"/>
                </a:solidFill>
              </a:rPr>
              <a:t>Stage 2:</a:t>
            </a:r>
          </a:p>
          <a:p>
            <a:pPr>
              <a:buFont typeface="Arial" pitchFamily="34" charset="0"/>
              <a:buChar char="•"/>
            </a:pPr>
            <a:r>
              <a:rPr lang="en-GB" b="1" kern="0" dirty="0" smtClean="0">
                <a:solidFill>
                  <a:schemeClr val="accent6"/>
                </a:solidFill>
              </a:rPr>
              <a:t>  </a:t>
            </a:r>
            <a:r>
              <a:rPr lang="en-US" b="1" dirty="0" smtClean="0">
                <a:solidFill>
                  <a:schemeClr val="accent6"/>
                </a:solidFill>
                <a:ea typeface="ＭＳ Ｐゴシック"/>
                <a:cs typeface="ＭＳ Ｐゴシック"/>
              </a:rPr>
              <a:t>Dynamic lead generation program: Emails sent to  target segments of Mardev-DM2 global database based on the profiles from stage 1 to create/gauge interest from each prospect </a:t>
            </a:r>
            <a:r>
              <a:rPr lang="en-US" b="1" dirty="0" smtClean="0">
                <a:solidFill>
                  <a:schemeClr val="accent6"/>
                </a:solidFill>
                <a:ea typeface="ＭＳ Ｐゴシック"/>
                <a:cs typeface="ＭＳ Ｐゴシック"/>
              </a:rPr>
              <a:t>group</a:t>
            </a:r>
            <a:endParaRPr lang="en-US" b="1" dirty="0" smtClean="0">
              <a:solidFill>
                <a:schemeClr val="accent6"/>
              </a:solidFill>
              <a:ea typeface="ＭＳ Ｐゴシック"/>
              <a:cs typeface="ＭＳ Ｐゴシック"/>
            </a:endParaRPr>
          </a:p>
          <a:p>
            <a:pPr>
              <a:buFont typeface="Arial" pitchFamily="34" charset="0"/>
              <a:buChar char="•"/>
            </a:pPr>
            <a:endParaRPr lang="en-US" b="1" dirty="0" smtClean="0">
              <a:solidFill>
                <a:schemeClr val="accent6"/>
              </a:solidFill>
              <a:ea typeface="ＭＳ Ｐゴシック"/>
              <a:cs typeface="ＭＳ Ｐゴシック"/>
            </a:endParaRPr>
          </a:p>
          <a:p>
            <a:pPr>
              <a:buFont typeface="Arial" pitchFamily="34" charset="0"/>
              <a:buChar char="•"/>
            </a:pPr>
            <a:r>
              <a:rPr lang="en-US" b="1" dirty="0" smtClean="0">
                <a:solidFill>
                  <a:schemeClr val="accent6"/>
                </a:solidFill>
                <a:ea typeface="ＭＳ Ｐゴシック"/>
                <a:cs typeface="ＭＳ Ｐゴシック"/>
              </a:rPr>
              <a:t>  All email traffic will be routed to a custom hypersite.  </a:t>
            </a:r>
          </a:p>
          <a:p>
            <a:pPr>
              <a:buFont typeface="Arial" pitchFamily="34" charset="0"/>
              <a:buChar char="•"/>
            </a:pPr>
            <a:endParaRPr lang="en-US" b="1" dirty="0" smtClean="0">
              <a:solidFill>
                <a:schemeClr val="accent6"/>
              </a:solidFill>
              <a:ea typeface="ＭＳ Ｐゴシック"/>
              <a:cs typeface="ＭＳ Ｐゴシック"/>
            </a:endParaRPr>
          </a:p>
          <a:p>
            <a:pPr>
              <a:buFont typeface="Arial" pitchFamily="34" charset="0"/>
              <a:buChar char="•"/>
            </a:pPr>
            <a:r>
              <a:rPr lang="en-US" b="1" dirty="0" smtClean="0">
                <a:solidFill>
                  <a:schemeClr val="accent6"/>
                </a:solidFill>
                <a:ea typeface="ＭＳ Ｐゴシック"/>
                <a:cs typeface="ＭＳ Ｐゴシック"/>
              </a:rPr>
              <a:t> All engagement activities will be routed through a Lead Scoring Model to determine the quality of the lead.</a:t>
            </a:r>
          </a:p>
          <a:p>
            <a:pPr lvl="0"/>
            <a:endParaRPr lang="en-GB" b="1" kern="0" dirty="0" smtClean="0">
              <a:solidFill>
                <a:schemeClr val="accent6"/>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0070C0"/>
                </a:solidFill>
              </a:rPr>
              <a:t>Sample Dynamic Message – </a:t>
            </a:r>
            <a:r>
              <a:rPr lang="en-US" sz="2800" b="1" dirty="0" smtClean="0">
                <a:solidFill>
                  <a:srgbClr val="0070C0"/>
                </a:solidFill>
              </a:rPr>
              <a:t>Cloud Comp. Example </a:t>
            </a:r>
            <a:r>
              <a:rPr lang="en-US" sz="2800" b="1" dirty="0" smtClean="0">
                <a:solidFill>
                  <a:srgbClr val="0070C0"/>
                </a:solidFill>
              </a:rPr>
              <a:t>(Learn)</a:t>
            </a:r>
            <a:endParaRPr lang="en-US" sz="2800" b="1" dirty="0">
              <a:solidFill>
                <a:srgbClr val="0070C0"/>
              </a:solidFill>
            </a:endParaRPr>
          </a:p>
        </p:txBody>
      </p:sp>
      <p:pic>
        <p:nvPicPr>
          <p:cNvPr id="57347" name="Picture 3"/>
          <p:cNvPicPr>
            <a:picLocks noChangeAspect="1" noChangeArrowheads="1"/>
          </p:cNvPicPr>
          <p:nvPr/>
        </p:nvPicPr>
        <p:blipFill>
          <a:blip r:embed="rId2" cstate="print"/>
          <a:srcRect/>
          <a:stretch>
            <a:fillRect/>
          </a:stretch>
        </p:blipFill>
        <p:spPr bwMode="auto">
          <a:xfrm>
            <a:off x="1907704" y="1268760"/>
            <a:ext cx="4943475"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568" y="1844824"/>
            <a:ext cx="7772400" cy="720080"/>
          </a:xfrm>
        </p:spPr>
        <p:txBody>
          <a:bodyPr/>
          <a:lstStyle/>
          <a:p>
            <a:pPr algn="ctr"/>
            <a:r>
              <a:rPr lang="en-US" sz="3600" b="1" dirty="0" smtClean="0">
                <a:solidFill>
                  <a:srgbClr val="0070C0"/>
                </a:solidFill>
                <a:latin typeface="+mj-lt"/>
              </a:rPr>
              <a:t>Scoring Leads</a:t>
            </a:r>
            <a:endParaRPr lang="en-US" sz="3600" b="1" dirty="0">
              <a:solidFill>
                <a:srgbClr val="0070C0"/>
              </a:solidFill>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8416</TotalTime>
  <Words>896</Words>
  <Application>Microsoft Office PowerPoint</Application>
  <PresentationFormat>On-screen Show (4:3)</PresentationFormat>
  <Paragraphs>399</Paragraphs>
  <Slides>17</Slides>
  <Notes>5</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Default Design</vt:lpstr>
      <vt:lpstr>Custom Design</vt:lpstr>
      <vt:lpstr>Slide 1</vt:lpstr>
      <vt:lpstr>CA Campaign Overview</vt:lpstr>
      <vt:lpstr>Mardev-DM2 Lead Generation</vt:lpstr>
      <vt:lpstr>Slide 4</vt:lpstr>
      <vt:lpstr>Recommended Tactical Plan</vt:lpstr>
      <vt:lpstr>Understanding Prospect Growth Planning - Survey</vt:lpstr>
      <vt:lpstr>Demand Generation Workflow</vt:lpstr>
      <vt:lpstr>Sample Dynamic Message – Cloud Comp. Example (Learn)</vt:lpstr>
      <vt:lpstr>Slide 9</vt:lpstr>
      <vt:lpstr>Lead Scoring Process Steps</vt:lpstr>
      <vt:lpstr>Evaluating Explicit Scores</vt:lpstr>
      <vt:lpstr>Evaluating Implicit Scores (Activity)</vt:lpstr>
      <vt:lpstr>Slide 13</vt:lpstr>
      <vt:lpstr>Slide 14</vt:lpstr>
      <vt:lpstr>Measure &amp; Optimize</vt:lpstr>
      <vt:lpstr>Slide 16</vt:lpstr>
      <vt:lpstr>Pricing Estimate</vt:lpstr>
    </vt:vector>
  </TitlesOfParts>
  <Company>Reed Elsevier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Zina Manda</dc:creator>
  <cp:lastModifiedBy>modyp</cp:lastModifiedBy>
  <cp:revision>472</cp:revision>
  <dcterms:created xsi:type="dcterms:W3CDTF">2009-03-03T18:26:23Z</dcterms:created>
  <dcterms:modified xsi:type="dcterms:W3CDTF">2011-06-03T20:51:22Z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-1927957670</vt:i4>
  </property>
  <property fmtid="{D5CDD505-2E9C-101B-9397-08002B2CF9AE}" pid="3" name="_NewReviewCycle">
    <vt:lpwstr/>
  </property>
  <property fmtid="{D5CDD505-2E9C-101B-9397-08002B2CF9AE}" pid="4" name="_EmailSubject">
    <vt:lpwstr>Fordway .. </vt:lpwstr>
  </property>
  <property fmtid="{D5CDD505-2E9C-101B-9397-08002B2CF9AE}" pid="5" name="_AuthorEmail">
    <vt:lpwstr>mary.miller@mardevdm2.com</vt:lpwstr>
  </property>
  <property fmtid="{D5CDD505-2E9C-101B-9397-08002B2CF9AE}" pid="6" name="_AuthorEmailDisplayName">
    <vt:lpwstr>Miller, Mary N. (Mardev-DM2)</vt:lpwstr>
  </property>
  <property fmtid="{D5CDD505-2E9C-101B-9397-08002B2CF9AE}" pid="7" name="_PreviousAdHocReviewCycleID">
    <vt:i4>2077408838</vt:i4>
  </property>
</Properties>
</file>