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rawings/drawing4.xml" ContentType="application/vnd.openxmlformats-officedocument.drawingml.chartshape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5.xml" ContentType="application/vnd.openxmlformats-officedocument.drawingml.chartshapes+xml"/>
  <Override PartName="/ppt/drawings/drawing6.xml" ContentType="application/vnd.openxmlformats-officedocument.drawingml.chartshape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rawings/drawing3.xml" ContentType="application/vnd.openxmlformats-officedocument.drawingml.chartshape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74" r:id="rId5"/>
    <p:sldId id="263" r:id="rId6"/>
    <p:sldId id="264" r:id="rId7"/>
    <p:sldId id="285" r:id="rId8"/>
    <p:sldId id="280" r:id="rId9"/>
    <p:sldId id="276" r:id="rId10"/>
    <p:sldId id="281" r:id="rId11"/>
    <p:sldId id="284" r:id="rId12"/>
    <p:sldId id="283" r:id="rId13"/>
    <p:sldId id="286" r:id="rId14"/>
    <p:sldId id="282" r:id="rId15"/>
    <p:sldId id="287" r:id="rId16"/>
    <p:sldId id="278" r:id="rId17"/>
    <p:sldId id="272" r:id="rId18"/>
  </p:sldIdLst>
  <p:sldSz cx="9144000" cy="6858000" type="screen4x3"/>
  <p:notesSz cx="6997700" cy="9283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7" autoAdjust="0"/>
    <p:restoredTop sz="94684" autoAdjust="0"/>
  </p:normalViewPr>
  <p:slideViewPr>
    <p:cSldViewPr snapToGrid="0" snapToObjects="1">
      <p:cViewPr>
        <p:scale>
          <a:sx n="80" d="100"/>
          <a:sy n="80" d="100"/>
        </p:scale>
        <p:origin x="-7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torellotf\My%20Documents\_SPECIAL%20PROJECTS\2732\ds2732%20profile_all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Documents%20and%20Settings\torellotf\My%20Documents\Downloads\Output-7ba3ca48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_NFi\ds2732%20profile_al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Documents%20and%20Settings\torellotf\My%20Documents\Downloads\Output-25ba703b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Documents%20and%20Settings\torellotf\My%20Documents\_SPECIAL%20PROJECTS\2732_NFi\ds2732%20profile_al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_NFi\ds2732%20profile_al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_NFi\ds2732%20profile_al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Downloads\Output-285c0893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\Input%20Files\RESULTS\Output-d61f7a50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torellotf\My%20Documents\_SPECIAL%20PROJECTS\2732\ds2732%20profile_al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Documents%20and%20Settings\torellotf\My%20Documents\_SPECIAL%20PROJECTS\2732_NFi\ds2732%20profile_al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Documents%20and%20Settings\torellotf\My%20Documents\_SPECIAL%20PROJECTS\2606_chartis\Chartis%20Unique%20Brokers%20with%20Freq%20and%20Rev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_NFi\Input%20Files\RESULTS\NFi%203Year%20Customers%20with%20Scores_Unique%20Compan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\ds2732%20profile_al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orellotf\My%20Documents\_SPECIAL%20PROJECTS\2732\ds2732%20profile_al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Documents%20and%20Settings\torellotf\My%20Documents\Downloads\Output-7ba3ca48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Documents%20and%20Settings\torellotf\My%20Documents\Downloads\Output-44476a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view3D>
      <c:rotX val="50"/>
      <c:rotY val="100"/>
      <c:rAngAx val="1"/>
    </c:view3D>
    <c:plotArea>
      <c:layout>
        <c:manualLayout>
          <c:layoutTarget val="inner"/>
          <c:xMode val="edge"/>
          <c:yMode val="edge"/>
          <c:x val="0"/>
          <c:y val="0.19220455991926771"/>
          <c:w val="0.85115370801092149"/>
          <c:h val="0.74694596242601075"/>
        </c:manualLayout>
      </c:layout>
      <c:pie3DChart>
        <c:varyColors val="1"/>
        <c:ser>
          <c:idx val="0"/>
          <c:order val="0"/>
          <c:tx>
            <c:strRef>
              <c:f>'2606 charts'!$Q$33</c:f>
              <c:strCache>
                <c:ptCount val="1"/>
                <c:pt idx="0">
                  <c:v>Count</c:v>
                </c:pt>
              </c:strCache>
            </c:strRef>
          </c:tx>
          <c:dPt>
            <c:idx val="2"/>
            <c:explosion val="1"/>
          </c:dPt>
          <c:dLbls>
            <c:dLblPos val="bestFit"/>
            <c:showPercent val="1"/>
            <c:showLeaderLines val="1"/>
          </c:dLbls>
          <c:cat>
            <c:strRef>
              <c:f>'2606 charts'!$P$34:$P$42</c:f>
              <c:strCache>
                <c:ptCount val="9"/>
                <c:pt idx="0">
                  <c:v>&lt;$1MM</c:v>
                </c:pt>
                <c:pt idx="1">
                  <c:v>$1-$9MM</c:v>
                </c:pt>
                <c:pt idx="2">
                  <c:v>$10-$49MM</c:v>
                </c:pt>
                <c:pt idx="3">
                  <c:v>$25-$99MM</c:v>
                </c:pt>
                <c:pt idx="4">
                  <c:v>$100-$499MM</c:v>
                </c:pt>
                <c:pt idx="5">
                  <c:v>$50-$249MM</c:v>
                </c:pt>
                <c:pt idx="6">
                  <c:v>$250-$1B</c:v>
                </c:pt>
                <c:pt idx="7">
                  <c:v>$1B+</c:v>
                </c:pt>
                <c:pt idx="8">
                  <c:v>Unknown</c:v>
                </c:pt>
              </c:strCache>
            </c:strRef>
          </c:cat>
          <c:val>
            <c:numRef>
              <c:f>'2606 charts'!$Q$34:$Q$42</c:f>
              <c:numCache>
                <c:formatCode>General</c:formatCode>
                <c:ptCount val="9"/>
                <c:pt idx="0">
                  <c:v>474</c:v>
                </c:pt>
                <c:pt idx="1">
                  <c:v>868</c:v>
                </c:pt>
                <c:pt idx="2">
                  <c:v>329</c:v>
                </c:pt>
                <c:pt idx="3">
                  <c:v>90</c:v>
                </c:pt>
                <c:pt idx="4">
                  <c:v>22</c:v>
                </c:pt>
                <c:pt idx="5">
                  <c:v>42</c:v>
                </c:pt>
                <c:pt idx="6">
                  <c:v>27</c:v>
                </c:pt>
                <c:pt idx="7">
                  <c:v>30</c:v>
                </c:pt>
                <c:pt idx="8">
                  <c:v>198</c:v>
                </c:pt>
              </c:numCache>
            </c:numRef>
          </c:val>
        </c:ser>
      </c:pie3DChart>
    </c:plotArea>
    <c:legend>
      <c:legendPos val="r"/>
      <c:legendEntry>
        <c:idx val="1"/>
        <c:txPr>
          <a:bodyPr/>
          <a:lstStyle/>
          <a:p>
            <a:pPr>
              <a:defRPr sz="1200" b="1" baseline="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 b="0" baseline="0"/>
            </a:pPr>
            <a:endParaRPr lang="en-US"/>
          </a:p>
        </c:txPr>
      </c:legendEntry>
      <c:layout>
        <c:manualLayout>
          <c:xMode val="edge"/>
          <c:yMode val="edge"/>
          <c:x val="0.74819039091535733"/>
          <c:y val="4.9935537464109093E-2"/>
          <c:w val="0.2337597089275944"/>
          <c:h val="0.91132785769211866"/>
        </c:manualLayout>
      </c:layout>
      <c:txPr>
        <a:bodyPr/>
        <a:lstStyle/>
        <a:p>
          <a:pPr>
            <a:defRPr sz="1000" baseline="0"/>
          </a:pPr>
          <a:endParaRPr lang="en-US"/>
        </a:p>
      </c:txPr>
    </c:legend>
    <c:plotVisOnly val="1"/>
  </c:chart>
  <c:spPr>
    <a:solidFill>
      <a:srgbClr val="8064A2">
        <a:lumMod val="20000"/>
        <a:lumOff val="80000"/>
      </a:srgbClr>
    </a:solidFill>
    <a:ln w="22225">
      <a:solidFill>
        <a:schemeClr val="accent4">
          <a:lumMod val="40000"/>
          <a:lumOff val="60000"/>
        </a:schemeClr>
      </a:solidFill>
    </a:ln>
  </c:sp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3059113879421778E-3"/>
          <c:y val="3.1475794412031202E-2"/>
          <c:w val="0.97929110353743165"/>
          <c:h val="0.41796244353929562"/>
        </c:manualLayout>
      </c:layout>
      <c:pie3DChart>
        <c:varyColors val="1"/>
      </c:pie3DChart>
    </c:plotArea>
    <c:legend>
      <c:legendPos val="b"/>
      <c:layout>
        <c:manualLayout>
          <c:xMode val="edge"/>
          <c:yMode val="edge"/>
          <c:x val="3.226630626395581E-2"/>
          <c:y val="0.51768024676180735"/>
          <c:w val="0.94143753672581976"/>
          <c:h val="0.46981980040670185"/>
        </c:manualLayout>
      </c:layout>
      <c:txPr>
        <a:bodyPr/>
        <a:lstStyle/>
        <a:p>
          <a:pPr>
            <a:defRPr sz="1050">
              <a:solidFill>
                <a:schemeClr val="bg1"/>
              </a:solidFill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autoTitleDeleted val="1"/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'Ad Source'!$B$1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'Ad Source'!$A$2:$A$9</c:f>
              <c:strCache>
                <c:ptCount val="8"/>
                <c:pt idx="0">
                  <c:v>Direct Mail </c:v>
                </c:pt>
                <c:pt idx="1">
                  <c:v>Misc. </c:v>
                </c:pt>
                <c:pt idx="2">
                  <c:v>Referral </c:v>
                </c:pt>
                <c:pt idx="3">
                  <c:v>Web </c:v>
                </c:pt>
                <c:pt idx="4">
                  <c:v>Thomas Register </c:v>
                </c:pt>
                <c:pt idx="5">
                  <c:v>Advertising </c:v>
                </c:pt>
                <c:pt idx="6">
                  <c:v>Web Search/Google </c:v>
                </c:pt>
                <c:pt idx="7">
                  <c:v>Trade Show </c:v>
                </c:pt>
              </c:strCache>
            </c:strRef>
          </c:cat>
          <c:val>
            <c:numRef>
              <c:f>'Ad Source'!$B$2:$B$9</c:f>
              <c:numCache>
                <c:formatCode>General</c:formatCode>
                <c:ptCount val="8"/>
                <c:pt idx="0">
                  <c:v>57</c:v>
                </c:pt>
                <c:pt idx="1">
                  <c:v>46</c:v>
                </c:pt>
                <c:pt idx="2">
                  <c:v>26</c:v>
                </c:pt>
                <c:pt idx="3">
                  <c:v>22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gapWidth val="55"/>
        <c:gapDepth val="55"/>
        <c:shape val="pyramid"/>
        <c:axId val="104463360"/>
        <c:axId val="104473344"/>
        <c:axId val="0"/>
      </c:bar3DChart>
      <c:catAx>
        <c:axId val="10446336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>
                <a:solidFill>
                  <a:schemeClr val="bg2"/>
                </a:solidFill>
              </a:defRPr>
            </a:pPr>
            <a:endParaRPr lang="en-US"/>
          </a:p>
        </c:txPr>
        <c:crossAx val="104473344"/>
        <c:crosses val="autoZero"/>
        <c:auto val="1"/>
        <c:lblAlgn val="ctr"/>
        <c:lblOffset val="100"/>
      </c:catAx>
      <c:valAx>
        <c:axId val="1044733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463360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style val="19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5.5899086999177484E-2"/>
          <c:y val="2.2202433786685811E-2"/>
          <c:w val="0.92837938393239849"/>
          <c:h val="0.85647388571841354"/>
        </c:manualLayout>
      </c:layout>
      <c:bar3DChart>
        <c:barDir val="col"/>
        <c:grouping val="clustered"/>
        <c:ser>
          <c:idx val="0"/>
          <c:order val="0"/>
          <c:dPt>
            <c:idx val="6"/>
            <c:spPr>
              <a:solidFill>
                <a:srgbClr val="FF0000"/>
              </a:solidFill>
            </c:spPr>
          </c:dPt>
          <c:dLbls>
            <c:delete val="1"/>
          </c:dLbls>
          <c:cat>
            <c:strRef>
              <c:f>BUSINESS_EMPLOYEE_BANDS!$A$2:$A$11</c:f>
              <c:strCache>
                <c:ptCount val="10"/>
                <c:pt idx="0">
                  <c:v>1</c:v>
                </c:pt>
                <c:pt idx="1">
                  <c:v>2-5</c:v>
                </c:pt>
                <c:pt idx="2">
                  <c:v>6-10</c:v>
                </c:pt>
                <c:pt idx="3">
                  <c:v>10-19</c:v>
                </c:pt>
                <c:pt idx="4">
                  <c:v>20-49</c:v>
                </c:pt>
                <c:pt idx="5">
                  <c:v>50 - 99</c:v>
                </c:pt>
                <c:pt idx="6">
                  <c:v>100 - 249</c:v>
                </c:pt>
                <c:pt idx="7">
                  <c:v>250 - 499</c:v>
                </c:pt>
                <c:pt idx="8">
                  <c:v>500 - 999</c:v>
                </c:pt>
                <c:pt idx="9">
                  <c:v>1000+</c:v>
                </c:pt>
              </c:strCache>
            </c:strRef>
          </c:cat>
          <c:val>
            <c:numRef>
              <c:f>BUSINESS_EMPLOYEE_BANDS!$B$2:$B$11</c:f>
              <c:numCache>
                <c:formatCode>0.00%</c:formatCode>
                <c:ptCount val="10"/>
                <c:pt idx="0">
                  <c:v>6.0876968922945938E-2</c:v>
                </c:pt>
                <c:pt idx="1">
                  <c:v>0.20774797786292046</c:v>
                </c:pt>
                <c:pt idx="2">
                  <c:v>0.13324819071945515</c:v>
                </c:pt>
                <c:pt idx="3">
                  <c:v>0.12409535972754365</c:v>
                </c:pt>
                <c:pt idx="4">
                  <c:v>0.18305661983822907</c:v>
                </c:pt>
                <c:pt idx="5">
                  <c:v>0.1151553852703278</c:v>
                </c:pt>
                <c:pt idx="6">
                  <c:v>9.2592592592592629E-2</c:v>
                </c:pt>
                <c:pt idx="7">
                  <c:v>3.5759897828863359E-2</c:v>
                </c:pt>
                <c:pt idx="8">
                  <c:v>2.4265644955300134E-2</c:v>
                </c:pt>
                <c:pt idx="9">
                  <c:v>2.3201362281822055E-2</c:v>
                </c:pt>
              </c:numCache>
            </c:numRef>
          </c:val>
        </c:ser>
        <c:dLbls>
          <c:showVal val="1"/>
        </c:dLbls>
        <c:gapWidth val="75"/>
        <c:shape val="box"/>
        <c:axId val="104514688"/>
        <c:axId val="104516224"/>
        <c:axId val="0"/>
      </c:bar3DChart>
      <c:catAx>
        <c:axId val="10451468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516224"/>
        <c:crosses val="autoZero"/>
        <c:auto val="1"/>
        <c:lblAlgn val="ctr"/>
        <c:lblOffset val="100"/>
      </c:catAx>
      <c:valAx>
        <c:axId val="104516224"/>
        <c:scaling>
          <c:orientation val="minMax"/>
        </c:scaling>
        <c:axPos val="l"/>
        <c:numFmt formatCode="0.00%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514688"/>
        <c:crosses val="autoZero"/>
        <c:crossBetween val="between"/>
      </c:valAx>
    </c:plotArea>
    <c:plotVisOnly val="1"/>
  </c:chart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view3D>
      <c:rotX val="50"/>
      <c:rotY val="100"/>
      <c:rAngAx val="1"/>
    </c:view3D>
    <c:plotArea>
      <c:layout>
        <c:manualLayout>
          <c:layoutTarget val="inner"/>
          <c:xMode val="edge"/>
          <c:yMode val="edge"/>
          <c:x val="0"/>
          <c:y val="0.20932706429687259"/>
          <c:w val="0.78003741095542567"/>
          <c:h val="0.68416253354881273"/>
        </c:manualLayout>
      </c:layout>
      <c:pie3DChart>
        <c:varyColors val="1"/>
        <c:ser>
          <c:idx val="0"/>
          <c:order val="0"/>
          <c:dPt>
            <c:idx val="2"/>
            <c:explosion val="1"/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</c:dLbl>
            <c:dLbl>
              <c:idx val="2"/>
              <c:layout>
                <c:manualLayout>
                  <c:x val="-1.9295882287205413E-3"/>
                  <c:y val="-3.6503714862506052E-2"/>
                </c:manualLayout>
              </c:layout>
              <c:spPr/>
              <c:txPr>
                <a:bodyPr/>
                <a:lstStyle/>
                <a:p>
                  <a:pPr>
                    <a:defRPr sz="1400" b="1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bestFit"/>
              <c:showPercent val="1"/>
            </c:dLbl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dLblPos val="bestFit"/>
            <c:showPercent val="1"/>
            <c:showLeaderLines val="1"/>
          </c:dLbls>
          <c:cat>
            <c:strRef>
              <c:f>'Lead Match Sales'!$A$2:$A$9</c:f>
              <c:strCache>
                <c:ptCount val="8"/>
                <c:pt idx="0">
                  <c:v>&lt;$1MM</c:v>
                </c:pt>
                <c:pt idx="1">
                  <c:v>$1-$9MM</c:v>
                </c:pt>
                <c:pt idx="2">
                  <c:v>$10-$49MM</c:v>
                </c:pt>
                <c:pt idx="3">
                  <c:v>$25-$99MM</c:v>
                </c:pt>
                <c:pt idx="4">
                  <c:v>$100-$499MM</c:v>
                </c:pt>
                <c:pt idx="5">
                  <c:v>$50-$249MM</c:v>
                </c:pt>
                <c:pt idx="6">
                  <c:v>$250-$1B</c:v>
                </c:pt>
                <c:pt idx="7">
                  <c:v>$1B+</c:v>
                </c:pt>
              </c:strCache>
            </c:strRef>
          </c:cat>
          <c:val>
            <c:numRef>
              <c:f>'Lead Match Sales'!$B$2:$B$9</c:f>
              <c:numCache>
                <c:formatCode>0.00%</c:formatCode>
                <c:ptCount val="8"/>
                <c:pt idx="0">
                  <c:v>0.36903253062948882</c:v>
                </c:pt>
                <c:pt idx="1">
                  <c:v>0.39628221377270817</c:v>
                </c:pt>
                <c:pt idx="2">
                  <c:v>0.12082805238698777</c:v>
                </c:pt>
                <c:pt idx="3">
                  <c:v>4.5838614279678926E-2</c:v>
                </c:pt>
                <c:pt idx="4">
                  <c:v>1.0773130544993664E-2</c:v>
                </c:pt>
                <c:pt idx="5">
                  <c:v>2.7038445289395863E-2</c:v>
                </c:pt>
                <c:pt idx="6">
                  <c:v>1.4152936206168145E-2</c:v>
                </c:pt>
                <c:pt idx="7">
                  <c:v>1.6054076890578795E-2</c:v>
                </c:pt>
              </c:numCache>
            </c:numRef>
          </c:val>
        </c:ser>
      </c:pie3DChart>
    </c:plotArea>
    <c:legend>
      <c:legendPos val="r"/>
      <c:legendEntry>
        <c:idx val="1"/>
        <c:txPr>
          <a:bodyPr/>
          <a:lstStyle/>
          <a:p>
            <a:pPr>
              <a:defRPr sz="900" b="0" baseline="0">
                <a:solidFill>
                  <a:schemeClr val="bg2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 b="1" baseline="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900" b="1" baseline="0">
                <a:solidFill>
                  <a:schemeClr val="bg2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4819039091535733"/>
          <c:y val="4.9935537464109093E-2"/>
          <c:w val="0.2337597089275944"/>
          <c:h val="0.91132785769211955"/>
        </c:manualLayout>
      </c:layout>
      <c:txPr>
        <a:bodyPr/>
        <a:lstStyle/>
        <a:p>
          <a:pPr>
            <a:defRPr sz="900" baseline="0">
              <a:solidFill>
                <a:schemeClr val="bg2"/>
              </a:solidFill>
            </a:defRPr>
          </a:pPr>
          <a:endParaRPr lang="en-US"/>
        </a:p>
      </c:txPr>
    </c:legend>
    <c:plotVisOnly val="1"/>
  </c:chart>
  <c:spPr>
    <a:noFill/>
    <a:ln w="3175">
      <a:solidFill>
        <a:schemeClr val="accent4">
          <a:lumMod val="60000"/>
          <a:lumOff val="40000"/>
        </a:schemeClr>
      </a:solidFill>
    </a:ln>
    <a:scene3d>
      <a:camera prst="orthographicFront"/>
      <a:lightRig rig="threePt" dir="t"/>
    </a:scene3d>
    <a:sp3d/>
  </c:sp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autoTitleDeleted val="1"/>
    <c:plotArea>
      <c:layout>
        <c:manualLayout>
          <c:layoutTarget val="inner"/>
          <c:xMode val="edge"/>
          <c:yMode val="edge"/>
          <c:x val="0.41156307893845334"/>
          <c:y val="4.2164483741622578E-2"/>
          <c:w val="0.52338181226391811"/>
          <c:h val="0.8618091491195109"/>
        </c:manualLayout>
      </c:layout>
      <c:barChart>
        <c:barDir val="bar"/>
        <c:grouping val="clustered"/>
        <c:ser>
          <c:idx val="0"/>
          <c:order val="0"/>
          <c:dPt>
            <c:idx val="11"/>
            <c:spPr>
              <a:solidFill>
                <a:srgbClr val="FF0000"/>
              </a:solidFill>
            </c:spPr>
          </c:dPt>
          <c:dPt>
            <c:idx val="13"/>
            <c:spPr>
              <a:solidFill>
                <a:srgbClr val="FF0000"/>
              </a:solidFill>
            </c:spPr>
          </c:dPt>
          <c:dPt>
            <c:idx val="14"/>
            <c:spPr>
              <a:solidFill>
                <a:srgbClr val="FF0000"/>
              </a:solidFill>
            </c:spPr>
          </c:dPt>
          <c:dPt>
            <c:idx val="15"/>
            <c:spPr>
              <a:solidFill>
                <a:srgbClr val="FF0000"/>
              </a:solidFill>
            </c:spPr>
          </c:dPt>
          <c:cat>
            <c:strRef>
              <c:f>'C:\Documents and Settings\torellotf\My Documents\Downloads\[Output-bba90e81.xlsx]SIC_MAJOR'!$A$2:$A$17</c:f>
              <c:strCache>
                <c:ptCount val="16"/>
                <c:pt idx="0">
                  <c:v>28 - Chemicals and Allied Products</c:v>
                </c:pt>
                <c:pt idx="1">
                  <c:v>30 - Rubber and Miscellaneous Plastics Products</c:v>
                </c:pt>
                <c:pt idx="2">
                  <c:v>37 - Transportation Equipment</c:v>
                </c:pt>
                <c:pt idx="3">
                  <c:v>17 - Construction-Special Trade Contractors</c:v>
                </c:pt>
                <c:pt idx="4">
                  <c:v>39 - Miscellaneous Manufacturing Industries</c:v>
                </c:pt>
                <c:pt idx="5">
                  <c:v>59 - Miscellaneous Retail</c:v>
                </c:pt>
                <c:pt idx="6">
                  <c:v>76 - Miscellaneous Repair Services</c:v>
                </c:pt>
                <c:pt idx="7">
                  <c:v>51 - Wholesale Trade - Nondurable Goods</c:v>
                </c:pt>
                <c:pt idx="8">
                  <c:v>27 - Printing and Publishing</c:v>
                </c:pt>
                <c:pt idx="9">
                  <c:v>34 - Fabricated Metal Products</c:v>
                </c:pt>
                <c:pt idx="10">
                  <c:v>87 - Engineering, Accounting, Research, Management, and Related Services</c:v>
                </c:pt>
                <c:pt idx="11">
                  <c:v>36 - Electronic and Other Electric Equipment</c:v>
                </c:pt>
                <c:pt idx="12">
                  <c:v>73 - Business Services</c:v>
                </c:pt>
                <c:pt idx="13">
                  <c:v>38 - Instruments and Related Products</c:v>
                </c:pt>
                <c:pt idx="14">
                  <c:v>35 - Industrial Machinery and Equipment</c:v>
                </c:pt>
                <c:pt idx="15">
                  <c:v>50 - Wholesale Trade - Durable Goods</c:v>
                </c:pt>
              </c:strCache>
            </c:strRef>
          </c:cat>
          <c:val>
            <c:numRef>
              <c:f>'C:\Documents and Settings\torellotf\My Documents\Downloads\[Output-bba90e81.xlsx]SIC_MAJOR'!$B$2:$B$17</c:f>
              <c:numCache>
                <c:formatCode>General</c:formatCode>
                <c:ptCount val="16"/>
                <c:pt idx="0">
                  <c:v>1.108695652173913E-2</c:v>
                </c:pt>
                <c:pt idx="1">
                  <c:v>1.82608695652174E-2</c:v>
                </c:pt>
                <c:pt idx="2">
                  <c:v>1.8695652173913044E-2</c:v>
                </c:pt>
                <c:pt idx="3">
                  <c:v>2.0000000000000004E-2</c:v>
                </c:pt>
                <c:pt idx="4">
                  <c:v>2.1956521739130427E-2</c:v>
                </c:pt>
                <c:pt idx="5">
                  <c:v>2.4130434782608689E-2</c:v>
                </c:pt>
                <c:pt idx="6">
                  <c:v>2.6086956521739139E-2</c:v>
                </c:pt>
                <c:pt idx="7">
                  <c:v>2.8043478260869573E-2</c:v>
                </c:pt>
                <c:pt idx="8">
                  <c:v>3.9565217391304357E-2</c:v>
                </c:pt>
                <c:pt idx="9">
                  <c:v>4.8913043478260865E-2</c:v>
                </c:pt>
                <c:pt idx="10">
                  <c:v>6.8043478260869567E-2</c:v>
                </c:pt>
                <c:pt idx="11">
                  <c:v>9.8913043478260868E-2</c:v>
                </c:pt>
                <c:pt idx="12">
                  <c:v>9.9130434782608703E-2</c:v>
                </c:pt>
                <c:pt idx="13">
                  <c:v>0.10304347826086958</c:v>
                </c:pt>
                <c:pt idx="14">
                  <c:v>0.1152173913043478</c:v>
                </c:pt>
                <c:pt idx="15">
                  <c:v>0.13021739130434784</c:v>
                </c:pt>
              </c:numCache>
            </c:numRef>
          </c:val>
        </c:ser>
        <c:axId val="104578048"/>
        <c:axId val="104633088"/>
      </c:barChart>
      <c:catAx>
        <c:axId val="104578048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633088"/>
        <c:crosses val="autoZero"/>
        <c:auto val="1"/>
        <c:lblAlgn val="ctr"/>
        <c:lblOffset val="100"/>
      </c:catAx>
      <c:valAx>
        <c:axId val="10463308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578048"/>
        <c:crosses val="autoZero"/>
        <c:crossBetween val="between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'Ad Source'!$P$28</c:f>
              <c:strCache>
                <c:ptCount val="1"/>
                <c:pt idx="0">
                  <c:v>TOP CUSTOMER</c:v>
                </c:pt>
              </c:strCache>
            </c:strRef>
          </c:tx>
          <c:cat>
            <c:strRef>
              <c:f>'Ad Source'!$O$29:$O$36</c:f>
              <c:strCache>
                <c:ptCount val="8"/>
                <c:pt idx="0">
                  <c:v>Direct Mail </c:v>
                </c:pt>
                <c:pt idx="1">
                  <c:v>Misc. </c:v>
                </c:pt>
                <c:pt idx="2">
                  <c:v>Referral </c:v>
                </c:pt>
                <c:pt idx="3">
                  <c:v>Web </c:v>
                </c:pt>
                <c:pt idx="4">
                  <c:v>Thomas Register </c:v>
                </c:pt>
                <c:pt idx="5">
                  <c:v>Advertising </c:v>
                </c:pt>
                <c:pt idx="6">
                  <c:v>Web Search/Google </c:v>
                </c:pt>
                <c:pt idx="7">
                  <c:v>Trade Show </c:v>
                </c:pt>
              </c:strCache>
            </c:strRef>
          </c:cat>
          <c:val>
            <c:numRef>
              <c:f>'Ad Source'!$P$29:$P$36</c:f>
              <c:numCache>
                <c:formatCode>0.00%</c:formatCode>
                <c:ptCount val="8"/>
                <c:pt idx="0">
                  <c:v>0.34545454545454551</c:v>
                </c:pt>
                <c:pt idx="1">
                  <c:v>0.27878787878787886</c:v>
                </c:pt>
                <c:pt idx="2">
                  <c:v>0.15757575757575756</c:v>
                </c:pt>
                <c:pt idx="3">
                  <c:v>0.13333333333333336</c:v>
                </c:pt>
                <c:pt idx="4">
                  <c:v>3.0303030303030307E-2</c:v>
                </c:pt>
                <c:pt idx="5">
                  <c:v>2.4242424242424235E-2</c:v>
                </c:pt>
                <c:pt idx="6">
                  <c:v>1.8181818181818184E-2</c:v>
                </c:pt>
                <c:pt idx="7">
                  <c:v>1.2121212121212118E-2</c:v>
                </c:pt>
              </c:numCache>
            </c:numRef>
          </c:val>
        </c:ser>
        <c:ser>
          <c:idx val="1"/>
          <c:order val="1"/>
          <c:tx>
            <c:strRef>
              <c:f>'Ad Source'!$Q$28</c:f>
              <c:strCache>
                <c:ptCount val="1"/>
                <c:pt idx="0">
                  <c:v>PROSPECT</c:v>
                </c:pt>
              </c:strCache>
            </c:strRef>
          </c:tx>
          <c:cat>
            <c:strRef>
              <c:f>'Ad Source'!$O$29:$O$36</c:f>
              <c:strCache>
                <c:ptCount val="8"/>
                <c:pt idx="0">
                  <c:v>Direct Mail </c:v>
                </c:pt>
                <c:pt idx="1">
                  <c:v>Misc. </c:v>
                </c:pt>
                <c:pt idx="2">
                  <c:v>Referral </c:v>
                </c:pt>
                <c:pt idx="3">
                  <c:v>Web </c:v>
                </c:pt>
                <c:pt idx="4">
                  <c:v>Thomas Register </c:v>
                </c:pt>
                <c:pt idx="5">
                  <c:v>Advertising </c:v>
                </c:pt>
                <c:pt idx="6">
                  <c:v>Web Search/Google </c:v>
                </c:pt>
                <c:pt idx="7">
                  <c:v>Trade Show </c:v>
                </c:pt>
              </c:strCache>
            </c:strRef>
          </c:cat>
          <c:val>
            <c:numRef>
              <c:f>'Ad Source'!$Q$29:$Q$36</c:f>
              <c:numCache>
                <c:formatCode>0.00%</c:formatCode>
                <c:ptCount val="8"/>
                <c:pt idx="0">
                  <c:v>0.30981346309813468</c:v>
                </c:pt>
                <c:pt idx="1">
                  <c:v>0.12513034410844631</c:v>
                </c:pt>
                <c:pt idx="2">
                  <c:v>5.665623913799097E-2</c:v>
                </c:pt>
                <c:pt idx="3">
                  <c:v>0.29023288147375736</c:v>
                </c:pt>
                <c:pt idx="4">
                  <c:v>2.4910207391959215E-2</c:v>
                </c:pt>
                <c:pt idx="5">
                  <c:v>6.1174834897462636E-2</c:v>
                </c:pt>
                <c:pt idx="6">
                  <c:v>8.8865716602942874E-2</c:v>
                </c:pt>
                <c:pt idx="7">
                  <c:v>4.3216313289305988E-2</c:v>
                </c:pt>
              </c:numCache>
            </c:numRef>
          </c:val>
        </c:ser>
        <c:overlap val="100"/>
        <c:axId val="104735872"/>
        <c:axId val="104737408"/>
      </c:barChart>
      <c:catAx>
        <c:axId val="104735872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>
                <a:solidFill>
                  <a:schemeClr val="bg2"/>
                </a:solidFill>
              </a:defRPr>
            </a:pPr>
            <a:endParaRPr lang="en-US"/>
          </a:p>
        </c:txPr>
        <c:crossAx val="104737408"/>
        <c:crosses val="autoZero"/>
        <c:auto val="1"/>
        <c:lblAlgn val="ctr"/>
        <c:lblOffset val="100"/>
      </c:catAx>
      <c:valAx>
        <c:axId val="104737408"/>
        <c:scaling>
          <c:orientation val="minMax"/>
        </c:scaling>
        <c:axPos val="l"/>
        <c:majorGridlines/>
        <c:numFmt formatCode="0.00%" sourceLinked="1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10473587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chemeClr val="bg2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chemeClr val="bg2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7637111877440261"/>
          <c:y val="0.18362004497359508"/>
          <c:w val="0.18898814836807523"/>
          <c:h val="0.20703609962697558"/>
        </c:manualLayout>
      </c:layout>
      <c:txPr>
        <a:bodyPr/>
        <a:lstStyle/>
        <a:p>
          <a:pPr>
            <a:defRPr>
              <a:solidFill>
                <a:schemeClr val="bg2"/>
              </a:solidFill>
            </a:defRPr>
          </a:pPr>
          <a:endParaRPr lang="en-US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sz="2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200" b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MDM2 Contacts by Title</a:t>
            </a:r>
            <a:endParaRPr lang="en-US" sz="2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</c:title>
    <c:view3D>
      <c:rotX val="50"/>
      <c:rotY val="90"/>
      <c:perspective val="0"/>
    </c:view3D>
    <c:plotArea>
      <c:layout/>
      <c:pie3DChart>
        <c:varyColors val="1"/>
      </c:pie3DChart>
    </c:plotArea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800"/>
            </a:pPr>
            <a:r>
              <a:rPr lang="en-US" sz="1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MDM2</a:t>
            </a:r>
            <a:r>
              <a:rPr lang="en-US" sz="1400" b="0" baseline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CONTACTS BY TITLE</a:t>
            </a:r>
          </a:p>
          <a:p>
            <a:pPr>
              <a:defRPr sz="1800"/>
            </a:pPr>
            <a:r>
              <a:rPr lang="en-US" sz="1400" b="0" baseline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Matching </a:t>
            </a:r>
            <a:r>
              <a:rPr lang="en-US" sz="1400" b="0" baseline="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NFi</a:t>
            </a:r>
            <a:r>
              <a:rPr lang="en-US" sz="1400" b="0" baseline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Customer File</a:t>
            </a:r>
            <a:endParaRPr lang="en-US" sz="1400" b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9.6759920573750755E-2"/>
          <c:y val="4.0814275472110438E-2"/>
        </c:manualLayout>
      </c:layout>
      <c:spPr>
        <a:scene3d>
          <a:camera prst="orthographicFront"/>
          <a:lightRig rig="threePt" dir="t"/>
        </a:scene3d>
        <a:sp3d/>
      </c:spPr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JOB_TITLE_1!$H$1</c:f>
              <c:strCache>
                <c:ptCount val="1"/>
                <c:pt idx="0">
                  <c:v>Count</c:v>
                </c:pt>
              </c:strCache>
            </c:strRef>
          </c:tx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JOB_TITLE_1!$G$2:$G$15</c:f>
              <c:strCache>
                <c:ptCount val="14"/>
                <c:pt idx="0">
                  <c:v>PRESIDENT </c:v>
                </c:pt>
                <c:pt idx="1">
                  <c:v>MANAGER </c:v>
                </c:pt>
                <c:pt idx="2">
                  <c:v>OWNER </c:v>
                </c:pt>
                <c:pt idx="3">
                  <c:v>VICE PRESIDENT </c:v>
                </c:pt>
                <c:pt idx="4">
                  <c:v>CHIEF EXECUTIVE OFFICER </c:v>
                </c:pt>
                <c:pt idx="5">
                  <c:v>OFFICE MANAGER </c:v>
                </c:pt>
                <c:pt idx="6">
                  <c:v>BRANCH MANAGER </c:v>
                </c:pt>
                <c:pt idx="7">
                  <c:v>ENGINEER </c:v>
                </c:pt>
                <c:pt idx="8">
                  <c:v>PROJECT MANAGER </c:v>
                </c:pt>
                <c:pt idx="9">
                  <c:v>PURCHASING MANAGER </c:v>
                </c:pt>
                <c:pt idx="10">
                  <c:v>PURCHASING AGENT </c:v>
                </c:pt>
                <c:pt idx="11">
                  <c:v>BUYER </c:v>
                </c:pt>
                <c:pt idx="12">
                  <c:v>PURCHASING DIRECTOR </c:v>
                </c:pt>
                <c:pt idx="13">
                  <c:v>PURCHASING </c:v>
                </c:pt>
              </c:strCache>
            </c:strRef>
          </c:cat>
          <c:val>
            <c:numRef>
              <c:f>JOB_TITLE_1!$H$2:$H$15</c:f>
              <c:numCache>
                <c:formatCode>General</c:formatCode>
                <c:ptCount val="14"/>
                <c:pt idx="0">
                  <c:v>73311</c:v>
                </c:pt>
                <c:pt idx="1">
                  <c:v>27481</c:v>
                </c:pt>
                <c:pt idx="2">
                  <c:v>26462</c:v>
                </c:pt>
                <c:pt idx="3">
                  <c:v>13850</c:v>
                </c:pt>
                <c:pt idx="4">
                  <c:v>11817</c:v>
                </c:pt>
                <c:pt idx="5">
                  <c:v>7231</c:v>
                </c:pt>
                <c:pt idx="6">
                  <c:v>5747</c:v>
                </c:pt>
                <c:pt idx="7">
                  <c:v>5397</c:v>
                </c:pt>
                <c:pt idx="8">
                  <c:v>3747</c:v>
                </c:pt>
                <c:pt idx="9">
                  <c:v>2469</c:v>
                </c:pt>
                <c:pt idx="10">
                  <c:v>1156</c:v>
                </c:pt>
                <c:pt idx="11">
                  <c:v>664</c:v>
                </c:pt>
                <c:pt idx="12">
                  <c:v>289</c:v>
                </c:pt>
                <c:pt idx="13">
                  <c:v>227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8106828838107569"/>
          <c:y val="0.20741335658120719"/>
          <c:w val="0.2875121367860991"/>
          <c:h val="0.71206828751246776"/>
        </c:manualLayout>
      </c:layout>
      <c:txPr>
        <a:bodyPr/>
        <a:lstStyle/>
        <a:p>
          <a:pPr>
            <a:defRPr>
              <a:solidFill>
                <a:schemeClr val="bg2"/>
              </a:solidFill>
            </a:defRPr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9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5.5899086999177484E-2"/>
          <c:y val="2.2202433786685811E-2"/>
          <c:w val="0.92837938393239849"/>
          <c:h val="0.85647388571841354"/>
        </c:manualLayout>
      </c:layout>
      <c:bar3DChart>
        <c:barDir val="col"/>
        <c:grouping val="clustered"/>
        <c:ser>
          <c:idx val="0"/>
          <c:order val="0"/>
          <c:dPt>
            <c:idx val="2"/>
            <c:spPr>
              <a:solidFill>
                <a:srgbClr val="C00000"/>
              </a:solidFill>
            </c:spPr>
          </c:dPt>
          <c:dPt>
            <c:idx val="3"/>
            <c:spPr>
              <a:solidFill>
                <a:srgbClr val="C00000"/>
              </a:solidFill>
            </c:spPr>
          </c:dPt>
          <c:dPt>
            <c:idx val="4"/>
            <c:spPr>
              <a:solidFill>
                <a:srgbClr val="C00000"/>
              </a:solidFill>
            </c:spPr>
          </c:dPt>
          <c:dPt>
            <c:idx val="5"/>
            <c:spPr>
              <a:solidFill>
                <a:schemeClr val="accent1"/>
              </a:solidFill>
            </c:spPr>
          </c:dPt>
          <c:dLbls>
            <c:delete val="1"/>
          </c:dLbls>
          <c:cat>
            <c:strRef>
              <c:f>Sheet2!$N$19:$N$27</c:f>
              <c:strCache>
                <c:ptCount val="9"/>
                <c:pt idx="0">
                  <c:v>1</c:v>
                </c:pt>
                <c:pt idx="1">
                  <c:v>2-5</c:v>
                </c:pt>
                <c:pt idx="2">
                  <c:v>6-10</c:v>
                </c:pt>
                <c:pt idx="3">
                  <c:v>10-19</c:v>
                </c:pt>
                <c:pt idx="4">
                  <c:v>20-49</c:v>
                </c:pt>
                <c:pt idx="5">
                  <c:v>50-99</c:v>
                </c:pt>
                <c:pt idx="6">
                  <c:v>100 - 249</c:v>
                </c:pt>
                <c:pt idx="7">
                  <c:v>250+</c:v>
                </c:pt>
                <c:pt idx="8">
                  <c:v>OTHER</c:v>
                </c:pt>
              </c:strCache>
            </c:strRef>
          </c:cat>
          <c:val>
            <c:numRef>
              <c:f>Sheet2!$O$19:$O$27</c:f>
              <c:numCache>
                <c:formatCode>General</c:formatCode>
                <c:ptCount val="9"/>
                <c:pt idx="0">
                  <c:v>51</c:v>
                </c:pt>
                <c:pt idx="1">
                  <c:v>255</c:v>
                </c:pt>
                <c:pt idx="2">
                  <c:v>308</c:v>
                </c:pt>
                <c:pt idx="3">
                  <c:v>270</c:v>
                </c:pt>
                <c:pt idx="4">
                  <c:v>410</c:v>
                </c:pt>
                <c:pt idx="5">
                  <c:v>307</c:v>
                </c:pt>
                <c:pt idx="6">
                  <c:v>164</c:v>
                </c:pt>
                <c:pt idx="7">
                  <c:v>189</c:v>
                </c:pt>
                <c:pt idx="8">
                  <c:v>126</c:v>
                </c:pt>
              </c:numCache>
            </c:numRef>
          </c:val>
        </c:ser>
        <c:dLbls>
          <c:showVal val="1"/>
        </c:dLbls>
        <c:gapWidth val="75"/>
        <c:shape val="box"/>
        <c:axId val="103311616"/>
        <c:axId val="103333888"/>
        <c:axId val="0"/>
      </c:bar3DChart>
      <c:catAx>
        <c:axId val="10331161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03333888"/>
        <c:crosses val="autoZero"/>
        <c:auto val="1"/>
        <c:lblAlgn val="ctr"/>
        <c:lblOffset val="100"/>
      </c:catAx>
      <c:valAx>
        <c:axId val="103333888"/>
        <c:scaling>
          <c:orientation val="minMax"/>
        </c:scaling>
        <c:axPos val="l"/>
        <c:numFmt formatCode="General" sourceLinked="1"/>
        <c:majorTickMark val="none"/>
        <c:tickLblPos val="nextTo"/>
        <c:crossAx val="103311616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solidFill>
      <a:srgbClr val="8064A2">
        <a:lumMod val="20000"/>
        <a:lumOff val="80000"/>
      </a:srgbClr>
    </a:solidFill>
    <a:ln w="22225" cap="rnd">
      <a:solidFill>
        <a:schemeClr val="accent4">
          <a:lumMod val="40000"/>
          <a:lumOff val="60000"/>
          <a:alpha val="85000"/>
        </a:schemeClr>
      </a:solidFill>
      <a:bevel/>
    </a:ln>
  </c:sp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1"/>
  <c:chart>
    <c:view3D>
      <c:rotY val="120"/>
      <c:rAngAx val="1"/>
    </c:view3D>
    <c:floor>
      <c:spPr>
        <a:noFill/>
        <a:ln w="9525">
          <a:noFill/>
        </a:ln>
      </c:spPr>
    </c:floor>
    <c:plotArea>
      <c:layout/>
      <c:bar3DChart>
        <c:barDir val="bar"/>
        <c:grouping val="clustered"/>
        <c:ser>
          <c:idx val="0"/>
          <c:order val="0"/>
          <c:cat>
            <c:strRef>
              <c:f>'2DIG SIC Overall Matches'!$F$1:$AA$1</c:f>
              <c:strCache>
                <c:ptCount val="21"/>
                <c:pt idx="0">
                  <c:v>30 - Rubber and Miscellaneous Plastics Products</c:v>
                </c:pt>
                <c:pt idx="1">
                  <c:v>79 - Amusement and Recreation Services</c:v>
                </c:pt>
                <c:pt idx="2">
                  <c:v>28 - Chemicals and Allied Products</c:v>
                </c:pt>
                <c:pt idx="3">
                  <c:v>48 - Communications</c:v>
                </c:pt>
                <c:pt idx="4">
                  <c:v>39 - Miscellaneous Manufacturing Industries</c:v>
                </c:pt>
                <c:pt idx="5">
                  <c:v>00 - Not Provided</c:v>
                </c:pt>
                <c:pt idx="6">
                  <c:v>57 - Home Furniture, Furnishings, and Equipment Stores</c:v>
                </c:pt>
                <c:pt idx="7">
                  <c:v>80 - Health Services</c:v>
                </c:pt>
                <c:pt idx="8">
                  <c:v>37 - Transportation Equipment</c:v>
                </c:pt>
                <c:pt idx="9">
                  <c:v>27 - Printing and Publishing</c:v>
                </c:pt>
                <c:pt idx="10">
                  <c:v>17 - Construction-Special Trade Contractors</c:v>
                </c:pt>
                <c:pt idx="11">
                  <c:v>51 - Wholesale Trade - Nondurable Goods</c:v>
                </c:pt>
                <c:pt idx="12">
                  <c:v>76 - Miscellaneous Repair Services</c:v>
                </c:pt>
                <c:pt idx="13">
                  <c:v>34 - Fabricated Metal Products</c:v>
                </c:pt>
                <c:pt idx="14">
                  <c:v>59 - Miscellaneous Retail</c:v>
                </c:pt>
                <c:pt idx="15">
                  <c:v>87 - Engineering, Accounting, Research, Management, and Related Services</c:v>
                </c:pt>
                <c:pt idx="16">
                  <c:v>73 - Business Services</c:v>
                </c:pt>
                <c:pt idx="17">
                  <c:v>35 - Industrial Machinery and Equipment</c:v>
                </c:pt>
                <c:pt idx="18">
                  <c:v>36 - Electronic and Other Electric Equipment</c:v>
                </c:pt>
                <c:pt idx="19">
                  <c:v>50 - Wholesale Trade - Durable Goods</c:v>
                </c:pt>
                <c:pt idx="20">
                  <c:v>38 - Instruments and Related Products</c:v>
                </c:pt>
              </c:strCache>
            </c:strRef>
          </c:cat>
          <c:val>
            <c:numRef>
              <c:f>'2DIG SIC Overall Matches'!$F$2:$AA$2</c:f>
              <c:numCache>
                <c:formatCode>0.00%</c:formatCode>
                <c:ptCount val="22"/>
                <c:pt idx="0">
                  <c:v>5.0167224080267577E-3</c:v>
                </c:pt>
                <c:pt idx="1">
                  <c:v>6.6889632107023428E-3</c:v>
                </c:pt>
                <c:pt idx="2">
                  <c:v>7.2463768115942073E-3</c:v>
                </c:pt>
                <c:pt idx="3">
                  <c:v>8.3612040133779295E-3</c:v>
                </c:pt>
                <c:pt idx="4">
                  <c:v>1.0590858416945381E-2</c:v>
                </c:pt>
                <c:pt idx="5">
                  <c:v>1.1705685618729103E-2</c:v>
                </c:pt>
                <c:pt idx="6">
                  <c:v>1.2263099219620965E-2</c:v>
                </c:pt>
                <c:pt idx="7">
                  <c:v>1.2263099219620965E-2</c:v>
                </c:pt>
                <c:pt idx="8">
                  <c:v>1.5050167224080273E-2</c:v>
                </c:pt>
                <c:pt idx="9">
                  <c:v>1.6722408026755863E-2</c:v>
                </c:pt>
                <c:pt idx="10">
                  <c:v>1.89520624303233E-2</c:v>
                </c:pt>
                <c:pt idx="11">
                  <c:v>2.0066889632107017E-2</c:v>
                </c:pt>
                <c:pt idx="12">
                  <c:v>3.0657748049052403E-2</c:v>
                </c:pt>
                <c:pt idx="13">
                  <c:v>3.0657748049052403E-2</c:v>
                </c:pt>
                <c:pt idx="14">
                  <c:v>4.1806020066889632E-2</c:v>
                </c:pt>
                <c:pt idx="15">
                  <c:v>5.1839464882943172E-2</c:v>
                </c:pt>
                <c:pt idx="16">
                  <c:v>8.2497212931995495E-2</c:v>
                </c:pt>
                <c:pt idx="17">
                  <c:v>0.11092530657748052</c:v>
                </c:pt>
                <c:pt idx="18">
                  <c:v>0.11984392419175025</c:v>
                </c:pt>
                <c:pt idx="19">
                  <c:v>0.14882943143812721</c:v>
                </c:pt>
                <c:pt idx="20">
                  <c:v>0.17112597547380157</c:v>
                </c:pt>
              </c:numCache>
            </c:numRef>
          </c:val>
        </c:ser>
        <c:ser>
          <c:idx val="1"/>
          <c:order val="1"/>
          <c:cat>
            <c:strRef>
              <c:f>'2DIG SIC Overall Matches'!$F$1:$AA$1</c:f>
              <c:strCache>
                <c:ptCount val="21"/>
                <c:pt idx="0">
                  <c:v>30 - Rubber and Miscellaneous Plastics Products</c:v>
                </c:pt>
                <c:pt idx="1">
                  <c:v>79 - Amusement and Recreation Services</c:v>
                </c:pt>
                <c:pt idx="2">
                  <c:v>28 - Chemicals and Allied Products</c:v>
                </c:pt>
                <c:pt idx="3">
                  <c:v>48 - Communications</c:v>
                </c:pt>
                <c:pt idx="4">
                  <c:v>39 - Miscellaneous Manufacturing Industries</c:v>
                </c:pt>
                <c:pt idx="5">
                  <c:v>00 - Not Provided</c:v>
                </c:pt>
                <c:pt idx="6">
                  <c:v>57 - Home Furniture, Furnishings, and Equipment Stores</c:v>
                </c:pt>
                <c:pt idx="7">
                  <c:v>80 - Health Services</c:v>
                </c:pt>
                <c:pt idx="8">
                  <c:v>37 - Transportation Equipment</c:v>
                </c:pt>
                <c:pt idx="9">
                  <c:v>27 - Printing and Publishing</c:v>
                </c:pt>
                <c:pt idx="10">
                  <c:v>17 - Construction-Special Trade Contractors</c:v>
                </c:pt>
                <c:pt idx="11">
                  <c:v>51 - Wholesale Trade - Nondurable Goods</c:v>
                </c:pt>
                <c:pt idx="12">
                  <c:v>76 - Miscellaneous Repair Services</c:v>
                </c:pt>
                <c:pt idx="13">
                  <c:v>34 - Fabricated Metal Products</c:v>
                </c:pt>
                <c:pt idx="14">
                  <c:v>59 - Miscellaneous Retail</c:v>
                </c:pt>
                <c:pt idx="15">
                  <c:v>87 - Engineering, Accounting, Research, Management, and Related Services</c:v>
                </c:pt>
                <c:pt idx="16">
                  <c:v>73 - Business Services</c:v>
                </c:pt>
                <c:pt idx="17">
                  <c:v>35 - Industrial Machinery and Equipment</c:v>
                </c:pt>
                <c:pt idx="18">
                  <c:v>36 - Electronic and Other Electric Equipment</c:v>
                </c:pt>
                <c:pt idx="19">
                  <c:v>50 - Wholesale Trade - Durable Goods</c:v>
                </c:pt>
                <c:pt idx="20">
                  <c:v>38 - Instruments and Related Products</c:v>
                </c:pt>
              </c:strCache>
            </c:strRef>
          </c:cat>
          <c:val>
            <c:numRef>
              <c:f>'2DIG SIC Overall Matches'!$F$3:$AA$3</c:f>
              <c:numCache>
                <c:formatCode>General</c:formatCode>
                <c:ptCount val="22"/>
              </c:numCache>
            </c:numRef>
          </c:val>
        </c:ser>
        <c:shape val="cylinder"/>
        <c:axId val="91743744"/>
        <c:axId val="91745280"/>
        <c:axId val="0"/>
      </c:bar3DChart>
      <c:catAx>
        <c:axId val="91743744"/>
        <c:scaling>
          <c:orientation val="minMax"/>
        </c:scaling>
        <c:axPos val="l"/>
        <c:tickLblPos val="nextTo"/>
        <c:txPr>
          <a:bodyPr/>
          <a:lstStyle/>
          <a:p>
            <a:pPr>
              <a:defRPr sz="900">
                <a:solidFill>
                  <a:schemeClr val="bg2"/>
                </a:solidFill>
              </a:defRPr>
            </a:pPr>
            <a:endParaRPr lang="en-US"/>
          </a:p>
        </c:txPr>
        <c:crossAx val="91745280"/>
        <c:crosses val="autoZero"/>
        <c:auto val="1"/>
        <c:lblAlgn val="ctr"/>
        <c:lblOffset val="100"/>
      </c:catAx>
      <c:valAx>
        <c:axId val="91745280"/>
        <c:scaling>
          <c:orientation val="minMax"/>
        </c:scaling>
        <c:axPos val="b"/>
        <c:numFmt formatCode="0.00%" sourceLinked="1"/>
        <c:tickLblPos val="nextTo"/>
        <c:txPr>
          <a:bodyPr/>
          <a:lstStyle/>
          <a:p>
            <a:pPr>
              <a:defRPr>
                <a:solidFill>
                  <a:schemeClr val="bg2"/>
                </a:solidFill>
              </a:defRPr>
            </a:pPr>
            <a:endParaRPr lang="en-US"/>
          </a:p>
        </c:txPr>
        <c:crossAx val="91743744"/>
        <c:crosses val="autoZero"/>
        <c:crossBetween val="between"/>
      </c:valAx>
      <c:spPr>
        <a:noFill/>
        <a:ln w="25400">
          <a:noFill/>
        </a:ln>
      </c:spPr>
    </c:plotArea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42"/>
  <c:chart>
    <c:title>
      <c:tx>
        <c:rich>
          <a:bodyPr/>
          <a:lstStyle/>
          <a:p>
            <a:pPr>
              <a:defRPr sz="1200">
                <a:latin typeface="Arial Narrow" pitchFamily="34" charset="0"/>
              </a:defRPr>
            </a:pPr>
            <a:r>
              <a:rPr lang="en-US" sz="12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SCORE</a:t>
            </a:r>
            <a:r>
              <a:rPr lang="en-US" sz="1200" baseline="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DISTRIBUTION</a:t>
            </a:r>
            <a:endParaRPr lang="en-US" sz="12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c:rich>
      </c:tx>
      <c:layout>
        <c:manualLayout>
          <c:xMode val="edge"/>
          <c:yMode val="edge"/>
          <c:x val="8.3532802309719198E-2"/>
          <c:y val="0.10445735637113499"/>
        </c:manualLayout>
      </c:layout>
      <c:spPr>
        <a:solidFill>
          <a:schemeClr val="accent1">
            <a:lumMod val="50000"/>
          </a:schemeClr>
        </a:solidFill>
        <a:ln w="9525" cap="rnd">
          <a:noFill/>
          <a:round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c:spPr>
    </c:title>
    <c:view3D>
      <c:rotX val="50"/>
      <c:depthPercent val="100"/>
      <c:perspective val="30"/>
    </c:view3D>
    <c:plotArea>
      <c:layout>
        <c:manualLayout>
          <c:layoutTarget val="inner"/>
          <c:xMode val="edge"/>
          <c:yMode val="edge"/>
          <c:x val="1.2479174010040261E-3"/>
          <c:y val="0.2433781986883102"/>
          <c:w val="0.96820038899323657"/>
          <c:h val="0.6977895549450347"/>
        </c:manualLayout>
      </c:layout>
      <c:pie3DChart>
        <c:varyColors val="1"/>
      </c:pie3DChart>
      <c:spPr>
        <a:effectLst>
          <a:outerShdw blurRad="50800" dist="38100" dir="8100000" algn="tr" rotWithShape="0">
            <a:prstClr val="black">
              <a:alpha val="40000"/>
            </a:prstClr>
          </a:outerShdw>
        </a:effectLst>
      </c:spPr>
    </c:plotArea>
    <c:plotVisOnly val="1"/>
  </c:chart>
  <c:spPr>
    <a:solidFill>
      <a:schemeClr val="accent1">
        <a:lumMod val="75000"/>
      </a:schemeClr>
    </a:solidFill>
    <a:ln w="22225">
      <a:solidFill>
        <a:schemeClr val="accent4">
          <a:lumMod val="60000"/>
          <a:lumOff val="40000"/>
        </a:schemeClr>
      </a:solidFill>
    </a:ln>
    <a:effectLst>
      <a:outerShdw blurRad="50800" dist="38100" dir="8100000" algn="tr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0.36853634768770965"/>
          <c:y val="0.29230037818695337"/>
          <c:w val="0.62929860182571562"/>
          <c:h val="0.70370370370370372"/>
        </c:manualLayout>
      </c:layout>
      <c:pie3DChart>
        <c:varyColors val="1"/>
        <c:ser>
          <c:idx val="0"/>
          <c:order val="0"/>
          <c:tx>
            <c:strRef>
              <c:f>'RFM Distribution'!$I$1</c:f>
              <c:strCache>
                <c:ptCount val="1"/>
                <c:pt idx="0">
                  <c:v>Total 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2.6478282510745667E-2"/>
                  <c:y val="5.7878579913574452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showPercent val="1"/>
            </c:dLbl>
            <c:dLbl>
              <c:idx val="1"/>
              <c:layout>
                <c:manualLayout>
                  <c:x val="-5.6699455295226624E-2"/>
                  <c:y val="-1.4227319304713215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showPercent val="1"/>
            </c:dLbl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'RFM Distribution'!$H$2:$H$6</c:f>
              <c:strCache>
                <c:ptCount val="5"/>
                <c:pt idx="0">
                  <c:v>Highest RFM </c:v>
                </c:pt>
                <c:pt idx="1">
                  <c:v>High / Mid </c:v>
                </c:pt>
                <c:pt idx="2">
                  <c:v>Mid RFM </c:v>
                </c:pt>
                <c:pt idx="3">
                  <c:v>Low / Mid </c:v>
                </c:pt>
                <c:pt idx="4">
                  <c:v>Lowest RFM </c:v>
                </c:pt>
              </c:strCache>
            </c:strRef>
          </c:cat>
          <c:val>
            <c:numRef>
              <c:f>'RFM Distribution'!$I$2:$I$6</c:f>
              <c:numCache>
                <c:formatCode>General</c:formatCode>
                <c:ptCount val="5"/>
                <c:pt idx="0">
                  <c:v>168</c:v>
                </c:pt>
                <c:pt idx="1">
                  <c:v>431</c:v>
                </c:pt>
                <c:pt idx="2">
                  <c:v>480</c:v>
                </c:pt>
                <c:pt idx="3">
                  <c:v>470</c:v>
                </c:pt>
                <c:pt idx="4">
                  <c:v>729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9.9408669213098128E-2"/>
          <c:y val="0.31284169315750487"/>
          <c:w val="0.23750140929828076"/>
          <c:h val="0.64074816253363853"/>
        </c:manualLayout>
      </c:layout>
      <c:txPr>
        <a:bodyPr/>
        <a:lstStyle/>
        <a:p>
          <a:pPr>
            <a:defRPr>
              <a:solidFill>
                <a:schemeClr val="bg2"/>
              </a:solidFill>
            </a:defRPr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view3D>
      <c:rotY val="10"/>
      <c:perspective val="30"/>
    </c:view3D>
    <c:sideWall>
      <c:spPr>
        <a:noFill/>
      </c:spPr>
    </c:sideWall>
    <c:backWall>
      <c:spPr>
        <a:noFill/>
      </c:spPr>
    </c:backWall>
    <c:plotArea>
      <c:layout/>
      <c:area3DChart>
        <c:grouping val="standard"/>
        <c:ser>
          <c:idx val="0"/>
          <c:order val="0"/>
          <c:tx>
            <c:strRef>
              <c:f>Sheet2!$B$2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Sheet2!$A$3:$A$11</c:f>
              <c:strCache>
                <c:ptCount val="9"/>
                <c:pt idx="0">
                  <c:v>&lt;$1 MM</c:v>
                </c:pt>
                <c:pt idx="1">
                  <c:v>$1 -$9 MM</c:v>
                </c:pt>
                <c:pt idx="2">
                  <c:v>$10-$49 MM</c:v>
                </c:pt>
                <c:pt idx="3">
                  <c:v>$25-$99 MM</c:v>
                </c:pt>
                <c:pt idx="4">
                  <c:v>$50-$249 MM</c:v>
                </c:pt>
                <c:pt idx="5">
                  <c:v>$100-$499 MM</c:v>
                </c:pt>
                <c:pt idx="6">
                  <c:v>$250MM- $1B</c:v>
                </c:pt>
                <c:pt idx="7">
                  <c:v>$500MM+</c:v>
                </c:pt>
                <c:pt idx="8">
                  <c:v>$1B+</c:v>
                </c:pt>
              </c:strCache>
            </c:strRef>
          </c:cat>
          <c:val>
            <c:numRef>
              <c:f>Sheet2!$B$3:$B$11</c:f>
              <c:numCache>
                <c:formatCode>0.00%</c:formatCode>
                <c:ptCount val="9"/>
                <c:pt idx="0">
                  <c:v>0.22788461538461527</c:v>
                </c:pt>
                <c:pt idx="1">
                  <c:v>0.41730769230769266</c:v>
                </c:pt>
                <c:pt idx="2">
                  <c:v>0.15817307692307681</c:v>
                </c:pt>
                <c:pt idx="3">
                  <c:v>4.3269230769230768E-2</c:v>
                </c:pt>
                <c:pt idx="4">
                  <c:v>2.0192307692307693E-2</c:v>
                </c:pt>
                <c:pt idx="5">
                  <c:v>1.0576923076923078E-2</c:v>
                </c:pt>
                <c:pt idx="6">
                  <c:v>1.2980769230769249E-2</c:v>
                </c:pt>
                <c:pt idx="7">
                  <c:v>9.5192307692307687E-2</c:v>
                </c:pt>
                <c:pt idx="8">
                  <c:v>1.4423076923076919E-2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TOP SCORE</c:v>
                </c:pt>
              </c:strCache>
            </c:strRef>
          </c:tx>
          <c:cat>
            <c:strRef>
              <c:f>Sheet2!$A$3:$A$11</c:f>
              <c:strCache>
                <c:ptCount val="9"/>
                <c:pt idx="0">
                  <c:v>&lt;$1 MM</c:v>
                </c:pt>
                <c:pt idx="1">
                  <c:v>$1 -$9 MM</c:v>
                </c:pt>
                <c:pt idx="2">
                  <c:v>$10-$49 MM</c:v>
                </c:pt>
                <c:pt idx="3">
                  <c:v>$25-$99 MM</c:v>
                </c:pt>
                <c:pt idx="4">
                  <c:v>$50-$249 MM</c:v>
                </c:pt>
                <c:pt idx="5">
                  <c:v>$100-$499 MM</c:v>
                </c:pt>
                <c:pt idx="6">
                  <c:v>$250MM- $1B</c:v>
                </c:pt>
                <c:pt idx="7">
                  <c:v>$500MM+</c:v>
                </c:pt>
                <c:pt idx="8">
                  <c:v>$1B+</c:v>
                </c:pt>
              </c:strCache>
            </c:strRef>
          </c:cat>
          <c:val>
            <c:numRef>
              <c:f>Sheet2!$C$3:$C$11</c:f>
              <c:numCache>
                <c:formatCode>0.00%</c:formatCode>
                <c:ptCount val="9"/>
                <c:pt idx="0">
                  <c:v>0.10623556581986143</c:v>
                </c:pt>
                <c:pt idx="1">
                  <c:v>0.18129330254041595</c:v>
                </c:pt>
                <c:pt idx="2">
                  <c:v>0.43650000000000022</c:v>
                </c:pt>
                <c:pt idx="3">
                  <c:v>7.5057736720554283E-2</c:v>
                </c:pt>
                <c:pt idx="4">
                  <c:v>2.8868360277136258E-2</c:v>
                </c:pt>
                <c:pt idx="5">
                  <c:v>4.3879907621247105E-2</c:v>
                </c:pt>
                <c:pt idx="6">
                  <c:v>2.0785219399538105E-2</c:v>
                </c:pt>
                <c:pt idx="7">
                  <c:v>4.6189376443418013E-3</c:v>
                </c:pt>
                <c:pt idx="8">
                  <c:v>0.10277136258660514</c:v>
                </c:pt>
              </c:numCache>
            </c:numRef>
          </c:val>
        </c:ser>
        <c:axId val="104004608"/>
        <c:axId val="103908096"/>
        <c:axId val="103877248"/>
      </c:area3DChart>
      <c:catAx>
        <c:axId val="104004608"/>
        <c:scaling>
          <c:orientation val="minMax"/>
        </c:scaling>
        <c:axPos val="b"/>
        <c:tickLblPos val="nextTo"/>
        <c:crossAx val="103908096"/>
        <c:crosses val="autoZero"/>
        <c:auto val="1"/>
        <c:lblAlgn val="ctr"/>
        <c:lblOffset val="100"/>
      </c:catAx>
      <c:valAx>
        <c:axId val="103908096"/>
        <c:scaling>
          <c:orientation val="minMax"/>
        </c:scaling>
        <c:axPos val="l"/>
        <c:majorGridlines/>
        <c:numFmt formatCode="0.00%" sourceLinked="1"/>
        <c:tickLblPos val="nextTo"/>
        <c:crossAx val="104004608"/>
        <c:crosses val="autoZero"/>
        <c:crossBetween val="midCat"/>
      </c:valAx>
      <c:serAx>
        <c:axId val="103877248"/>
        <c:scaling>
          <c:orientation val="minMax"/>
        </c:scaling>
        <c:delete val="1"/>
        <c:axPos val="b"/>
        <c:tickLblPos val="none"/>
        <c:crossAx val="103908096"/>
        <c:crosses val="autoZero"/>
      </c:serAx>
    </c:plotArea>
    <c:legend>
      <c:legendPos val="r"/>
      <c:layout>
        <c:manualLayout>
          <c:xMode val="edge"/>
          <c:yMode val="edge"/>
          <c:x val="0.88013151410320933"/>
          <c:y val="0.31582737912593717"/>
          <c:w val="0.11096344691854684"/>
          <c:h val="0.28484022268005088"/>
        </c:manualLayout>
      </c:layout>
    </c:legend>
    <c:plotVisOnly val="1"/>
  </c:chart>
  <c:spPr>
    <a:noFill/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autoTitleDeleted val="1"/>
    <c:view3D>
      <c:rotY val="10"/>
      <c:perspective val="30"/>
    </c:view3D>
    <c:sideWall>
      <c:spPr>
        <a:noFill/>
      </c:spPr>
    </c:sideWall>
    <c:backWall>
      <c:spPr>
        <a:noFill/>
      </c:spPr>
    </c:backWall>
    <c:plotArea>
      <c:layout>
        <c:manualLayout>
          <c:layoutTarget val="inner"/>
          <c:xMode val="edge"/>
          <c:yMode val="edge"/>
          <c:x val="6.7124618381597015E-2"/>
          <c:y val="7.0564740125885497E-2"/>
          <c:w val="0.7623926368668662"/>
          <c:h val="0.78920010834783327"/>
        </c:manualLayout>
      </c:layout>
      <c:area3DChart>
        <c:grouping val="standard"/>
        <c:ser>
          <c:idx val="0"/>
          <c:order val="0"/>
          <c:tx>
            <c:strRef>
              <c:f>Sheet2!$B$13</c:f>
              <c:strCache>
                <c:ptCount val="1"/>
                <c:pt idx="0">
                  <c:v>OVERALL</c:v>
                </c:pt>
              </c:strCache>
            </c:strRef>
          </c:tx>
          <c:cat>
            <c:strRef>
              <c:f>Sheet2!$A$14:$A$22</c:f>
              <c:strCache>
                <c:ptCount val="9"/>
                <c:pt idx="0">
                  <c:v>1</c:v>
                </c:pt>
                <c:pt idx="1">
                  <c:v>2-5</c:v>
                </c:pt>
                <c:pt idx="2">
                  <c:v>6-10</c:v>
                </c:pt>
                <c:pt idx="3">
                  <c:v>10-19</c:v>
                </c:pt>
                <c:pt idx="4">
                  <c:v>20-49</c:v>
                </c:pt>
                <c:pt idx="5">
                  <c:v>50 - 99</c:v>
                </c:pt>
                <c:pt idx="6">
                  <c:v>100 - 249</c:v>
                </c:pt>
                <c:pt idx="7">
                  <c:v>250 +</c:v>
                </c:pt>
                <c:pt idx="8">
                  <c:v>OTHER</c:v>
                </c:pt>
              </c:strCache>
            </c:strRef>
          </c:cat>
          <c:val>
            <c:numRef>
              <c:f>Sheet2!$B$14:$B$22</c:f>
              <c:numCache>
                <c:formatCode>0.00%</c:formatCode>
                <c:ptCount val="9"/>
                <c:pt idx="0">
                  <c:v>1.2037037037037041E-2</c:v>
                </c:pt>
                <c:pt idx="1">
                  <c:v>8.5185185185185197E-2</c:v>
                </c:pt>
                <c:pt idx="2">
                  <c:v>8.8888888888888962E-2</c:v>
                </c:pt>
                <c:pt idx="3">
                  <c:v>0.14074074074074086</c:v>
                </c:pt>
                <c:pt idx="4">
                  <c:v>0.22222222222222221</c:v>
                </c:pt>
                <c:pt idx="5">
                  <c:v>0.12870370370370368</c:v>
                </c:pt>
                <c:pt idx="6">
                  <c:v>8.981481481481482E-2</c:v>
                </c:pt>
                <c:pt idx="7">
                  <c:v>5.8333333333333411E-2</c:v>
                </c:pt>
                <c:pt idx="8">
                  <c:v>0.17407407407407408</c:v>
                </c:pt>
              </c:numCache>
            </c:numRef>
          </c:val>
        </c:ser>
        <c:ser>
          <c:idx val="1"/>
          <c:order val="1"/>
          <c:tx>
            <c:strRef>
              <c:f>Sheet2!$C$13</c:f>
              <c:strCache>
                <c:ptCount val="1"/>
                <c:pt idx="0">
                  <c:v>TOP SCORE</c:v>
                </c:pt>
              </c:strCache>
            </c:strRef>
          </c:tx>
          <c:cat>
            <c:strRef>
              <c:f>Sheet2!$A$14:$A$22</c:f>
              <c:strCache>
                <c:ptCount val="9"/>
                <c:pt idx="0">
                  <c:v>1</c:v>
                </c:pt>
                <c:pt idx="1">
                  <c:v>2-5</c:v>
                </c:pt>
                <c:pt idx="2">
                  <c:v>6-10</c:v>
                </c:pt>
                <c:pt idx="3">
                  <c:v>10-19</c:v>
                </c:pt>
                <c:pt idx="4">
                  <c:v>20-49</c:v>
                </c:pt>
                <c:pt idx="5">
                  <c:v>50 - 99</c:v>
                </c:pt>
                <c:pt idx="6">
                  <c:v>100 - 249</c:v>
                </c:pt>
                <c:pt idx="7">
                  <c:v>250 +</c:v>
                </c:pt>
                <c:pt idx="8">
                  <c:v>OTHER</c:v>
                </c:pt>
              </c:strCache>
            </c:strRef>
          </c:cat>
          <c:val>
            <c:numRef>
              <c:f>Sheet2!$C$14:$C$22</c:f>
              <c:numCache>
                <c:formatCode>0.00%</c:formatCode>
                <c:ptCount val="9"/>
                <c:pt idx="0">
                  <c:v>3.4782608695652174E-2</c:v>
                </c:pt>
                <c:pt idx="1">
                  <c:v>3.7681159420289899E-2</c:v>
                </c:pt>
                <c:pt idx="2">
                  <c:v>5.6000000000000001E-2</c:v>
                </c:pt>
                <c:pt idx="3">
                  <c:v>6.5700483091787484E-2</c:v>
                </c:pt>
                <c:pt idx="4">
                  <c:v>9.0821256038647366E-2</c:v>
                </c:pt>
                <c:pt idx="5">
                  <c:v>0.1285</c:v>
                </c:pt>
                <c:pt idx="6">
                  <c:v>0.11594202898550726</c:v>
                </c:pt>
                <c:pt idx="7">
                  <c:v>0.42030000000000023</c:v>
                </c:pt>
                <c:pt idx="8">
                  <c:v>5.0200000000000002E-2</c:v>
                </c:pt>
              </c:numCache>
            </c:numRef>
          </c:val>
        </c:ser>
        <c:axId val="103938304"/>
        <c:axId val="104333312"/>
        <c:axId val="103928704"/>
      </c:area3DChart>
      <c:catAx>
        <c:axId val="103938304"/>
        <c:scaling>
          <c:orientation val="minMax"/>
        </c:scaling>
        <c:axPos val="b"/>
        <c:tickLblPos val="nextTo"/>
        <c:crossAx val="104333312"/>
        <c:crosses val="autoZero"/>
        <c:auto val="1"/>
        <c:lblAlgn val="ctr"/>
        <c:lblOffset val="100"/>
      </c:catAx>
      <c:valAx>
        <c:axId val="104333312"/>
        <c:scaling>
          <c:orientation val="minMax"/>
        </c:scaling>
        <c:axPos val="l"/>
        <c:majorGridlines/>
        <c:numFmt formatCode="0.00%" sourceLinked="1"/>
        <c:tickLblPos val="nextTo"/>
        <c:crossAx val="103938304"/>
        <c:crosses val="autoZero"/>
        <c:crossBetween val="midCat"/>
      </c:valAx>
      <c:serAx>
        <c:axId val="103928704"/>
        <c:scaling>
          <c:orientation val="minMax"/>
        </c:scaling>
        <c:delete val="1"/>
        <c:axPos val="b"/>
        <c:tickLblPos val="none"/>
        <c:crossAx val="104333312"/>
        <c:crosses val="autoZero"/>
      </c:serAx>
    </c:plotArea>
    <c:legend>
      <c:legendPos val="r"/>
      <c:layout>
        <c:manualLayout>
          <c:xMode val="edge"/>
          <c:yMode val="edge"/>
          <c:x val="0.87411328439448743"/>
          <c:y val="0.29544617729561989"/>
          <c:w val="0.11707980368214441"/>
          <c:h val="0.30998774200360862"/>
        </c:manualLayout>
      </c:layout>
    </c:legend>
    <c:plotVisOnly val="1"/>
  </c:chart>
  <c:spPr>
    <a:noFill/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3059113879421778E-3"/>
          <c:y val="3.1475794412031202E-2"/>
          <c:w val="0.97929110353743165"/>
          <c:h val="0.41796244353929551"/>
        </c:manualLayout>
      </c:layout>
      <c:pie3DChart>
        <c:varyColors val="1"/>
      </c:pie3DChart>
    </c:plotArea>
    <c:legend>
      <c:legendPos val="b"/>
      <c:layout>
        <c:manualLayout>
          <c:xMode val="edge"/>
          <c:yMode val="edge"/>
          <c:x val="3.226630626395581E-2"/>
          <c:y val="0.51768024676180735"/>
          <c:w val="0.94143753672581976"/>
          <c:h val="0.46981980040670185"/>
        </c:manualLayout>
      </c:layout>
      <c:txPr>
        <a:bodyPr/>
        <a:lstStyle/>
        <a:p>
          <a:pPr>
            <a:defRPr sz="1050">
              <a:solidFill>
                <a:schemeClr val="bg1"/>
              </a:solidFill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5193562925846438E-2"/>
          <c:y val="0.12873898364635292"/>
          <c:w val="0.6177610222964558"/>
          <c:h val="0.43375781939838631"/>
        </c:manualLayout>
      </c:layout>
      <c:pie3DChart>
        <c:varyColors val="1"/>
        <c:ser>
          <c:idx val="0"/>
          <c:order val="0"/>
          <c:tx>
            <c:strRef>
              <c:f>SIC_MAJOR!$B$1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explosion val="11"/>
          </c:dPt>
          <c:dPt>
            <c:idx val="1"/>
            <c:explosion val="12"/>
          </c:dPt>
          <c:dLbls>
            <c:txPr>
              <a:bodyPr/>
              <a:lstStyle/>
              <a:p>
                <a:pPr>
                  <a:defRPr>
                    <a:solidFill>
                      <a:schemeClr val="bg2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SIC_MAJOR!$A$2:$A$13</c:f>
              <c:strCache>
                <c:ptCount val="12"/>
                <c:pt idx="0">
                  <c:v>38 - Instruments and Related Products</c:v>
                </c:pt>
                <c:pt idx="1">
                  <c:v>36 - Electronic and Other Electric Equipment</c:v>
                </c:pt>
                <c:pt idx="2">
                  <c:v>35 - Industrial Machinery and Equipment</c:v>
                </c:pt>
                <c:pt idx="3">
                  <c:v>50 - Wholesale Trade - Durable Goods</c:v>
                </c:pt>
                <c:pt idx="4">
                  <c:v>87 - Engineering, Accounting, Research, Management, and Related Services</c:v>
                </c:pt>
                <c:pt idx="5">
                  <c:v>73 - Business Services</c:v>
                </c:pt>
                <c:pt idx="6">
                  <c:v>34 - Fabricated Metal Products</c:v>
                </c:pt>
                <c:pt idx="7">
                  <c:v>39 - Miscellaneous Manufacturing Industries</c:v>
                </c:pt>
                <c:pt idx="8">
                  <c:v>80 - Health Services</c:v>
                </c:pt>
                <c:pt idx="9">
                  <c:v>81 - Legal Services</c:v>
                </c:pt>
                <c:pt idx="10">
                  <c:v>28 - Chemicals and Allied Products</c:v>
                </c:pt>
                <c:pt idx="11">
                  <c:v>Other Less than 1%</c:v>
                </c:pt>
              </c:strCache>
            </c:strRef>
          </c:cat>
          <c:val>
            <c:numRef>
              <c:f>SIC_MAJOR!$B$2:$B$13</c:f>
              <c:numCache>
                <c:formatCode>0.00%</c:formatCode>
                <c:ptCount val="12"/>
                <c:pt idx="0">
                  <c:v>0.2738853503184715</c:v>
                </c:pt>
                <c:pt idx="1">
                  <c:v>0.10987261146496816</c:v>
                </c:pt>
                <c:pt idx="2">
                  <c:v>0.10509554140127401</c:v>
                </c:pt>
                <c:pt idx="3">
                  <c:v>9.8726114649681548E-2</c:v>
                </c:pt>
                <c:pt idx="4">
                  <c:v>7.484076433121023E-2</c:v>
                </c:pt>
                <c:pt idx="5">
                  <c:v>5.5732484076433185E-2</c:v>
                </c:pt>
                <c:pt idx="6">
                  <c:v>3.0254777070063719E-2</c:v>
                </c:pt>
                <c:pt idx="7">
                  <c:v>1.2738853503184714E-2</c:v>
                </c:pt>
                <c:pt idx="8">
                  <c:v>1.2738853503184714E-2</c:v>
                </c:pt>
                <c:pt idx="9">
                  <c:v>1.2738853503184714E-2</c:v>
                </c:pt>
                <c:pt idx="10">
                  <c:v>1.1146496815286623E-2</c:v>
                </c:pt>
                <c:pt idx="11">
                  <c:v>0.20219999999999999</c:v>
                </c:pt>
              </c:numCache>
            </c:numRef>
          </c:val>
        </c:ser>
        <c:dLbls>
          <c:showPercent val="1"/>
        </c:dLbls>
      </c:pie3DChart>
    </c:plotArea>
    <c:legend>
      <c:legendPos val="b"/>
      <c:layout>
        <c:manualLayout>
          <c:xMode val="edge"/>
          <c:yMode val="edge"/>
          <c:x val="7.3064609348073933E-2"/>
          <c:y val="0.59280774170957728"/>
          <c:w val="0.85387078130385263"/>
          <c:h val="0.26893466191461812"/>
        </c:manualLayout>
      </c:layout>
      <c:overlay val="1"/>
      <c:txPr>
        <a:bodyPr/>
        <a:lstStyle/>
        <a:p>
          <a:pPr>
            <a:defRPr>
              <a:solidFill>
                <a:schemeClr val="bg2"/>
              </a:solidFill>
            </a:defRPr>
          </a:pPr>
          <a:endParaRPr lang="en-US"/>
        </a:p>
      </c:txPr>
    </c:legend>
    <c:plotVisOnly val="1"/>
  </c:chart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D9545-C577-483A-B0D6-0817ACBD4B2C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FBC8E-EA3B-4B75-B98E-EAAAB2F2289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Optima" pitchFamily="34" charset="0"/>
            </a:rPr>
            <a:t>Raw </a:t>
          </a:r>
          <a:r>
            <a:rPr lang="en-US" dirty="0" err="1" smtClean="0">
              <a:solidFill>
                <a:schemeClr val="bg1"/>
              </a:solidFill>
              <a:latin typeface="Optima" pitchFamily="34" charset="0"/>
            </a:rPr>
            <a:t>NFi</a:t>
          </a:r>
          <a:r>
            <a:rPr lang="en-US" dirty="0" smtClean="0">
              <a:solidFill>
                <a:schemeClr val="bg1"/>
              </a:solidFill>
              <a:latin typeface="Optima" pitchFamily="34" charset="0"/>
            </a:rPr>
            <a:t> Files</a:t>
          </a:r>
          <a:r>
            <a:rPr lang="en-US" dirty="0" smtClean="0">
              <a:solidFill>
                <a:schemeClr val="bg1"/>
              </a:solidFill>
              <a:latin typeface="Impact" pitchFamily="34" charset="0"/>
            </a:rPr>
            <a:t>   </a:t>
          </a:r>
          <a:endParaRPr lang="en-US" dirty="0">
            <a:solidFill>
              <a:schemeClr val="bg1"/>
            </a:solidFill>
            <a:latin typeface="Impact" pitchFamily="34" charset="0"/>
          </a:endParaRPr>
        </a:p>
      </dgm:t>
    </dgm:pt>
    <dgm:pt modelId="{2EE34390-A313-4A91-994B-BB568457AA76}" type="parTrans" cxnId="{E0439212-C128-46E7-9CC1-0DB2D9207157}">
      <dgm:prSet/>
      <dgm:spPr/>
      <dgm:t>
        <a:bodyPr/>
        <a:lstStyle/>
        <a:p>
          <a:endParaRPr lang="en-US"/>
        </a:p>
      </dgm:t>
    </dgm:pt>
    <dgm:pt modelId="{C5E0E963-7A16-4219-8468-D737F9CD724F}" type="sibTrans" cxnId="{E0439212-C128-46E7-9CC1-0DB2D9207157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8635B85-D1A4-4A9B-BF9B-452100A264CE}">
      <dgm:prSet phldrT="[Text]" custT="1"/>
      <dgm:spPr/>
      <dgm:t>
        <a:bodyPr/>
        <a:lstStyle/>
        <a:p>
          <a:r>
            <a:rPr lang="en-US" sz="1200" dirty="0" smtClean="0"/>
            <a:t>3 Separate Input Files</a:t>
          </a:r>
          <a:endParaRPr lang="en-US" sz="1200" dirty="0"/>
        </a:p>
      </dgm:t>
    </dgm:pt>
    <dgm:pt modelId="{3B83A329-5843-4730-87A2-08D14C1647B2}" type="parTrans" cxnId="{51B43650-6D5A-48C8-AC33-CBE21FDF412C}">
      <dgm:prSet/>
      <dgm:spPr/>
      <dgm:t>
        <a:bodyPr/>
        <a:lstStyle/>
        <a:p>
          <a:endParaRPr lang="en-US"/>
        </a:p>
      </dgm:t>
    </dgm:pt>
    <dgm:pt modelId="{CB84E337-298F-4A4B-8239-F34EBF9B86EB}" type="sibTrans" cxnId="{51B43650-6D5A-48C8-AC33-CBE21FDF412C}">
      <dgm:prSet/>
      <dgm:spPr/>
      <dgm:t>
        <a:bodyPr/>
        <a:lstStyle/>
        <a:p>
          <a:endParaRPr lang="en-US"/>
        </a:p>
      </dgm:t>
    </dgm:pt>
    <dgm:pt modelId="{7AE00FC6-97EA-4994-8F49-CA4E5E1652D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Optima" pitchFamily="34" charset="0"/>
            </a:rPr>
            <a:t>Conversion</a:t>
          </a:r>
          <a:r>
            <a:rPr lang="en-US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 and Cleansing</a:t>
          </a:r>
          <a:endParaRPr lang="en-US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gm:t>
    </dgm:pt>
    <dgm:pt modelId="{2AFBFDCE-C12C-4026-A942-26E393FC2038}" type="parTrans" cxnId="{CF9DD46F-70B3-41AA-9E40-8BA35491CF0E}">
      <dgm:prSet/>
      <dgm:spPr/>
      <dgm:t>
        <a:bodyPr/>
        <a:lstStyle/>
        <a:p>
          <a:endParaRPr lang="en-US"/>
        </a:p>
      </dgm:t>
    </dgm:pt>
    <dgm:pt modelId="{84E45579-C490-49C9-ABD2-4540DAA17282}" type="sibTrans" cxnId="{CF9DD46F-70B3-41AA-9E40-8BA35491CF0E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01B52DF-26BE-4F2F-A4B5-2BC611FB5A7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Verify Data per layout</a:t>
          </a:r>
          <a:endParaRPr lang="en-US" sz="1200" dirty="0"/>
        </a:p>
      </dgm:t>
    </dgm:pt>
    <dgm:pt modelId="{E83805BB-5CAD-4300-A220-24D35A044054}" type="parTrans" cxnId="{E2EFB7F5-5B0B-4756-86B5-21872A1E5D09}">
      <dgm:prSet/>
      <dgm:spPr/>
      <dgm:t>
        <a:bodyPr/>
        <a:lstStyle/>
        <a:p>
          <a:endParaRPr lang="en-US"/>
        </a:p>
      </dgm:t>
    </dgm:pt>
    <dgm:pt modelId="{1B7C7FC6-EBDF-4357-BC8C-14727594F48C}" type="sibTrans" cxnId="{E2EFB7F5-5B0B-4756-86B5-21872A1E5D09}">
      <dgm:prSet/>
      <dgm:spPr/>
      <dgm:t>
        <a:bodyPr/>
        <a:lstStyle/>
        <a:p>
          <a:endParaRPr lang="en-US"/>
        </a:p>
      </dgm:t>
    </dgm:pt>
    <dgm:pt modelId="{D4EB4C20-C771-4A78-8379-60A68F042B60}">
      <dgm:prSet phldrT="[Text]"/>
      <dgm:spPr/>
      <dgm:t>
        <a:bodyPr/>
        <a:lstStyle/>
        <a:p>
          <a:r>
            <a:rPr lang="en-US" dirty="0" smtClean="0">
              <a:latin typeface="Optima" pitchFamily="34" charset="0"/>
            </a:rPr>
            <a:t>Final Input to Process </a:t>
          </a:r>
          <a:endParaRPr lang="en-US" dirty="0">
            <a:latin typeface="Optima" pitchFamily="34" charset="0"/>
          </a:endParaRPr>
        </a:p>
      </dgm:t>
    </dgm:pt>
    <dgm:pt modelId="{0E637B3B-4696-463D-BBE2-F2F022F684E7}" type="parTrans" cxnId="{E761C480-9041-405F-95FB-A07533610162}">
      <dgm:prSet/>
      <dgm:spPr/>
      <dgm:t>
        <a:bodyPr/>
        <a:lstStyle/>
        <a:p>
          <a:endParaRPr lang="en-US"/>
        </a:p>
      </dgm:t>
    </dgm:pt>
    <dgm:pt modelId="{C3AA07A9-3B33-4644-AEF3-293146402D13}" type="sibTrans" cxnId="{E761C480-9041-405F-95FB-A07533610162}">
      <dgm:prSet/>
      <dgm:spPr/>
      <dgm:t>
        <a:bodyPr/>
        <a:lstStyle/>
        <a:p>
          <a:endParaRPr lang="en-US"/>
        </a:p>
      </dgm:t>
    </dgm:pt>
    <dgm:pt modelId="{39BE0648-DFE6-4DCC-898B-3CB41B9CEB25}">
      <dgm:prSet phldrT="[Text]" custT="1"/>
      <dgm:spPr/>
      <dgm:t>
        <a:bodyPr/>
        <a:lstStyle/>
        <a:p>
          <a:r>
            <a:rPr lang="en-US" sz="1200" dirty="0" smtClean="0"/>
            <a:t>2,425 Unique Customer Records</a:t>
          </a:r>
          <a:endParaRPr lang="en-US" sz="1200" dirty="0"/>
        </a:p>
      </dgm:t>
    </dgm:pt>
    <dgm:pt modelId="{DDD48904-352C-4C16-BE69-23776B46EAC3}" type="parTrans" cxnId="{006C3540-149F-4660-B2F9-9DC6766300B2}">
      <dgm:prSet/>
      <dgm:spPr/>
      <dgm:t>
        <a:bodyPr/>
        <a:lstStyle/>
        <a:p>
          <a:endParaRPr lang="en-US"/>
        </a:p>
      </dgm:t>
    </dgm:pt>
    <dgm:pt modelId="{F348E4B2-4103-4D45-8DAE-80D687F97EFE}" type="sibTrans" cxnId="{006C3540-149F-4660-B2F9-9DC6766300B2}">
      <dgm:prSet/>
      <dgm:spPr/>
      <dgm:t>
        <a:bodyPr/>
        <a:lstStyle/>
        <a:p>
          <a:endParaRPr lang="en-US"/>
        </a:p>
      </dgm:t>
    </dgm:pt>
    <dgm:pt modelId="{B7BE6592-A446-4AF1-BE56-F6C7908E2F47}">
      <dgm:prSet phldrT="[Text]" custT="1"/>
      <dgm:spPr/>
      <dgm:t>
        <a:bodyPr/>
        <a:lstStyle/>
        <a:p>
          <a:r>
            <a:rPr lang="en-US" sz="1100" dirty="0" err="1" smtClean="0"/>
            <a:t>leadcontact</a:t>
          </a:r>
          <a:r>
            <a:rPr lang="en-US" sz="1100" dirty="0" smtClean="0"/>
            <a:t>:  18,046</a:t>
          </a:r>
          <a:endParaRPr lang="en-US" sz="1100" dirty="0"/>
        </a:p>
      </dgm:t>
    </dgm:pt>
    <dgm:pt modelId="{CE8FBAB0-5852-4C56-9BBD-EDC7060AB858}" type="parTrans" cxnId="{04EAB3F3-073D-47B9-A3FF-FE2CCBFE92C3}">
      <dgm:prSet/>
      <dgm:spPr/>
      <dgm:t>
        <a:bodyPr/>
        <a:lstStyle/>
        <a:p>
          <a:endParaRPr lang="en-US"/>
        </a:p>
      </dgm:t>
    </dgm:pt>
    <dgm:pt modelId="{D01AFDEC-9230-4083-92AC-F1F19E9A4C81}" type="sibTrans" cxnId="{04EAB3F3-073D-47B9-A3FF-FE2CCBFE92C3}">
      <dgm:prSet/>
      <dgm:spPr/>
      <dgm:t>
        <a:bodyPr/>
        <a:lstStyle/>
        <a:p>
          <a:endParaRPr lang="en-US"/>
        </a:p>
      </dgm:t>
    </dgm:pt>
    <dgm:pt modelId="{667FA27B-F8C8-49BF-A8CE-2FB7CED3247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Identify &amp; Consolidate Duplicates</a:t>
          </a:r>
          <a:endParaRPr lang="en-US" sz="1200" dirty="0"/>
        </a:p>
      </dgm:t>
    </dgm:pt>
    <dgm:pt modelId="{B6726E01-32CA-4A55-864B-6A1E9D1ADC02}" type="parTrans" cxnId="{C87FA2D6-2424-4291-86DD-FEB0033EA134}">
      <dgm:prSet/>
      <dgm:spPr/>
      <dgm:t>
        <a:bodyPr/>
        <a:lstStyle/>
        <a:p>
          <a:endParaRPr lang="en-US"/>
        </a:p>
      </dgm:t>
    </dgm:pt>
    <dgm:pt modelId="{6B1B62AE-0D45-4EBE-BD39-070D64F04F3D}" type="sibTrans" cxnId="{C87FA2D6-2424-4291-86DD-FEB0033EA134}">
      <dgm:prSet/>
      <dgm:spPr/>
      <dgm:t>
        <a:bodyPr/>
        <a:lstStyle/>
        <a:p>
          <a:endParaRPr lang="en-US"/>
        </a:p>
      </dgm:t>
    </dgm:pt>
    <dgm:pt modelId="{631BD505-2F99-42FF-B9CA-C75E8FCD75C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Assign Unique ID</a:t>
          </a:r>
          <a:endParaRPr lang="en-US" sz="1200" dirty="0"/>
        </a:p>
      </dgm:t>
    </dgm:pt>
    <dgm:pt modelId="{31ED904D-A12D-4836-89A4-75468327EB1F}" type="parTrans" cxnId="{A7D2D879-16C3-4D8D-AFE2-5BC5C20D9147}">
      <dgm:prSet/>
      <dgm:spPr/>
      <dgm:t>
        <a:bodyPr/>
        <a:lstStyle/>
        <a:p>
          <a:endParaRPr lang="en-US"/>
        </a:p>
      </dgm:t>
    </dgm:pt>
    <dgm:pt modelId="{97D33F06-7AE5-4861-AA73-2FDF9116EE3F}" type="sibTrans" cxnId="{A7D2D879-16C3-4D8D-AFE2-5BC5C20D9147}">
      <dgm:prSet/>
      <dgm:spPr/>
      <dgm:t>
        <a:bodyPr/>
        <a:lstStyle/>
        <a:p>
          <a:endParaRPr lang="en-US"/>
        </a:p>
      </dgm:t>
    </dgm:pt>
    <dgm:pt modelId="{985B88E5-7224-4949-BF79-CCC90DB3910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Standardize formats</a:t>
          </a:r>
          <a:endParaRPr lang="en-US" sz="1200" dirty="0"/>
        </a:p>
      </dgm:t>
    </dgm:pt>
    <dgm:pt modelId="{720F965C-0F6D-448A-AF38-A99EBDCBFF5C}" type="parTrans" cxnId="{41B6AAE8-6A0C-40A9-B925-84244A0F5AFD}">
      <dgm:prSet/>
      <dgm:spPr/>
      <dgm:t>
        <a:bodyPr/>
        <a:lstStyle/>
        <a:p>
          <a:endParaRPr lang="en-US"/>
        </a:p>
      </dgm:t>
    </dgm:pt>
    <dgm:pt modelId="{8AADA7F8-B610-42D8-B26D-3D328D33F3B6}" type="sibTrans" cxnId="{41B6AAE8-6A0C-40A9-B925-84244A0F5AFD}">
      <dgm:prSet/>
      <dgm:spPr/>
      <dgm:t>
        <a:bodyPr/>
        <a:lstStyle/>
        <a:p>
          <a:endParaRPr lang="en-US"/>
        </a:p>
      </dgm:t>
    </dgm:pt>
    <dgm:pt modelId="{2CC42D68-1A9F-4D3C-8593-1C3BDA0E1692}">
      <dgm:prSet phldrT="[Text]" custT="1"/>
      <dgm:spPr/>
      <dgm:t>
        <a:bodyPr/>
        <a:lstStyle/>
        <a:p>
          <a:r>
            <a:rPr lang="en-US" sz="1100" dirty="0" err="1" smtClean="0"/>
            <a:t>customersales</a:t>
          </a:r>
          <a:r>
            <a:rPr lang="en-US" sz="1100" dirty="0" smtClean="0"/>
            <a:t>: 28,597</a:t>
          </a:r>
          <a:endParaRPr lang="en-US" sz="1100" dirty="0"/>
        </a:p>
      </dgm:t>
    </dgm:pt>
    <dgm:pt modelId="{575CBAA8-BCED-41FB-BE10-5956DBC2296D}" type="parTrans" cxnId="{58473ABF-DE8E-4C01-AD5E-22A4E310F584}">
      <dgm:prSet/>
      <dgm:spPr/>
      <dgm:t>
        <a:bodyPr/>
        <a:lstStyle/>
        <a:p>
          <a:endParaRPr lang="en-US"/>
        </a:p>
      </dgm:t>
    </dgm:pt>
    <dgm:pt modelId="{4E708673-44EB-4A2C-8939-82DE0C5AE21E}" type="sibTrans" cxnId="{58473ABF-DE8E-4C01-AD5E-22A4E310F584}">
      <dgm:prSet/>
      <dgm:spPr/>
      <dgm:t>
        <a:bodyPr/>
        <a:lstStyle/>
        <a:p>
          <a:endParaRPr lang="en-US"/>
        </a:p>
      </dgm:t>
    </dgm:pt>
    <dgm:pt modelId="{648D1A3B-4E1D-4868-84CA-D70B7BDDA8B9}">
      <dgm:prSet phldrT="[Text]" custT="1"/>
      <dgm:spPr/>
      <dgm:t>
        <a:bodyPr/>
        <a:lstStyle/>
        <a:p>
          <a:r>
            <a:rPr lang="en-US" sz="1100" dirty="0" err="1" smtClean="0"/>
            <a:t>Leadaddress</a:t>
          </a:r>
          <a:r>
            <a:rPr lang="en-US" sz="1100" dirty="0" smtClean="0"/>
            <a:t>: 19,356</a:t>
          </a:r>
          <a:endParaRPr lang="en-US" sz="1100" dirty="0"/>
        </a:p>
      </dgm:t>
    </dgm:pt>
    <dgm:pt modelId="{96A4CF96-80CA-4E7C-8F82-B6B3B9BFD903}" type="parTrans" cxnId="{38F38C97-3EBE-4B02-BB4F-7DBF148B746A}">
      <dgm:prSet/>
      <dgm:spPr/>
      <dgm:t>
        <a:bodyPr/>
        <a:lstStyle/>
        <a:p>
          <a:endParaRPr lang="en-US"/>
        </a:p>
      </dgm:t>
    </dgm:pt>
    <dgm:pt modelId="{F4A0BB02-9A8A-473D-B204-3D26C263BAE4}" type="sibTrans" cxnId="{38F38C97-3EBE-4B02-BB4F-7DBF148B746A}">
      <dgm:prSet/>
      <dgm:spPr/>
      <dgm:t>
        <a:bodyPr/>
        <a:lstStyle/>
        <a:p>
          <a:endParaRPr lang="en-US"/>
        </a:p>
      </dgm:t>
    </dgm:pt>
    <dgm:pt modelId="{649F1356-30D4-4A9F-B729-21577254F684}">
      <dgm:prSet phldrT="[Text]" custT="1"/>
      <dgm:spPr/>
      <dgm:t>
        <a:bodyPr/>
        <a:lstStyle/>
        <a:p>
          <a:r>
            <a:rPr lang="en-US" sz="1000" dirty="0" smtClean="0"/>
            <a:t>CUST_NUMB</a:t>
          </a:r>
          <a:endParaRPr lang="en-US" sz="1000" dirty="0"/>
        </a:p>
      </dgm:t>
    </dgm:pt>
    <dgm:pt modelId="{584224E0-B329-4410-92E0-2988F5490A04}" type="parTrans" cxnId="{121E24F2-6AE3-4F81-8F65-0B8FBDAF8FC1}">
      <dgm:prSet/>
      <dgm:spPr/>
      <dgm:t>
        <a:bodyPr/>
        <a:lstStyle/>
        <a:p>
          <a:endParaRPr lang="en-US"/>
        </a:p>
      </dgm:t>
    </dgm:pt>
    <dgm:pt modelId="{E619C150-D92D-4E2A-BF73-C676CBD4782C}" type="sibTrans" cxnId="{121E24F2-6AE3-4F81-8F65-0B8FBDAF8FC1}">
      <dgm:prSet/>
      <dgm:spPr/>
      <dgm:t>
        <a:bodyPr/>
        <a:lstStyle/>
        <a:p>
          <a:endParaRPr lang="en-US"/>
        </a:p>
      </dgm:t>
    </dgm:pt>
    <dgm:pt modelId="{B933968B-27A4-40A0-8F84-14641A8CFFEF}">
      <dgm:prSet phldrT="[Text]" custT="1"/>
      <dgm:spPr/>
      <dgm:t>
        <a:bodyPr/>
        <a:lstStyle/>
        <a:p>
          <a:r>
            <a:rPr lang="en-US" sz="1200" dirty="0" smtClean="0"/>
            <a:t>Key Fields:</a:t>
          </a:r>
          <a:endParaRPr lang="en-US" sz="1100" dirty="0"/>
        </a:p>
      </dgm:t>
    </dgm:pt>
    <dgm:pt modelId="{D7576327-4D48-47FC-AB70-A3B615CEBAF5}" type="parTrans" cxnId="{38ABB67D-3081-48C0-9EFC-E40A59C6E49A}">
      <dgm:prSet/>
      <dgm:spPr/>
      <dgm:t>
        <a:bodyPr/>
        <a:lstStyle/>
        <a:p>
          <a:endParaRPr lang="en-US"/>
        </a:p>
      </dgm:t>
    </dgm:pt>
    <dgm:pt modelId="{2C1639D1-31F2-4C55-B2E3-FB9C2C74B4F7}" type="sibTrans" cxnId="{38ABB67D-3081-48C0-9EFC-E40A59C6E49A}">
      <dgm:prSet/>
      <dgm:spPr/>
      <dgm:t>
        <a:bodyPr/>
        <a:lstStyle/>
        <a:p>
          <a:endParaRPr lang="en-US"/>
        </a:p>
      </dgm:t>
    </dgm:pt>
    <dgm:pt modelId="{A7F2DBE2-E9CA-47E4-831F-F6262E4FF8CA}">
      <dgm:prSet phldrT="[Text]" custT="1"/>
      <dgm:spPr/>
      <dgm:t>
        <a:bodyPr/>
        <a:lstStyle/>
        <a:p>
          <a:endParaRPr lang="en-US" sz="1100" dirty="0"/>
        </a:p>
      </dgm:t>
    </dgm:pt>
    <dgm:pt modelId="{79C9B7BC-4401-4AE7-A9D6-C8AC64B35D75}" type="parTrans" cxnId="{CC399842-DAFE-4E14-9C89-ACD1113F8097}">
      <dgm:prSet/>
      <dgm:spPr/>
      <dgm:t>
        <a:bodyPr/>
        <a:lstStyle/>
        <a:p>
          <a:endParaRPr lang="en-US"/>
        </a:p>
      </dgm:t>
    </dgm:pt>
    <dgm:pt modelId="{750711AA-8C72-40E6-929C-7813B7FC17B7}" type="sibTrans" cxnId="{CC399842-DAFE-4E14-9C89-ACD1113F8097}">
      <dgm:prSet/>
      <dgm:spPr/>
      <dgm:t>
        <a:bodyPr/>
        <a:lstStyle/>
        <a:p>
          <a:endParaRPr lang="en-US"/>
        </a:p>
      </dgm:t>
    </dgm:pt>
    <dgm:pt modelId="{6D494D99-5848-453C-897C-FF1249199C39}">
      <dgm:prSet phldrT="[Text]" custT="1"/>
      <dgm:spPr/>
      <dgm:t>
        <a:bodyPr/>
        <a:lstStyle/>
        <a:p>
          <a:r>
            <a:rPr lang="en-US" sz="1000" dirty="0" smtClean="0"/>
            <a:t>JOB_NUMB</a:t>
          </a:r>
          <a:endParaRPr lang="en-US" sz="1000" dirty="0"/>
        </a:p>
      </dgm:t>
    </dgm:pt>
    <dgm:pt modelId="{E32D219F-A8EF-4804-9435-B71D765A5D8C}" type="parTrans" cxnId="{C66FE19D-60A7-4B20-AC94-81BF442D252C}">
      <dgm:prSet/>
      <dgm:spPr/>
      <dgm:t>
        <a:bodyPr/>
        <a:lstStyle/>
        <a:p>
          <a:endParaRPr lang="en-US"/>
        </a:p>
      </dgm:t>
    </dgm:pt>
    <dgm:pt modelId="{F0192BF0-7AA5-4B75-AD2D-117A4C0F82E7}" type="sibTrans" cxnId="{C66FE19D-60A7-4B20-AC94-81BF442D252C}">
      <dgm:prSet/>
      <dgm:spPr/>
      <dgm:t>
        <a:bodyPr/>
        <a:lstStyle/>
        <a:p>
          <a:endParaRPr lang="en-US"/>
        </a:p>
      </dgm:t>
    </dgm:pt>
    <dgm:pt modelId="{0DF124E5-0507-42FF-B452-BF85F3A5BCF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Join Files based on unique identifiers </a:t>
          </a:r>
          <a:endParaRPr lang="en-US" sz="1200" dirty="0"/>
        </a:p>
      </dgm:t>
    </dgm:pt>
    <dgm:pt modelId="{32241707-BD8E-4248-9C04-814969BBDF41}" type="parTrans" cxnId="{17915941-5883-46E6-8684-8FAF4DB060D5}">
      <dgm:prSet/>
      <dgm:spPr/>
      <dgm:t>
        <a:bodyPr/>
        <a:lstStyle/>
        <a:p>
          <a:endParaRPr lang="en-US"/>
        </a:p>
      </dgm:t>
    </dgm:pt>
    <dgm:pt modelId="{3196C4D9-96F3-4B23-9B2A-F40E0E5E4175}" type="sibTrans" cxnId="{17915941-5883-46E6-8684-8FAF4DB060D5}">
      <dgm:prSet/>
      <dgm:spPr/>
      <dgm:t>
        <a:bodyPr/>
        <a:lstStyle/>
        <a:p>
          <a:endParaRPr lang="en-US"/>
        </a:p>
      </dgm:t>
    </dgm:pt>
    <dgm:pt modelId="{6044886A-B828-4120-9489-2CCE4856868A}">
      <dgm:prSet phldrT="[Text]" custT="1"/>
      <dgm:spPr/>
      <dgm:t>
        <a:bodyPr/>
        <a:lstStyle/>
        <a:p>
          <a:r>
            <a:rPr lang="en-US" sz="1200" dirty="0" smtClean="0"/>
            <a:t> Unique Accounts Identified by </a:t>
          </a:r>
          <a:r>
            <a:rPr lang="en-US" sz="1200" dirty="0" err="1" smtClean="0"/>
            <a:t>Cust_Numb</a:t>
          </a:r>
          <a:r>
            <a:rPr lang="en-US" sz="1200" dirty="0" smtClean="0"/>
            <a:t> </a:t>
          </a:r>
          <a:endParaRPr lang="en-US" sz="1200" dirty="0"/>
        </a:p>
      </dgm:t>
    </dgm:pt>
    <dgm:pt modelId="{EA0945BD-DF91-4B15-B62D-FC0A8CE24971}" type="parTrans" cxnId="{98C2A6CE-9B8B-4F7E-8A04-B9B825B25E38}">
      <dgm:prSet/>
      <dgm:spPr/>
      <dgm:t>
        <a:bodyPr/>
        <a:lstStyle/>
        <a:p>
          <a:endParaRPr lang="en-US"/>
        </a:p>
      </dgm:t>
    </dgm:pt>
    <dgm:pt modelId="{A6E3524B-EE0A-4952-9B32-A2C20077535D}" type="sibTrans" cxnId="{98C2A6CE-9B8B-4F7E-8A04-B9B825B25E38}">
      <dgm:prSet/>
      <dgm:spPr/>
      <dgm:t>
        <a:bodyPr/>
        <a:lstStyle/>
        <a:p>
          <a:endParaRPr lang="en-US"/>
        </a:p>
      </dgm:t>
    </dgm:pt>
    <dgm:pt modelId="{426E0B43-797D-45A6-B0D4-A4DB04B64204}">
      <dgm:prSet phldrT="[Text]" custT="1"/>
      <dgm:spPr/>
      <dgm:t>
        <a:bodyPr/>
        <a:lstStyle/>
        <a:p>
          <a:r>
            <a:rPr lang="en-US" sz="1000" dirty="0" smtClean="0"/>
            <a:t>SALES_DLR</a:t>
          </a:r>
          <a:endParaRPr lang="en-US" sz="1000" dirty="0"/>
        </a:p>
      </dgm:t>
    </dgm:pt>
    <dgm:pt modelId="{BAAD2EC1-F7B4-4055-9840-0DBD849274B5}" type="parTrans" cxnId="{7455617D-09D2-4760-9E1B-DF49236D38A0}">
      <dgm:prSet/>
      <dgm:spPr/>
      <dgm:t>
        <a:bodyPr/>
        <a:lstStyle/>
        <a:p>
          <a:endParaRPr lang="en-US"/>
        </a:p>
      </dgm:t>
    </dgm:pt>
    <dgm:pt modelId="{2F3E5F3A-8E5E-4D8A-BC90-A77B8E85C1A2}" type="sibTrans" cxnId="{7455617D-09D2-4760-9E1B-DF49236D38A0}">
      <dgm:prSet/>
      <dgm:spPr/>
      <dgm:t>
        <a:bodyPr/>
        <a:lstStyle/>
        <a:p>
          <a:endParaRPr lang="en-US"/>
        </a:p>
      </dgm:t>
    </dgm:pt>
    <dgm:pt modelId="{BDFAC1AA-4319-43B5-AC16-FC77268138A2}">
      <dgm:prSet phldrT="[Text]" custT="1"/>
      <dgm:spPr/>
      <dgm:t>
        <a:bodyPr/>
        <a:lstStyle/>
        <a:p>
          <a:r>
            <a:rPr lang="en-US" sz="1000" dirty="0" smtClean="0"/>
            <a:t>Date </a:t>
          </a:r>
          <a:r>
            <a:rPr lang="en-US" sz="1000" dirty="0" err="1" smtClean="0"/>
            <a:t>Orderd</a:t>
          </a:r>
          <a:endParaRPr lang="en-US" sz="1000" dirty="0"/>
        </a:p>
      </dgm:t>
    </dgm:pt>
    <dgm:pt modelId="{0CFE7C3C-6E39-494E-9DDC-83A6811680D9}" type="parTrans" cxnId="{30C1D796-15B1-4D8D-B0F4-802F81219122}">
      <dgm:prSet/>
      <dgm:spPr/>
      <dgm:t>
        <a:bodyPr/>
        <a:lstStyle/>
        <a:p>
          <a:endParaRPr lang="en-US"/>
        </a:p>
      </dgm:t>
    </dgm:pt>
    <dgm:pt modelId="{9BC03AB5-2294-458B-9C65-2C67F14AB62C}" type="sibTrans" cxnId="{30C1D796-15B1-4D8D-B0F4-802F81219122}">
      <dgm:prSet/>
      <dgm:spPr/>
      <dgm:t>
        <a:bodyPr/>
        <a:lstStyle/>
        <a:p>
          <a:endParaRPr lang="en-US"/>
        </a:p>
      </dgm:t>
    </dgm:pt>
    <dgm:pt modelId="{3DEC2456-5571-4D48-92AB-249CBCA74E3A}">
      <dgm:prSet phldrT="[Text]" custT="1"/>
      <dgm:spPr/>
      <dgm:t>
        <a:bodyPr/>
        <a:lstStyle/>
        <a:p>
          <a:endParaRPr lang="en-US" sz="1000" dirty="0"/>
        </a:p>
      </dgm:t>
    </dgm:pt>
    <dgm:pt modelId="{12F015D4-78A7-4EE3-9AC0-81952C5B0060}" type="parTrans" cxnId="{9D895076-22A3-4397-9566-F9962EF04863}">
      <dgm:prSet/>
      <dgm:spPr/>
      <dgm:t>
        <a:bodyPr/>
        <a:lstStyle/>
        <a:p>
          <a:endParaRPr lang="en-US"/>
        </a:p>
      </dgm:t>
    </dgm:pt>
    <dgm:pt modelId="{5DB83115-5CEC-47A6-B690-9FE03AFBC1FC}" type="sibTrans" cxnId="{9D895076-22A3-4397-9566-F9962EF04863}">
      <dgm:prSet/>
      <dgm:spPr/>
      <dgm:t>
        <a:bodyPr/>
        <a:lstStyle/>
        <a:p>
          <a:endParaRPr lang="en-US"/>
        </a:p>
      </dgm:t>
    </dgm:pt>
    <dgm:pt modelId="{F8C4CE5C-7B9D-4D5F-AC3F-D38FC14C9602}">
      <dgm:prSet phldrT="[Text]" custT="1"/>
      <dgm:spPr/>
      <dgm:t>
        <a:bodyPr/>
        <a:lstStyle/>
        <a:p>
          <a:r>
            <a:rPr lang="en-US" sz="1000" dirty="0" smtClean="0"/>
            <a:t>LEAD_NUMB</a:t>
          </a:r>
          <a:endParaRPr lang="en-US" sz="1000" dirty="0"/>
        </a:p>
      </dgm:t>
    </dgm:pt>
    <dgm:pt modelId="{62496558-F919-4736-B425-923218394208}" type="parTrans" cxnId="{67F7259A-78D4-4F04-8838-2D9D100B06C3}">
      <dgm:prSet/>
      <dgm:spPr/>
      <dgm:t>
        <a:bodyPr/>
        <a:lstStyle/>
        <a:p>
          <a:endParaRPr lang="en-US"/>
        </a:p>
      </dgm:t>
    </dgm:pt>
    <dgm:pt modelId="{DDFBDC09-2D63-45D9-A5DA-6F3F25423716}" type="sibTrans" cxnId="{67F7259A-78D4-4F04-8838-2D9D100B06C3}">
      <dgm:prSet/>
      <dgm:spPr/>
      <dgm:t>
        <a:bodyPr/>
        <a:lstStyle/>
        <a:p>
          <a:endParaRPr lang="en-US"/>
        </a:p>
      </dgm:t>
    </dgm:pt>
    <dgm:pt modelId="{32FF98F0-A070-42A1-8F29-2F4A247B08A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Address Hygiene</a:t>
          </a:r>
          <a:endParaRPr lang="en-US" sz="1200" dirty="0"/>
        </a:p>
      </dgm:t>
    </dgm:pt>
    <dgm:pt modelId="{9E383C72-AFA9-4717-916C-9BBD48AA296E}" type="parTrans" cxnId="{D7075016-FA30-4405-A504-00412C726551}">
      <dgm:prSet/>
      <dgm:spPr/>
      <dgm:t>
        <a:bodyPr/>
        <a:lstStyle/>
        <a:p>
          <a:endParaRPr lang="en-US"/>
        </a:p>
      </dgm:t>
    </dgm:pt>
    <dgm:pt modelId="{B0A5FA3F-D151-4574-9206-D5C3E85848F4}" type="sibTrans" cxnId="{D7075016-FA30-4405-A504-00412C726551}">
      <dgm:prSet/>
      <dgm:spPr/>
      <dgm:t>
        <a:bodyPr/>
        <a:lstStyle/>
        <a:p>
          <a:endParaRPr lang="en-US"/>
        </a:p>
      </dgm:t>
    </dgm:pt>
    <dgm:pt modelId="{50BB685E-3808-40A1-8DDC-A2A7C563FEC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CASS</a:t>
          </a:r>
          <a:endParaRPr lang="en-US" sz="1200" dirty="0"/>
        </a:p>
      </dgm:t>
    </dgm:pt>
    <dgm:pt modelId="{44625E7C-8197-4D51-BF5E-3E21E709D796}" type="parTrans" cxnId="{6EE4607F-2FE7-4FB0-8463-79BE9C885D27}">
      <dgm:prSet/>
      <dgm:spPr/>
      <dgm:t>
        <a:bodyPr/>
        <a:lstStyle/>
        <a:p>
          <a:endParaRPr lang="en-US"/>
        </a:p>
      </dgm:t>
    </dgm:pt>
    <dgm:pt modelId="{C4883A98-9601-41E1-AF60-B071972E406F}" type="sibTrans" cxnId="{6EE4607F-2FE7-4FB0-8463-79BE9C885D27}">
      <dgm:prSet/>
      <dgm:spPr/>
      <dgm:t>
        <a:bodyPr/>
        <a:lstStyle/>
        <a:p>
          <a:endParaRPr lang="en-US"/>
        </a:p>
      </dgm:t>
    </dgm:pt>
    <dgm:pt modelId="{D84522F9-75D5-48BD-82D4-63F0C2C62F1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/>
            <a:t>Drop NULL records</a:t>
          </a:r>
          <a:endParaRPr lang="en-US" sz="1200" dirty="0"/>
        </a:p>
      </dgm:t>
    </dgm:pt>
    <dgm:pt modelId="{024A47DD-2D88-4A81-9DD7-939EDE4B410C}" type="parTrans" cxnId="{F531824B-6CBA-4518-A993-C2D6933D3349}">
      <dgm:prSet/>
      <dgm:spPr/>
      <dgm:t>
        <a:bodyPr/>
        <a:lstStyle/>
        <a:p>
          <a:endParaRPr lang="en-US"/>
        </a:p>
      </dgm:t>
    </dgm:pt>
    <dgm:pt modelId="{5AADA307-C672-4108-967F-CA1572FA468B}" type="sibTrans" cxnId="{F531824B-6CBA-4518-A993-C2D6933D3349}">
      <dgm:prSet/>
      <dgm:spPr/>
      <dgm:t>
        <a:bodyPr/>
        <a:lstStyle/>
        <a:p>
          <a:endParaRPr lang="en-US"/>
        </a:p>
      </dgm:t>
    </dgm:pt>
    <dgm:pt modelId="{B491E7EE-29D6-40B0-B32A-DC95B3C6B9C6}">
      <dgm:prSet phldrT="[Text]" custT="1"/>
      <dgm:spPr/>
      <dgm:t>
        <a:bodyPr/>
        <a:lstStyle/>
        <a:p>
          <a:r>
            <a:rPr lang="en-US" sz="1200" dirty="0" smtClean="0"/>
            <a:t>Records with missing information were eliminated from the match</a:t>
          </a:r>
          <a:endParaRPr lang="en-US" sz="1200" dirty="0"/>
        </a:p>
      </dgm:t>
    </dgm:pt>
    <dgm:pt modelId="{451A813A-9D00-4A31-B365-6DDA7FB272A0}" type="parTrans" cxnId="{FA586CC4-CBB6-48BD-B19C-FF629284DEF1}">
      <dgm:prSet/>
      <dgm:spPr/>
      <dgm:t>
        <a:bodyPr/>
        <a:lstStyle/>
        <a:p>
          <a:endParaRPr lang="en-US"/>
        </a:p>
      </dgm:t>
    </dgm:pt>
    <dgm:pt modelId="{16D3B45E-77F0-44B0-AB43-480DE81AEA66}" type="sibTrans" cxnId="{FA586CC4-CBB6-48BD-B19C-FF629284DEF1}">
      <dgm:prSet/>
      <dgm:spPr/>
      <dgm:t>
        <a:bodyPr/>
        <a:lstStyle/>
        <a:p>
          <a:endParaRPr lang="en-US"/>
        </a:p>
      </dgm:t>
    </dgm:pt>
    <dgm:pt modelId="{191D9D11-E4F0-4531-AC4E-83477EEE4415}">
      <dgm:prSet phldrT="[Text]" custT="1"/>
      <dgm:spPr/>
      <dgm:t>
        <a:bodyPr/>
        <a:lstStyle/>
        <a:p>
          <a:r>
            <a:rPr lang="en-US" sz="1200" dirty="0" smtClean="0"/>
            <a:t>Selected 3yr Order data</a:t>
          </a:r>
          <a:br>
            <a:rPr lang="en-US" sz="1200" dirty="0" smtClean="0"/>
          </a:br>
          <a:endParaRPr lang="en-US" sz="1200" dirty="0"/>
        </a:p>
      </dgm:t>
    </dgm:pt>
    <dgm:pt modelId="{C7DF9D47-94AE-492C-B044-4485B24311EF}" type="parTrans" cxnId="{E683853A-7AE4-46F7-A88A-587CB6CBF3D1}">
      <dgm:prSet/>
      <dgm:spPr/>
    </dgm:pt>
    <dgm:pt modelId="{17C8A6C7-63DF-4229-8710-62708F8F7EAF}" type="sibTrans" cxnId="{E683853A-7AE4-46F7-A88A-587CB6CBF3D1}">
      <dgm:prSet/>
      <dgm:spPr/>
    </dgm:pt>
    <dgm:pt modelId="{CD313170-FE89-4179-B1FD-BF5BAF2160CF}" type="pres">
      <dgm:prSet presAssocID="{2D8D9545-C577-483A-B0D6-0817ACBD4B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338F5C-F6CC-4BCE-81E7-CE71AB9E94C7}" type="pres">
      <dgm:prSet presAssocID="{C86FBC8E-EA3B-4B75-B98E-EAAAB2F22896}" presName="composite" presStyleCnt="0"/>
      <dgm:spPr/>
    </dgm:pt>
    <dgm:pt modelId="{0DBA03D0-9AFA-4C86-ABAC-06CF331770C7}" type="pres">
      <dgm:prSet presAssocID="{C86FBC8E-EA3B-4B75-B98E-EAAAB2F2289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69C-236C-4558-8A6B-C817E4BC7A18}" type="pres">
      <dgm:prSet presAssocID="{C86FBC8E-EA3B-4B75-B98E-EAAAB2F22896}" presName="parSh" presStyleLbl="node1" presStyleIdx="0" presStyleCnt="3"/>
      <dgm:spPr/>
      <dgm:t>
        <a:bodyPr/>
        <a:lstStyle/>
        <a:p>
          <a:endParaRPr lang="en-US"/>
        </a:p>
      </dgm:t>
    </dgm:pt>
    <dgm:pt modelId="{33CBFF4A-F96E-4EC3-90C0-3F55474B2F57}" type="pres">
      <dgm:prSet presAssocID="{C86FBC8E-EA3B-4B75-B98E-EAAAB2F22896}" presName="desTx" presStyleLbl="fgAcc1" presStyleIdx="0" presStyleCnt="3" custScaleX="117614" custScaleY="73197" custLinFactNeighborX="195" custLinFactNeighborY="-11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9C52F-033C-4AC8-AB8A-55CF8115BFE9}" type="pres">
      <dgm:prSet presAssocID="{C5E0E963-7A16-4219-8468-D737F9CD72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41FA37-246F-4A97-8143-C5DED17C6B37}" type="pres">
      <dgm:prSet presAssocID="{C5E0E963-7A16-4219-8468-D737F9CD724F}" presName="connTx" presStyleLbl="sibTrans2D1" presStyleIdx="0" presStyleCnt="2"/>
      <dgm:spPr/>
      <dgm:t>
        <a:bodyPr/>
        <a:lstStyle/>
        <a:p>
          <a:endParaRPr lang="en-US"/>
        </a:p>
      </dgm:t>
    </dgm:pt>
    <dgm:pt modelId="{1550E9DA-22CC-4C20-A8D9-92B5521A7BBC}" type="pres">
      <dgm:prSet presAssocID="{7AE00FC6-97EA-4994-8F49-CA4E5E1652D1}" presName="composite" presStyleCnt="0"/>
      <dgm:spPr/>
    </dgm:pt>
    <dgm:pt modelId="{0DD78265-6CE0-4800-89A3-15C50201C0FF}" type="pres">
      <dgm:prSet presAssocID="{7AE00FC6-97EA-4994-8F49-CA4E5E1652D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E28CC-1A62-4C4E-A06C-B3E82B617D13}" type="pres">
      <dgm:prSet presAssocID="{7AE00FC6-97EA-4994-8F49-CA4E5E1652D1}" presName="parSh" presStyleLbl="node1" presStyleIdx="1" presStyleCnt="3"/>
      <dgm:spPr/>
      <dgm:t>
        <a:bodyPr/>
        <a:lstStyle/>
        <a:p>
          <a:endParaRPr lang="en-US"/>
        </a:p>
      </dgm:t>
    </dgm:pt>
    <dgm:pt modelId="{805089F1-256C-44A1-8057-3895C3D3742A}" type="pres">
      <dgm:prSet presAssocID="{7AE00FC6-97EA-4994-8F49-CA4E5E1652D1}" presName="desTx" presStyleLbl="fgAcc1" presStyleIdx="1" presStyleCnt="3" custScaleX="118638" custScaleY="73197" custLinFactNeighborX="195" custLinFactNeighborY="-11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6A3F9-DADF-4BD8-BC26-5CCF5C5D601D}" type="pres">
      <dgm:prSet presAssocID="{84E45579-C490-49C9-ABD2-4540DAA172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FEDA4A-6FDB-41A3-B998-98DCDC353514}" type="pres">
      <dgm:prSet presAssocID="{84E45579-C490-49C9-ABD2-4540DAA17282}" presName="connTx" presStyleLbl="sibTrans2D1" presStyleIdx="1" presStyleCnt="2"/>
      <dgm:spPr/>
      <dgm:t>
        <a:bodyPr/>
        <a:lstStyle/>
        <a:p>
          <a:endParaRPr lang="en-US"/>
        </a:p>
      </dgm:t>
    </dgm:pt>
    <dgm:pt modelId="{0577CA92-D8B5-46FB-83AA-4BA64E36BEC0}" type="pres">
      <dgm:prSet presAssocID="{D4EB4C20-C771-4A78-8379-60A68F042B60}" presName="composite" presStyleCnt="0"/>
      <dgm:spPr/>
    </dgm:pt>
    <dgm:pt modelId="{6DED583C-0ABA-485E-AA8E-70A8746266F8}" type="pres">
      <dgm:prSet presAssocID="{D4EB4C20-C771-4A78-8379-60A68F042B6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7C7FF-799D-4757-83D1-D77D55EEC4B0}" type="pres">
      <dgm:prSet presAssocID="{D4EB4C20-C771-4A78-8379-60A68F042B60}" presName="parSh" presStyleLbl="node1" presStyleIdx="2" presStyleCnt="3"/>
      <dgm:spPr/>
      <dgm:t>
        <a:bodyPr/>
        <a:lstStyle/>
        <a:p>
          <a:endParaRPr lang="en-US"/>
        </a:p>
      </dgm:t>
    </dgm:pt>
    <dgm:pt modelId="{2684DE34-DE6D-4301-82C2-90315F058EE7}" type="pres">
      <dgm:prSet presAssocID="{D4EB4C20-C771-4A78-8379-60A68F042B60}" presName="desTx" presStyleLbl="fgAcc1" presStyleIdx="2" presStyleCnt="3" custScaleX="113112" custScaleY="73197" custLinFactNeighborX="195" custLinFactNeighborY="-11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15DFCC-FB22-4F43-9AC8-80EC2F948260}" type="presOf" srcId="{D4EB4C20-C771-4A78-8379-60A68F042B60}" destId="{0167C7FF-799D-4757-83D1-D77D55EEC4B0}" srcOrd="1" destOrd="0" presId="urn:microsoft.com/office/officeart/2005/8/layout/process3"/>
    <dgm:cxn modelId="{415DA193-F43A-48EC-9B4E-8E3347BD8FEE}" type="presOf" srcId="{631BD505-2F99-42FF-B9CA-C75E8FCD75CC}" destId="{805089F1-256C-44A1-8057-3895C3D3742A}" srcOrd="0" destOrd="3" presId="urn:microsoft.com/office/officeart/2005/8/layout/process3"/>
    <dgm:cxn modelId="{30C1D796-15B1-4D8D-B0F4-802F81219122}" srcId="{B933968B-27A4-40A0-8F84-14641A8CFFEF}" destId="{BDFAC1AA-4319-43B5-AC16-FC77268138A2}" srcOrd="4" destOrd="0" parTransId="{0CFE7C3C-6E39-494E-9DDC-83A6811680D9}" sibTransId="{9BC03AB5-2294-458B-9C65-2C67F14AB62C}"/>
    <dgm:cxn modelId="{736AAFE9-3170-4108-82AA-6E7CA25FA11D}" type="presOf" srcId="{7AE00FC6-97EA-4994-8F49-CA4E5E1652D1}" destId="{0DD78265-6CE0-4800-89A3-15C50201C0FF}" srcOrd="0" destOrd="0" presId="urn:microsoft.com/office/officeart/2005/8/layout/process3"/>
    <dgm:cxn modelId="{9152FF38-A51A-4291-97EF-09365B4074B7}" type="presOf" srcId="{84E45579-C490-49C9-ABD2-4540DAA17282}" destId="{4DFEDA4A-6FDB-41A3-B998-98DCDC353514}" srcOrd="1" destOrd="0" presId="urn:microsoft.com/office/officeart/2005/8/layout/process3"/>
    <dgm:cxn modelId="{00CA18FE-9715-4300-B30D-22413BFD355B}" type="presOf" srcId="{2D8D9545-C577-483A-B0D6-0817ACBD4B2C}" destId="{CD313170-FE89-4179-B1FD-BF5BAF2160CF}" srcOrd="0" destOrd="0" presId="urn:microsoft.com/office/officeart/2005/8/layout/process3"/>
    <dgm:cxn modelId="{006C3540-149F-4660-B2F9-9DC6766300B2}" srcId="{D4EB4C20-C771-4A78-8379-60A68F042B60}" destId="{39BE0648-DFE6-4DCC-898B-3CB41B9CEB25}" srcOrd="0" destOrd="0" parTransId="{DDD48904-352C-4C16-BE69-23776B46EAC3}" sibTransId="{F348E4B2-4103-4D45-8DAE-80D687F97EFE}"/>
    <dgm:cxn modelId="{6EE4607F-2FE7-4FB0-8463-79BE9C885D27}" srcId="{32FF98F0-A070-42A1-8F29-2F4A247B08AA}" destId="{50BB685E-3808-40A1-8DDC-A2A7C563FEC1}" srcOrd="0" destOrd="0" parTransId="{44625E7C-8197-4D51-BF5E-3E21E709D796}" sibTransId="{C4883A98-9601-41E1-AF60-B071972E406F}"/>
    <dgm:cxn modelId="{38F38C97-3EBE-4B02-BB4F-7DBF148B746A}" srcId="{28635B85-D1A4-4A9B-BF9B-452100A264CE}" destId="{648D1A3B-4E1D-4868-84CA-D70B7BDDA8B9}" srcOrd="2" destOrd="0" parTransId="{96A4CF96-80CA-4E7C-8F82-B6B3B9BFD903}" sibTransId="{F4A0BB02-9A8A-473D-B204-3D26C263BAE4}"/>
    <dgm:cxn modelId="{E761C480-9041-405F-95FB-A07533610162}" srcId="{2D8D9545-C577-483A-B0D6-0817ACBD4B2C}" destId="{D4EB4C20-C771-4A78-8379-60A68F042B60}" srcOrd="2" destOrd="0" parTransId="{0E637B3B-4696-463D-BBE2-F2F022F684E7}" sibTransId="{C3AA07A9-3B33-4644-AEF3-293146402D13}"/>
    <dgm:cxn modelId="{98C2A6CE-9B8B-4F7E-8A04-B9B825B25E38}" srcId="{D4EB4C20-C771-4A78-8379-60A68F042B60}" destId="{6044886A-B828-4120-9489-2CCE4856868A}" srcOrd="1" destOrd="0" parTransId="{EA0945BD-DF91-4B15-B62D-FC0A8CE24971}" sibTransId="{A6E3524B-EE0A-4952-9B32-A2C20077535D}"/>
    <dgm:cxn modelId="{A4D68AA5-2330-491D-B86B-63BC84021FDB}" type="presOf" srcId="{7AE00FC6-97EA-4994-8F49-CA4E5E1652D1}" destId="{5D7E28CC-1A62-4C4E-A06C-B3E82B617D13}" srcOrd="1" destOrd="0" presId="urn:microsoft.com/office/officeart/2005/8/layout/process3"/>
    <dgm:cxn modelId="{D1AE91FB-AEB9-4D9E-99FA-F4DD1C4AEFF9}" type="presOf" srcId="{B933968B-27A4-40A0-8F84-14641A8CFFEF}" destId="{33CBFF4A-F96E-4EC3-90C0-3F55474B2F57}" srcOrd="0" destOrd="5" presId="urn:microsoft.com/office/officeart/2005/8/layout/process3"/>
    <dgm:cxn modelId="{CF9DD46F-70B3-41AA-9E40-8BA35491CF0E}" srcId="{2D8D9545-C577-483A-B0D6-0817ACBD4B2C}" destId="{7AE00FC6-97EA-4994-8F49-CA4E5E1652D1}" srcOrd="1" destOrd="0" parTransId="{2AFBFDCE-C12C-4026-A942-26E393FC2038}" sibTransId="{84E45579-C490-49C9-ABD2-4540DAA17282}"/>
    <dgm:cxn modelId="{71CF0505-9148-45B0-9B07-95F5781403A1}" type="presOf" srcId="{649F1356-30D4-4A9F-B729-21577254F684}" destId="{33CBFF4A-F96E-4EC3-90C0-3F55474B2F57}" srcOrd="0" destOrd="6" presId="urn:microsoft.com/office/officeart/2005/8/layout/process3"/>
    <dgm:cxn modelId="{FBE8D9B5-9C2B-4025-8B78-E1C15E2E2F04}" type="presOf" srcId="{B7BE6592-A446-4AF1-BE56-F6C7908E2F47}" destId="{33CBFF4A-F96E-4EC3-90C0-3F55474B2F57}" srcOrd="0" destOrd="1" presId="urn:microsoft.com/office/officeart/2005/8/layout/process3"/>
    <dgm:cxn modelId="{51B43650-6D5A-48C8-AC33-CBE21FDF412C}" srcId="{C86FBC8E-EA3B-4B75-B98E-EAAAB2F22896}" destId="{28635B85-D1A4-4A9B-BF9B-452100A264CE}" srcOrd="0" destOrd="0" parTransId="{3B83A329-5843-4730-87A2-08D14C1647B2}" sibTransId="{CB84E337-298F-4A4B-8239-F34EBF9B86EB}"/>
    <dgm:cxn modelId="{202E2715-BE3B-4BFE-B517-5EEC44E3FF77}" type="presOf" srcId="{C86FBC8E-EA3B-4B75-B98E-EAAAB2F22896}" destId="{B3E8269C-236C-4558-8A6B-C817E4BC7A18}" srcOrd="1" destOrd="0" presId="urn:microsoft.com/office/officeart/2005/8/layout/process3"/>
    <dgm:cxn modelId="{F2EBA4DC-0F1F-4572-99FB-50CAE16DC709}" type="presOf" srcId="{0DF124E5-0507-42FF-B452-BF85F3A5BCFA}" destId="{805089F1-256C-44A1-8057-3895C3D3742A}" srcOrd="0" destOrd="5" presId="urn:microsoft.com/office/officeart/2005/8/layout/process3"/>
    <dgm:cxn modelId="{E2EFB7F5-5B0B-4756-86B5-21872A1E5D09}" srcId="{7AE00FC6-97EA-4994-8F49-CA4E5E1652D1}" destId="{D01B52DF-26BE-4F2F-A4B5-2BC611FB5A7D}" srcOrd="0" destOrd="0" parTransId="{E83805BB-5CAD-4300-A220-24D35A044054}" sibTransId="{1B7C7FC6-EBDF-4357-BC8C-14727594F48C}"/>
    <dgm:cxn modelId="{43FA9D97-A85D-4547-B9AA-7292EEB58760}" type="presOf" srcId="{F8C4CE5C-7B9D-4D5F-AC3F-D38FC14C9602}" destId="{33CBFF4A-F96E-4EC3-90C0-3F55474B2F57}" srcOrd="0" destOrd="7" presId="urn:microsoft.com/office/officeart/2005/8/layout/process3"/>
    <dgm:cxn modelId="{58473ABF-DE8E-4C01-AD5E-22A4E310F584}" srcId="{28635B85-D1A4-4A9B-BF9B-452100A264CE}" destId="{2CC42D68-1A9F-4D3C-8593-1C3BDA0E1692}" srcOrd="1" destOrd="0" parTransId="{575CBAA8-BCED-41FB-BE10-5956DBC2296D}" sibTransId="{4E708673-44EB-4A2C-8939-82DE0C5AE21E}"/>
    <dgm:cxn modelId="{C66FE19D-60A7-4B20-AC94-81BF442D252C}" srcId="{B933968B-27A4-40A0-8F84-14641A8CFFEF}" destId="{6D494D99-5848-453C-897C-FF1249199C39}" srcOrd="2" destOrd="0" parTransId="{E32D219F-A8EF-4804-9435-B71D765A5D8C}" sibTransId="{F0192BF0-7AA5-4B75-AD2D-117A4C0F82E7}"/>
    <dgm:cxn modelId="{167F9287-152C-4684-9FFD-F5A1C0575287}" type="presOf" srcId="{6044886A-B828-4120-9489-2CCE4856868A}" destId="{2684DE34-DE6D-4301-82C2-90315F058EE7}" srcOrd="0" destOrd="1" presId="urn:microsoft.com/office/officeart/2005/8/layout/process3"/>
    <dgm:cxn modelId="{FA586CC4-CBB6-48BD-B19C-FF629284DEF1}" srcId="{D4EB4C20-C771-4A78-8379-60A68F042B60}" destId="{B491E7EE-29D6-40B0-B32A-DC95B3C6B9C6}" srcOrd="2" destOrd="0" parTransId="{451A813A-9D00-4A31-B365-6DDA7FB272A0}" sibTransId="{16D3B45E-77F0-44B0-AB43-480DE81AEA66}"/>
    <dgm:cxn modelId="{67F7259A-78D4-4F04-8838-2D9D100B06C3}" srcId="{B933968B-27A4-40A0-8F84-14641A8CFFEF}" destId="{F8C4CE5C-7B9D-4D5F-AC3F-D38FC14C9602}" srcOrd="1" destOrd="0" parTransId="{62496558-F919-4736-B425-923218394208}" sibTransId="{DDFBDC09-2D63-45D9-A5DA-6F3F25423716}"/>
    <dgm:cxn modelId="{0C7B8431-D725-47EA-B70A-43424F152832}" type="presOf" srcId="{28635B85-D1A4-4A9B-BF9B-452100A264CE}" destId="{33CBFF4A-F96E-4EC3-90C0-3F55474B2F57}" srcOrd="0" destOrd="0" presId="urn:microsoft.com/office/officeart/2005/8/layout/process3"/>
    <dgm:cxn modelId="{1D78DAD5-45A3-4776-B48E-D898AEA034D9}" type="presOf" srcId="{667FA27B-F8C8-49BF-A8CE-2FB7CED32476}" destId="{805089F1-256C-44A1-8057-3895C3D3742A}" srcOrd="0" destOrd="1" presId="urn:microsoft.com/office/officeart/2005/8/layout/process3"/>
    <dgm:cxn modelId="{2C6965F0-06E7-4CEF-92C8-71A063CAB0E5}" type="presOf" srcId="{648D1A3B-4E1D-4868-84CA-D70B7BDDA8B9}" destId="{33CBFF4A-F96E-4EC3-90C0-3F55474B2F57}" srcOrd="0" destOrd="3" presId="urn:microsoft.com/office/officeart/2005/8/layout/process3"/>
    <dgm:cxn modelId="{F6BB2FF8-2023-43AC-A5D0-4D5277CE7113}" type="presOf" srcId="{D4EB4C20-C771-4A78-8379-60A68F042B60}" destId="{6DED583C-0ABA-485E-AA8E-70A8746266F8}" srcOrd="0" destOrd="0" presId="urn:microsoft.com/office/officeart/2005/8/layout/process3"/>
    <dgm:cxn modelId="{4E5F94C5-9A1F-4B24-A2D0-688F5576FA81}" type="presOf" srcId="{D84522F9-75D5-48BD-82D4-63F0C2C62F15}" destId="{805089F1-256C-44A1-8057-3895C3D3742A}" srcOrd="0" destOrd="2" presId="urn:microsoft.com/office/officeart/2005/8/layout/process3"/>
    <dgm:cxn modelId="{9118A627-606A-412B-83DF-0E0192E785E9}" type="presOf" srcId="{A7F2DBE2-E9CA-47E4-831F-F6262E4FF8CA}" destId="{33CBFF4A-F96E-4EC3-90C0-3F55474B2F57}" srcOrd="0" destOrd="4" presId="urn:microsoft.com/office/officeart/2005/8/layout/process3"/>
    <dgm:cxn modelId="{D7075016-FA30-4405-A504-00412C726551}" srcId="{7AE00FC6-97EA-4994-8F49-CA4E5E1652D1}" destId="{32FF98F0-A070-42A1-8F29-2F4A247B08AA}" srcOrd="6" destOrd="0" parTransId="{9E383C72-AFA9-4717-916C-9BBD48AA296E}" sibTransId="{B0A5FA3F-D151-4574-9206-D5C3E85848F4}"/>
    <dgm:cxn modelId="{8F14FC8B-E551-478A-AF2D-4BD830DB2F0D}" type="presOf" srcId="{D01B52DF-26BE-4F2F-A4B5-2BC611FB5A7D}" destId="{805089F1-256C-44A1-8057-3895C3D3742A}" srcOrd="0" destOrd="0" presId="urn:microsoft.com/office/officeart/2005/8/layout/process3"/>
    <dgm:cxn modelId="{D6A9D18F-140E-4EF5-8578-F31B57857FE3}" type="presOf" srcId="{985B88E5-7224-4949-BF79-CCC90DB39109}" destId="{805089F1-256C-44A1-8057-3895C3D3742A}" srcOrd="0" destOrd="4" presId="urn:microsoft.com/office/officeart/2005/8/layout/process3"/>
    <dgm:cxn modelId="{A7D2D879-16C3-4D8D-AFE2-5BC5C20D9147}" srcId="{7AE00FC6-97EA-4994-8F49-CA4E5E1652D1}" destId="{631BD505-2F99-42FF-B9CA-C75E8FCD75CC}" srcOrd="3" destOrd="0" parTransId="{31ED904D-A12D-4836-89A4-75468327EB1F}" sibTransId="{97D33F06-7AE5-4861-AA73-2FDF9116EE3F}"/>
    <dgm:cxn modelId="{22CCC5EC-6127-4172-B4FD-0068BE9409D4}" type="presOf" srcId="{3DEC2456-5571-4D48-92AB-249CBCA74E3A}" destId="{33CBFF4A-F96E-4EC3-90C0-3F55474B2F57}" srcOrd="0" destOrd="11" presId="urn:microsoft.com/office/officeart/2005/8/layout/process3"/>
    <dgm:cxn modelId="{C87FA2D6-2424-4291-86DD-FEB0033EA134}" srcId="{7AE00FC6-97EA-4994-8F49-CA4E5E1652D1}" destId="{667FA27B-F8C8-49BF-A8CE-2FB7CED32476}" srcOrd="1" destOrd="0" parTransId="{B6726E01-32CA-4A55-864B-6A1E9D1ADC02}" sibTransId="{6B1B62AE-0D45-4EBE-BD39-070D64F04F3D}"/>
    <dgm:cxn modelId="{EEB25810-0981-4E6A-83EC-90A1A1F0FFAD}" type="presOf" srcId="{2CC42D68-1A9F-4D3C-8593-1C3BDA0E1692}" destId="{33CBFF4A-F96E-4EC3-90C0-3F55474B2F57}" srcOrd="0" destOrd="2" presId="urn:microsoft.com/office/officeart/2005/8/layout/process3"/>
    <dgm:cxn modelId="{E683853A-7AE4-46F7-A88A-587CB6CBF3D1}" srcId="{D4EB4C20-C771-4A78-8379-60A68F042B60}" destId="{191D9D11-E4F0-4531-AC4E-83477EEE4415}" srcOrd="3" destOrd="0" parTransId="{C7DF9D47-94AE-492C-B044-4485B24311EF}" sibTransId="{17C8A6C7-63DF-4229-8710-62708F8F7EAF}"/>
    <dgm:cxn modelId="{514D3A5B-48B5-4763-A93D-08360AE77D30}" type="presOf" srcId="{C5E0E963-7A16-4219-8468-D737F9CD724F}" destId="{0D41FA37-246F-4A97-8143-C5DED17C6B37}" srcOrd="1" destOrd="0" presId="urn:microsoft.com/office/officeart/2005/8/layout/process3"/>
    <dgm:cxn modelId="{121E24F2-6AE3-4F81-8F65-0B8FBDAF8FC1}" srcId="{B933968B-27A4-40A0-8F84-14641A8CFFEF}" destId="{649F1356-30D4-4A9F-B729-21577254F684}" srcOrd="0" destOrd="0" parTransId="{584224E0-B329-4410-92E0-2988F5490A04}" sibTransId="{E619C150-D92D-4E2A-BF73-C676CBD4782C}"/>
    <dgm:cxn modelId="{BEDAFBDC-494A-4156-BE64-4D42D9C8F383}" type="presOf" srcId="{B491E7EE-29D6-40B0-B32A-DC95B3C6B9C6}" destId="{2684DE34-DE6D-4301-82C2-90315F058EE7}" srcOrd="0" destOrd="2" presId="urn:microsoft.com/office/officeart/2005/8/layout/process3"/>
    <dgm:cxn modelId="{18D7F129-30C4-4062-83A6-B62DE229A2D3}" type="presOf" srcId="{191D9D11-E4F0-4531-AC4E-83477EEE4415}" destId="{2684DE34-DE6D-4301-82C2-90315F058EE7}" srcOrd="0" destOrd="3" presId="urn:microsoft.com/office/officeart/2005/8/layout/process3"/>
    <dgm:cxn modelId="{45F74F61-1A06-4BE0-B9B6-1D1D60322AC8}" type="presOf" srcId="{C5E0E963-7A16-4219-8468-D737F9CD724F}" destId="{CE29C52F-033C-4AC8-AB8A-55CF8115BFE9}" srcOrd="0" destOrd="0" presId="urn:microsoft.com/office/officeart/2005/8/layout/process3"/>
    <dgm:cxn modelId="{CC399842-DAFE-4E14-9C89-ACD1113F8097}" srcId="{28635B85-D1A4-4A9B-BF9B-452100A264CE}" destId="{A7F2DBE2-E9CA-47E4-831F-F6262E4FF8CA}" srcOrd="3" destOrd="0" parTransId="{79C9B7BC-4401-4AE7-A9D6-C8AC64B35D75}" sibTransId="{750711AA-8C72-40E6-929C-7813B7FC17B7}"/>
    <dgm:cxn modelId="{F531824B-6CBA-4518-A993-C2D6933D3349}" srcId="{7AE00FC6-97EA-4994-8F49-CA4E5E1652D1}" destId="{D84522F9-75D5-48BD-82D4-63F0C2C62F15}" srcOrd="2" destOrd="0" parTransId="{024A47DD-2D88-4A81-9DD7-939EDE4B410C}" sibTransId="{5AADA307-C672-4108-967F-CA1572FA468B}"/>
    <dgm:cxn modelId="{04EAB3F3-073D-47B9-A3FF-FE2CCBFE92C3}" srcId="{28635B85-D1A4-4A9B-BF9B-452100A264CE}" destId="{B7BE6592-A446-4AF1-BE56-F6C7908E2F47}" srcOrd="0" destOrd="0" parTransId="{CE8FBAB0-5852-4C56-9BBD-EDC7060AB858}" sibTransId="{D01AFDEC-9230-4083-92AC-F1F19E9A4C81}"/>
    <dgm:cxn modelId="{4C6334B7-5D0A-4C51-A46C-8E199AA4B8E1}" type="presOf" srcId="{84E45579-C490-49C9-ABD2-4540DAA17282}" destId="{4D26A3F9-DADF-4BD8-BC26-5CCF5C5D601D}" srcOrd="0" destOrd="0" presId="urn:microsoft.com/office/officeart/2005/8/layout/process3"/>
    <dgm:cxn modelId="{17915941-5883-46E6-8684-8FAF4DB060D5}" srcId="{7AE00FC6-97EA-4994-8F49-CA4E5E1652D1}" destId="{0DF124E5-0507-42FF-B452-BF85F3A5BCFA}" srcOrd="5" destOrd="0" parTransId="{32241707-BD8E-4248-9C04-814969BBDF41}" sibTransId="{3196C4D9-96F3-4B23-9B2A-F40E0E5E4175}"/>
    <dgm:cxn modelId="{FD2A962F-F237-42BA-93C8-A315FE838AF7}" type="presOf" srcId="{426E0B43-797D-45A6-B0D4-A4DB04B64204}" destId="{33CBFF4A-F96E-4EC3-90C0-3F55474B2F57}" srcOrd="0" destOrd="9" presId="urn:microsoft.com/office/officeart/2005/8/layout/process3"/>
    <dgm:cxn modelId="{F776B62B-7EA3-4CAB-B7D6-2EF21A3045B8}" type="presOf" srcId="{39BE0648-DFE6-4DCC-898B-3CB41B9CEB25}" destId="{2684DE34-DE6D-4301-82C2-90315F058EE7}" srcOrd="0" destOrd="0" presId="urn:microsoft.com/office/officeart/2005/8/layout/process3"/>
    <dgm:cxn modelId="{739955C9-8E5E-42B6-80DE-5C9D02CFD9B9}" type="presOf" srcId="{32FF98F0-A070-42A1-8F29-2F4A247B08AA}" destId="{805089F1-256C-44A1-8057-3895C3D3742A}" srcOrd="0" destOrd="6" presId="urn:microsoft.com/office/officeart/2005/8/layout/process3"/>
    <dgm:cxn modelId="{7455617D-09D2-4760-9E1B-DF49236D38A0}" srcId="{B933968B-27A4-40A0-8F84-14641A8CFFEF}" destId="{426E0B43-797D-45A6-B0D4-A4DB04B64204}" srcOrd="3" destOrd="0" parTransId="{BAAD2EC1-F7B4-4055-9840-0DBD849274B5}" sibTransId="{2F3E5F3A-8E5E-4D8A-BC90-A77B8E85C1A2}"/>
    <dgm:cxn modelId="{08E762A4-2674-4291-90BB-4A0FC33087E8}" type="presOf" srcId="{6D494D99-5848-453C-897C-FF1249199C39}" destId="{33CBFF4A-F96E-4EC3-90C0-3F55474B2F57}" srcOrd="0" destOrd="8" presId="urn:microsoft.com/office/officeart/2005/8/layout/process3"/>
    <dgm:cxn modelId="{E0439212-C128-46E7-9CC1-0DB2D9207157}" srcId="{2D8D9545-C577-483A-B0D6-0817ACBD4B2C}" destId="{C86FBC8E-EA3B-4B75-B98E-EAAAB2F22896}" srcOrd="0" destOrd="0" parTransId="{2EE34390-A313-4A91-994B-BB568457AA76}" sibTransId="{C5E0E963-7A16-4219-8468-D737F9CD724F}"/>
    <dgm:cxn modelId="{38ABB67D-3081-48C0-9EFC-E40A59C6E49A}" srcId="{C86FBC8E-EA3B-4B75-B98E-EAAAB2F22896}" destId="{B933968B-27A4-40A0-8F84-14641A8CFFEF}" srcOrd="1" destOrd="0" parTransId="{D7576327-4D48-47FC-AB70-A3B615CEBAF5}" sibTransId="{2C1639D1-31F2-4C55-B2E3-FB9C2C74B4F7}"/>
    <dgm:cxn modelId="{E7492CCE-131E-4F9B-8E0C-8E21DCA541E6}" type="presOf" srcId="{50BB685E-3808-40A1-8DDC-A2A7C563FEC1}" destId="{805089F1-256C-44A1-8057-3895C3D3742A}" srcOrd="0" destOrd="7" presId="urn:microsoft.com/office/officeart/2005/8/layout/process3"/>
    <dgm:cxn modelId="{C32743F3-349E-4319-86F0-4F142D53D420}" type="presOf" srcId="{C86FBC8E-EA3B-4B75-B98E-EAAAB2F22896}" destId="{0DBA03D0-9AFA-4C86-ABAC-06CF331770C7}" srcOrd="0" destOrd="0" presId="urn:microsoft.com/office/officeart/2005/8/layout/process3"/>
    <dgm:cxn modelId="{9D895076-22A3-4397-9566-F9962EF04863}" srcId="{B933968B-27A4-40A0-8F84-14641A8CFFEF}" destId="{3DEC2456-5571-4D48-92AB-249CBCA74E3A}" srcOrd="5" destOrd="0" parTransId="{12F015D4-78A7-4EE3-9AC0-81952C5B0060}" sibTransId="{5DB83115-5CEC-47A6-B690-9FE03AFBC1FC}"/>
    <dgm:cxn modelId="{41B6AAE8-6A0C-40A9-B925-84244A0F5AFD}" srcId="{7AE00FC6-97EA-4994-8F49-CA4E5E1652D1}" destId="{985B88E5-7224-4949-BF79-CCC90DB39109}" srcOrd="4" destOrd="0" parTransId="{720F965C-0F6D-448A-AF38-A99EBDCBFF5C}" sibTransId="{8AADA7F8-B610-42D8-B26D-3D328D33F3B6}"/>
    <dgm:cxn modelId="{D12D9D31-A608-4B87-90B1-52D47325162E}" type="presOf" srcId="{BDFAC1AA-4319-43B5-AC16-FC77268138A2}" destId="{33CBFF4A-F96E-4EC3-90C0-3F55474B2F57}" srcOrd="0" destOrd="10" presId="urn:microsoft.com/office/officeart/2005/8/layout/process3"/>
    <dgm:cxn modelId="{88DA7724-496D-476C-820C-BFE62E635FC5}" type="presParOf" srcId="{CD313170-FE89-4179-B1FD-BF5BAF2160CF}" destId="{C3338F5C-F6CC-4BCE-81E7-CE71AB9E94C7}" srcOrd="0" destOrd="0" presId="urn:microsoft.com/office/officeart/2005/8/layout/process3"/>
    <dgm:cxn modelId="{4F398C3F-7AD4-4655-97E7-5B424E9E7C20}" type="presParOf" srcId="{C3338F5C-F6CC-4BCE-81E7-CE71AB9E94C7}" destId="{0DBA03D0-9AFA-4C86-ABAC-06CF331770C7}" srcOrd="0" destOrd="0" presId="urn:microsoft.com/office/officeart/2005/8/layout/process3"/>
    <dgm:cxn modelId="{6550EDA1-6D71-4786-A7EE-2C5043AEFD7C}" type="presParOf" srcId="{C3338F5C-F6CC-4BCE-81E7-CE71AB9E94C7}" destId="{B3E8269C-236C-4558-8A6B-C817E4BC7A18}" srcOrd="1" destOrd="0" presId="urn:microsoft.com/office/officeart/2005/8/layout/process3"/>
    <dgm:cxn modelId="{8C7B2CD6-4567-4F5B-BC48-2BF74EB3290B}" type="presParOf" srcId="{C3338F5C-F6CC-4BCE-81E7-CE71AB9E94C7}" destId="{33CBFF4A-F96E-4EC3-90C0-3F55474B2F57}" srcOrd="2" destOrd="0" presId="urn:microsoft.com/office/officeart/2005/8/layout/process3"/>
    <dgm:cxn modelId="{36487CCD-F797-4B7A-B199-242ADD8FD773}" type="presParOf" srcId="{CD313170-FE89-4179-B1FD-BF5BAF2160CF}" destId="{CE29C52F-033C-4AC8-AB8A-55CF8115BFE9}" srcOrd="1" destOrd="0" presId="urn:microsoft.com/office/officeart/2005/8/layout/process3"/>
    <dgm:cxn modelId="{E412FA2B-694F-4101-9991-61500022728E}" type="presParOf" srcId="{CE29C52F-033C-4AC8-AB8A-55CF8115BFE9}" destId="{0D41FA37-246F-4A97-8143-C5DED17C6B37}" srcOrd="0" destOrd="0" presId="urn:microsoft.com/office/officeart/2005/8/layout/process3"/>
    <dgm:cxn modelId="{280FE554-FC29-40CA-9DC2-E00A46CABFDA}" type="presParOf" srcId="{CD313170-FE89-4179-B1FD-BF5BAF2160CF}" destId="{1550E9DA-22CC-4C20-A8D9-92B5521A7BBC}" srcOrd="2" destOrd="0" presId="urn:microsoft.com/office/officeart/2005/8/layout/process3"/>
    <dgm:cxn modelId="{F8168147-536E-4A74-9722-DD8E556077E7}" type="presParOf" srcId="{1550E9DA-22CC-4C20-A8D9-92B5521A7BBC}" destId="{0DD78265-6CE0-4800-89A3-15C50201C0FF}" srcOrd="0" destOrd="0" presId="urn:microsoft.com/office/officeart/2005/8/layout/process3"/>
    <dgm:cxn modelId="{109C7478-7568-4E13-AE74-E37B88E7885F}" type="presParOf" srcId="{1550E9DA-22CC-4C20-A8D9-92B5521A7BBC}" destId="{5D7E28CC-1A62-4C4E-A06C-B3E82B617D13}" srcOrd="1" destOrd="0" presId="urn:microsoft.com/office/officeart/2005/8/layout/process3"/>
    <dgm:cxn modelId="{682A0F71-0512-4259-B091-1AA2B5243A08}" type="presParOf" srcId="{1550E9DA-22CC-4C20-A8D9-92B5521A7BBC}" destId="{805089F1-256C-44A1-8057-3895C3D3742A}" srcOrd="2" destOrd="0" presId="urn:microsoft.com/office/officeart/2005/8/layout/process3"/>
    <dgm:cxn modelId="{8F3ED5EC-2C99-41D3-A6FA-903C61A85706}" type="presParOf" srcId="{CD313170-FE89-4179-B1FD-BF5BAF2160CF}" destId="{4D26A3F9-DADF-4BD8-BC26-5CCF5C5D601D}" srcOrd="3" destOrd="0" presId="urn:microsoft.com/office/officeart/2005/8/layout/process3"/>
    <dgm:cxn modelId="{930A87A1-8B3D-483F-91A3-BE46625948C2}" type="presParOf" srcId="{4D26A3F9-DADF-4BD8-BC26-5CCF5C5D601D}" destId="{4DFEDA4A-6FDB-41A3-B998-98DCDC353514}" srcOrd="0" destOrd="0" presId="urn:microsoft.com/office/officeart/2005/8/layout/process3"/>
    <dgm:cxn modelId="{E017CD1A-E6DD-4DD7-86CF-3D48B83AAD06}" type="presParOf" srcId="{CD313170-FE89-4179-B1FD-BF5BAF2160CF}" destId="{0577CA92-D8B5-46FB-83AA-4BA64E36BEC0}" srcOrd="4" destOrd="0" presId="urn:microsoft.com/office/officeart/2005/8/layout/process3"/>
    <dgm:cxn modelId="{5A4E0DD5-47CF-4352-B32B-FCDA24222BDD}" type="presParOf" srcId="{0577CA92-D8B5-46FB-83AA-4BA64E36BEC0}" destId="{6DED583C-0ABA-485E-AA8E-70A8746266F8}" srcOrd="0" destOrd="0" presId="urn:microsoft.com/office/officeart/2005/8/layout/process3"/>
    <dgm:cxn modelId="{2861DBF2-BCE2-4A4F-8090-13E10ADC99D7}" type="presParOf" srcId="{0577CA92-D8B5-46FB-83AA-4BA64E36BEC0}" destId="{0167C7FF-799D-4757-83D1-D77D55EEC4B0}" srcOrd="1" destOrd="0" presId="urn:microsoft.com/office/officeart/2005/8/layout/process3"/>
    <dgm:cxn modelId="{AA470276-C60A-4043-B8DC-992B067D73F4}" type="presParOf" srcId="{0577CA92-D8B5-46FB-83AA-4BA64E36BEC0}" destId="{2684DE34-DE6D-4301-82C2-90315F058EE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D9545-C577-483A-B0D6-0817ACBD4B2C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FBC8E-EA3B-4B75-B98E-EAAAB2F22896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  <a:latin typeface="Optima" pitchFamily="34" charset="0"/>
            </a:rPr>
            <a:t>Identify “Value” Data to Score</a:t>
          </a:r>
          <a:endParaRPr lang="en-US" dirty="0">
            <a:solidFill>
              <a:schemeClr val="bg2"/>
            </a:solidFill>
            <a:latin typeface="Impact" pitchFamily="34" charset="0"/>
          </a:endParaRPr>
        </a:p>
      </dgm:t>
    </dgm:pt>
    <dgm:pt modelId="{2EE34390-A313-4A91-994B-BB568457AA76}" type="parTrans" cxnId="{E0439212-C128-46E7-9CC1-0DB2D9207157}">
      <dgm:prSet/>
      <dgm:spPr/>
      <dgm:t>
        <a:bodyPr/>
        <a:lstStyle/>
        <a:p>
          <a:endParaRPr lang="en-US"/>
        </a:p>
      </dgm:t>
    </dgm:pt>
    <dgm:pt modelId="{C5E0E963-7A16-4219-8468-D737F9CD724F}" type="sibTrans" cxnId="{E0439212-C128-46E7-9CC1-0DB2D9207157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8635B85-D1A4-4A9B-BF9B-452100A264CE}">
      <dgm:prSet phldrT="[Text]" custT="1"/>
      <dgm:spPr/>
      <dgm:t>
        <a:bodyPr/>
        <a:lstStyle/>
        <a:p>
          <a:r>
            <a:rPr lang="en-US" sz="1200" dirty="0" smtClean="0"/>
            <a:t>SALES_DLR – used to determine Monetary</a:t>
          </a:r>
          <a:endParaRPr lang="en-US" sz="1200" dirty="0"/>
        </a:p>
      </dgm:t>
    </dgm:pt>
    <dgm:pt modelId="{3B83A329-5843-4730-87A2-08D14C1647B2}" type="parTrans" cxnId="{51B43650-6D5A-48C8-AC33-CBE21FDF412C}">
      <dgm:prSet/>
      <dgm:spPr/>
      <dgm:t>
        <a:bodyPr/>
        <a:lstStyle/>
        <a:p>
          <a:endParaRPr lang="en-US"/>
        </a:p>
      </dgm:t>
    </dgm:pt>
    <dgm:pt modelId="{CB84E337-298F-4A4B-8239-F34EBF9B86EB}" type="sibTrans" cxnId="{51B43650-6D5A-48C8-AC33-CBE21FDF412C}">
      <dgm:prSet/>
      <dgm:spPr/>
      <dgm:t>
        <a:bodyPr/>
        <a:lstStyle/>
        <a:p>
          <a:endParaRPr lang="en-US"/>
        </a:p>
      </dgm:t>
    </dgm:pt>
    <dgm:pt modelId="{7AE00FC6-97EA-4994-8F49-CA4E5E1652D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Consolidate Value Data to create aggregate Data points </a:t>
          </a:r>
          <a:endParaRPr lang="en-US" sz="14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gm:t>
    </dgm:pt>
    <dgm:pt modelId="{2AFBFDCE-C12C-4026-A942-26E393FC2038}" type="parTrans" cxnId="{CF9DD46F-70B3-41AA-9E40-8BA35491CF0E}">
      <dgm:prSet/>
      <dgm:spPr/>
      <dgm:t>
        <a:bodyPr/>
        <a:lstStyle/>
        <a:p>
          <a:endParaRPr lang="en-US"/>
        </a:p>
      </dgm:t>
    </dgm:pt>
    <dgm:pt modelId="{84E45579-C490-49C9-ABD2-4540DAA17282}" type="sibTrans" cxnId="{CF9DD46F-70B3-41AA-9E40-8BA35491CF0E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01B52DF-26BE-4F2F-A4B5-2BC611FB5A7D}">
      <dgm:prSet phldrT="[Text]" custT="1"/>
      <dgm:spPr/>
      <dgm:t>
        <a:bodyPr/>
        <a:lstStyle/>
        <a:p>
          <a:r>
            <a:rPr lang="en-US" sz="1200" dirty="0" smtClean="0"/>
            <a:t>Total Sales (M)</a:t>
          </a:r>
          <a:endParaRPr lang="en-US" sz="1200" dirty="0"/>
        </a:p>
      </dgm:t>
    </dgm:pt>
    <dgm:pt modelId="{E83805BB-5CAD-4300-A220-24D35A044054}" type="parTrans" cxnId="{E2EFB7F5-5B0B-4756-86B5-21872A1E5D09}">
      <dgm:prSet/>
      <dgm:spPr/>
      <dgm:t>
        <a:bodyPr/>
        <a:lstStyle/>
        <a:p>
          <a:endParaRPr lang="en-US"/>
        </a:p>
      </dgm:t>
    </dgm:pt>
    <dgm:pt modelId="{1B7C7FC6-EBDF-4357-BC8C-14727594F48C}" type="sibTrans" cxnId="{E2EFB7F5-5B0B-4756-86B5-21872A1E5D09}">
      <dgm:prSet/>
      <dgm:spPr/>
      <dgm:t>
        <a:bodyPr/>
        <a:lstStyle/>
        <a:p>
          <a:endParaRPr lang="en-US"/>
        </a:p>
      </dgm:t>
    </dgm:pt>
    <dgm:pt modelId="{E13FF58A-10EB-469E-8F5C-F29CEB129973}">
      <dgm:prSet phldrT="[Text]" custT="1"/>
      <dgm:spPr/>
      <dgm:t>
        <a:bodyPr/>
        <a:lstStyle/>
        <a:p>
          <a:endParaRPr lang="en-US" sz="1400" dirty="0"/>
        </a:p>
      </dgm:t>
    </dgm:pt>
    <dgm:pt modelId="{F7A7E30E-9BBC-4BF1-ADCB-6ADF675FF052}" type="parTrans" cxnId="{604237DB-1E11-433F-B14E-72BB9B27ED9F}">
      <dgm:prSet/>
      <dgm:spPr/>
      <dgm:t>
        <a:bodyPr/>
        <a:lstStyle/>
        <a:p>
          <a:endParaRPr lang="en-US"/>
        </a:p>
      </dgm:t>
    </dgm:pt>
    <dgm:pt modelId="{6EBCFD18-3829-4317-A9EA-971F4875407B}" type="sibTrans" cxnId="{604237DB-1E11-433F-B14E-72BB9B27ED9F}">
      <dgm:prSet/>
      <dgm:spPr/>
      <dgm:t>
        <a:bodyPr/>
        <a:lstStyle/>
        <a:p>
          <a:endParaRPr lang="en-US"/>
        </a:p>
      </dgm:t>
    </dgm:pt>
    <dgm:pt modelId="{13721EB8-40D2-4DDF-9807-967B7DD021F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Create and Assign Scores</a:t>
          </a:r>
          <a:endParaRPr lang="en-US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gm:t>
    </dgm:pt>
    <dgm:pt modelId="{AD46034F-E948-4C06-8667-F555F8633546}" type="parTrans" cxnId="{9E3EF26A-6FA2-4E1A-ACCB-6A3A5CDE0485}">
      <dgm:prSet/>
      <dgm:spPr/>
      <dgm:t>
        <a:bodyPr/>
        <a:lstStyle/>
        <a:p>
          <a:endParaRPr lang="en-US"/>
        </a:p>
      </dgm:t>
    </dgm:pt>
    <dgm:pt modelId="{8A3E992F-B604-4486-8317-A6997558C877}" type="sibTrans" cxnId="{9E3EF26A-6FA2-4E1A-ACCB-6A3A5CDE0485}">
      <dgm:prSet/>
      <dgm:spPr/>
      <dgm:t>
        <a:bodyPr/>
        <a:lstStyle/>
        <a:p>
          <a:endParaRPr lang="en-US"/>
        </a:p>
      </dgm:t>
    </dgm:pt>
    <dgm:pt modelId="{E7BEC137-3E27-42A5-ACC1-167F188B2F71}">
      <dgm:prSet phldrT="[Text]" custT="1"/>
      <dgm:spPr/>
      <dgm:t>
        <a:bodyPr/>
        <a:lstStyle/>
        <a:p>
          <a:r>
            <a:rPr lang="en-US" sz="1200" dirty="0" smtClean="0"/>
            <a:t>Total Orders (F)</a:t>
          </a:r>
          <a:endParaRPr lang="en-US" sz="1200" dirty="0"/>
        </a:p>
      </dgm:t>
    </dgm:pt>
    <dgm:pt modelId="{4B40D578-2C87-444A-A670-F8EEC544865A}" type="parTrans" cxnId="{6445AAD9-C0AE-4F6E-9A40-98A69DF7B14C}">
      <dgm:prSet/>
      <dgm:spPr/>
      <dgm:t>
        <a:bodyPr/>
        <a:lstStyle/>
        <a:p>
          <a:endParaRPr lang="en-US"/>
        </a:p>
      </dgm:t>
    </dgm:pt>
    <dgm:pt modelId="{FBEA66D9-A2B7-486D-A8E8-8DFA10791DF8}" type="sibTrans" cxnId="{6445AAD9-C0AE-4F6E-9A40-98A69DF7B14C}">
      <dgm:prSet/>
      <dgm:spPr/>
      <dgm:t>
        <a:bodyPr/>
        <a:lstStyle/>
        <a:p>
          <a:endParaRPr lang="en-US"/>
        </a:p>
      </dgm:t>
    </dgm:pt>
    <dgm:pt modelId="{E8D727CC-2892-404E-B3C1-31EF4DD9C465}">
      <dgm:prSet phldrT="[Text]" custT="1"/>
      <dgm:spPr/>
      <dgm:t>
        <a:bodyPr/>
        <a:lstStyle/>
        <a:p>
          <a:r>
            <a:rPr lang="en-US" sz="1200" dirty="0" smtClean="0"/>
            <a:t>Last Order Date (R)</a:t>
          </a:r>
          <a:endParaRPr lang="en-US" sz="1200" dirty="0"/>
        </a:p>
      </dgm:t>
    </dgm:pt>
    <dgm:pt modelId="{60B699F2-565A-442F-9816-2F78E8898349}" type="parTrans" cxnId="{EE729789-6683-465D-AB71-AA30E738852A}">
      <dgm:prSet/>
      <dgm:spPr/>
      <dgm:t>
        <a:bodyPr/>
        <a:lstStyle/>
        <a:p>
          <a:endParaRPr lang="en-US"/>
        </a:p>
      </dgm:t>
    </dgm:pt>
    <dgm:pt modelId="{DF71E594-2392-4A28-B28C-072B548D89A8}" type="sibTrans" cxnId="{EE729789-6683-465D-AB71-AA30E738852A}">
      <dgm:prSet/>
      <dgm:spPr/>
      <dgm:t>
        <a:bodyPr/>
        <a:lstStyle/>
        <a:p>
          <a:endParaRPr lang="en-US"/>
        </a:p>
      </dgm:t>
    </dgm:pt>
    <dgm:pt modelId="{DCC1ADCF-48A2-480E-AD8A-631BC2256CE0}">
      <dgm:prSet custT="1"/>
      <dgm:spPr/>
      <dgm:t>
        <a:bodyPr/>
        <a:lstStyle/>
        <a:p>
          <a:r>
            <a:rPr lang="en-US" sz="1200" dirty="0" smtClean="0"/>
            <a:t>Segment File into quintiles by </a:t>
          </a:r>
          <a:r>
            <a:rPr lang="en-US" sz="1200" dirty="0" err="1" smtClean="0"/>
            <a:t>datapoint</a:t>
          </a:r>
          <a:endParaRPr lang="en-US" sz="1200" dirty="0"/>
        </a:p>
      </dgm:t>
    </dgm:pt>
    <dgm:pt modelId="{9E0D3614-F2BA-414F-844D-26C865C93B47}" type="parTrans" cxnId="{095F222D-2718-401B-A0EE-E9A1133F3A6A}">
      <dgm:prSet/>
      <dgm:spPr/>
      <dgm:t>
        <a:bodyPr/>
        <a:lstStyle/>
        <a:p>
          <a:endParaRPr lang="en-US"/>
        </a:p>
      </dgm:t>
    </dgm:pt>
    <dgm:pt modelId="{C37E36DE-61D6-47C2-A7D1-45B86F6C0C14}" type="sibTrans" cxnId="{095F222D-2718-401B-A0EE-E9A1133F3A6A}">
      <dgm:prSet/>
      <dgm:spPr/>
      <dgm:t>
        <a:bodyPr/>
        <a:lstStyle/>
        <a:p>
          <a:endParaRPr lang="en-US"/>
        </a:p>
      </dgm:t>
    </dgm:pt>
    <dgm:pt modelId="{46E9EC42-68A5-4A7A-A2D1-33974316947C}">
      <dgm:prSet custT="1"/>
      <dgm:spPr/>
      <dgm:t>
        <a:bodyPr/>
        <a:lstStyle/>
        <a:p>
          <a:endParaRPr lang="en-US" sz="1200" dirty="0"/>
        </a:p>
      </dgm:t>
    </dgm:pt>
    <dgm:pt modelId="{1BF5DBA3-1F69-47BB-AA43-92042DF6237E}" type="parTrans" cxnId="{B63AD24B-9A1A-47B1-82D1-CC805C4BC710}">
      <dgm:prSet/>
      <dgm:spPr/>
      <dgm:t>
        <a:bodyPr/>
        <a:lstStyle/>
        <a:p>
          <a:endParaRPr lang="en-US"/>
        </a:p>
      </dgm:t>
    </dgm:pt>
    <dgm:pt modelId="{52FB0E43-F259-493A-9BF3-BE7C2D495AE8}" type="sibTrans" cxnId="{B63AD24B-9A1A-47B1-82D1-CC805C4BC710}">
      <dgm:prSet/>
      <dgm:spPr/>
      <dgm:t>
        <a:bodyPr/>
        <a:lstStyle/>
        <a:p>
          <a:endParaRPr lang="en-US"/>
        </a:p>
      </dgm:t>
    </dgm:pt>
    <dgm:pt modelId="{FF9EBD9C-E020-47D5-89E1-3A4BDCFB2333}">
      <dgm:prSet custT="1"/>
      <dgm:spPr/>
      <dgm:t>
        <a:bodyPr/>
        <a:lstStyle/>
        <a:p>
          <a:r>
            <a:rPr lang="en-US" sz="1200" dirty="0" smtClean="0"/>
            <a:t>Assign Score per quintile</a:t>
          </a:r>
          <a:endParaRPr lang="en-US" sz="1200" dirty="0"/>
        </a:p>
      </dgm:t>
    </dgm:pt>
    <dgm:pt modelId="{3FE92770-F96B-43A8-97D1-9265494E2C5E}" type="parTrans" cxnId="{D22D5DB1-9FE0-410E-9224-629F0594AF56}">
      <dgm:prSet/>
      <dgm:spPr/>
      <dgm:t>
        <a:bodyPr/>
        <a:lstStyle/>
        <a:p>
          <a:endParaRPr lang="en-US"/>
        </a:p>
      </dgm:t>
    </dgm:pt>
    <dgm:pt modelId="{F438ABF9-BF7D-48E9-8F10-762D1B1D03DC}" type="sibTrans" cxnId="{D22D5DB1-9FE0-410E-9224-629F0594AF56}">
      <dgm:prSet/>
      <dgm:spPr/>
      <dgm:t>
        <a:bodyPr/>
        <a:lstStyle/>
        <a:p>
          <a:endParaRPr lang="en-US"/>
        </a:p>
      </dgm:t>
    </dgm:pt>
    <dgm:pt modelId="{A043D43B-AF0F-437F-ACBB-0B36425866EE}">
      <dgm:prSet custT="1"/>
      <dgm:spPr/>
      <dgm:t>
        <a:bodyPr/>
        <a:lstStyle/>
        <a:p>
          <a:r>
            <a:rPr lang="en-US" sz="1200" dirty="0" smtClean="0"/>
            <a:t>Concatenate scores into  single score – </a:t>
          </a:r>
          <a:r>
            <a:rPr lang="en-US" sz="1200" dirty="0" err="1" smtClean="0"/>
            <a:t>Rec</a:t>
          </a:r>
          <a:r>
            <a:rPr lang="en-US" sz="1200" dirty="0" smtClean="0"/>
            <a:t>/Freq/$$</a:t>
          </a:r>
          <a:endParaRPr lang="en-US" sz="1200" dirty="0"/>
        </a:p>
      </dgm:t>
    </dgm:pt>
    <dgm:pt modelId="{88E79DB4-FD8E-421B-95BF-5270B25760B6}" type="parTrans" cxnId="{C6ED9E69-6BA2-4A29-B6B9-D41CD29AC31F}">
      <dgm:prSet/>
      <dgm:spPr/>
      <dgm:t>
        <a:bodyPr/>
        <a:lstStyle/>
        <a:p>
          <a:endParaRPr lang="en-US"/>
        </a:p>
      </dgm:t>
    </dgm:pt>
    <dgm:pt modelId="{63CFE2F5-F354-4EAE-B5BD-984239560AD4}" type="sibTrans" cxnId="{C6ED9E69-6BA2-4A29-B6B9-D41CD29AC31F}">
      <dgm:prSet/>
      <dgm:spPr/>
      <dgm:t>
        <a:bodyPr/>
        <a:lstStyle/>
        <a:p>
          <a:endParaRPr lang="en-US"/>
        </a:p>
      </dgm:t>
    </dgm:pt>
    <dgm:pt modelId="{CE34B95C-4FC4-4C75-A7B6-1723A3C504AB}">
      <dgm:prSet phldrT="[Text]" custT="1"/>
      <dgm:spPr/>
      <dgm:t>
        <a:bodyPr/>
        <a:lstStyle/>
        <a:p>
          <a:r>
            <a:rPr lang="en-US" sz="1200" dirty="0" smtClean="0"/>
            <a:t>JOB_NUMB – </a:t>
          </a:r>
          <a:r>
            <a:rPr lang="en-US" sz="1100" dirty="0" smtClean="0"/>
            <a:t>used to determine Frequency</a:t>
          </a:r>
          <a:endParaRPr lang="en-US" sz="1200" dirty="0"/>
        </a:p>
      </dgm:t>
    </dgm:pt>
    <dgm:pt modelId="{A7BC4910-37FE-40CB-903A-F5AF955728F0}" type="parTrans" cxnId="{2F351925-0B94-4E55-9A7B-72B1338D8D6E}">
      <dgm:prSet/>
      <dgm:spPr/>
      <dgm:t>
        <a:bodyPr/>
        <a:lstStyle/>
        <a:p>
          <a:endParaRPr lang="en-US"/>
        </a:p>
      </dgm:t>
    </dgm:pt>
    <dgm:pt modelId="{E0C811BB-188B-4B14-B484-D4BE4CEF1C8F}" type="sibTrans" cxnId="{2F351925-0B94-4E55-9A7B-72B1338D8D6E}">
      <dgm:prSet/>
      <dgm:spPr/>
      <dgm:t>
        <a:bodyPr/>
        <a:lstStyle/>
        <a:p>
          <a:endParaRPr lang="en-US"/>
        </a:p>
      </dgm:t>
    </dgm:pt>
    <dgm:pt modelId="{2E6254BB-4E2E-42DF-8894-40644E1D6ABE}">
      <dgm:prSet phldrT="[Text]" custT="1"/>
      <dgm:spPr/>
      <dgm:t>
        <a:bodyPr/>
        <a:lstStyle/>
        <a:p>
          <a:r>
            <a:rPr lang="en-US" sz="1200" dirty="0" smtClean="0"/>
            <a:t>Date </a:t>
          </a:r>
          <a:r>
            <a:rPr lang="en-US" sz="1200" dirty="0" err="1" smtClean="0"/>
            <a:t>Orderd</a:t>
          </a:r>
          <a:r>
            <a:rPr lang="en-US" sz="1200" dirty="0" smtClean="0"/>
            <a:t> – used to determine </a:t>
          </a:r>
          <a:r>
            <a:rPr lang="en-US" sz="1200" dirty="0" err="1" smtClean="0"/>
            <a:t>Recency</a:t>
          </a:r>
          <a:endParaRPr lang="en-US" sz="1200" dirty="0"/>
        </a:p>
      </dgm:t>
    </dgm:pt>
    <dgm:pt modelId="{8EA5701B-D9E9-4E92-8D2C-70DB7142C936}" type="parTrans" cxnId="{3811D62F-30A8-411D-8810-8050EE8BC4DF}">
      <dgm:prSet/>
      <dgm:spPr/>
      <dgm:t>
        <a:bodyPr/>
        <a:lstStyle/>
        <a:p>
          <a:endParaRPr lang="en-US"/>
        </a:p>
      </dgm:t>
    </dgm:pt>
    <dgm:pt modelId="{86F954DD-9818-4951-AF06-C5779A4625A7}" type="sibTrans" cxnId="{3811D62F-30A8-411D-8810-8050EE8BC4DF}">
      <dgm:prSet/>
      <dgm:spPr/>
      <dgm:t>
        <a:bodyPr/>
        <a:lstStyle/>
        <a:p>
          <a:endParaRPr lang="en-US"/>
        </a:p>
      </dgm:t>
    </dgm:pt>
    <dgm:pt modelId="{525BBAC2-B3CD-4AB5-B891-58FFFFACCA61}">
      <dgm:prSet phldrT="[Text]" custT="1"/>
      <dgm:spPr/>
      <dgm:t>
        <a:bodyPr/>
        <a:lstStyle/>
        <a:p>
          <a:endParaRPr lang="en-US" sz="1200" dirty="0"/>
        </a:p>
      </dgm:t>
    </dgm:pt>
    <dgm:pt modelId="{A5A91889-EBE8-48DA-9478-426EB1A12DB8}" type="parTrans" cxnId="{CD762B91-ABC5-47F6-B5BF-4DCEA3B674C2}">
      <dgm:prSet/>
      <dgm:spPr/>
      <dgm:t>
        <a:bodyPr/>
        <a:lstStyle/>
        <a:p>
          <a:endParaRPr lang="en-US"/>
        </a:p>
      </dgm:t>
    </dgm:pt>
    <dgm:pt modelId="{7C18CCA6-BAC3-4CB3-8142-7D11BDDF23DD}" type="sibTrans" cxnId="{CD762B91-ABC5-47F6-B5BF-4DCEA3B674C2}">
      <dgm:prSet/>
      <dgm:spPr/>
      <dgm:t>
        <a:bodyPr/>
        <a:lstStyle/>
        <a:p>
          <a:endParaRPr lang="en-US"/>
        </a:p>
      </dgm:t>
    </dgm:pt>
    <dgm:pt modelId="{B363F052-B900-4FBB-AB61-FBD9C7CC008B}">
      <dgm:prSet phldrT="[Text]" custT="1"/>
      <dgm:spPr/>
      <dgm:t>
        <a:bodyPr/>
        <a:lstStyle/>
        <a:p>
          <a:endParaRPr lang="en-US" sz="1200" dirty="0"/>
        </a:p>
      </dgm:t>
    </dgm:pt>
    <dgm:pt modelId="{1511A736-6F07-47DD-91C9-F54798351295}" type="parTrans" cxnId="{9E9AF80B-6143-4860-A6DA-241AFCAF208B}">
      <dgm:prSet/>
      <dgm:spPr/>
      <dgm:t>
        <a:bodyPr/>
        <a:lstStyle/>
        <a:p>
          <a:endParaRPr lang="en-US"/>
        </a:p>
      </dgm:t>
    </dgm:pt>
    <dgm:pt modelId="{93E1AB28-94A2-489C-B717-DDD50D656FA0}" type="sibTrans" cxnId="{9E9AF80B-6143-4860-A6DA-241AFCAF208B}">
      <dgm:prSet/>
      <dgm:spPr/>
      <dgm:t>
        <a:bodyPr/>
        <a:lstStyle/>
        <a:p>
          <a:endParaRPr lang="en-US"/>
        </a:p>
      </dgm:t>
    </dgm:pt>
    <dgm:pt modelId="{91C1B8DA-B9A8-42B9-AF6E-FAFE10A4AC27}">
      <dgm:prSet phldrT="[Text]" custT="1"/>
      <dgm:spPr/>
      <dgm:t>
        <a:bodyPr/>
        <a:lstStyle/>
        <a:p>
          <a:r>
            <a:rPr lang="en-US" sz="1200" dirty="0" smtClean="0"/>
            <a:t>Only last 3 yrs </a:t>
          </a:r>
          <a:endParaRPr lang="en-US" sz="1200" dirty="0"/>
        </a:p>
      </dgm:t>
    </dgm:pt>
    <dgm:pt modelId="{9C9E2E43-4004-4CB6-A1F5-35F6C9E3BC46}" type="parTrans" cxnId="{F09E3D03-2F63-43F2-B40C-0AA90100D370}">
      <dgm:prSet/>
      <dgm:spPr/>
      <dgm:t>
        <a:bodyPr/>
        <a:lstStyle/>
        <a:p>
          <a:endParaRPr lang="en-US"/>
        </a:p>
      </dgm:t>
    </dgm:pt>
    <dgm:pt modelId="{174AB5D6-B47B-426E-8BDE-22DAF4331F02}" type="sibTrans" cxnId="{F09E3D03-2F63-43F2-B40C-0AA90100D370}">
      <dgm:prSet/>
      <dgm:spPr/>
      <dgm:t>
        <a:bodyPr/>
        <a:lstStyle/>
        <a:p>
          <a:endParaRPr lang="en-US"/>
        </a:p>
      </dgm:t>
    </dgm:pt>
    <dgm:pt modelId="{CD313170-FE89-4179-B1FD-BF5BAF2160CF}" type="pres">
      <dgm:prSet presAssocID="{2D8D9545-C577-483A-B0D6-0817ACBD4B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338F5C-F6CC-4BCE-81E7-CE71AB9E94C7}" type="pres">
      <dgm:prSet presAssocID="{C86FBC8E-EA3B-4B75-B98E-EAAAB2F22896}" presName="composite" presStyleCnt="0"/>
      <dgm:spPr/>
    </dgm:pt>
    <dgm:pt modelId="{0DBA03D0-9AFA-4C86-ABAC-06CF331770C7}" type="pres">
      <dgm:prSet presAssocID="{C86FBC8E-EA3B-4B75-B98E-EAAAB2F2289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69C-236C-4558-8A6B-C817E4BC7A18}" type="pres">
      <dgm:prSet presAssocID="{C86FBC8E-EA3B-4B75-B98E-EAAAB2F22896}" presName="parSh" presStyleLbl="node1" presStyleIdx="0" presStyleCnt="3" custScaleY="161961"/>
      <dgm:spPr/>
      <dgm:t>
        <a:bodyPr/>
        <a:lstStyle/>
        <a:p>
          <a:endParaRPr lang="en-US"/>
        </a:p>
      </dgm:t>
    </dgm:pt>
    <dgm:pt modelId="{33CBFF4A-F96E-4EC3-90C0-3F55474B2F57}" type="pres">
      <dgm:prSet presAssocID="{C86FBC8E-EA3B-4B75-B98E-EAAAB2F22896}" presName="desTx" presStyleLbl="fgAcc1" presStyleIdx="0" presStyleCnt="3" custScaleX="105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9C52F-033C-4AC8-AB8A-55CF8115BFE9}" type="pres">
      <dgm:prSet presAssocID="{C5E0E963-7A16-4219-8468-D737F9CD72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41FA37-246F-4A97-8143-C5DED17C6B37}" type="pres">
      <dgm:prSet presAssocID="{C5E0E963-7A16-4219-8468-D737F9CD724F}" presName="connTx" presStyleLbl="sibTrans2D1" presStyleIdx="0" presStyleCnt="2"/>
      <dgm:spPr/>
      <dgm:t>
        <a:bodyPr/>
        <a:lstStyle/>
        <a:p>
          <a:endParaRPr lang="en-US"/>
        </a:p>
      </dgm:t>
    </dgm:pt>
    <dgm:pt modelId="{1550E9DA-22CC-4C20-A8D9-92B5521A7BBC}" type="pres">
      <dgm:prSet presAssocID="{7AE00FC6-97EA-4994-8F49-CA4E5E1652D1}" presName="composite" presStyleCnt="0"/>
      <dgm:spPr/>
    </dgm:pt>
    <dgm:pt modelId="{0DD78265-6CE0-4800-89A3-15C50201C0FF}" type="pres">
      <dgm:prSet presAssocID="{7AE00FC6-97EA-4994-8F49-CA4E5E1652D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E28CC-1A62-4C4E-A06C-B3E82B617D13}" type="pres">
      <dgm:prSet presAssocID="{7AE00FC6-97EA-4994-8F49-CA4E5E1652D1}" presName="parSh" presStyleLbl="node1" presStyleIdx="1" presStyleCnt="3" custScaleY="165885"/>
      <dgm:spPr/>
      <dgm:t>
        <a:bodyPr/>
        <a:lstStyle/>
        <a:p>
          <a:endParaRPr lang="en-US"/>
        </a:p>
      </dgm:t>
    </dgm:pt>
    <dgm:pt modelId="{805089F1-256C-44A1-8057-3895C3D3742A}" type="pres">
      <dgm:prSet presAssocID="{7AE00FC6-97EA-4994-8F49-CA4E5E1652D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6A3F9-DADF-4BD8-BC26-5CCF5C5D601D}" type="pres">
      <dgm:prSet presAssocID="{84E45579-C490-49C9-ABD2-4540DAA172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FEDA4A-6FDB-41A3-B998-98DCDC353514}" type="pres">
      <dgm:prSet presAssocID="{84E45579-C490-49C9-ABD2-4540DAA17282}" presName="connTx" presStyleLbl="sibTrans2D1" presStyleIdx="1" presStyleCnt="2"/>
      <dgm:spPr/>
      <dgm:t>
        <a:bodyPr/>
        <a:lstStyle/>
        <a:p>
          <a:endParaRPr lang="en-US"/>
        </a:p>
      </dgm:t>
    </dgm:pt>
    <dgm:pt modelId="{35CFA8A3-153D-41B8-9DB7-8EE32C2A408D}" type="pres">
      <dgm:prSet presAssocID="{13721EB8-40D2-4DDF-9807-967B7DD021F8}" presName="composite" presStyleCnt="0"/>
      <dgm:spPr/>
    </dgm:pt>
    <dgm:pt modelId="{2581033B-28A4-4E45-B434-9D6539855F53}" type="pres">
      <dgm:prSet presAssocID="{13721EB8-40D2-4DDF-9807-967B7DD021F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47F6B-00BA-482E-9631-EB0E1DC2FEAC}" type="pres">
      <dgm:prSet presAssocID="{13721EB8-40D2-4DDF-9807-967B7DD021F8}" presName="parSh" presStyleLbl="node1" presStyleIdx="2" presStyleCnt="3" custScaleY="161157"/>
      <dgm:spPr/>
      <dgm:t>
        <a:bodyPr/>
        <a:lstStyle/>
        <a:p>
          <a:endParaRPr lang="en-US"/>
        </a:p>
      </dgm:t>
    </dgm:pt>
    <dgm:pt modelId="{833A3786-7538-4168-A9F8-12F7649C467E}" type="pres">
      <dgm:prSet presAssocID="{13721EB8-40D2-4DDF-9807-967B7DD021F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FCA9F-CC7B-4EFC-96FD-4CF66B11B199}" type="presOf" srcId="{A043D43B-AF0F-437F-ACBB-0B36425866EE}" destId="{833A3786-7538-4168-A9F8-12F7649C467E}" srcOrd="0" destOrd="2" presId="urn:microsoft.com/office/officeart/2005/8/layout/process3"/>
    <dgm:cxn modelId="{9E9AF80B-6143-4860-A6DA-241AFCAF208B}" srcId="{7AE00FC6-97EA-4994-8F49-CA4E5E1652D1}" destId="{B363F052-B900-4FBB-AB61-FBD9C7CC008B}" srcOrd="1" destOrd="0" parTransId="{1511A736-6F07-47DD-91C9-F54798351295}" sibTransId="{93E1AB28-94A2-489C-B717-DDD50D656FA0}"/>
    <dgm:cxn modelId="{AC302878-55DD-4A99-8B18-9CE0EC939360}" type="presOf" srcId="{28635B85-D1A4-4A9B-BF9B-452100A264CE}" destId="{33CBFF4A-F96E-4EC3-90C0-3F55474B2F57}" srcOrd="0" destOrd="0" presId="urn:microsoft.com/office/officeart/2005/8/layout/process3"/>
    <dgm:cxn modelId="{51B43650-6D5A-48C8-AC33-CBE21FDF412C}" srcId="{C86FBC8E-EA3B-4B75-B98E-EAAAB2F22896}" destId="{28635B85-D1A4-4A9B-BF9B-452100A264CE}" srcOrd="0" destOrd="0" parTransId="{3B83A329-5843-4730-87A2-08D14C1647B2}" sibTransId="{CB84E337-298F-4A4B-8239-F34EBF9B86EB}"/>
    <dgm:cxn modelId="{FDD93FCC-FE25-4766-B766-02E55DDB5282}" type="presOf" srcId="{2E6254BB-4E2E-42DF-8894-40644E1D6ABE}" destId="{33CBFF4A-F96E-4EC3-90C0-3F55474B2F57}" srcOrd="0" destOrd="2" presId="urn:microsoft.com/office/officeart/2005/8/layout/process3"/>
    <dgm:cxn modelId="{36CE5E99-359B-4A79-AACF-A4DA076D4CCC}" type="presOf" srcId="{525BBAC2-B3CD-4AB5-B891-58FFFFACCA61}" destId="{805089F1-256C-44A1-8057-3895C3D3742A}" srcOrd="0" destOrd="3" presId="urn:microsoft.com/office/officeart/2005/8/layout/process3"/>
    <dgm:cxn modelId="{7C074056-D59F-4B18-A0F2-B8A58C96EF17}" type="presOf" srcId="{7AE00FC6-97EA-4994-8F49-CA4E5E1652D1}" destId="{0DD78265-6CE0-4800-89A3-15C50201C0FF}" srcOrd="0" destOrd="0" presId="urn:microsoft.com/office/officeart/2005/8/layout/process3"/>
    <dgm:cxn modelId="{D22D5DB1-9FE0-410E-9224-629F0594AF56}" srcId="{13721EB8-40D2-4DDF-9807-967B7DD021F8}" destId="{FF9EBD9C-E020-47D5-89E1-3A4BDCFB2333}" srcOrd="1" destOrd="0" parTransId="{3FE92770-F96B-43A8-97D1-9265494E2C5E}" sibTransId="{F438ABF9-BF7D-48E9-8F10-762D1B1D03DC}"/>
    <dgm:cxn modelId="{EF57D9F0-D050-4A7A-93F9-4E2B68AE940B}" type="presOf" srcId="{E8D727CC-2892-404E-B3C1-31EF4DD9C465}" destId="{805089F1-256C-44A1-8057-3895C3D3742A}" srcOrd="0" destOrd="4" presId="urn:microsoft.com/office/officeart/2005/8/layout/process3"/>
    <dgm:cxn modelId="{22E2AFD4-4430-4EC0-BD72-740C6D14F4F2}" type="presOf" srcId="{B363F052-B900-4FBB-AB61-FBD9C7CC008B}" destId="{805089F1-256C-44A1-8057-3895C3D3742A}" srcOrd="0" destOrd="1" presId="urn:microsoft.com/office/officeart/2005/8/layout/process3"/>
    <dgm:cxn modelId="{F09E3D03-2F63-43F2-B40C-0AA90100D370}" srcId="{2E6254BB-4E2E-42DF-8894-40644E1D6ABE}" destId="{91C1B8DA-B9A8-42B9-AF6E-FAFE10A4AC27}" srcOrd="0" destOrd="0" parTransId="{9C9E2E43-4004-4CB6-A1F5-35F6C9E3BC46}" sibTransId="{174AB5D6-B47B-426E-8BDE-22DAF4331F02}"/>
    <dgm:cxn modelId="{2F351925-0B94-4E55-9A7B-72B1338D8D6E}" srcId="{C86FBC8E-EA3B-4B75-B98E-EAAAB2F22896}" destId="{CE34B95C-4FC4-4C75-A7B6-1723A3C504AB}" srcOrd="1" destOrd="0" parTransId="{A7BC4910-37FE-40CB-903A-F5AF955728F0}" sibTransId="{E0C811BB-188B-4B14-B484-D4BE4CEF1C8F}"/>
    <dgm:cxn modelId="{390B3665-71F8-491F-A44B-DDCE3224904A}" type="presOf" srcId="{91C1B8DA-B9A8-42B9-AF6E-FAFE10A4AC27}" destId="{33CBFF4A-F96E-4EC3-90C0-3F55474B2F57}" srcOrd="0" destOrd="3" presId="urn:microsoft.com/office/officeart/2005/8/layout/process3"/>
    <dgm:cxn modelId="{6445AAD9-C0AE-4F6E-9A40-98A69DF7B14C}" srcId="{7AE00FC6-97EA-4994-8F49-CA4E5E1652D1}" destId="{E7BEC137-3E27-42A5-ACC1-167F188B2F71}" srcOrd="2" destOrd="0" parTransId="{4B40D578-2C87-444A-A670-F8EEC544865A}" sibTransId="{FBEA66D9-A2B7-486D-A8E8-8DFA10791DF8}"/>
    <dgm:cxn modelId="{BD79CDCE-C4D3-45C4-8925-8EFEC7189421}" type="presOf" srcId="{C5E0E963-7A16-4219-8468-D737F9CD724F}" destId="{CE29C52F-033C-4AC8-AB8A-55CF8115BFE9}" srcOrd="0" destOrd="0" presId="urn:microsoft.com/office/officeart/2005/8/layout/process3"/>
    <dgm:cxn modelId="{660BDA92-EDCE-407D-A630-9AE6233987CC}" type="presOf" srcId="{DCC1ADCF-48A2-480E-AD8A-631BC2256CE0}" destId="{833A3786-7538-4168-A9F8-12F7649C467E}" srcOrd="0" destOrd="0" presId="urn:microsoft.com/office/officeart/2005/8/layout/process3"/>
    <dgm:cxn modelId="{5D058760-D54B-4933-A8A4-9F88FC5327F8}" type="presOf" srcId="{E7BEC137-3E27-42A5-ACC1-167F188B2F71}" destId="{805089F1-256C-44A1-8057-3895C3D3742A}" srcOrd="0" destOrd="2" presId="urn:microsoft.com/office/officeart/2005/8/layout/process3"/>
    <dgm:cxn modelId="{EE729789-6683-465D-AB71-AA30E738852A}" srcId="{7AE00FC6-97EA-4994-8F49-CA4E5E1652D1}" destId="{E8D727CC-2892-404E-B3C1-31EF4DD9C465}" srcOrd="3" destOrd="0" parTransId="{60B699F2-565A-442F-9816-2F78E8898349}" sibTransId="{DF71E594-2392-4A28-B28C-072B548D89A8}"/>
    <dgm:cxn modelId="{C6ED9E69-6BA2-4A29-B6B9-D41CD29AC31F}" srcId="{13721EB8-40D2-4DDF-9807-967B7DD021F8}" destId="{A043D43B-AF0F-437F-ACBB-0B36425866EE}" srcOrd="2" destOrd="0" parTransId="{88E79DB4-FD8E-421B-95BF-5270B25760B6}" sibTransId="{63CFE2F5-F354-4EAE-B5BD-984239560AD4}"/>
    <dgm:cxn modelId="{281B32E4-256F-4C97-89B9-7DB5AC18BE3E}" type="presOf" srcId="{84E45579-C490-49C9-ABD2-4540DAA17282}" destId="{4DFEDA4A-6FDB-41A3-B998-98DCDC353514}" srcOrd="1" destOrd="0" presId="urn:microsoft.com/office/officeart/2005/8/layout/process3"/>
    <dgm:cxn modelId="{E2EFB7F5-5B0B-4756-86B5-21872A1E5D09}" srcId="{7AE00FC6-97EA-4994-8F49-CA4E5E1652D1}" destId="{D01B52DF-26BE-4F2F-A4B5-2BC611FB5A7D}" srcOrd="0" destOrd="0" parTransId="{E83805BB-5CAD-4300-A220-24D35A044054}" sibTransId="{1B7C7FC6-EBDF-4357-BC8C-14727594F48C}"/>
    <dgm:cxn modelId="{0BF6C2CF-91F3-4474-AFE4-5CE3FC240A51}" type="presOf" srcId="{CE34B95C-4FC4-4C75-A7B6-1723A3C504AB}" destId="{33CBFF4A-F96E-4EC3-90C0-3F55474B2F57}" srcOrd="0" destOrd="1" presId="urn:microsoft.com/office/officeart/2005/8/layout/process3"/>
    <dgm:cxn modelId="{B63AD24B-9A1A-47B1-82D1-CC805C4BC710}" srcId="{13721EB8-40D2-4DDF-9807-967B7DD021F8}" destId="{46E9EC42-68A5-4A7A-A2D1-33974316947C}" srcOrd="3" destOrd="0" parTransId="{1BF5DBA3-1F69-47BB-AA43-92042DF6237E}" sibTransId="{52FB0E43-F259-493A-9BF3-BE7C2D495AE8}"/>
    <dgm:cxn modelId="{CD762B91-ABC5-47F6-B5BF-4DCEA3B674C2}" srcId="{E7BEC137-3E27-42A5-ACC1-167F188B2F71}" destId="{525BBAC2-B3CD-4AB5-B891-58FFFFACCA61}" srcOrd="0" destOrd="0" parTransId="{A5A91889-EBE8-48DA-9478-426EB1A12DB8}" sibTransId="{7C18CCA6-BAC3-4CB3-8142-7D11BDDF23DD}"/>
    <dgm:cxn modelId="{095F222D-2718-401B-A0EE-E9A1133F3A6A}" srcId="{13721EB8-40D2-4DDF-9807-967B7DD021F8}" destId="{DCC1ADCF-48A2-480E-AD8A-631BC2256CE0}" srcOrd="0" destOrd="0" parTransId="{9E0D3614-F2BA-414F-844D-26C865C93B47}" sibTransId="{C37E36DE-61D6-47C2-A7D1-45B86F6C0C14}"/>
    <dgm:cxn modelId="{F0A2489B-3094-4996-B685-4E67224F1900}" type="presOf" srcId="{46E9EC42-68A5-4A7A-A2D1-33974316947C}" destId="{833A3786-7538-4168-A9F8-12F7649C467E}" srcOrd="0" destOrd="3" presId="urn:microsoft.com/office/officeart/2005/8/layout/process3"/>
    <dgm:cxn modelId="{DE169850-414F-40E5-BDB8-4C12C898ACED}" type="presOf" srcId="{E13FF58A-10EB-469E-8F5C-F29CEB129973}" destId="{33CBFF4A-F96E-4EC3-90C0-3F55474B2F57}" srcOrd="0" destOrd="4" presId="urn:microsoft.com/office/officeart/2005/8/layout/process3"/>
    <dgm:cxn modelId="{604237DB-1E11-433F-B14E-72BB9B27ED9F}" srcId="{C86FBC8E-EA3B-4B75-B98E-EAAAB2F22896}" destId="{E13FF58A-10EB-469E-8F5C-F29CEB129973}" srcOrd="3" destOrd="0" parTransId="{F7A7E30E-9BBC-4BF1-ADCB-6ADF675FF052}" sibTransId="{6EBCFD18-3829-4317-A9EA-971F4875407B}"/>
    <dgm:cxn modelId="{A3263645-5060-467E-B8B3-644FD2A22902}" type="presOf" srcId="{FF9EBD9C-E020-47D5-89E1-3A4BDCFB2333}" destId="{833A3786-7538-4168-A9F8-12F7649C467E}" srcOrd="0" destOrd="1" presId="urn:microsoft.com/office/officeart/2005/8/layout/process3"/>
    <dgm:cxn modelId="{D1EA2F90-F7AA-4406-951F-1DF4CB7A0CBD}" type="presOf" srcId="{13721EB8-40D2-4DDF-9807-967B7DD021F8}" destId="{85C47F6B-00BA-482E-9631-EB0E1DC2FEAC}" srcOrd="1" destOrd="0" presId="urn:microsoft.com/office/officeart/2005/8/layout/process3"/>
    <dgm:cxn modelId="{3811D62F-30A8-411D-8810-8050EE8BC4DF}" srcId="{C86FBC8E-EA3B-4B75-B98E-EAAAB2F22896}" destId="{2E6254BB-4E2E-42DF-8894-40644E1D6ABE}" srcOrd="2" destOrd="0" parTransId="{8EA5701B-D9E9-4E92-8D2C-70DB7142C936}" sibTransId="{86F954DD-9818-4951-AF06-C5779A4625A7}"/>
    <dgm:cxn modelId="{0E8164EF-5A1B-4C3B-8E75-B4E61ABB83D8}" type="presOf" srcId="{84E45579-C490-49C9-ABD2-4540DAA17282}" destId="{4D26A3F9-DADF-4BD8-BC26-5CCF5C5D601D}" srcOrd="0" destOrd="0" presId="urn:microsoft.com/office/officeart/2005/8/layout/process3"/>
    <dgm:cxn modelId="{8E12633E-2427-4ECF-BCAC-DC52AF266E4E}" type="presOf" srcId="{7AE00FC6-97EA-4994-8F49-CA4E5E1652D1}" destId="{5D7E28CC-1A62-4C4E-A06C-B3E82B617D13}" srcOrd="1" destOrd="0" presId="urn:microsoft.com/office/officeart/2005/8/layout/process3"/>
    <dgm:cxn modelId="{9E3EF26A-6FA2-4E1A-ACCB-6A3A5CDE0485}" srcId="{2D8D9545-C577-483A-B0D6-0817ACBD4B2C}" destId="{13721EB8-40D2-4DDF-9807-967B7DD021F8}" srcOrd="2" destOrd="0" parTransId="{AD46034F-E948-4C06-8667-F555F8633546}" sibTransId="{8A3E992F-B604-4486-8317-A6997558C877}"/>
    <dgm:cxn modelId="{090FFC1B-DDD2-479C-B3EB-005AC37028E5}" type="presOf" srcId="{2D8D9545-C577-483A-B0D6-0817ACBD4B2C}" destId="{CD313170-FE89-4179-B1FD-BF5BAF2160CF}" srcOrd="0" destOrd="0" presId="urn:microsoft.com/office/officeart/2005/8/layout/process3"/>
    <dgm:cxn modelId="{E0439212-C128-46E7-9CC1-0DB2D9207157}" srcId="{2D8D9545-C577-483A-B0D6-0817ACBD4B2C}" destId="{C86FBC8E-EA3B-4B75-B98E-EAAAB2F22896}" srcOrd="0" destOrd="0" parTransId="{2EE34390-A313-4A91-994B-BB568457AA76}" sibTransId="{C5E0E963-7A16-4219-8468-D737F9CD724F}"/>
    <dgm:cxn modelId="{251DC224-5993-473F-8691-3298FBAF1C86}" type="presOf" srcId="{13721EB8-40D2-4DDF-9807-967B7DD021F8}" destId="{2581033B-28A4-4E45-B434-9D6539855F53}" srcOrd="0" destOrd="0" presId="urn:microsoft.com/office/officeart/2005/8/layout/process3"/>
    <dgm:cxn modelId="{DA146092-B8CB-471A-928F-1DF868DCFF51}" type="presOf" srcId="{D01B52DF-26BE-4F2F-A4B5-2BC611FB5A7D}" destId="{805089F1-256C-44A1-8057-3895C3D3742A}" srcOrd="0" destOrd="0" presId="urn:microsoft.com/office/officeart/2005/8/layout/process3"/>
    <dgm:cxn modelId="{CF9DD46F-70B3-41AA-9E40-8BA35491CF0E}" srcId="{2D8D9545-C577-483A-B0D6-0817ACBD4B2C}" destId="{7AE00FC6-97EA-4994-8F49-CA4E5E1652D1}" srcOrd="1" destOrd="0" parTransId="{2AFBFDCE-C12C-4026-A942-26E393FC2038}" sibTransId="{84E45579-C490-49C9-ABD2-4540DAA17282}"/>
    <dgm:cxn modelId="{9AD95139-BCC9-4E1C-92B1-EC2F412F5EDD}" type="presOf" srcId="{C86FBC8E-EA3B-4B75-B98E-EAAAB2F22896}" destId="{0DBA03D0-9AFA-4C86-ABAC-06CF331770C7}" srcOrd="0" destOrd="0" presId="urn:microsoft.com/office/officeart/2005/8/layout/process3"/>
    <dgm:cxn modelId="{4EE78FF3-D137-4065-AF8A-BC0A2C78C5BB}" type="presOf" srcId="{C86FBC8E-EA3B-4B75-B98E-EAAAB2F22896}" destId="{B3E8269C-236C-4558-8A6B-C817E4BC7A18}" srcOrd="1" destOrd="0" presId="urn:microsoft.com/office/officeart/2005/8/layout/process3"/>
    <dgm:cxn modelId="{623C9435-D8DB-4CD1-A97E-795B6CB71CA4}" type="presOf" srcId="{C5E0E963-7A16-4219-8468-D737F9CD724F}" destId="{0D41FA37-246F-4A97-8143-C5DED17C6B37}" srcOrd="1" destOrd="0" presId="urn:microsoft.com/office/officeart/2005/8/layout/process3"/>
    <dgm:cxn modelId="{63D3895B-F1B9-460C-A0B5-FB2C69C2104A}" type="presParOf" srcId="{CD313170-FE89-4179-B1FD-BF5BAF2160CF}" destId="{C3338F5C-F6CC-4BCE-81E7-CE71AB9E94C7}" srcOrd="0" destOrd="0" presId="urn:microsoft.com/office/officeart/2005/8/layout/process3"/>
    <dgm:cxn modelId="{3B92C39C-9A4C-4CCE-B9CC-A81EC6AAB4A0}" type="presParOf" srcId="{C3338F5C-F6CC-4BCE-81E7-CE71AB9E94C7}" destId="{0DBA03D0-9AFA-4C86-ABAC-06CF331770C7}" srcOrd="0" destOrd="0" presId="urn:microsoft.com/office/officeart/2005/8/layout/process3"/>
    <dgm:cxn modelId="{88E899C4-C0B1-488D-8769-62644B5C0889}" type="presParOf" srcId="{C3338F5C-F6CC-4BCE-81E7-CE71AB9E94C7}" destId="{B3E8269C-236C-4558-8A6B-C817E4BC7A18}" srcOrd="1" destOrd="0" presId="urn:microsoft.com/office/officeart/2005/8/layout/process3"/>
    <dgm:cxn modelId="{356E8014-8569-4691-880B-EBE69F7608FE}" type="presParOf" srcId="{C3338F5C-F6CC-4BCE-81E7-CE71AB9E94C7}" destId="{33CBFF4A-F96E-4EC3-90C0-3F55474B2F57}" srcOrd="2" destOrd="0" presId="urn:microsoft.com/office/officeart/2005/8/layout/process3"/>
    <dgm:cxn modelId="{F50CD775-D999-47E1-A2B6-40627B168B2D}" type="presParOf" srcId="{CD313170-FE89-4179-B1FD-BF5BAF2160CF}" destId="{CE29C52F-033C-4AC8-AB8A-55CF8115BFE9}" srcOrd="1" destOrd="0" presId="urn:microsoft.com/office/officeart/2005/8/layout/process3"/>
    <dgm:cxn modelId="{687E945F-AD5C-438A-8EC0-28B58CCFD20A}" type="presParOf" srcId="{CE29C52F-033C-4AC8-AB8A-55CF8115BFE9}" destId="{0D41FA37-246F-4A97-8143-C5DED17C6B37}" srcOrd="0" destOrd="0" presId="urn:microsoft.com/office/officeart/2005/8/layout/process3"/>
    <dgm:cxn modelId="{E673BA81-E935-400B-A5AC-E1E48CCEB27F}" type="presParOf" srcId="{CD313170-FE89-4179-B1FD-BF5BAF2160CF}" destId="{1550E9DA-22CC-4C20-A8D9-92B5521A7BBC}" srcOrd="2" destOrd="0" presId="urn:microsoft.com/office/officeart/2005/8/layout/process3"/>
    <dgm:cxn modelId="{8FF255DE-A2A4-416B-AC0A-1E9ABACF832A}" type="presParOf" srcId="{1550E9DA-22CC-4C20-A8D9-92B5521A7BBC}" destId="{0DD78265-6CE0-4800-89A3-15C50201C0FF}" srcOrd="0" destOrd="0" presId="urn:microsoft.com/office/officeart/2005/8/layout/process3"/>
    <dgm:cxn modelId="{25286F62-31D2-4189-81B4-FC153B866F4F}" type="presParOf" srcId="{1550E9DA-22CC-4C20-A8D9-92B5521A7BBC}" destId="{5D7E28CC-1A62-4C4E-A06C-B3E82B617D13}" srcOrd="1" destOrd="0" presId="urn:microsoft.com/office/officeart/2005/8/layout/process3"/>
    <dgm:cxn modelId="{4CC7366F-0271-49D4-A168-A6F98C49FECF}" type="presParOf" srcId="{1550E9DA-22CC-4C20-A8D9-92B5521A7BBC}" destId="{805089F1-256C-44A1-8057-3895C3D3742A}" srcOrd="2" destOrd="0" presId="urn:microsoft.com/office/officeart/2005/8/layout/process3"/>
    <dgm:cxn modelId="{CFCF3A97-B317-4E06-9205-53AC257A3AD0}" type="presParOf" srcId="{CD313170-FE89-4179-B1FD-BF5BAF2160CF}" destId="{4D26A3F9-DADF-4BD8-BC26-5CCF5C5D601D}" srcOrd="3" destOrd="0" presId="urn:microsoft.com/office/officeart/2005/8/layout/process3"/>
    <dgm:cxn modelId="{FAAB8B7E-947D-4FEB-BFC4-72BC5DB7243A}" type="presParOf" srcId="{4D26A3F9-DADF-4BD8-BC26-5CCF5C5D601D}" destId="{4DFEDA4A-6FDB-41A3-B998-98DCDC353514}" srcOrd="0" destOrd="0" presId="urn:microsoft.com/office/officeart/2005/8/layout/process3"/>
    <dgm:cxn modelId="{A53F4C9A-230C-4989-990B-72C688E742D5}" type="presParOf" srcId="{CD313170-FE89-4179-B1FD-BF5BAF2160CF}" destId="{35CFA8A3-153D-41B8-9DB7-8EE32C2A408D}" srcOrd="4" destOrd="0" presId="urn:microsoft.com/office/officeart/2005/8/layout/process3"/>
    <dgm:cxn modelId="{F7F75D0E-428E-421A-AD6D-A9D2D328686D}" type="presParOf" srcId="{35CFA8A3-153D-41B8-9DB7-8EE32C2A408D}" destId="{2581033B-28A4-4E45-B434-9D6539855F53}" srcOrd="0" destOrd="0" presId="urn:microsoft.com/office/officeart/2005/8/layout/process3"/>
    <dgm:cxn modelId="{5EF47D87-61E6-4614-B3AF-888FBAC4E5DE}" type="presParOf" srcId="{35CFA8A3-153D-41B8-9DB7-8EE32C2A408D}" destId="{85C47F6B-00BA-482E-9631-EB0E1DC2FEAC}" srcOrd="1" destOrd="0" presId="urn:microsoft.com/office/officeart/2005/8/layout/process3"/>
    <dgm:cxn modelId="{83282358-3BC9-4B4C-977B-BB156B9375DC}" type="presParOf" srcId="{35CFA8A3-153D-41B8-9DB7-8EE32C2A408D}" destId="{833A3786-7538-4168-A9F8-12F7649C46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D9545-C577-483A-B0D6-0817ACBD4B2C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FBC8E-EA3B-4B75-B98E-EAAAB2F22896}">
      <dgm:prSet phldrT="[Text]"/>
      <dgm:spPr/>
      <dgm:t>
        <a:bodyPr/>
        <a:lstStyle/>
        <a:p>
          <a:r>
            <a:rPr lang="en-US" dirty="0" smtClean="0">
              <a:solidFill>
                <a:schemeClr val="bg2"/>
              </a:solidFill>
              <a:latin typeface="Optima" pitchFamily="34" charset="0"/>
            </a:rPr>
            <a:t>Match Scored  File to MDM2 Universe</a:t>
          </a:r>
          <a:endParaRPr lang="en-US" dirty="0">
            <a:solidFill>
              <a:schemeClr val="bg2"/>
            </a:solidFill>
            <a:latin typeface="Impact" pitchFamily="34" charset="0"/>
          </a:endParaRPr>
        </a:p>
      </dgm:t>
    </dgm:pt>
    <dgm:pt modelId="{2EE34390-A313-4A91-994B-BB568457AA76}" type="parTrans" cxnId="{E0439212-C128-46E7-9CC1-0DB2D9207157}">
      <dgm:prSet/>
      <dgm:spPr/>
      <dgm:t>
        <a:bodyPr/>
        <a:lstStyle/>
        <a:p>
          <a:endParaRPr lang="en-US"/>
        </a:p>
      </dgm:t>
    </dgm:pt>
    <dgm:pt modelId="{C5E0E963-7A16-4219-8468-D737F9CD724F}" type="sibTrans" cxnId="{E0439212-C128-46E7-9CC1-0DB2D9207157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8635B85-D1A4-4A9B-BF9B-452100A264CE}">
      <dgm:prSet phldrT="[Text]" custT="1"/>
      <dgm:spPr/>
      <dgm:t>
        <a:bodyPr/>
        <a:lstStyle/>
        <a:p>
          <a:r>
            <a:rPr lang="en-US" sz="1200" dirty="0" smtClean="0"/>
            <a:t>Match Customers by Company Name / Location</a:t>
          </a:r>
          <a:endParaRPr lang="en-US" sz="1200" dirty="0"/>
        </a:p>
      </dgm:t>
    </dgm:pt>
    <dgm:pt modelId="{3B83A329-5843-4730-87A2-08D14C1647B2}" type="parTrans" cxnId="{51B43650-6D5A-48C8-AC33-CBE21FDF412C}">
      <dgm:prSet/>
      <dgm:spPr/>
      <dgm:t>
        <a:bodyPr/>
        <a:lstStyle/>
        <a:p>
          <a:endParaRPr lang="en-US"/>
        </a:p>
      </dgm:t>
    </dgm:pt>
    <dgm:pt modelId="{CB84E337-298F-4A4B-8239-F34EBF9B86EB}" type="sibTrans" cxnId="{51B43650-6D5A-48C8-AC33-CBE21FDF412C}">
      <dgm:prSet/>
      <dgm:spPr/>
      <dgm:t>
        <a:bodyPr/>
        <a:lstStyle/>
        <a:p>
          <a:endParaRPr lang="en-US"/>
        </a:p>
      </dgm:t>
    </dgm:pt>
    <dgm:pt modelId="{7AE00FC6-97EA-4994-8F49-CA4E5E1652D1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Append Demos to Match Records</a:t>
          </a:r>
          <a:endParaRPr lang="en-US" sz="14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gm:t>
    </dgm:pt>
    <dgm:pt modelId="{2AFBFDCE-C12C-4026-A942-26E393FC2038}" type="parTrans" cxnId="{CF9DD46F-70B3-41AA-9E40-8BA35491CF0E}">
      <dgm:prSet/>
      <dgm:spPr/>
      <dgm:t>
        <a:bodyPr/>
        <a:lstStyle/>
        <a:p>
          <a:endParaRPr lang="en-US"/>
        </a:p>
      </dgm:t>
    </dgm:pt>
    <dgm:pt modelId="{84E45579-C490-49C9-ABD2-4540DAA17282}" type="sibTrans" cxnId="{CF9DD46F-70B3-41AA-9E40-8BA35491CF0E}">
      <dgm:prSet/>
      <dgm:spPr>
        <a:solidFill>
          <a:srgbClr val="002060"/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01B52DF-26BE-4F2F-A4B5-2BC611FB5A7D}">
      <dgm:prSet phldrT="[Text]" custT="1"/>
      <dgm:spPr/>
      <dgm:t>
        <a:bodyPr/>
        <a:lstStyle/>
        <a:p>
          <a:r>
            <a:rPr lang="en-US" sz="1200" dirty="0" smtClean="0"/>
            <a:t>Append Demos at Location</a:t>
          </a:r>
          <a:endParaRPr lang="en-US" sz="1200" dirty="0"/>
        </a:p>
      </dgm:t>
    </dgm:pt>
    <dgm:pt modelId="{E83805BB-5CAD-4300-A220-24D35A044054}" type="parTrans" cxnId="{E2EFB7F5-5B0B-4756-86B5-21872A1E5D09}">
      <dgm:prSet/>
      <dgm:spPr/>
      <dgm:t>
        <a:bodyPr/>
        <a:lstStyle/>
        <a:p>
          <a:endParaRPr lang="en-US"/>
        </a:p>
      </dgm:t>
    </dgm:pt>
    <dgm:pt modelId="{1B7C7FC6-EBDF-4357-BC8C-14727594F48C}" type="sibTrans" cxnId="{E2EFB7F5-5B0B-4756-86B5-21872A1E5D09}">
      <dgm:prSet/>
      <dgm:spPr/>
      <dgm:t>
        <a:bodyPr/>
        <a:lstStyle/>
        <a:p>
          <a:endParaRPr lang="en-US"/>
        </a:p>
      </dgm:t>
    </dgm:pt>
    <dgm:pt modelId="{E13FF58A-10EB-469E-8F5C-F29CEB129973}">
      <dgm:prSet phldrT="[Text]" custT="1"/>
      <dgm:spPr/>
      <dgm:t>
        <a:bodyPr/>
        <a:lstStyle/>
        <a:p>
          <a:endParaRPr lang="en-US" sz="1400" dirty="0"/>
        </a:p>
      </dgm:t>
    </dgm:pt>
    <dgm:pt modelId="{F7A7E30E-9BBC-4BF1-ADCB-6ADF675FF052}" type="parTrans" cxnId="{604237DB-1E11-433F-B14E-72BB9B27ED9F}">
      <dgm:prSet/>
      <dgm:spPr/>
      <dgm:t>
        <a:bodyPr/>
        <a:lstStyle/>
        <a:p>
          <a:endParaRPr lang="en-US"/>
        </a:p>
      </dgm:t>
    </dgm:pt>
    <dgm:pt modelId="{6EBCFD18-3829-4317-A9EA-971F4875407B}" type="sibTrans" cxnId="{604237DB-1E11-433F-B14E-72BB9B27ED9F}">
      <dgm:prSet/>
      <dgm:spPr/>
      <dgm:t>
        <a:bodyPr/>
        <a:lstStyle/>
        <a:p>
          <a:endParaRPr lang="en-US"/>
        </a:p>
      </dgm:t>
    </dgm:pt>
    <dgm:pt modelId="{F50678E4-9FCF-4172-A203-76EDA07A6F01}">
      <dgm:prSet phldrT="[Text]" custT="1"/>
      <dgm:spPr/>
      <dgm:t>
        <a:bodyPr/>
        <a:lstStyle/>
        <a:p>
          <a:r>
            <a:rPr lang="en-US" sz="1200" dirty="0" smtClean="0"/>
            <a:t>2,080 Matched </a:t>
          </a:r>
          <a:br>
            <a:rPr lang="en-US" sz="1200" dirty="0" smtClean="0"/>
          </a:br>
          <a:r>
            <a:rPr lang="en-US" sz="1200" dirty="0" smtClean="0"/>
            <a:t>Records by location</a:t>
          </a:r>
          <a:endParaRPr lang="en-US" sz="1100" dirty="0"/>
        </a:p>
      </dgm:t>
    </dgm:pt>
    <dgm:pt modelId="{C569676A-E396-45FB-90AD-756D7761F5D5}" type="parTrans" cxnId="{9011E5E6-5D41-4608-8001-C5375D4C3F9B}">
      <dgm:prSet/>
      <dgm:spPr/>
      <dgm:t>
        <a:bodyPr/>
        <a:lstStyle/>
        <a:p>
          <a:endParaRPr lang="en-US"/>
        </a:p>
      </dgm:t>
    </dgm:pt>
    <dgm:pt modelId="{0309B87C-9E14-4635-B80D-591158FBF7EB}" type="sibTrans" cxnId="{9011E5E6-5D41-4608-8001-C5375D4C3F9B}">
      <dgm:prSet/>
      <dgm:spPr/>
      <dgm:t>
        <a:bodyPr/>
        <a:lstStyle/>
        <a:p>
          <a:endParaRPr lang="en-US"/>
        </a:p>
      </dgm:t>
    </dgm:pt>
    <dgm:pt modelId="{13721EB8-40D2-4DDF-9807-967B7DD021F8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Create Profiles from Appended Demos</a:t>
          </a:r>
          <a:endParaRPr lang="en-US" sz="14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gm:t>
    </dgm:pt>
    <dgm:pt modelId="{AD46034F-E948-4C06-8667-F555F8633546}" type="parTrans" cxnId="{9E3EF26A-6FA2-4E1A-ACCB-6A3A5CDE0485}">
      <dgm:prSet/>
      <dgm:spPr/>
      <dgm:t>
        <a:bodyPr/>
        <a:lstStyle/>
        <a:p>
          <a:endParaRPr lang="en-US"/>
        </a:p>
      </dgm:t>
    </dgm:pt>
    <dgm:pt modelId="{8A3E992F-B604-4486-8317-A6997558C877}" type="sibTrans" cxnId="{9E3EF26A-6FA2-4E1A-ACCB-6A3A5CDE0485}">
      <dgm:prSet/>
      <dgm:spPr/>
      <dgm:t>
        <a:bodyPr/>
        <a:lstStyle/>
        <a:p>
          <a:endParaRPr lang="en-US"/>
        </a:p>
      </dgm:t>
    </dgm:pt>
    <dgm:pt modelId="{DCC1ADCF-48A2-480E-AD8A-631BC2256CE0}">
      <dgm:prSet custT="1"/>
      <dgm:spPr/>
      <dgm:t>
        <a:bodyPr/>
        <a:lstStyle/>
        <a:p>
          <a:r>
            <a:rPr lang="en-US" sz="1200" dirty="0" err="1" smtClean="0"/>
            <a:t>Locationally</a:t>
          </a:r>
          <a:r>
            <a:rPr lang="en-US" sz="1200" dirty="0" smtClean="0"/>
            <a:t> </a:t>
          </a:r>
          <a:r>
            <a:rPr lang="en-US" sz="1200" dirty="0" err="1" smtClean="0"/>
            <a:t>Consensed</a:t>
          </a:r>
          <a:endParaRPr lang="en-US" sz="1200" dirty="0"/>
        </a:p>
      </dgm:t>
    </dgm:pt>
    <dgm:pt modelId="{9E0D3614-F2BA-414F-844D-26C865C93B47}" type="parTrans" cxnId="{095F222D-2718-401B-A0EE-E9A1133F3A6A}">
      <dgm:prSet/>
      <dgm:spPr/>
      <dgm:t>
        <a:bodyPr/>
        <a:lstStyle/>
        <a:p>
          <a:endParaRPr lang="en-US"/>
        </a:p>
      </dgm:t>
    </dgm:pt>
    <dgm:pt modelId="{C37E36DE-61D6-47C2-A7D1-45B86F6C0C14}" type="sibTrans" cxnId="{095F222D-2718-401B-A0EE-E9A1133F3A6A}">
      <dgm:prSet/>
      <dgm:spPr/>
      <dgm:t>
        <a:bodyPr/>
        <a:lstStyle/>
        <a:p>
          <a:endParaRPr lang="en-US"/>
        </a:p>
      </dgm:t>
    </dgm:pt>
    <dgm:pt modelId="{CE34B95C-4FC4-4C75-A7B6-1723A3C504AB}">
      <dgm:prSet phldrT="[Text]" custT="1"/>
      <dgm:spPr/>
      <dgm:t>
        <a:bodyPr/>
        <a:lstStyle/>
        <a:p>
          <a:endParaRPr lang="en-US" sz="1200" dirty="0"/>
        </a:p>
      </dgm:t>
    </dgm:pt>
    <dgm:pt modelId="{A7BC4910-37FE-40CB-903A-F5AF955728F0}" type="parTrans" cxnId="{2F351925-0B94-4E55-9A7B-72B1338D8D6E}">
      <dgm:prSet/>
      <dgm:spPr/>
      <dgm:t>
        <a:bodyPr/>
        <a:lstStyle/>
        <a:p>
          <a:endParaRPr lang="en-US"/>
        </a:p>
      </dgm:t>
    </dgm:pt>
    <dgm:pt modelId="{E0C811BB-188B-4B14-B484-D4BE4CEF1C8F}" type="sibTrans" cxnId="{2F351925-0B94-4E55-9A7B-72B1338D8D6E}">
      <dgm:prSet/>
      <dgm:spPr/>
      <dgm:t>
        <a:bodyPr/>
        <a:lstStyle/>
        <a:p>
          <a:endParaRPr lang="en-US"/>
        </a:p>
      </dgm:t>
    </dgm:pt>
    <dgm:pt modelId="{33398904-F559-4DEF-BFB8-5396909F6DDA}">
      <dgm:prSet phldrT="[Text]" custT="1"/>
      <dgm:spPr/>
      <dgm:t>
        <a:bodyPr/>
        <a:lstStyle/>
        <a:p>
          <a:r>
            <a:rPr lang="en-US" sz="1200" dirty="0" smtClean="0"/>
            <a:t>Sales Volume</a:t>
          </a:r>
          <a:endParaRPr lang="en-US" sz="1200" dirty="0"/>
        </a:p>
      </dgm:t>
    </dgm:pt>
    <dgm:pt modelId="{4EFF2818-9C64-4985-888B-2665442D68C6}" type="parTrans" cxnId="{BB193B7F-A120-4888-8F9B-11E9B0CE2A06}">
      <dgm:prSet/>
      <dgm:spPr/>
      <dgm:t>
        <a:bodyPr/>
        <a:lstStyle/>
        <a:p>
          <a:endParaRPr lang="en-US"/>
        </a:p>
      </dgm:t>
    </dgm:pt>
    <dgm:pt modelId="{9F44ED88-C313-44D6-9C71-68D192587F73}" type="sibTrans" cxnId="{BB193B7F-A120-4888-8F9B-11E9B0CE2A06}">
      <dgm:prSet/>
      <dgm:spPr/>
      <dgm:t>
        <a:bodyPr/>
        <a:lstStyle/>
        <a:p>
          <a:endParaRPr lang="en-US"/>
        </a:p>
      </dgm:t>
    </dgm:pt>
    <dgm:pt modelId="{A2900E1D-414C-4902-B15B-FC0A558A764E}">
      <dgm:prSet phldrT="[Text]" custT="1"/>
      <dgm:spPr/>
      <dgm:t>
        <a:bodyPr/>
        <a:lstStyle/>
        <a:p>
          <a:r>
            <a:rPr lang="en-US" sz="1200" dirty="0" smtClean="0"/>
            <a:t>Employee Size</a:t>
          </a:r>
          <a:endParaRPr lang="en-US" sz="1200" dirty="0"/>
        </a:p>
      </dgm:t>
    </dgm:pt>
    <dgm:pt modelId="{30590628-1E30-4456-B8F8-BAAF4CD35DB6}" type="parTrans" cxnId="{0AE27622-C383-435C-A308-04D4F14ED98E}">
      <dgm:prSet/>
      <dgm:spPr/>
      <dgm:t>
        <a:bodyPr/>
        <a:lstStyle/>
        <a:p>
          <a:endParaRPr lang="en-US"/>
        </a:p>
      </dgm:t>
    </dgm:pt>
    <dgm:pt modelId="{BF864AAA-756C-4C5B-89E4-38D9522F6729}" type="sibTrans" cxnId="{0AE27622-C383-435C-A308-04D4F14ED98E}">
      <dgm:prSet/>
      <dgm:spPr/>
      <dgm:t>
        <a:bodyPr/>
        <a:lstStyle/>
        <a:p>
          <a:endParaRPr lang="en-US"/>
        </a:p>
      </dgm:t>
    </dgm:pt>
    <dgm:pt modelId="{2E6254BB-4E2E-42DF-8894-40644E1D6ABE}">
      <dgm:prSet phldrT="[Text]" custT="1"/>
      <dgm:spPr/>
      <dgm:t>
        <a:bodyPr/>
        <a:lstStyle/>
        <a:p>
          <a:r>
            <a:rPr lang="en-US" sz="1200" dirty="0" smtClean="0"/>
            <a:t>29K+ Unique MDM2 Contacts</a:t>
          </a:r>
          <a:endParaRPr lang="en-US" sz="1200" dirty="0"/>
        </a:p>
      </dgm:t>
    </dgm:pt>
    <dgm:pt modelId="{8EA5701B-D9E9-4E92-8D2C-70DB7142C936}" type="parTrans" cxnId="{3811D62F-30A8-411D-8810-8050EE8BC4DF}">
      <dgm:prSet/>
      <dgm:spPr/>
      <dgm:t>
        <a:bodyPr/>
        <a:lstStyle/>
        <a:p>
          <a:endParaRPr lang="en-US"/>
        </a:p>
      </dgm:t>
    </dgm:pt>
    <dgm:pt modelId="{86F954DD-9818-4951-AF06-C5779A4625A7}" type="sibTrans" cxnId="{3811D62F-30A8-411D-8810-8050EE8BC4DF}">
      <dgm:prSet/>
      <dgm:spPr/>
      <dgm:t>
        <a:bodyPr/>
        <a:lstStyle/>
        <a:p>
          <a:endParaRPr lang="en-US"/>
        </a:p>
      </dgm:t>
    </dgm:pt>
    <dgm:pt modelId="{81D4F5EA-8939-490F-B2E3-2C0D888D2BDF}">
      <dgm:prSet phldrT="[Text]" custT="1"/>
      <dgm:spPr/>
      <dgm:t>
        <a:bodyPr/>
        <a:lstStyle/>
        <a:p>
          <a:endParaRPr lang="en-US" sz="1200" dirty="0"/>
        </a:p>
      </dgm:t>
    </dgm:pt>
    <dgm:pt modelId="{D54A3A5F-CD60-4B5E-89EC-112045A9B6C2}" type="parTrans" cxnId="{4E722706-AE02-4EDD-8887-3A49F18D1B61}">
      <dgm:prSet/>
      <dgm:spPr/>
      <dgm:t>
        <a:bodyPr/>
        <a:lstStyle/>
        <a:p>
          <a:endParaRPr lang="en-US"/>
        </a:p>
      </dgm:t>
    </dgm:pt>
    <dgm:pt modelId="{2780A928-53AC-43C8-AC41-7CFD048B6A65}" type="sibTrans" cxnId="{4E722706-AE02-4EDD-8887-3A49F18D1B61}">
      <dgm:prSet/>
      <dgm:spPr/>
      <dgm:t>
        <a:bodyPr/>
        <a:lstStyle/>
        <a:p>
          <a:endParaRPr lang="en-US"/>
        </a:p>
      </dgm:t>
    </dgm:pt>
    <dgm:pt modelId="{151AB10A-C3A0-446B-A8EC-4B86CF451E22}">
      <dgm:prSet phldrT="[Text]" custT="1"/>
      <dgm:spPr/>
      <dgm:t>
        <a:bodyPr/>
        <a:lstStyle/>
        <a:p>
          <a:r>
            <a:rPr lang="en-US" sz="1200" dirty="0" smtClean="0"/>
            <a:t>Industry / SIC</a:t>
          </a:r>
          <a:endParaRPr lang="en-US" sz="1200" dirty="0"/>
        </a:p>
      </dgm:t>
    </dgm:pt>
    <dgm:pt modelId="{4DAD09BB-5D3A-48DF-AA5B-4C8E14F1AC4C}" type="parTrans" cxnId="{FE4C7A22-A417-4435-83F7-C7EA5E977E92}">
      <dgm:prSet/>
      <dgm:spPr/>
      <dgm:t>
        <a:bodyPr/>
        <a:lstStyle/>
        <a:p>
          <a:endParaRPr lang="en-US"/>
        </a:p>
      </dgm:t>
    </dgm:pt>
    <dgm:pt modelId="{423F00C0-5A04-4AD6-81CF-7494A965771C}" type="sibTrans" cxnId="{FE4C7A22-A417-4435-83F7-C7EA5E977E92}">
      <dgm:prSet/>
      <dgm:spPr/>
      <dgm:t>
        <a:bodyPr/>
        <a:lstStyle/>
        <a:p>
          <a:endParaRPr lang="en-US"/>
        </a:p>
      </dgm:t>
    </dgm:pt>
    <dgm:pt modelId="{B3D8B580-2EC1-4020-B0C7-A32E4E91B507}">
      <dgm:prSet phldrT="[Text]" custT="1"/>
      <dgm:spPr/>
      <dgm:t>
        <a:bodyPr/>
        <a:lstStyle/>
        <a:p>
          <a:endParaRPr lang="en-US" sz="1200" dirty="0"/>
        </a:p>
      </dgm:t>
    </dgm:pt>
    <dgm:pt modelId="{13816653-0DBA-4B32-9421-7518B74B42BC}" type="parTrans" cxnId="{171C6F95-6C1A-4C76-9AD2-707BF2300CFA}">
      <dgm:prSet/>
      <dgm:spPr/>
      <dgm:t>
        <a:bodyPr/>
        <a:lstStyle/>
        <a:p>
          <a:endParaRPr lang="en-US"/>
        </a:p>
      </dgm:t>
    </dgm:pt>
    <dgm:pt modelId="{21C4DE07-3D6D-43C8-8A09-B02DF083EB7A}" type="sibTrans" cxnId="{171C6F95-6C1A-4C76-9AD2-707BF2300CFA}">
      <dgm:prSet/>
      <dgm:spPr/>
      <dgm:t>
        <a:bodyPr/>
        <a:lstStyle/>
        <a:p>
          <a:endParaRPr lang="en-US"/>
        </a:p>
      </dgm:t>
    </dgm:pt>
    <dgm:pt modelId="{8FC163D3-B7C5-41C3-B5B9-39E4C7D2BE9A}">
      <dgm:prSet phldrT="[Text]" custT="1"/>
      <dgm:spPr/>
      <dgm:t>
        <a:bodyPr/>
        <a:lstStyle/>
        <a:p>
          <a:endParaRPr lang="en-US" sz="1100" dirty="0"/>
        </a:p>
      </dgm:t>
    </dgm:pt>
    <dgm:pt modelId="{3687951B-01ED-46C6-AD2E-51A4DA0D387D}" type="parTrans" cxnId="{CA40B131-73EE-424D-8BEF-B58DFC6B3521}">
      <dgm:prSet/>
      <dgm:spPr/>
      <dgm:t>
        <a:bodyPr/>
        <a:lstStyle/>
        <a:p>
          <a:endParaRPr lang="en-US"/>
        </a:p>
      </dgm:t>
    </dgm:pt>
    <dgm:pt modelId="{F26615C8-CDA7-41D9-A517-BFBFA7EDCFC1}" type="sibTrans" cxnId="{CA40B131-73EE-424D-8BEF-B58DFC6B3521}">
      <dgm:prSet/>
      <dgm:spPr/>
      <dgm:t>
        <a:bodyPr/>
        <a:lstStyle/>
        <a:p>
          <a:endParaRPr lang="en-US"/>
        </a:p>
      </dgm:t>
    </dgm:pt>
    <dgm:pt modelId="{46815FE8-9C93-4646-9D6E-121B282BD648}">
      <dgm:prSet phldrT="[Text]" custT="1"/>
      <dgm:spPr/>
      <dgm:t>
        <a:bodyPr/>
        <a:lstStyle/>
        <a:p>
          <a:endParaRPr lang="en-US" sz="1200" dirty="0"/>
        </a:p>
      </dgm:t>
    </dgm:pt>
    <dgm:pt modelId="{8D3F838C-3F15-435A-B86B-86C791666C33}" type="parTrans" cxnId="{E73EDA05-2BB5-491B-B7B8-5D6DCA5EE5AC}">
      <dgm:prSet/>
      <dgm:spPr/>
      <dgm:t>
        <a:bodyPr/>
        <a:lstStyle/>
        <a:p>
          <a:endParaRPr lang="en-US"/>
        </a:p>
      </dgm:t>
    </dgm:pt>
    <dgm:pt modelId="{758EBCFA-2DD6-4D3F-9866-4EAD6F682B27}" type="sibTrans" cxnId="{E73EDA05-2BB5-491B-B7B8-5D6DCA5EE5AC}">
      <dgm:prSet/>
      <dgm:spPr/>
      <dgm:t>
        <a:bodyPr/>
        <a:lstStyle/>
        <a:p>
          <a:endParaRPr lang="en-US"/>
        </a:p>
      </dgm:t>
    </dgm:pt>
    <dgm:pt modelId="{2033D1E2-8BF1-4256-9424-C1D90B0FE6D0}">
      <dgm:prSet custT="1"/>
      <dgm:spPr/>
      <dgm:t>
        <a:bodyPr/>
        <a:lstStyle/>
        <a:p>
          <a:r>
            <a:rPr lang="en-US" sz="1200" dirty="0" smtClean="0"/>
            <a:t>Broken out by Score</a:t>
          </a:r>
          <a:endParaRPr lang="en-US" sz="1200" dirty="0"/>
        </a:p>
      </dgm:t>
    </dgm:pt>
    <dgm:pt modelId="{D8A7E291-A192-4381-A416-BB24DDDD50E3}" type="parTrans" cxnId="{EFCD56EF-9027-4668-A4DB-90FD471D2B6F}">
      <dgm:prSet/>
      <dgm:spPr/>
      <dgm:t>
        <a:bodyPr/>
        <a:lstStyle/>
        <a:p>
          <a:endParaRPr lang="en-US"/>
        </a:p>
      </dgm:t>
    </dgm:pt>
    <dgm:pt modelId="{42C5BF7B-5EA0-478F-98E1-0D6D11BE9397}" type="sibTrans" cxnId="{EFCD56EF-9027-4668-A4DB-90FD471D2B6F}">
      <dgm:prSet/>
      <dgm:spPr/>
      <dgm:t>
        <a:bodyPr/>
        <a:lstStyle/>
        <a:p>
          <a:endParaRPr lang="en-US"/>
        </a:p>
      </dgm:t>
    </dgm:pt>
    <dgm:pt modelId="{67DB83F7-DAC5-4269-8A57-E0646660C18E}">
      <dgm:prSet custT="1"/>
      <dgm:spPr/>
      <dgm:t>
        <a:bodyPr/>
        <a:lstStyle/>
        <a:p>
          <a:endParaRPr lang="en-US" sz="1200" dirty="0"/>
        </a:p>
      </dgm:t>
    </dgm:pt>
    <dgm:pt modelId="{7A61FFEC-95DF-4098-8A4A-CD0E850F608C}" type="parTrans" cxnId="{FF0B51FA-5595-4A19-9EA9-60D87143333D}">
      <dgm:prSet/>
      <dgm:spPr/>
      <dgm:t>
        <a:bodyPr/>
        <a:lstStyle/>
        <a:p>
          <a:endParaRPr lang="en-US"/>
        </a:p>
      </dgm:t>
    </dgm:pt>
    <dgm:pt modelId="{ED754C86-90FF-4C19-98CA-25AE5B40CA56}" type="sibTrans" cxnId="{FF0B51FA-5595-4A19-9EA9-60D87143333D}">
      <dgm:prSet/>
      <dgm:spPr/>
      <dgm:t>
        <a:bodyPr/>
        <a:lstStyle/>
        <a:p>
          <a:endParaRPr lang="en-US"/>
        </a:p>
      </dgm:t>
    </dgm:pt>
    <dgm:pt modelId="{B5900853-24DB-4163-9B1C-48D6BC416BB8}">
      <dgm:prSet custT="1"/>
      <dgm:spPr/>
      <dgm:t>
        <a:bodyPr/>
        <a:lstStyle/>
        <a:p>
          <a:r>
            <a:rPr lang="en-US" sz="1200" dirty="0" smtClean="0"/>
            <a:t>Improved Campaign Targeting</a:t>
          </a:r>
          <a:endParaRPr lang="en-US" sz="1200" dirty="0"/>
        </a:p>
      </dgm:t>
    </dgm:pt>
    <dgm:pt modelId="{17E5C627-B61C-4986-A1DB-8F46D176792B}" type="parTrans" cxnId="{187D3739-80F4-44BD-A129-CECB8B4EC13B}">
      <dgm:prSet/>
      <dgm:spPr/>
      <dgm:t>
        <a:bodyPr/>
        <a:lstStyle/>
        <a:p>
          <a:endParaRPr lang="en-US"/>
        </a:p>
      </dgm:t>
    </dgm:pt>
    <dgm:pt modelId="{16B78399-B67E-41FE-A4A0-D3AC3EF561CE}" type="sibTrans" cxnId="{187D3739-80F4-44BD-A129-CECB8B4EC13B}">
      <dgm:prSet/>
      <dgm:spPr/>
      <dgm:t>
        <a:bodyPr/>
        <a:lstStyle/>
        <a:p>
          <a:endParaRPr lang="en-US"/>
        </a:p>
      </dgm:t>
    </dgm:pt>
    <dgm:pt modelId="{536FF17F-00EA-4EA4-ADFF-C974BB7D3AD4}">
      <dgm:prSet custT="1"/>
      <dgm:spPr/>
      <dgm:t>
        <a:bodyPr/>
        <a:lstStyle/>
        <a:p>
          <a:endParaRPr lang="en-US" sz="1200" dirty="0"/>
        </a:p>
      </dgm:t>
    </dgm:pt>
    <dgm:pt modelId="{BEDC575B-387F-4E7B-9DC5-1D67D7889EFE}" type="parTrans" cxnId="{0906B638-5F8C-4B83-A15B-C4652F31A932}">
      <dgm:prSet/>
      <dgm:spPr/>
      <dgm:t>
        <a:bodyPr/>
        <a:lstStyle/>
        <a:p>
          <a:endParaRPr lang="en-US"/>
        </a:p>
      </dgm:t>
    </dgm:pt>
    <dgm:pt modelId="{3D274C01-89F8-4150-AA21-22CB24120134}" type="sibTrans" cxnId="{0906B638-5F8C-4B83-A15B-C4652F31A932}">
      <dgm:prSet/>
      <dgm:spPr/>
      <dgm:t>
        <a:bodyPr/>
        <a:lstStyle/>
        <a:p>
          <a:endParaRPr lang="en-US"/>
        </a:p>
      </dgm:t>
    </dgm:pt>
    <dgm:pt modelId="{1E20757A-4DAD-4584-AD1E-18DEA69F2320}">
      <dgm:prSet phldrT="[Text]" custT="1"/>
      <dgm:spPr/>
      <dgm:t>
        <a:bodyPr/>
        <a:lstStyle/>
        <a:p>
          <a:endParaRPr lang="en-US" sz="1200" dirty="0"/>
        </a:p>
      </dgm:t>
    </dgm:pt>
    <dgm:pt modelId="{CE891B07-3FCD-4A50-A28A-130FFDB6B928}" type="parTrans" cxnId="{D0A7D056-4B70-4399-BAB2-2CC4E44C4347}">
      <dgm:prSet/>
      <dgm:spPr/>
    </dgm:pt>
    <dgm:pt modelId="{9D5BAD03-64C1-4AD6-A4E7-2609B150A2B7}" type="sibTrans" cxnId="{D0A7D056-4B70-4399-BAB2-2CC4E44C4347}">
      <dgm:prSet/>
      <dgm:spPr/>
    </dgm:pt>
    <dgm:pt modelId="{32084C35-A8F5-43D7-BA93-208B53D1C550}">
      <dgm:prSet phldrT="[Text]" custT="1"/>
      <dgm:spPr/>
      <dgm:t>
        <a:bodyPr/>
        <a:lstStyle/>
        <a:p>
          <a:endParaRPr lang="en-US" sz="1200" dirty="0"/>
        </a:p>
      </dgm:t>
    </dgm:pt>
    <dgm:pt modelId="{C0FE5FDE-DB64-472D-83F4-85BD90EDA776}" type="parTrans" cxnId="{8F32DAE4-B492-472E-B285-A28F1D6CDB99}">
      <dgm:prSet/>
      <dgm:spPr/>
    </dgm:pt>
    <dgm:pt modelId="{7B461571-E04C-4F7E-BCDD-1E6EEA7B8120}" type="sibTrans" cxnId="{8F32DAE4-B492-472E-B285-A28F1D6CDB99}">
      <dgm:prSet/>
      <dgm:spPr/>
    </dgm:pt>
    <dgm:pt modelId="{CD313170-FE89-4179-B1FD-BF5BAF2160CF}" type="pres">
      <dgm:prSet presAssocID="{2D8D9545-C577-483A-B0D6-0817ACBD4B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338F5C-F6CC-4BCE-81E7-CE71AB9E94C7}" type="pres">
      <dgm:prSet presAssocID="{C86FBC8E-EA3B-4B75-B98E-EAAAB2F22896}" presName="composite" presStyleCnt="0"/>
      <dgm:spPr/>
    </dgm:pt>
    <dgm:pt modelId="{0DBA03D0-9AFA-4C86-ABAC-06CF331770C7}" type="pres">
      <dgm:prSet presAssocID="{C86FBC8E-EA3B-4B75-B98E-EAAAB2F2289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69C-236C-4558-8A6B-C817E4BC7A18}" type="pres">
      <dgm:prSet presAssocID="{C86FBC8E-EA3B-4B75-B98E-EAAAB2F22896}" presName="parSh" presStyleLbl="node1" presStyleIdx="0" presStyleCnt="3" custScaleY="184178"/>
      <dgm:spPr/>
      <dgm:t>
        <a:bodyPr/>
        <a:lstStyle/>
        <a:p>
          <a:endParaRPr lang="en-US"/>
        </a:p>
      </dgm:t>
    </dgm:pt>
    <dgm:pt modelId="{33CBFF4A-F96E-4EC3-90C0-3F55474B2F57}" type="pres">
      <dgm:prSet presAssocID="{C86FBC8E-EA3B-4B75-B98E-EAAAB2F22896}" presName="desTx" presStyleLbl="fgAcc1" presStyleIdx="0" presStyleCnt="3" custScaleX="105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9C52F-033C-4AC8-AB8A-55CF8115BFE9}" type="pres">
      <dgm:prSet presAssocID="{C5E0E963-7A16-4219-8468-D737F9CD724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41FA37-246F-4A97-8143-C5DED17C6B37}" type="pres">
      <dgm:prSet presAssocID="{C5E0E963-7A16-4219-8468-D737F9CD724F}" presName="connTx" presStyleLbl="sibTrans2D1" presStyleIdx="0" presStyleCnt="2"/>
      <dgm:spPr/>
      <dgm:t>
        <a:bodyPr/>
        <a:lstStyle/>
        <a:p>
          <a:endParaRPr lang="en-US"/>
        </a:p>
      </dgm:t>
    </dgm:pt>
    <dgm:pt modelId="{1550E9DA-22CC-4C20-A8D9-92B5521A7BBC}" type="pres">
      <dgm:prSet presAssocID="{7AE00FC6-97EA-4994-8F49-CA4E5E1652D1}" presName="composite" presStyleCnt="0"/>
      <dgm:spPr/>
    </dgm:pt>
    <dgm:pt modelId="{0DD78265-6CE0-4800-89A3-15C50201C0FF}" type="pres">
      <dgm:prSet presAssocID="{7AE00FC6-97EA-4994-8F49-CA4E5E1652D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E28CC-1A62-4C4E-A06C-B3E82B617D13}" type="pres">
      <dgm:prSet presAssocID="{7AE00FC6-97EA-4994-8F49-CA4E5E1652D1}" presName="parSh" presStyleLbl="node1" presStyleIdx="1" presStyleCnt="3" custScaleY="188640"/>
      <dgm:spPr/>
      <dgm:t>
        <a:bodyPr/>
        <a:lstStyle/>
        <a:p>
          <a:endParaRPr lang="en-US"/>
        </a:p>
      </dgm:t>
    </dgm:pt>
    <dgm:pt modelId="{805089F1-256C-44A1-8057-3895C3D3742A}" type="pres">
      <dgm:prSet presAssocID="{7AE00FC6-97EA-4994-8F49-CA4E5E1652D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6A3F9-DADF-4BD8-BC26-5CCF5C5D601D}" type="pres">
      <dgm:prSet presAssocID="{84E45579-C490-49C9-ABD2-4540DAA172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FEDA4A-6FDB-41A3-B998-98DCDC353514}" type="pres">
      <dgm:prSet presAssocID="{84E45579-C490-49C9-ABD2-4540DAA17282}" presName="connTx" presStyleLbl="sibTrans2D1" presStyleIdx="1" presStyleCnt="2"/>
      <dgm:spPr/>
      <dgm:t>
        <a:bodyPr/>
        <a:lstStyle/>
        <a:p>
          <a:endParaRPr lang="en-US"/>
        </a:p>
      </dgm:t>
    </dgm:pt>
    <dgm:pt modelId="{35CFA8A3-153D-41B8-9DB7-8EE32C2A408D}" type="pres">
      <dgm:prSet presAssocID="{13721EB8-40D2-4DDF-9807-967B7DD021F8}" presName="composite" presStyleCnt="0"/>
      <dgm:spPr/>
    </dgm:pt>
    <dgm:pt modelId="{2581033B-28A4-4E45-B434-9D6539855F53}" type="pres">
      <dgm:prSet presAssocID="{13721EB8-40D2-4DDF-9807-967B7DD021F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47F6B-00BA-482E-9631-EB0E1DC2FEAC}" type="pres">
      <dgm:prSet presAssocID="{13721EB8-40D2-4DDF-9807-967B7DD021F8}" presName="parSh" presStyleLbl="node1" presStyleIdx="2" presStyleCnt="3" custScaleY="183263"/>
      <dgm:spPr/>
      <dgm:t>
        <a:bodyPr/>
        <a:lstStyle/>
        <a:p>
          <a:endParaRPr lang="en-US"/>
        </a:p>
      </dgm:t>
    </dgm:pt>
    <dgm:pt modelId="{833A3786-7538-4168-A9F8-12F7649C467E}" type="pres">
      <dgm:prSet presAssocID="{13721EB8-40D2-4DDF-9807-967B7DD021F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C7A22-A417-4435-83F7-C7EA5E977E92}" srcId="{81D4F5EA-8939-490F-B2E3-2C0D888D2BDF}" destId="{151AB10A-C3A0-446B-A8EC-4B86CF451E22}" srcOrd="2" destOrd="0" parTransId="{4DAD09BB-5D3A-48DF-AA5B-4C8E14F1AC4C}" sibTransId="{423F00C0-5A04-4AD6-81CF-7494A965771C}"/>
    <dgm:cxn modelId="{C016BA41-9069-438B-9896-C7B760B02539}" type="presOf" srcId="{81D4F5EA-8939-490F-B2E3-2C0D888D2BDF}" destId="{805089F1-256C-44A1-8057-3895C3D3742A}" srcOrd="0" destOrd="3" presId="urn:microsoft.com/office/officeart/2005/8/layout/process3"/>
    <dgm:cxn modelId="{A1C74FB2-E7AC-4245-A6F4-21930B465C87}" type="presOf" srcId="{CE34B95C-4FC4-4C75-A7B6-1723A3C504AB}" destId="{33CBFF4A-F96E-4EC3-90C0-3F55474B2F57}" srcOrd="0" destOrd="1" presId="urn:microsoft.com/office/officeart/2005/8/layout/process3"/>
    <dgm:cxn modelId="{ADB68152-1922-45AA-B65F-6360BB07485E}" type="presOf" srcId="{F50678E4-9FCF-4172-A203-76EDA07A6F01}" destId="{33CBFF4A-F96E-4EC3-90C0-3F55474B2F57}" srcOrd="0" destOrd="2" presId="urn:microsoft.com/office/officeart/2005/8/layout/process3"/>
    <dgm:cxn modelId="{2D685AAC-F8DC-4E56-8C28-8622E532F871}" type="presOf" srcId="{536FF17F-00EA-4EA4-ADFF-C974BB7D3AD4}" destId="{833A3786-7538-4168-A9F8-12F7649C467E}" srcOrd="0" destOrd="3" presId="urn:microsoft.com/office/officeart/2005/8/layout/process3"/>
    <dgm:cxn modelId="{333C6D3A-20FA-4934-B4A4-E4E342ED31F3}" type="presOf" srcId="{46815FE8-9C93-4646-9D6E-121B282BD648}" destId="{805089F1-256C-44A1-8057-3895C3D3742A}" srcOrd="0" destOrd="5" presId="urn:microsoft.com/office/officeart/2005/8/layout/process3"/>
    <dgm:cxn modelId="{EFCD56EF-9027-4668-A4DB-90FD471D2B6F}" srcId="{13721EB8-40D2-4DDF-9807-967B7DD021F8}" destId="{2033D1E2-8BF1-4256-9424-C1D90B0FE6D0}" srcOrd="2" destOrd="0" parTransId="{D8A7E291-A192-4381-A416-BB24DDDD50E3}" sibTransId="{42C5BF7B-5EA0-478F-98E1-0D6D11BE9397}"/>
    <dgm:cxn modelId="{522680FF-1206-4920-951B-088A53E394AC}" type="presOf" srcId="{A2900E1D-414C-4902-B15B-FC0A558A764E}" destId="{805089F1-256C-44A1-8057-3895C3D3742A}" srcOrd="0" destOrd="4" presId="urn:microsoft.com/office/officeart/2005/8/layout/process3"/>
    <dgm:cxn modelId="{CF9DD46F-70B3-41AA-9E40-8BA35491CF0E}" srcId="{2D8D9545-C577-483A-B0D6-0817ACBD4B2C}" destId="{7AE00FC6-97EA-4994-8F49-CA4E5E1652D1}" srcOrd="1" destOrd="0" parTransId="{2AFBFDCE-C12C-4026-A942-26E393FC2038}" sibTransId="{84E45579-C490-49C9-ABD2-4540DAA17282}"/>
    <dgm:cxn modelId="{9011E5E6-5D41-4608-8001-C5375D4C3F9B}" srcId="{C86FBC8E-EA3B-4B75-B98E-EAAAB2F22896}" destId="{F50678E4-9FCF-4172-A203-76EDA07A6F01}" srcOrd="2" destOrd="0" parTransId="{C569676A-E396-45FB-90AD-756D7761F5D5}" sibTransId="{0309B87C-9E14-4635-B80D-591158FBF7EB}"/>
    <dgm:cxn modelId="{2FE0F9ED-67BD-462B-A113-508B02BA05D4}" type="presOf" srcId="{28635B85-D1A4-4A9B-BF9B-452100A264CE}" destId="{33CBFF4A-F96E-4EC3-90C0-3F55474B2F57}" srcOrd="0" destOrd="0" presId="urn:microsoft.com/office/officeart/2005/8/layout/process3"/>
    <dgm:cxn modelId="{FF530997-0961-4E2B-A527-9A04D3AED942}" type="presOf" srcId="{B3D8B580-2EC1-4020-B0C7-A32E4E91B507}" destId="{805089F1-256C-44A1-8057-3895C3D3742A}" srcOrd="0" destOrd="1" presId="urn:microsoft.com/office/officeart/2005/8/layout/process3"/>
    <dgm:cxn modelId="{51B43650-6D5A-48C8-AC33-CBE21FDF412C}" srcId="{C86FBC8E-EA3B-4B75-B98E-EAAAB2F22896}" destId="{28635B85-D1A4-4A9B-BF9B-452100A264CE}" srcOrd="0" destOrd="0" parTransId="{3B83A329-5843-4730-87A2-08D14C1647B2}" sibTransId="{CB84E337-298F-4A4B-8239-F34EBF9B86EB}"/>
    <dgm:cxn modelId="{5633E78F-A7FD-4B9F-A49B-B70A0A1A11F2}" type="presOf" srcId="{151AB10A-C3A0-446B-A8EC-4B86CF451E22}" destId="{805089F1-256C-44A1-8057-3895C3D3742A}" srcOrd="0" destOrd="6" presId="urn:microsoft.com/office/officeart/2005/8/layout/process3"/>
    <dgm:cxn modelId="{E2EFB7F5-5B0B-4756-86B5-21872A1E5D09}" srcId="{7AE00FC6-97EA-4994-8F49-CA4E5E1652D1}" destId="{D01B52DF-26BE-4F2F-A4B5-2BC611FB5A7D}" srcOrd="0" destOrd="0" parTransId="{E83805BB-5CAD-4300-A220-24D35A044054}" sibTransId="{1B7C7FC6-EBDF-4357-BC8C-14727594F48C}"/>
    <dgm:cxn modelId="{D2EED091-9560-44FC-B4E3-6FB8C082DC17}" type="presOf" srcId="{32084C35-A8F5-43D7-BA93-208B53D1C550}" destId="{805089F1-256C-44A1-8057-3895C3D3742A}" srcOrd="0" destOrd="7" presId="urn:microsoft.com/office/officeart/2005/8/layout/process3"/>
    <dgm:cxn modelId="{A800C7FB-BD7F-4A7E-9B4B-9B403B580DAF}" type="presOf" srcId="{E13FF58A-10EB-469E-8F5C-F29CEB129973}" destId="{33CBFF4A-F96E-4EC3-90C0-3F55474B2F57}" srcOrd="0" destOrd="5" presId="urn:microsoft.com/office/officeart/2005/8/layout/process3"/>
    <dgm:cxn modelId="{095F222D-2718-401B-A0EE-E9A1133F3A6A}" srcId="{13721EB8-40D2-4DDF-9807-967B7DD021F8}" destId="{DCC1ADCF-48A2-480E-AD8A-631BC2256CE0}" srcOrd="0" destOrd="0" parTransId="{9E0D3614-F2BA-414F-844D-26C865C93B47}" sibTransId="{C37E36DE-61D6-47C2-A7D1-45B86F6C0C14}"/>
    <dgm:cxn modelId="{47FA7AF5-DA79-4E38-AF11-AEAB109ACF29}" type="presOf" srcId="{DCC1ADCF-48A2-480E-AD8A-631BC2256CE0}" destId="{833A3786-7538-4168-A9F8-12F7649C467E}" srcOrd="0" destOrd="0" presId="urn:microsoft.com/office/officeart/2005/8/layout/process3"/>
    <dgm:cxn modelId="{53F7F8D2-9895-4E86-B0E3-9B716FF62DF6}" type="presOf" srcId="{1E20757A-4DAD-4584-AD1E-18DEA69F2320}" destId="{805089F1-256C-44A1-8057-3895C3D3742A}" srcOrd="0" destOrd="8" presId="urn:microsoft.com/office/officeart/2005/8/layout/process3"/>
    <dgm:cxn modelId="{0906B638-5F8C-4B83-A15B-C4652F31A932}" srcId="{13721EB8-40D2-4DDF-9807-967B7DD021F8}" destId="{536FF17F-00EA-4EA4-ADFF-C974BB7D3AD4}" srcOrd="3" destOrd="0" parTransId="{BEDC575B-387F-4E7B-9DC5-1D67D7889EFE}" sibTransId="{3D274C01-89F8-4150-AA21-22CB24120134}"/>
    <dgm:cxn modelId="{2F351925-0B94-4E55-9A7B-72B1338D8D6E}" srcId="{C86FBC8E-EA3B-4B75-B98E-EAAAB2F22896}" destId="{CE34B95C-4FC4-4C75-A7B6-1723A3C504AB}" srcOrd="1" destOrd="0" parTransId="{A7BC4910-37FE-40CB-903A-F5AF955728F0}" sibTransId="{E0C811BB-188B-4B14-B484-D4BE4CEF1C8F}"/>
    <dgm:cxn modelId="{65D9AA3D-C65A-468B-9C5F-856AE61CECE4}" type="presOf" srcId="{C5E0E963-7A16-4219-8468-D737F9CD724F}" destId="{CE29C52F-033C-4AC8-AB8A-55CF8115BFE9}" srcOrd="0" destOrd="0" presId="urn:microsoft.com/office/officeart/2005/8/layout/process3"/>
    <dgm:cxn modelId="{D0A7D056-4B70-4399-BAB2-2CC4E44C4347}" srcId="{7AE00FC6-97EA-4994-8F49-CA4E5E1652D1}" destId="{1E20757A-4DAD-4584-AD1E-18DEA69F2320}" srcOrd="4" destOrd="0" parTransId="{CE891B07-3FCD-4A50-A28A-130FFDB6B928}" sibTransId="{9D5BAD03-64C1-4AD6-A4E7-2609B150A2B7}"/>
    <dgm:cxn modelId="{C6E6C28F-F321-40D7-8424-A875B0070426}" type="presOf" srcId="{67DB83F7-DAC5-4269-8A57-E0646660C18E}" destId="{833A3786-7538-4168-A9F8-12F7649C467E}" srcOrd="0" destOrd="1" presId="urn:microsoft.com/office/officeart/2005/8/layout/process3"/>
    <dgm:cxn modelId="{555D16FD-49D5-4274-9481-5D6DF076F95F}" type="presOf" srcId="{13721EB8-40D2-4DDF-9807-967B7DD021F8}" destId="{2581033B-28A4-4E45-B434-9D6539855F53}" srcOrd="0" destOrd="0" presId="urn:microsoft.com/office/officeart/2005/8/layout/process3"/>
    <dgm:cxn modelId="{C6AB085D-947F-4667-A3B1-A5B0B03BE1BF}" type="presOf" srcId="{2E6254BB-4E2E-42DF-8894-40644E1D6ABE}" destId="{33CBFF4A-F96E-4EC3-90C0-3F55474B2F57}" srcOrd="0" destOrd="4" presId="urn:microsoft.com/office/officeart/2005/8/layout/process3"/>
    <dgm:cxn modelId="{F1C95A4E-CBF0-45D3-83D0-A1FA0DBCC436}" type="presOf" srcId="{C5E0E963-7A16-4219-8468-D737F9CD724F}" destId="{0D41FA37-246F-4A97-8143-C5DED17C6B37}" srcOrd="1" destOrd="0" presId="urn:microsoft.com/office/officeart/2005/8/layout/process3"/>
    <dgm:cxn modelId="{274C52B9-3B11-43AE-B324-20CA85ACCFE0}" type="presOf" srcId="{7AE00FC6-97EA-4994-8F49-CA4E5E1652D1}" destId="{5D7E28CC-1A62-4C4E-A06C-B3E82B617D13}" srcOrd="1" destOrd="0" presId="urn:microsoft.com/office/officeart/2005/8/layout/process3"/>
    <dgm:cxn modelId="{171C6F95-6C1A-4C76-9AD2-707BF2300CFA}" srcId="{7AE00FC6-97EA-4994-8F49-CA4E5E1652D1}" destId="{B3D8B580-2EC1-4020-B0C7-A32E4E91B507}" srcOrd="1" destOrd="0" parTransId="{13816653-0DBA-4B32-9421-7518B74B42BC}" sibTransId="{21C4DE07-3D6D-43C8-8A09-B02DF083EB7A}"/>
    <dgm:cxn modelId="{8F32DAE4-B492-472E-B285-A28F1D6CDB99}" srcId="{7AE00FC6-97EA-4994-8F49-CA4E5E1652D1}" destId="{32084C35-A8F5-43D7-BA93-208B53D1C550}" srcOrd="3" destOrd="0" parTransId="{C0FE5FDE-DB64-472D-83F4-85BD90EDA776}" sibTransId="{7B461571-E04C-4F7E-BCDD-1E6EEA7B8120}"/>
    <dgm:cxn modelId="{4F6B7795-C581-41D5-A817-00626F099ECE}" type="presOf" srcId="{8FC163D3-B7C5-41C3-B5B9-39E4C7D2BE9A}" destId="{33CBFF4A-F96E-4EC3-90C0-3F55474B2F57}" srcOrd="0" destOrd="3" presId="urn:microsoft.com/office/officeart/2005/8/layout/process3"/>
    <dgm:cxn modelId="{6AA19CF0-8385-4C98-80D9-535344D61A7A}" type="presOf" srcId="{C86FBC8E-EA3B-4B75-B98E-EAAAB2F22896}" destId="{0DBA03D0-9AFA-4C86-ABAC-06CF331770C7}" srcOrd="0" destOrd="0" presId="urn:microsoft.com/office/officeart/2005/8/layout/process3"/>
    <dgm:cxn modelId="{BAD94F45-0992-44A0-BF27-E2E4B542BB51}" type="presOf" srcId="{B5900853-24DB-4163-9B1C-48D6BC416BB8}" destId="{833A3786-7538-4168-A9F8-12F7649C467E}" srcOrd="0" destOrd="4" presId="urn:microsoft.com/office/officeart/2005/8/layout/process3"/>
    <dgm:cxn modelId="{E59F82B4-1717-4305-AB44-5509D4EE2589}" type="presOf" srcId="{2033D1E2-8BF1-4256-9424-C1D90B0FE6D0}" destId="{833A3786-7538-4168-A9F8-12F7649C467E}" srcOrd="0" destOrd="2" presId="urn:microsoft.com/office/officeart/2005/8/layout/process3"/>
    <dgm:cxn modelId="{4E722706-AE02-4EDD-8887-3A49F18D1B61}" srcId="{7AE00FC6-97EA-4994-8F49-CA4E5E1652D1}" destId="{81D4F5EA-8939-490F-B2E3-2C0D888D2BDF}" srcOrd="2" destOrd="0" parTransId="{D54A3A5F-CD60-4B5E-89EC-112045A9B6C2}" sibTransId="{2780A928-53AC-43C8-AC41-7CFD048B6A65}"/>
    <dgm:cxn modelId="{604237DB-1E11-433F-B14E-72BB9B27ED9F}" srcId="{C86FBC8E-EA3B-4B75-B98E-EAAAB2F22896}" destId="{E13FF58A-10EB-469E-8F5C-F29CEB129973}" srcOrd="5" destOrd="0" parTransId="{F7A7E30E-9BBC-4BF1-ADCB-6ADF675FF052}" sibTransId="{6EBCFD18-3829-4317-A9EA-971F4875407B}"/>
    <dgm:cxn modelId="{00480F9E-7423-4E13-97F1-6A844C564870}" type="presOf" srcId="{2D8D9545-C577-483A-B0D6-0817ACBD4B2C}" destId="{CD313170-FE89-4179-B1FD-BF5BAF2160CF}" srcOrd="0" destOrd="0" presId="urn:microsoft.com/office/officeart/2005/8/layout/process3"/>
    <dgm:cxn modelId="{28868C88-29C4-48C5-A49A-58CEE1D2B945}" type="presOf" srcId="{84E45579-C490-49C9-ABD2-4540DAA17282}" destId="{4DFEDA4A-6FDB-41A3-B998-98DCDC353514}" srcOrd="1" destOrd="0" presId="urn:microsoft.com/office/officeart/2005/8/layout/process3"/>
    <dgm:cxn modelId="{AED8389D-83E8-403F-BE98-948F0E18A38F}" type="presOf" srcId="{7AE00FC6-97EA-4994-8F49-CA4E5E1652D1}" destId="{0DD78265-6CE0-4800-89A3-15C50201C0FF}" srcOrd="0" destOrd="0" presId="urn:microsoft.com/office/officeart/2005/8/layout/process3"/>
    <dgm:cxn modelId="{78180692-5061-4121-AE4C-7DA0D8EA6823}" type="presOf" srcId="{33398904-F559-4DEF-BFB8-5396909F6DDA}" destId="{805089F1-256C-44A1-8057-3895C3D3742A}" srcOrd="0" destOrd="2" presId="urn:microsoft.com/office/officeart/2005/8/layout/process3"/>
    <dgm:cxn modelId="{FF0B51FA-5595-4A19-9EA9-60D87143333D}" srcId="{13721EB8-40D2-4DDF-9807-967B7DD021F8}" destId="{67DB83F7-DAC5-4269-8A57-E0646660C18E}" srcOrd="1" destOrd="0" parTransId="{7A61FFEC-95DF-4098-8A4A-CD0E850F608C}" sibTransId="{ED754C86-90FF-4C19-98CA-25AE5B40CA56}"/>
    <dgm:cxn modelId="{0AE27622-C383-435C-A308-04D4F14ED98E}" srcId="{81D4F5EA-8939-490F-B2E3-2C0D888D2BDF}" destId="{A2900E1D-414C-4902-B15B-FC0A558A764E}" srcOrd="0" destOrd="0" parTransId="{30590628-1E30-4456-B8F8-BAAF4CD35DB6}" sibTransId="{BF864AAA-756C-4C5B-89E4-38D9522F6729}"/>
    <dgm:cxn modelId="{E0439212-C128-46E7-9CC1-0DB2D9207157}" srcId="{2D8D9545-C577-483A-B0D6-0817ACBD4B2C}" destId="{C86FBC8E-EA3B-4B75-B98E-EAAAB2F22896}" srcOrd="0" destOrd="0" parTransId="{2EE34390-A313-4A91-994B-BB568457AA76}" sibTransId="{C5E0E963-7A16-4219-8468-D737F9CD724F}"/>
    <dgm:cxn modelId="{3811D62F-30A8-411D-8810-8050EE8BC4DF}" srcId="{C86FBC8E-EA3B-4B75-B98E-EAAAB2F22896}" destId="{2E6254BB-4E2E-42DF-8894-40644E1D6ABE}" srcOrd="4" destOrd="0" parTransId="{8EA5701B-D9E9-4E92-8D2C-70DB7142C936}" sibTransId="{86F954DD-9818-4951-AF06-C5779A4625A7}"/>
    <dgm:cxn modelId="{CA40B131-73EE-424D-8BEF-B58DFC6B3521}" srcId="{C86FBC8E-EA3B-4B75-B98E-EAAAB2F22896}" destId="{8FC163D3-B7C5-41C3-B5B9-39E4C7D2BE9A}" srcOrd="3" destOrd="0" parTransId="{3687951B-01ED-46C6-AD2E-51A4DA0D387D}" sibTransId="{F26615C8-CDA7-41D9-A517-BFBFA7EDCFC1}"/>
    <dgm:cxn modelId="{9E3EF26A-6FA2-4E1A-ACCB-6A3A5CDE0485}" srcId="{2D8D9545-C577-483A-B0D6-0817ACBD4B2C}" destId="{13721EB8-40D2-4DDF-9807-967B7DD021F8}" srcOrd="2" destOrd="0" parTransId="{AD46034F-E948-4C06-8667-F555F8633546}" sibTransId="{8A3E992F-B604-4486-8317-A6997558C877}"/>
    <dgm:cxn modelId="{E73EDA05-2BB5-491B-B7B8-5D6DCA5EE5AC}" srcId="{81D4F5EA-8939-490F-B2E3-2C0D888D2BDF}" destId="{46815FE8-9C93-4646-9D6E-121B282BD648}" srcOrd="1" destOrd="0" parTransId="{8D3F838C-3F15-435A-B86B-86C791666C33}" sibTransId="{758EBCFA-2DD6-4D3F-9866-4EAD6F682B27}"/>
    <dgm:cxn modelId="{D29595BC-C276-4073-BDA2-5EEAEFC9B67F}" type="presOf" srcId="{D01B52DF-26BE-4F2F-A4B5-2BC611FB5A7D}" destId="{805089F1-256C-44A1-8057-3895C3D3742A}" srcOrd="0" destOrd="0" presId="urn:microsoft.com/office/officeart/2005/8/layout/process3"/>
    <dgm:cxn modelId="{C8B0613B-7B10-4888-8F06-2A054FC0237A}" type="presOf" srcId="{84E45579-C490-49C9-ABD2-4540DAA17282}" destId="{4D26A3F9-DADF-4BD8-BC26-5CCF5C5D601D}" srcOrd="0" destOrd="0" presId="urn:microsoft.com/office/officeart/2005/8/layout/process3"/>
    <dgm:cxn modelId="{187D3739-80F4-44BD-A129-CECB8B4EC13B}" srcId="{13721EB8-40D2-4DDF-9807-967B7DD021F8}" destId="{B5900853-24DB-4163-9B1C-48D6BC416BB8}" srcOrd="4" destOrd="0" parTransId="{17E5C627-B61C-4986-A1DB-8F46D176792B}" sibTransId="{16B78399-B67E-41FE-A4A0-D3AC3EF561CE}"/>
    <dgm:cxn modelId="{BB193B7F-A120-4888-8F9B-11E9B0CE2A06}" srcId="{B3D8B580-2EC1-4020-B0C7-A32E4E91B507}" destId="{33398904-F559-4DEF-BFB8-5396909F6DDA}" srcOrd="0" destOrd="0" parTransId="{4EFF2818-9C64-4985-888B-2665442D68C6}" sibTransId="{9F44ED88-C313-44D6-9C71-68D192587F73}"/>
    <dgm:cxn modelId="{51C91A79-B31A-4091-9C72-1945282BA1C5}" type="presOf" srcId="{13721EB8-40D2-4DDF-9807-967B7DD021F8}" destId="{85C47F6B-00BA-482E-9631-EB0E1DC2FEAC}" srcOrd="1" destOrd="0" presId="urn:microsoft.com/office/officeart/2005/8/layout/process3"/>
    <dgm:cxn modelId="{7D78C02D-9575-4F20-92C7-7A52038402BE}" type="presOf" srcId="{C86FBC8E-EA3B-4B75-B98E-EAAAB2F22896}" destId="{B3E8269C-236C-4558-8A6B-C817E4BC7A18}" srcOrd="1" destOrd="0" presId="urn:microsoft.com/office/officeart/2005/8/layout/process3"/>
    <dgm:cxn modelId="{E6662C41-3BA1-4193-BF84-5E04E974A8A4}" type="presParOf" srcId="{CD313170-FE89-4179-B1FD-BF5BAF2160CF}" destId="{C3338F5C-F6CC-4BCE-81E7-CE71AB9E94C7}" srcOrd="0" destOrd="0" presId="urn:microsoft.com/office/officeart/2005/8/layout/process3"/>
    <dgm:cxn modelId="{C09ECF60-6588-49EE-9AB1-49C874FA048E}" type="presParOf" srcId="{C3338F5C-F6CC-4BCE-81E7-CE71AB9E94C7}" destId="{0DBA03D0-9AFA-4C86-ABAC-06CF331770C7}" srcOrd="0" destOrd="0" presId="urn:microsoft.com/office/officeart/2005/8/layout/process3"/>
    <dgm:cxn modelId="{2366382F-4CDE-4B3A-B6BC-3DC4AA21D9DD}" type="presParOf" srcId="{C3338F5C-F6CC-4BCE-81E7-CE71AB9E94C7}" destId="{B3E8269C-236C-4558-8A6B-C817E4BC7A18}" srcOrd="1" destOrd="0" presId="urn:microsoft.com/office/officeart/2005/8/layout/process3"/>
    <dgm:cxn modelId="{456A2E15-E619-431F-B361-F56675D3C705}" type="presParOf" srcId="{C3338F5C-F6CC-4BCE-81E7-CE71AB9E94C7}" destId="{33CBFF4A-F96E-4EC3-90C0-3F55474B2F57}" srcOrd="2" destOrd="0" presId="urn:microsoft.com/office/officeart/2005/8/layout/process3"/>
    <dgm:cxn modelId="{AB40129C-5327-44D1-B481-157E0DD3BB2B}" type="presParOf" srcId="{CD313170-FE89-4179-B1FD-BF5BAF2160CF}" destId="{CE29C52F-033C-4AC8-AB8A-55CF8115BFE9}" srcOrd="1" destOrd="0" presId="urn:microsoft.com/office/officeart/2005/8/layout/process3"/>
    <dgm:cxn modelId="{BA3990FD-5D03-49E5-AE60-23EF6B7EC362}" type="presParOf" srcId="{CE29C52F-033C-4AC8-AB8A-55CF8115BFE9}" destId="{0D41FA37-246F-4A97-8143-C5DED17C6B37}" srcOrd="0" destOrd="0" presId="urn:microsoft.com/office/officeart/2005/8/layout/process3"/>
    <dgm:cxn modelId="{B8ABE9BD-978A-44DB-B617-42151BE7C0B1}" type="presParOf" srcId="{CD313170-FE89-4179-B1FD-BF5BAF2160CF}" destId="{1550E9DA-22CC-4C20-A8D9-92B5521A7BBC}" srcOrd="2" destOrd="0" presId="urn:microsoft.com/office/officeart/2005/8/layout/process3"/>
    <dgm:cxn modelId="{D5530312-5922-4250-852D-4E6B5B6AE8F0}" type="presParOf" srcId="{1550E9DA-22CC-4C20-A8D9-92B5521A7BBC}" destId="{0DD78265-6CE0-4800-89A3-15C50201C0FF}" srcOrd="0" destOrd="0" presId="urn:microsoft.com/office/officeart/2005/8/layout/process3"/>
    <dgm:cxn modelId="{183D0745-28B0-4A0D-BA01-DDF99224AF47}" type="presParOf" srcId="{1550E9DA-22CC-4C20-A8D9-92B5521A7BBC}" destId="{5D7E28CC-1A62-4C4E-A06C-B3E82B617D13}" srcOrd="1" destOrd="0" presId="urn:microsoft.com/office/officeart/2005/8/layout/process3"/>
    <dgm:cxn modelId="{CE966355-6ED8-4C17-8CD5-922FC9E82D81}" type="presParOf" srcId="{1550E9DA-22CC-4C20-A8D9-92B5521A7BBC}" destId="{805089F1-256C-44A1-8057-3895C3D3742A}" srcOrd="2" destOrd="0" presId="urn:microsoft.com/office/officeart/2005/8/layout/process3"/>
    <dgm:cxn modelId="{417ED2BF-D849-4BE7-846C-FA1FA48773E0}" type="presParOf" srcId="{CD313170-FE89-4179-B1FD-BF5BAF2160CF}" destId="{4D26A3F9-DADF-4BD8-BC26-5CCF5C5D601D}" srcOrd="3" destOrd="0" presId="urn:microsoft.com/office/officeart/2005/8/layout/process3"/>
    <dgm:cxn modelId="{023D9D09-15A1-4CB4-BB8D-9CBDEF06F5EA}" type="presParOf" srcId="{4D26A3F9-DADF-4BD8-BC26-5CCF5C5D601D}" destId="{4DFEDA4A-6FDB-41A3-B998-98DCDC353514}" srcOrd="0" destOrd="0" presId="urn:microsoft.com/office/officeart/2005/8/layout/process3"/>
    <dgm:cxn modelId="{923975CC-0476-4C8E-9F0C-D221781DE606}" type="presParOf" srcId="{CD313170-FE89-4179-B1FD-BF5BAF2160CF}" destId="{35CFA8A3-153D-41B8-9DB7-8EE32C2A408D}" srcOrd="4" destOrd="0" presId="urn:microsoft.com/office/officeart/2005/8/layout/process3"/>
    <dgm:cxn modelId="{2865C988-1FE6-4C14-AEE7-66B258C8EF91}" type="presParOf" srcId="{35CFA8A3-153D-41B8-9DB7-8EE32C2A408D}" destId="{2581033B-28A4-4E45-B434-9D6539855F53}" srcOrd="0" destOrd="0" presId="urn:microsoft.com/office/officeart/2005/8/layout/process3"/>
    <dgm:cxn modelId="{ECC477C6-5670-4872-8BD0-A0483A68606B}" type="presParOf" srcId="{35CFA8A3-153D-41B8-9DB7-8EE32C2A408D}" destId="{85C47F6B-00BA-482E-9631-EB0E1DC2FEAC}" srcOrd="1" destOrd="0" presId="urn:microsoft.com/office/officeart/2005/8/layout/process3"/>
    <dgm:cxn modelId="{63268465-FC24-49EC-9763-5706C00980BB}" type="presParOf" srcId="{35CFA8A3-153D-41B8-9DB7-8EE32C2A408D}" destId="{833A3786-7538-4168-A9F8-12F7649C46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ACAEF-EE28-44F4-9728-64585FA0531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85450-F272-451F-841D-F57DB4BFEC1B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421 Records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5723EE-73F5-47EB-9438-16E4605403B7}" type="parTrans" cxnId="{2D5F9EBE-712C-483C-A93B-4D1EC207F627}">
      <dgm:prSet/>
      <dgm:spPr/>
      <dgm:t>
        <a:bodyPr/>
        <a:lstStyle/>
        <a:p>
          <a:endParaRPr lang="en-US"/>
        </a:p>
      </dgm:t>
    </dgm:pt>
    <dgm:pt modelId="{A52813C8-6EA3-4BB8-ACE4-6AD3850EB848}" type="sibTrans" cxnId="{2D5F9EBE-712C-483C-A93B-4D1EC207F627}">
      <dgm:prSet/>
      <dgm:spPr/>
      <dgm:t>
        <a:bodyPr/>
        <a:lstStyle/>
        <a:p>
          <a:endParaRPr lang="en-US"/>
        </a:p>
      </dgm:t>
    </dgm:pt>
    <dgm:pt modelId="{0CF61825-D30D-49C2-98A9-17680F998A12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CODES</a:t>
          </a:r>
        </a:p>
        <a:p>
          <a:r>
            <a:rPr lang="en-US" dirty="0" smtClean="0"/>
            <a:t>36 / 38 / 35 / 50</a:t>
          </a:r>
          <a:endParaRPr lang="en-US" dirty="0"/>
        </a:p>
      </dgm:t>
    </dgm:pt>
    <dgm:pt modelId="{D98BEC89-9EC7-4881-8CEB-D855BD105CB9}" type="parTrans" cxnId="{2309EDCF-D552-46F4-AB97-0ABF198AE625}">
      <dgm:prSet/>
      <dgm:spPr/>
      <dgm:t>
        <a:bodyPr/>
        <a:lstStyle/>
        <a:p>
          <a:endParaRPr lang="en-US"/>
        </a:p>
      </dgm:t>
    </dgm:pt>
    <dgm:pt modelId="{54788DE1-9265-4922-AB29-1F6FF87E3301}" type="sibTrans" cxnId="{2309EDCF-D552-46F4-AB97-0ABF198AE625}">
      <dgm:prSet/>
      <dgm:spPr/>
      <dgm:t>
        <a:bodyPr/>
        <a:lstStyle/>
        <a:p>
          <a:endParaRPr lang="en-US"/>
        </a:p>
      </dgm:t>
    </dgm:pt>
    <dgm:pt modelId="{DEABB369-AB93-4184-9BBF-9562293327C6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EMPLOYEE SIZE</a:t>
          </a:r>
        </a:p>
        <a:p>
          <a:r>
            <a:rPr lang="en-US" dirty="0" smtClean="0"/>
            <a:t>100 – 249 Employees</a:t>
          </a:r>
          <a:endParaRPr lang="en-US" dirty="0"/>
        </a:p>
      </dgm:t>
    </dgm:pt>
    <dgm:pt modelId="{31C1EB27-B4E5-43A5-86A7-CA40CE4410E3}" type="parTrans" cxnId="{49BC42C9-CA10-448D-8A44-B739EC20322F}">
      <dgm:prSet/>
      <dgm:spPr/>
      <dgm:t>
        <a:bodyPr/>
        <a:lstStyle/>
        <a:p>
          <a:endParaRPr lang="en-US"/>
        </a:p>
      </dgm:t>
    </dgm:pt>
    <dgm:pt modelId="{896C21A5-7B51-4141-90C4-51A863FC0FAD}" type="sibTrans" cxnId="{49BC42C9-CA10-448D-8A44-B739EC20322F}">
      <dgm:prSet/>
      <dgm:spPr/>
      <dgm:t>
        <a:bodyPr/>
        <a:lstStyle/>
        <a:p>
          <a:endParaRPr lang="en-US"/>
        </a:p>
      </dgm:t>
    </dgm:pt>
    <dgm:pt modelId="{596E9452-EA6A-4CDA-9660-CD9AB531CDC2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SALES VOLUME</a:t>
          </a:r>
        </a:p>
        <a:p>
          <a:r>
            <a:rPr lang="en-US" dirty="0" smtClean="0"/>
            <a:t>$10MM – $49MM</a:t>
          </a:r>
          <a:endParaRPr lang="en-US" dirty="0"/>
        </a:p>
      </dgm:t>
    </dgm:pt>
    <dgm:pt modelId="{8A64451A-ECEE-4C9B-8F39-774FEE00EF90}" type="parTrans" cxnId="{6111C72E-20DC-4ECD-9379-7C772BEBDC10}">
      <dgm:prSet/>
      <dgm:spPr/>
      <dgm:t>
        <a:bodyPr/>
        <a:lstStyle/>
        <a:p>
          <a:endParaRPr lang="en-US"/>
        </a:p>
      </dgm:t>
    </dgm:pt>
    <dgm:pt modelId="{58CE607A-A4A3-41AA-BCF4-BC2F7207268D}" type="sibTrans" cxnId="{6111C72E-20DC-4ECD-9379-7C772BEBDC10}">
      <dgm:prSet/>
      <dgm:spPr/>
      <dgm:t>
        <a:bodyPr/>
        <a:lstStyle/>
        <a:p>
          <a:endParaRPr lang="en-US"/>
        </a:p>
      </dgm:t>
    </dgm:pt>
    <dgm:pt modelId="{7F55BE93-F430-4215-B9B2-274808A73AC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 SOURCE</a:t>
          </a:r>
        </a:p>
        <a:p>
          <a:r>
            <a:rPr lang="en-US" dirty="0" smtClean="0"/>
            <a:t>DIRECT MAIL, REFERRAL</a:t>
          </a:r>
          <a:endParaRPr lang="en-US" dirty="0"/>
        </a:p>
      </dgm:t>
    </dgm:pt>
    <dgm:pt modelId="{85AA47C6-0F59-4A7A-B41C-89D915A3EF62}" type="parTrans" cxnId="{827B94CC-0284-41FE-BF78-0BCB467642D5}">
      <dgm:prSet/>
      <dgm:spPr/>
      <dgm:t>
        <a:bodyPr/>
        <a:lstStyle/>
        <a:p>
          <a:endParaRPr lang="en-US"/>
        </a:p>
      </dgm:t>
    </dgm:pt>
    <dgm:pt modelId="{09ABB88C-AB1A-4830-B421-21130F912E37}" type="sibTrans" cxnId="{827B94CC-0284-41FE-BF78-0BCB467642D5}">
      <dgm:prSet/>
      <dgm:spPr/>
      <dgm:t>
        <a:bodyPr/>
        <a:lstStyle/>
        <a:p>
          <a:endParaRPr lang="en-US"/>
        </a:p>
      </dgm:t>
    </dgm:pt>
    <dgm:pt modelId="{7B11166B-5697-4CBD-B84E-558E47116C1A}" type="pres">
      <dgm:prSet presAssocID="{5D8ACAEF-EE28-44F4-9728-64585FA0531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67B021-A68F-46D6-80D4-26A7493B4E93}" type="pres">
      <dgm:prSet presAssocID="{5D8ACAEF-EE28-44F4-9728-64585FA05319}" presName="matrix" presStyleCnt="0"/>
      <dgm:spPr/>
      <dgm:t>
        <a:bodyPr/>
        <a:lstStyle/>
        <a:p>
          <a:endParaRPr lang="en-US"/>
        </a:p>
      </dgm:t>
    </dgm:pt>
    <dgm:pt modelId="{6DB8F4AB-E60C-4892-8B35-602B7DA07637}" type="pres">
      <dgm:prSet presAssocID="{5D8ACAEF-EE28-44F4-9728-64585FA05319}" presName="tile1" presStyleLbl="node1" presStyleIdx="0" presStyleCnt="4"/>
      <dgm:spPr/>
      <dgm:t>
        <a:bodyPr/>
        <a:lstStyle/>
        <a:p>
          <a:endParaRPr lang="en-US"/>
        </a:p>
      </dgm:t>
    </dgm:pt>
    <dgm:pt modelId="{57F08469-97D0-4AFD-ACC6-67066450D198}" type="pres">
      <dgm:prSet presAssocID="{5D8ACAEF-EE28-44F4-9728-64585FA0531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08230-9CBA-4479-8BB3-649517DFD249}" type="pres">
      <dgm:prSet presAssocID="{5D8ACAEF-EE28-44F4-9728-64585FA05319}" presName="tile2" presStyleLbl="node1" presStyleIdx="1" presStyleCnt="4"/>
      <dgm:spPr/>
      <dgm:t>
        <a:bodyPr/>
        <a:lstStyle/>
        <a:p>
          <a:endParaRPr lang="en-US"/>
        </a:p>
      </dgm:t>
    </dgm:pt>
    <dgm:pt modelId="{D5294866-03A3-40E0-AC1D-E731032946E3}" type="pres">
      <dgm:prSet presAssocID="{5D8ACAEF-EE28-44F4-9728-64585FA0531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61336-182C-483F-A8BD-D3E062BB00D9}" type="pres">
      <dgm:prSet presAssocID="{5D8ACAEF-EE28-44F4-9728-64585FA05319}" presName="tile3" presStyleLbl="node1" presStyleIdx="2" presStyleCnt="4"/>
      <dgm:spPr/>
      <dgm:t>
        <a:bodyPr/>
        <a:lstStyle/>
        <a:p>
          <a:endParaRPr lang="en-US"/>
        </a:p>
      </dgm:t>
    </dgm:pt>
    <dgm:pt modelId="{94EE5630-D7BE-441B-8BD9-9F15C8C375B8}" type="pres">
      <dgm:prSet presAssocID="{5D8ACAEF-EE28-44F4-9728-64585FA0531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CCF1F-5F96-4DB5-A119-EE90149AF30D}" type="pres">
      <dgm:prSet presAssocID="{5D8ACAEF-EE28-44F4-9728-64585FA05319}" presName="tile4" presStyleLbl="node1" presStyleIdx="3" presStyleCnt="4"/>
      <dgm:spPr/>
      <dgm:t>
        <a:bodyPr/>
        <a:lstStyle/>
        <a:p>
          <a:endParaRPr lang="en-US"/>
        </a:p>
      </dgm:t>
    </dgm:pt>
    <dgm:pt modelId="{348859A5-BEB4-4F91-A028-6BD76BA976F4}" type="pres">
      <dgm:prSet presAssocID="{5D8ACAEF-EE28-44F4-9728-64585FA0531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7AF54-FDFB-449C-8F40-2F98324B6D04}" type="pres">
      <dgm:prSet presAssocID="{5D8ACAEF-EE28-44F4-9728-64585FA0531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E55E5-C45E-4B3E-ADAA-01145F96C0FD}" type="presOf" srcId="{0CF61825-D30D-49C2-98A9-17680F998A12}" destId="{57F08469-97D0-4AFD-ACC6-67066450D198}" srcOrd="1" destOrd="0" presId="urn:microsoft.com/office/officeart/2005/8/layout/matrix1"/>
    <dgm:cxn modelId="{15304B17-CC1A-4CDE-9D1D-9E940E60A68F}" type="presOf" srcId="{DEABB369-AB93-4184-9BBF-9562293327C6}" destId="{D5294866-03A3-40E0-AC1D-E731032946E3}" srcOrd="1" destOrd="0" presId="urn:microsoft.com/office/officeart/2005/8/layout/matrix1"/>
    <dgm:cxn modelId="{261BC3AF-FC6D-4B56-9C8F-A960055ECD1F}" type="presOf" srcId="{596E9452-EA6A-4CDA-9660-CD9AB531CDC2}" destId="{94EE5630-D7BE-441B-8BD9-9F15C8C375B8}" srcOrd="1" destOrd="0" presId="urn:microsoft.com/office/officeart/2005/8/layout/matrix1"/>
    <dgm:cxn modelId="{FEB91758-5137-43E1-BCF8-405CE41DE1FA}" type="presOf" srcId="{DEABB369-AB93-4184-9BBF-9562293327C6}" destId="{97708230-9CBA-4479-8BB3-649517DFD249}" srcOrd="0" destOrd="0" presId="urn:microsoft.com/office/officeart/2005/8/layout/matrix1"/>
    <dgm:cxn modelId="{5FF9C42B-72C1-4078-95CC-3BCE8DB71556}" type="presOf" srcId="{596E9452-EA6A-4CDA-9660-CD9AB531CDC2}" destId="{FFE61336-182C-483F-A8BD-D3E062BB00D9}" srcOrd="0" destOrd="0" presId="urn:microsoft.com/office/officeart/2005/8/layout/matrix1"/>
    <dgm:cxn modelId="{4EB02C07-393C-4CB8-B667-CDE23B22497A}" type="presOf" srcId="{7F55BE93-F430-4215-B9B2-274808A73AC7}" destId="{348859A5-BEB4-4F91-A028-6BD76BA976F4}" srcOrd="1" destOrd="0" presId="urn:microsoft.com/office/officeart/2005/8/layout/matrix1"/>
    <dgm:cxn modelId="{6111C72E-20DC-4ECD-9379-7C772BEBDC10}" srcId="{46485450-F272-451F-841D-F57DB4BFEC1B}" destId="{596E9452-EA6A-4CDA-9660-CD9AB531CDC2}" srcOrd="2" destOrd="0" parTransId="{8A64451A-ECEE-4C9B-8F39-774FEE00EF90}" sibTransId="{58CE607A-A4A3-41AA-BCF4-BC2F7207268D}"/>
    <dgm:cxn modelId="{6DA5E575-F2A4-4323-8A40-BFC912D19170}" type="presOf" srcId="{7F55BE93-F430-4215-B9B2-274808A73AC7}" destId="{150CCF1F-5F96-4DB5-A119-EE90149AF30D}" srcOrd="0" destOrd="0" presId="urn:microsoft.com/office/officeart/2005/8/layout/matrix1"/>
    <dgm:cxn modelId="{2309EDCF-D552-46F4-AB97-0ABF198AE625}" srcId="{46485450-F272-451F-841D-F57DB4BFEC1B}" destId="{0CF61825-D30D-49C2-98A9-17680F998A12}" srcOrd="0" destOrd="0" parTransId="{D98BEC89-9EC7-4881-8CEB-D855BD105CB9}" sibTransId="{54788DE1-9265-4922-AB29-1F6FF87E3301}"/>
    <dgm:cxn modelId="{3F49E41E-95B7-417E-B3BD-4B028885E493}" type="presOf" srcId="{46485450-F272-451F-841D-F57DB4BFEC1B}" destId="{7837AF54-FDFB-449C-8F40-2F98324B6D04}" srcOrd="0" destOrd="0" presId="urn:microsoft.com/office/officeart/2005/8/layout/matrix1"/>
    <dgm:cxn modelId="{49BC42C9-CA10-448D-8A44-B739EC20322F}" srcId="{46485450-F272-451F-841D-F57DB4BFEC1B}" destId="{DEABB369-AB93-4184-9BBF-9562293327C6}" srcOrd="1" destOrd="0" parTransId="{31C1EB27-B4E5-43A5-86A7-CA40CE4410E3}" sibTransId="{896C21A5-7B51-4141-90C4-51A863FC0FAD}"/>
    <dgm:cxn modelId="{28139BD3-7E50-457C-8476-9899D3CC1B56}" type="presOf" srcId="{0CF61825-D30D-49C2-98A9-17680F998A12}" destId="{6DB8F4AB-E60C-4892-8B35-602B7DA07637}" srcOrd="0" destOrd="0" presId="urn:microsoft.com/office/officeart/2005/8/layout/matrix1"/>
    <dgm:cxn modelId="{2D5F9EBE-712C-483C-A93B-4D1EC207F627}" srcId="{5D8ACAEF-EE28-44F4-9728-64585FA05319}" destId="{46485450-F272-451F-841D-F57DB4BFEC1B}" srcOrd="0" destOrd="0" parTransId="{795723EE-73F5-47EB-9438-16E4605403B7}" sibTransId="{A52813C8-6EA3-4BB8-ACE4-6AD3850EB848}"/>
    <dgm:cxn modelId="{827B94CC-0284-41FE-BF78-0BCB467642D5}" srcId="{46485450-F272-451F-841D-F57DB4BFEC1B}" destId="{7F55BE93-F430-4215-B9B2-274808A73AC7}" srcOrd="3" destOrd="0" parTransId="{85AA47C6-0F59-4A7A-B41C-89D915A3EF62}" sibTransId="{09ABB88C-AB1A-4830-B421-21130F912E37}"/>
    <dgm:cxn modelId="{DC9E8B6D-06EA-41C1-8E4D-6942FF2A59C7}" type="presOf" srcId="{5D8ACAEF-EE28-44F4-9728-64585FA05319}" destId="{7B11166B-5697-4CBD-B84E-558E47116C1A}" srcOrd="0" destOrd="0" presId="urn:microsoft.com/office/officeart/2005/8/layout/matrix1"/>
    <dgm:cxn modelId="{532CAC74-A334-45B9-891F-9B950885AF21}" type="presParOf" srcId="{7B11166B-5697-4CBD-B84E-558E47116C1A}" destId="{5C67B021-A68F-46D6-80D4-26A7493B4E93}" srcOrd="0" destOrd="0" presId="urn:microsoft.com/office/officeart/2005/8/layout/matrix1"/>
    <dgm:cxn modelId="{3CE88383-A371-4BC1-A296-E5F1EEC18336}" type="presParOf" srcId="{5C67B021-A68F-46D6-80D4-26A7493B4E93}" destId="{6DB8F4AB-E60C-4892-8B35-602B7DA07637}" srcOrd="0" destOrd="0" presId="urn:microsoft.com/office/officeart/2005/8/layout/matrix1"/>
    <dgm:cxn modelId="{BBA12842-BA3C-41A3-AF6A-F5380B62951F}" type="presParOf" srcId="{5C67B021-A68F-46D6-80D4-26A7493B4E93}" destId="{57F08469-97D0-4AFD-ACC6-67066450D198}" srcOrd="1" destOrd="0" presId="urn:microsoft.com/office/officeart/2005/8/layout/matrix1"/>
    <dgm:cxn modelId="{F8598773-C128-4508-AA5E-CB93D4E875CC}" type="presParOf" srcId="{5C67B021-A68F-46D6-80D4-26A7493B4E93}" destId="{97708230-9CBA-4479-8BB3-649517DFD249}" srcOrd="2" destOrd="0" presId="urn:microsoft.com/office/officeart/2005/8/layout/matrix1"/>
    <dgm:cxn modelId="{D3C95D82-E4ED-4262-B6B1-499E6D227CCD}" type="presParOf" srcId="{5C67B021-A68F-46D6-80D4-26A7493B4E93}" destId="{D5294866-03A3-40E0-AC1D-E731032946E3}" srcOrd="3" destOrd="0" presId="urn:microsoft.com/office/officeart/2005/8/layout/matrix1"/>
    <dgm:cxn modelId="{9E498204-A159-4829-AA30-4E2E9073B028}" type="presParOf" srcId="{5C67B021-A68F-46D6-80D4-26A7493B4E93}" destId="{FFE61336-182C-483F-A8BD-D3E062BB00D9}" srcOrd="4" destOrd="0" presId="urn:microsoft.com/office/officeart/2005/8/layout/matrix1"/>
    <dgm:cxn modelId="{385B74CF-321B-4AC9-B994-FF62D1FF545E}" type="presParOf" srcId="{5C67B021-A68F-46D6-80D4-26A7493B4E93}" destId="{94EE5630-D7BE-441B-8BD9-9F15C8C375B8}" srcOrd="5" destOrd="0" presId="urn:microsoft.com/office/officeart/2005/8/layout/matrix1"/>
    <dgm:cxn modelId="{5D8514D3-9E4E-4465-9E2F-127B50FB1D32}" type="presParOf" srcId="{5C67B021-A68F-46D6-80D4-26A7493B4E93}" destId="{150CCF1F-5F96-4DB5-A119-EE90149AF30D}" srcOrd="6" destOrd="0" presId="urn:microsoft.com/office/officeart/2005/8/layout/matrix1"/>
    <dgm:cxn modelId="{295E3AC0-C63B-4159-9E2E-2A9F44190BD6}" type="presParOf" srcId="{5C67B021-A68F-46D6-80D4-26A7493B4E93}" destId="{348859A5-BEB4-4F91-A028-6BD76BA976F4}" srcOrd="7" destOrd="0" presId="urn:microsoft.com/office/officeart/2005/8/layout/matrix1"/>
    <dgm:cxn modelId="{8592D812-3BE4-4B26-B76D-6F9B09B7A423}" type="presParOf" srcId="{7B11166B-5697-4CBD-B84E-558E47116C1A}" destId="{7837AF54-FDFB-449C-8F40-2F98324B6D0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8ACAEF-EE28-44F4-9728-64585FA0531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85450-F272-451F-841D-F57DB4BFEC1B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7,220 Records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5723EE-73F5-47EB-9438-16E4605403B7}" type="parTrans" cxnId="{2D5F9EBE-712C-483C-A93B-4D1EC207F627}">
      <dgm:prSet/>
      <dgm:spPr/>
      <dgm:t>
        <a:bodyPr/>
        <a:lstStyle/>
        <a:p>
          <a:endParaRPr lang="en-US"/>
        </a:p>
      </dgm:t>
    </dgm:pt>
    <dgm:pt modelId="{A52813C8-6EA3-4BB8-ACE4-6AD3850EB848}" type="sibTrans" cxnId="{2D5F9EBE-712C-483C-A93B-4D1EC207F627}">
      <dgm:prSet/>
      <dgm:spPr/>
      <dgm:t>
        <a:bodyPr/>
        <a:lstStyle/>
        <a:p>
          <a:endParaRPr lang="en-US"/>
        </a:p>
      </dgm:t>
    </dgm:pt>
    <dgm:pt modelId="{0CF61825-D30D-49C2-98A9-17680F998A12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CODES</a:t>
          </a:r>
        </a:p>
        <a:p>
          <a:r>
            <a:rPr lang="en-US" dirty="0" smtClean="0"/>
            <a:t>36 / 38 / 35 / 50</a:t>
          </a:r>
          <a:endParaRPr lang="en-US" dirty="0"/>
        </a:p>
      </dgm:t>
    </dgm:pt>
    <dgm:pt modelId="{D98BEC89-9EC7-4881-8CEB-D855BD105CB9}" type="parTrans" cxnId="{2309EDCF-D552-46F4-AB97-0ABF198AE625}">
      <dgm:prSet/>
      <dgm:spPr/>
      <dgm:t>
        <a:bodyPr/>
        <a:lstStyle/>
        <a:p>
          <a:endParaRPr lang="en-US"/>
        </a:p>
      </dgm:t>
    </dgm:pt>
    <dgm:pt modelId="{54788DE1-9265-4922-AB29-1F6FF87E3301}" type="sibTrans" cxnId="{2309EDCF-D552-46F4-AB97-0ABF198AE625}">
      <dgm:prSet/>
      <dgm:spPr/>
      <dgm:t>
        <a:bodyPr/>
        <a:lstStyle/>
        <a:p>
          <a:endParaRPr lang="en-US"/>
        </a:p>
      </dgm:t>
    </dgm:pt>
    <dgm:pt modelId="{DEABB369-AB93-4184-9BBF-9562293327C6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EMPLOYEE SIZE</a:t>
          </a:r>
        </a:p>
        <a:p>
          <a:r>
            <a:rPr lang="en-US" dirty="0" smtClean="0"/>
            <a:t>100 – 249 Employees</a:t>
          </a:r>
          <a:endParaRPr lang="en-US" dirty="0"/>
        </a:p>
      </dgm:t>
    </dgm:pt>
    <dgm:pt modelId="{31C1EB27-B4E5-43A5-86A7-CA40CE4410E3}" type="parTrans" cxnId="{49BC42C9-CA10-448D-8A44-B739EC20322F}">
      <dgm:prSet/>
      <dgm:spPr/>
      <dgm:t>
        <a:bodyPr/>
        <a:lstStyle/>
        <a:p>
          <a:endParaRPr lang="en-US"/>
        </a:p>
      </dgm:t>
    </dgm:pt>
    <dgm:pt modelId="{896C21A5-7B51-4141-90C4-51A863FC0FAD}" type="sibTrans" cxnId="{49BC42C9-CA10-448D-8A44-B739EC20322F}">
      <dgm:prSet/>
      <dgm:spPr/>
      <dgm:t>
        <a:bodyPr/>
        <a:lstStyle/>
        <a:p>
          <a:endParaRPr lang="en-US"/>
        </a:p>
      </dgm:t>
    </dgm:pt>
    <dgm:pt modelId="{596E9452-EA6A-4CDA-9660-CD9AB531CDC2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SALES VOLUME</a:t>
          </a:r>
        </a:p>
        <a:p>
          <a:r>
            <a:rPr lang="en-US" dirty="0" smtClean="0"/>
            <a:t>$10MM – $49MM</a:t>
          </a:r>
          <a:endParaRPr lang="en-US" dirty="0"/>
        </a:p>
      </dgm:t>
    </dgm:pt>
    <dgm:pt modelId="{8A64451A-ECEE-4C9B-8F39-774FEE00EF90}" type="parTrans" cxnId="{6111C72E-20DC-4ECD-9379-7C772BEBDC10}">
      <dgm:prSet/>
      <dgm:spPr/>
      <dgm:t>
        <a:bodyPr/>
        <a:lstStyle/>
        <a:p>
          <a:endParaRPr lang="en-US"/>
        </a:p>
      </dgm:t>
    </dgm:pt>
    <dgm:pt modelId="{58CE607A-A4A3-41AA-BCF4-BC2F7207268D}" type="sibTrans" cxnId="{6111C72E-20DC-4ECD-9379-7C772BEBDC10}">
      <dgm:prSet/>
      <dgm:spPr/>
      <dgm:t>
        <a:bodyPr/>
        <a:lstStyle/>
        <a:p>
          <a:endParaRPr lang="en-US"/>
        </a:p>
      </dgm:t>
    </dgm:pt>
    <dgm:pt modelId="{7F55BE93-F430-4215-B9B2-274808A73AC7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 SOURCE</a:t>
          </a:r>
        </a:p>
        <a:p>
          <a:r>
            <a:rPr lang="en-US" dirty="0" smtClean="0"/>
            <a:t>DIRECT MAIL, REFERRAL</a:t>
          </a:r>
          <a:endParaRPr lang="en-US" dirty="0"/>
        </a:p>
      </dgm:t>
    </dgm:pt>
    <dgm:pt modelId="{85AA47C6-0F59-4A7A-B41C-89D915A3EF62}" type="parTrans" cxnId="{827B94CC-0284-41FE-BF78-0BCB467642D5}">
      <dgm:prSet/>
      <dgm:spPr/>
      <dgm:t>
        <a:bodyPr/>
        <a:lstStyle/>
        <a:p>
          <a:endParaRPr lang="en-US"/>
        </a:p>
      </dgm:t>
    </dgm:pt>
    <dgm:pt modelId="{09ABB88C-AB1A-4830-B421-21130F912E37}" type="sibTrans" cxnId="{827B94CC-0284-41FE-BF78-0BCB467642D5}">
      <dgm:prSet/>
      <dgm:spPr/>
      <dgm:t>
        <a:bodyPr/>
        <a:lstStyle/>
        <a:p>
          <a:endParaRPr lang="en-US"/>
        </a:p>
      </dgm:t>
    </dgm:pt>
    <dgm:pt modelId="{7B11166B-5697-4CBD-B84E-558E47116C1A}" type="pres">
      <dgm:prSet presAssocID="{5D8ACAEF-EE28-44F4-9728-64585FA0531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67B021-A68F-46D6-80D4-26A7493B4E93}" type="pres">
      <dgm:prSet presAssocID="{5D8ACAEF-EE28-44F4-9728-64585FA05319}" presName="matrix" presStyleCnt="0"/>
      <dgm:spPr/>
      <dgm:t>
        <a:bodyPr/>
        <a:lstStyle/>
        <a:p>
          <a:endParaRPr lang="en-US"/>
        </a:p>
      </dgm:t>
    </dgm:pt>
    <dgm:pt modelId="{6DB8F4AB-E60C-4892-8B35-602B7DA07637}" type="pres">
      <dgm:prSet presAssocID="{5D8ACAEF-EE28-44F4-9728-64585FA05319}" presName="tile1" presStyleLbl="node1" presStyleIdx="0" presStyleCnt="4" custLinFactNeighborX="0"/>
      <dgm:spPr/>
      <dgm:t>
        <a:bodyPr/>
        <a:lstStyle/>
        <a:p>
          <a:endParaRPr lang="en-US"/>
        </a:p>
      </dgm:t>
    </dgm:pt>
    <dgm:pt modelId="{57F08469-97D0-4AFD-ACC6-67066450D198}" type="pres">
      <dgm:prSet presAssocID="{5D8ACAEF-EE28-44F4-9728-64585FA0531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08230-9CBA-4479-8BB3-649517DFD249}" type="pres">
      <dgm:prSet presAssocID="{5D8ACAEF-EE28-44F4-9728-64585FA05319}" presName="tile2" presStyleLbl="node1" presStyleIdx="1" presStyleCnt="4"/>
      <dgm:spPr/>
      <dgm:t>
        <a:bodyPr/>
        <a:lstStyle/>
        <a:p>
          <a:endParaRPr lang="en-US"/>
        </a:p>
      </dgm:t>
    </dgm:pt>
    <dgm:pt modelId="{D5294866-03A3-40E0-AC1D-E731032946E3}" type="pres">
      <dgm:prSet presAssocID="{5D8ACAEF-EE28-44F4-9728-64585FA0531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61336-182C-483F-A8BD-D3E062BB00D9}" type="pres">
      <dgm:prSet presAssocID="{5D8ACAEF-EE28-44F4-9728-64585FA05319}" presName="tile3" presStyleLbl="node1" presStyleIdx="2" presStyleCnt="4"/>
      <dgm:spPr/>
      <dgm:t>
        <a:bodyPr/>
        <a:lstStyle/>
        <a:p>
          <a:endParaRPr lang="en-US"/>
        </a:p>
      </dgm:t>
    </dgm:pt>
    <dgm:pt modelId="{94EE5630-D7BE-441B-8BD9-9F15C8C375B8}" type="pres">
      <dgm:prSet presAssocID="{5D8ACAEF-EE28-44F4-9728-64585FA0531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CCF1F-5F96-4DB5-A119-EE90149AF30D}" type="pres">
      <dgm:prSet presAssocID="{5D8ACAEF-EE28-44F4-9728-64585FA05319}" presName="tile4" presStyleLbl="node1" presStyleIdx="3" presStyleCnt="4"/>
      <dgm:spPr/>
      <dgm:t>
        <a:bodyPr/>
        <a:lstStyle/>
        <a:p>
          <a:endParaRPr lang="en-US"/>
        </a:p>
      </dgm:t>
    </dgm:pt>
    <dgm:pt modelId="{348859A5-BEB4-4F91-A028-6BD76BA976F4}" type="pres">
      <dgm:prSet presAssocID="{5D8ACAEF-EE28-44F4-9728-64585FA0531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7AF54-FDFB-449C-8F40-2F98324B6D04}" type="pres">
      <dgm:prSet presAssocID="{5D8ACAEF-EE28-44F4-9728-64585FA0531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C42C9-CA10-448D-8A44-B739EC20322F}" srcId="{46485450-F272-451F-841D-F57DB4BFEC1B}" destId="{DEABB369-AB93-4184-9BBF-9562293327C6}" srcOrd="1" destOrd="0" parTransId="{31C1EB27-B4E5-43A5-86A7-CA40CE4410E3}" sibTransId="{896C21A5-7B51-4141-90C4-51A863FC0FAD}"/>
    <dgm:cxn modelId="{A0371D8B-CA05-4FF8-B5BC-B33BDF09A50D}" type="presOf" srcId="{DEABB369-AB93-4184-9BBF-9562293327C6}" destId="{97708230-9CBA-4479-8BB3-649517DFD249}" srcOrd="0" destOrd="0" presId="urn:microsoft.com/office/officeart/2005/8/layout/matrix1"/>
    <dgm:cxn modelId="{30BEB000-6FF5-42B0-8C59-6B26B01A9138}" type="presOf" srcId="{7F55BE93-F430-4215-B9B2-274808A73AC7}" destId="{348859A5-BEB4-4F91-A028-6BD76BA976F4}" srcOrd="1" destOrd="0" presId="urn:microsoft.com/office/officeart/2005/8/layout/matrix1"/>
    <dgm:cxn modelId="{6AC2196A-BFAD-4D1E-B0A2-BBF9370B6EFA}" type="presOf" srcId="{46485450-F272-451F-841D-F57DB4BFEC1B}" destId="{7837AF54-FDFB-449C-8F40-2F98324B6D04}" srcOrd="0" destOrd="0" presId="urn:microsoft.com/office/officeart/2005/8/layout/matrix1"/>
    <dgm:cxn modelId="{2994A553-5A32-4FEF-A3AE-9A4C57D0EEB9}" type="presOf" srcId="{7F55BE93-F430-4215-B9B2-274808A73AC7}" destId="{150CCF1F-5F96-4DB5-A119-EE90149AF30D}" srcOrd="0" destOrd="0" presId="urn:microsoft.com/office/officeart/2005/8/layout/matrix1"/>
    <dgm:cxn modelId="{38DED034-42FC-423D-AC9D-A407FD1306FE}" type="presOf" srcId="{596E9452-EA6A-4CDA-9660-CD9AB531CDC2}" destId="{FFE61336-182C-483F-A8BD-D3E062BB00D9}" srcOrd="0" destOrd="0" presId="urn:microsoft.com/office/officeart/2005/8/layout/matrix1"/>
    <dgm:cxn modelId="{781F5678-107A-4472-9A46-5FE05C1F26A9}" type="presOf" srcId="{5D8ACAEF-EE28-44F4-9728-64585FA05319}" destId="{7B11166B-5697-4CBD-B84E-558E47116C1A}" srcOrd="0" destOrd="0" presId="urn:microsoft.com/office/officeart/2005/8/layout/matrix1"/>
    <dgm:cxn modelId="{2D5F9EBE-712C-483C-A93B-4D1EC207F627}" srcId="{5D8ACAEF-EE28-44F4-9728-64585FA05319}" destId="{46485450-F272-451F-841D-F57DB4BFEC1B}" srcOrd="0" destOrd="0" parTransId="{795723EE-73F5-47EB-9438-16E4605403B7}" sibTransId="{A52813C8-6EA3-4BB8-ACE4-6AD3850EB848}"/>
    <dgm:cxn modelId="{2309EDCF-D552-46F4-AB97-0ABF198AE625}" srcId="{46485450-F272-451F-841D-F57DB4BFEC1B}" destId="{0CF61825-D30D-49C2-98A9-17680F998A12}" srcOrd="0" destOrd="0" parTransId="{D98BEC89-9EC7-4881-8CEB-D855BD105CB9}" sibTransId="{54788DE1-9265-4922-AB29-1F6FF87E3301}"/>
    <dgm:cxn modelId="{C5A3F9B6-D6B1-4B5D-AD7E-38CE7A2F39F5}" type="presOf" srcId="{596E9452-EA6A-4CDA-9660-CD9AB531CDC2}" destId="{94EE5630-D7BE-441B-8BD9-9F15C8C375B8}" srcOrd="1" destOrd="0" presId="urn:microsoft.com/office/officeart/2005/8/layout/matrix1"/>
    <dgm:cxn modelId="{EEF4C96A-7CA7-4382-AE24-0468C038A1BD}" type="presOf" srcId="{0CF61825-D30D-49C2-98A9-17680F998A12}" destId="{57F08469-97D0-4AFD-ACC6-67066450D198}" srcOrd="1" destOrd="0" presId="urn:microsoft.com/office/officeart/2005/8/layout/matrix1"/>
    <dgm:cxn modelId="{DDEC4769-011F-4638-87ED-4E408C7240D3}" type="presOf" srcId="{0CF61825-D30D-49C2-98A9-17680F998A12}" destId="{6DB8F4AB-E60C-4892-8B35-602B7DA07637}" srcOrd="0" destOrd="0" presId="urn:microsoft.com/office/officeart/2005/8/layout/matrix1"/>
    <dgm:cxn modelId="{827B94CC-0284-41FE-BF78-0BCB467642D5}" srcId="{46485450-F272-451F-841D-F57DB4BFEC1B}" destId="{7F55BE93-F430-4215-B9B2-274808A73AC7}" srcOrd="3" destOrd="0" parTransId="{85AA47C6-0F59-4A7A-B41C-89D915A3EF62}" sibTransId="{09ABB88C-AB1A-4830-B421-21130F912E37}"/>
    <dgm:cxn modelId="{A99F8733-4BFB-4AAE-B4E0-C4AE9EE0249E}" type="presOf" srcId="{DEABB369-AB93-4184-9BBF-9562293327C6}" destId="{D5294866-03A3-40E0-AC1D-E731032946E3}" srcOrd="1" destOrd="0" presId="urn:microsoft.com/office/officeart/2005/8/layout/matrix1"/>
    <dgm:cxn modelId="{6111C72E-20DC-4ECD-9379-7C772BEBDC10}" srcId="{46485450-F272-451F-841D-F57DB4BFEC1B}" destId="{596E9452-EA6A-4CDA-9660-CD9AB531CDC2}" srcOrd="2" destOrd="0" parTransId="{8A64451A-ECEE-4C9B-8F39-774FEE00EF90}" sibTransId="{58CE607A-A4A3-41AA-BCF4-BC2F7207268D}"/>
    <dgm:cxn modelId="{3CA3346B-170A-4586-BD89-6C895A4FFB92}" type="presParOf" srcId="{7B11166B-5697-4CBD-B84E-558E47116C1A}" destId="{5C67B021-A68F-46D6-80D4-26A7493B4E93}" srcOrd="0" destOrd="0" presId="urn:microsoft.com/office/officeart/2005/8/layout/matrix1"/>
    <dgm:cxn modelId="{92864218-0630-4029-B04C-3571B9C04380}" type="presParOf" srcId="{5C67B021-A68F-46D6-80D4-26A7493B4E93}" destId="{6DB8F4AB-E60C-4892-8B35-602B7DA07637}" srcOrd="0" destOrd="0" presId="urn:microsoft.com/office/officeart/2005/8/layout/matrix1"/>
    <dgm:cxn modelId="{79312DCB-DE75-4E78-B023-1449E471387F}" type="presParOf" srcId="{5C67B021-A68F-46D6-80D4-26A7493B4E93}" destId="{57F08469-97D0-4AFD-ACC6-67066450D198}" srcOrd="1" destOrd="0" presId="urn:microsoft.com/office/officeart/2005/8/layout/matrix1"/>
    <dgm:cxn modelId="{AC366774-2EFA-4819-B163-4CB9CD05D9D0}" type="presParOf" srcId="{5C67B021-A68F-46D6-80D4-26A7493B4E93}" destId="{97708230-9CBA-4479-8BB3-649517DFD249}" srcOrd="2" destOrd="0" presId="urn:microsoft.com/office/officeart/2005/8/layout/matrix1"/>
    <dgm:cxn modelId="{B8F03B3D-35BB-42CA-A2CC-5D378CF6F6C5}" type="presParOf" srcId="{5C67B021-A68F-46D6-80D4-26A7493B4E93}" destId="{D5294866-03A3-40E0-AC1D-E731032946E3}" srcOrd="3" destOrd="0" presId="urn:microsoft.com/office/officeart/2005/8/layout/matrix1"/>
    <dgm:cxn modelId="{0511E551-FAD2-43A8-8049-96B6E4628FC6}" type="presParOf" srcId="{5C67B021-A68F-46D6-80D4-26A7493B4E93}" destId="{FFE61336-182C-483F-A8BD-D3E062BB00D9}" srcOrd="4" destOrd="0" presId="urn:microsoft.com/office/officeart/2005/8/layout/matrix1"/>
    <dgm:cxn modelId="{388227F9-98B1-40CF-B4D2-CD4F466520D9}" type="presParOf" srcId="{5C67B021-A68F-46D6-80D4-26A7493B4E93}" destId="{94EE5630-D7BE-441B-8BD9-9F15C8C375B8}" srcOrd="5" destOrd="0" presId="urn:microsoft.com/office/officeart/2005/8/layout/matrix1"/>
    <dgm:cxn modelId="{80C94DA9-28D0-43C0-A107-109ACCA26A7C}" type="presParOf" srcId="{5C67B021-A68F-46D6-80D4-26A7493B4E93}" destId="{150CCF1F-5F96-4DB5-A119-EE90149AF30D}" srcOrd="6" destOrd="0" presId="urn:microsoft.com/office/officeart/2005/8/layout/matrix1"/>
    <dgm:cxn modelId="{9E3730C2-F2DF-4A97-952A-D75042452A8B}" type="presParOf" srcId="{5C67B021-A68F-46D6-80D4-26A7493B4E93}" destId="{348859A5-BEB4-4F91-A028-6BD76BA976F4}" srcOrd="7" destOrd="0" presId="urn:microsoft.com/office/officeart/2005/8/layout/matrix1"/>
    <dgm:cxn modelId="{C8BE8F9B-8E97-4488-9565-9CBD18360198}" type="presParOf" srcId="{7B11166B-5697-4CBD-B84E-558E47116C1A}" destId="{7837AF54-FDFB-449C-8F40-2F98324B6D0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8269C-236C-4558-8A6B-C817E4BC7A18}">
      <dsp:nvSpPr>
        <dsp:cNvPr id="0" name=""/>
        <dsp:cNvSpPr/>
      </dsp:nvSpPr>
      <dsp:spPr>
        <a:xfrm>
          <a:off x="6593" y="523620"/>
          <a:ext cx="1493685" cy="86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  <a:latin typeface="Optima" pitchFamily="34" charset="0"/>
            </a:rPr>
            <a:t>Raw </a:t>
          </a:r>
          <a:r>
            <a:rPr lang="en-US" sz="1500" kern="1200" dirty="0" err="1" smtClean="0">
              <a:solidFill>
                <a:schemeClr val="bg1"/>
              </a:solidFill>
              <a:latin typeface="Optima" pitchFamily="34" charset="0"/>
            </a:rPr>
            <a:t>NFi</a:t>
          </a:r>
          <a:r>
            <a:rPr lang="en-US" sz="1500" kern="1200" dirty="0" smtClean="0">
              <a:solidFill>
                <a:schemeClr val="bg1"/>
              </a:solidFill>
              <a:latin typeface="Optima" pitchFamily="34" charset="0"/>
            </a:rPr>
            <a:t> Files</a:t>
          </a:r>
          <a:r>
            <a:rPr lang="en-US" sz="1500" kern="1200" dirty="0" smtClean="0">
              <a:solidFill>
                <a:schemeClr val="bg1"/>
              </a:solidFill>
              <a:latin typeface="Impact" pitchFamily="34" charset="0"/>
            </a:rPr>
            <a:t>   </a:t>
          </a:r>
          <a:endParaRPr lang="en-US" sz="1500" kern="1200" dirty="0">
            <a:solidFill>
              <a:schemeClr val="bg1"/>
            </a:solidFill>
            <a:latin typeface="Impact" pitchFamily="34" charset="0"/>
          </a:endParaRPr>
        </a:p>
      </dsp:txBody>
      <dsp:txXfrm>
        <a:off x="6593" y="523620"/>
        <a:ext cx="1493685" cy="576789"/>
      </dsp:txXfrm>
    </dsp:sp>
    <dsp:sp modelId="{33CBFF4A-F96E-4EC3-90C0-3F55474B2F57}">
      <dsp:nvSpPr>
        <dsp:cNvPr id="0" name=""/>
        <dsp:cNvSpPr/>
      </dsp:nvSpPr>
      <dsp:spPr>
        <a:xfrm>
          <a:off x="183892" y="1172932"/>
          <a:ext cx="1756783" cy="237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3 Separate Input Files</a:t>
          </a:r>
          <a:endParaRPr lang="en-US" sz="12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leadcontact</a:t>
          </a:r>
          <a:r>
            <a:rPr lang="en-US" sz="1100" kern="1200" dirty="0" smtClean="0"/>
            <a:t>:  18,046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customersales</a:t>
          </a:r>
          <a:r>
            <a:rPr lang="en-US" sz="1100" kern="1200" dirty="0" smtClean="0"/>
            <a:t>: 28,597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Leadaddress</a:t>
          </a:r>
          <a:r>
            <a:rPr lang="en-US" sz="1100" kern="1200" dirty="0" smtClean="0"/>
            <a:t>: 19,356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Fields:</a:t>
          </a:r>
          <a:endParaRPr lang="en-US" sz="11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CUST_NUMB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LEAD_NUMB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JOB_NUMB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SALES_DLR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Date </a:t>
          </a:r>
          <a:r>
            <a:rPr lang="en-US" sz="1000" kern="1200" dirty="0" err="1" smtClean="0"/>
            <a:t>Orderd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183892" y="1172932"/>
        <a:ext cx="1756783" cy="2377758"/>
      </dsp:txXfrm>
    </dsp:sp>
    <dsp:sp modelId="{CE29C52F-033C-4AC8-AB8A-55CF8115BFE9}">
      <dsp:nvSpPr>
        <dsp:cNvPr id="0" name=""/>
        <dsp:cNvSpPr/>
      </dsp:nvSpPr>
      <dsp:spPr>
        <a:xfrm>
          <a:off x="1759603" y="626073"/>
          <a:ext cx="549768" cy="37188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59603" y="626073"/>
        <a:ext cx="549768" cy="371884"/>
      </dsp:txXfrm>
    </dsp:sp>
    <dsp:sp modelId="{5D7E28CC-1A62-4C4E-A06C-B3E82B617D13}">
      <dsp:nvSpPr>
        <dsp:cNvPr id="0" name=""/>
        <dsp:cNvSpPr/>
      </dsp:nvSpPr>
      <dsp:spPr>
        <a:xfrm>
          <a:off x="2537577" y="523620"/>
          <a:ext cx="1493685" cy="86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  <a:latin typeface="Optima" pitchFamily="34" charset="0"/>
            </a:rPr>
            <a:t>Conversion</a:t>
          </a:r>
          <a:r>
            <a:rPr lang="en-US" sz="1500" kern="12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 and Cleansing</a:t>
          </a:r>
          <a:endParaRPr lang="en-US" sz="1500" kern="12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sp:txBody>
      <dsp:txXfrm>
        <a:off x="2537577" y="523620"/>
        <a:ext cx="1493685" cy="576789"/>
      </dsp:txXfrm>
    </dsp:sp>
    <dsp:sp modelId="{805089F1-256C-44A1-8057-3895C3D3742A}">
      <dsp:nvSpPr>
        <dsp:cNvPr id="0" name=""/>
        <dsp:cNvSpPr/>
      </dsp:nvSpPr>
      <dsp:spPr>
        <a:xfrm>
          <a:off x="2707228" y="1172932"/>
          <a:ext cx="1772078" cy="237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Verify Data per layout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&amp; Consolidate Duplicates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Drop NULL records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Assign Unique ID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Standardize formats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Join Files based on unique identifiers </a:t>
          </a:r>
          <a:endParaRPr lang="en-US" sz="12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Address Hygiene</a:t>
          </a:r>
          <a:endParaRPr lang="en-US" sz="1200" kern="1200" dirty="0"/>
        </a:p>
        <a:p>
          <a:pPr marL="228600" lvl="2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CASS</a:t>
          </a:r>
          <a:endParaRPr lang="en-US" sz="1200" kern="1200" dirty="0"/>
        </a:p>
      </dsp:txBody>
      <dsp:txXfrm>
        <a:off x="2707228" y="1172932"/>
        <a:ext cx="1772078" cy="2377758"/>
      </dsp:txXfrm>
    </dsp:sp>
    <dsp:sp modelId="{4D26A3F9-DADF-4BD8-BC26-5CCF5C5D601D}">
      <dsp:nvSpPr>
        <dsp:cNvPr id="0" name=""/>
        <dsp:cNvSpPr/>
      </dsp:nvSpPr>
      <dsp:spPr>
        <a:xfrm>
          <a:off x="4292499" y="626073"/>
          <a:ext cx="553821" cy="37188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92499" y="626073"/>
        <a:ext cx="553821" cy="371884"/>
      </dsp:txXfrm>
    </dsp:sp>
    <dsp:sp modelId="{0167C7FF-799D-4757-83D1-D77D55EEC4B0}">
      <dsp:nvSpPr>
        <dsp:cNvPr id="0" name=""/>
        <dsp:cNvSpPr/>
      </dsp:nvSpPr>
      <dsp:spPr>
        <a:xfrm>
          <a:off x="5076208" y="523620"/>
          <a:ext cx="1493685" cy="86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Optima" pitchFamily="34" charset="0"/>
            </a:rPr>
            <a:t>Final Input to Process </a:t>
          </a:r>
          <a:endParaRPr lang="en-US" sz="1500" kern="1200" dirty="0">
            <a:latin typeface="Optima" pitchFamily="34" charset="0"/>
          </a:endParaRPr>
        </a:p>
      </dsp:txBody>
      <dsp:txXfrm>
        <a:off x="5076208" y="523620"/>
        <a:ext cx="1493685" cy="576789"/>
      </dsp:txXfrm>
    </dsp:sp>
    <dsp:sp modelId="{2684DE34-DE6D-4301-82C2-90315F058EE7}">
      <dsp:nvSpPr>
        <dsp:cNvPr id="0" name=""/>
        <dsp:cNvSpPr/>
      </dsp:nvSpPr>
      <dsp:spPr>
        <a:xfrm>
          <a:off x="5287130" y="1172932"/>
          <a:ext cx="1689537" cy="2377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2,425 Unique Customer Records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Unique Accounts Identified by </a:t>
          </a:r>
          <a:r>
            <a:rPr lang="en-US" sz="1200" kern="1200" dirty="0" err="1" smtClean="0"/>
            <a:t>Cust_Numb</a:t>
          </a:r>
          <a:r>
            <a:rPr lang="en-US" sz="1200" kern="1200" dirty="0" smtClean="0"/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Records with missing information were eliminated from the match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Selected 3yr Order data</a:t>
          </a:r>
          <a:br>
            <a:rPr lang="en-US" sz="1200" kern="1200" dirty="0" smtClean="0"/>
          </a:br>
          <a:endParaRPr lang="en-US" sz="1200" kern="1200" dirty="0"/>
        </a:p>
      </dsp:txBody>
      <dsp:txXfrm>
        <a:off x="5287130" y="1172932"/>
        <a:ext cx="1689537" cy="23777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8269C-236C-4558-8A6B-C817E4BC7A18}">
      <dsp:nvSpPr>
        <dsp:cNvPr id="0" name=""/>
        <dsp:cNvSpPr/>
      </dsp:nvSpPr>
      <dsp:spPr>
        <a:xfrm>
          <a:off x="507" y="479897"/>
          <a:ext cx="1570067" cy="14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2"/>
              </a:solidFill>
              <a:latin typeface="Optima" pitchFamily="34" charset="0"/>
            </a:rPr>
            <a:t>Identify “Value” Data to Score</a:t>
          </a:r>
          <a:endParaRPr lang="en-US" sz="1500" kern="1200" dirty="0">
            <a:solidFill>
              <a:schemeClr val="bg2"/>
            </a:solidFill>
            <a:latin typeface="Impact" pitchFamily="34" charset="0"/>
          </a:endParaRPr>
        </a:p>
      </dsp:txBody>
      <dsp:txXfrm>
        <a:off x="507" y="479897"/>
        <a:ext cx="1570067" cy="957629"/>
      </dsp:txXfrm>
    </dsp:sp>
    <dsp:sp modelId="{33CBFF4A-F96E-4EC3-90C0-3F55474B2F57}">
      <dsp:nvSpPr>
        <dsp:cNvPr id="0" name=""/>
        <dsp:cNvSpPr/>
      </dsp:nvSpPr>
      <dsp:spPr>
        <a:xfrm>
          <a:off x="278667" y="1345937"/>
          <a:ext cx="1656907" cy="221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SALES_DLR – used to determine Monetary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JOB_NUMB – </a:t>
          </a:r>
          <a:r>
            <a:rPr lang="en-US" sz="1100" kern="1200" dirty="0" smtClean="0"/>
            <a:t>used to determine Frequency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Date </a:t>
          </a:r>
          <a:r>
            <a:rPr lang="en-US" sz="1200" kern="1200" dirty="0" err="1" smtClean="0"/>
            <a:t>Orderd</a:t>
          </a:r>
          <a:r>
            <a:rPr lang="en-US" sz="1200" kern="1200" dirty="0" smtClean="0"/>
            <a:t> – used to determine </a:t>
          </a:r>
          <a:r>
            <a:rPr lang="en-US" sz="1200" kern="1200" dirty="0" err="1" smtClean="0"/>
            <a:t>Recency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Only last 3 yrs 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278667" y="1345937"/>
        <a:ext cx="1656907" cy="2214000"/>
      </dsp:txXfrm>
    </dsp:sp>
    <dsp:sp modelId="{CE29C52F-033C-4AC8-AB8A-55CF8115BFE9}">
      <dsp:nvSpPr>
        <dsp:cNvPr id="0" name=""/>
        <dsp:cNvSpPr/>
      </dsp:nvSpPr>
      <dsp:spPr>
        <a:xfrm rot="3886">
          <a:off x="1819446" y="764728"/>
          <a:ext cx="527608" cy="390901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3886">
        <a:off x="1819446" y="764728"/>
        <a:ext cx="527608" cy="390901"/>
      </dsp:txXfrm>
    </dsp:sp>
    <dsp:sp modelId="{5D7E28CC-1A62-4C4E-A06C-B3E82B617D13}">
      <dsp:nvSpPr>
        <dsp:cNvPr id="0" name=""/>
        <dsp:cNvSpPr/>
      </dsp:nvSpPr>
      <dsp:spPr>
        <a:xfrm>
          <a:off x="2566060" y="471196"/>
          <a:ext cx="1570067" cy="147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Consolidate Value Data to create aggregate Data points </a:t>
          </a:r>
          <a:endParaRPr lang="en-US" sz="1400" kern="12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sp:txBody>
      <dsp:txXfrm>
        <a:off x="2566060" y="471196"/>
        <a:ext cx="1570067" cy="980831"/>
      </dsp:txXfrm>
    </dsp:sp>
    <dsp:sp modelId="{805089F1-256C-44A1-8057-3895C3D3742A}">
      <dsp:nvSpPr>
        <dsp:cNvPr id="0" name=""/>
        <dsp:cNvSpPr/>
      </dsp:nvSpPr>
      <dsp:spPr>
        <a:xfrm>
          <a:off x="2887640" y="1354638"/>
          <a:ext cx="1570067" cy="221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Total Sales (M)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Total Orders (F)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Last Order Date (R)</a:t>
          </a:r>
          <a:endParaRPr lang="en-US" sz="1200" kern="1200" dirty="0"/>
        </a:p>
      </dsp:txBody>
      <dsp:txXfrm>
        <a:off x="2887640" y="1354638"/>
        <a:ext cx="1570067" cy="2214000"/>
      </dsp:txXfrm>
    </dsp:sp>
    <dsp:sp modelId="{4D26A3F9-DADF-4BD8-BC26-5CCF5C5D601D}">
      <dsp:nvSpPr>
        <dsp:cNvPr id="0" name=""/>
        <dsp:cNvSpPr/>
      </dsp:nvSpPr>
      <dsp:spPr>
        <a:xfrm rot="21595237">
          <a:off x="4374144" y="764394"/>
          <a:ext cx="504595" cy="390901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1595237">
        <a:off x="4374144" y="764394"/>
        <a:ext cx="504595" cy="390901"/>
      </dsp:txXfrm>
    </dsp:sp>
    <dsp:sp modelId="{85C47F6B-00BA-482E-9631-EB0E1DC2FEAC}">
      <dsp:nvSpPr>
        <dsp:cNvPr id="0" name=""/>
        <dsp:cNvSpPr/>
      </dsp:nvSpPr>
      <dsp:spPr>
        <a:xfrm>
          <a:off x="5088194" y="481680"/>
          <a:ext cx="1570067" cy="142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Create and Assign Scores</a:t>
          </a:r>
          <a:endParaRPr lang="en-US" sz="1500" kern="12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sp:txBody>
      <dsp:txXfrm>
        <a:off x="5088194" y="481680"/>
        <a:ext cx="1570067" cy="952875"/>
      </dsp:txXfrm>
    </dsp:sp>
    <dsp:sp modelId="{833A3786-7538-4168-A9F8-12F7649C467E}">
      <dsp:nvSpPr>
        <dsp:cNvPr id="0" name=""/>
        <dsp:cNvSpPr/>
      </dsp:nvSpPr>
      <dsp:spPr>
        <a:xfrm>
          <a:off x="5409774" y="1344154"/>
          <a:ext cx="1570067" cy="221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Segment File into quintiles by </a:t>
          </a:r>
          <a:r>
            <a:rPr lang="en-US" sz="1200" kern="1200" dirty="0" err="1" smtClean="0"/>
            <a:t>datapoint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Assign Score per quintile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Concatenate scores into  single score – </a:t>
          </a:r>
          <a:r>
            <a:rPr lang="en-US" sz="1200" kern="1200" dirty="0" err="1" smtClean="0"/>
            <a:t>Rec</a:t>
          </a:r>
          <a:r>
            <a:rPr lang="en-US" sz="1200" kern="1200" dirty="0" smtClean="0"/>
            <a:t>/Freq/$$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409774" y="1344154"/>
        <a:ext cx="1570067" cy="2214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8269C-236C-4558-8A6B-C817E4BC7A18}">
      <dsp:nvSpPr>
        <dsp:cNvPr id="0" name=""/>
        <dsp:cNvSpPr/>
      </dsp:nvSpPr>
      <dsp:spPr>
        <a:xfrm>
          <a:off x="507" y="399832"/>
          <a:ext cx="1570067" cy="1406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2"/>
              </a:solidFill>
              <a:latin typeface="Optima" pitchFamily="34" charset="0"/>
            </a:rPr>
            <a:t>Match Scored  File to MDM2 Universe</a:t>
          </a:r>
          <a:endParaRPr lang="en-US" sz="1300" kern="1200" dirty="0">
            <a:solidFill>
              <a:schemeClr val="bg2"/>
            </a:solidFill>
            <a:latin typeface="Impact" pitchFamily="34" charset="0"/>
          </a:endParaRPr>
        </a:p>
      </dsp:txBody>
      <dsp:txXfrm>
        <a:off x="507" y="399832"/>
        <a:ext cx="1570067" cy="937722"/>
      </dsp:txXfrm>
    </dsp:sp>
    <dsp:sp modelId="{33CBFF4A-F96E-4EC3-90C0-3F55474B2F57}">
      <dsp:nvSpPr>
        <dsp:cNvPr id="0" name=""/>
        <dsp:cNvSpPr/>
      </dsp:nvSpPr>
      <dsp:spPr>
        <a:xfrm>
          <a:off x="278667" y="1230409"/>
          <a:ext cx="1656907" cy="229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Match Customers by Company Name / Location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2,080 Matched </a:t>
          </a:r>
          <a:br>
            <a:rPr lang="en-US" sz="1200" kern="1200" dirty="0" smtClean="0"/>
          </a:br>
          <a:r>
            <a:rPr lang="en-US" sz="1200" kern="1200" dirty="0" smtClean="0"/>
            <a:t>Records by location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29K+ Unique MDM2 Contacts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278667" y="1230409"/>
        <a:ext cx="1656907" cy="2293200"/>
      </dsp:txXfrm>
    </dsp:sp>
    <dsp:sp modelId="{CE29C52F-033C-4AC8-AB8A-55CF8115BFE9}">
      <dsp:nvSpPr>
        <dsp:cNvPr id="0" name=""/>
        <dsp:cNvSpPr/>
      </dsp:nvSpPr>
      <dsp:spPr>
        <a:xfrm rot="3805">
          <a:off x="1819446" y="674679"/>
          <a:ext cx="527608" cy="390901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3805">
        <a:off x="1819446" y="674679"/>
        <a:ext cx="527608" cy="390901"/>
      </dsp:txXfrm>
    </dsp:sp>
    <dsp:sp modelId="{5D7E28CC-1A62-4C4E-A06C-B3E82B617D13}">
      <dsp:nvSpPr>
        <dsp:cNvPr id="0" name=""/>
        <dsp:cNvSpPr/>
      </dsp:nvSpPr>
      <dsp:spPr>
        <a:xfrm>
          <a:off x="2566060" y="391313"/>
          <a:ext cx="1570067" cy="1440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Append Demos to Match Records</a:t>
          </a:r>
          <a:endParaRPr lang="en-US" sz="1400" kern="12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sp:txBody>
      <dsp:txXfrm>
        <a:off x="2566060" y="391313"/>
        <a:ext cx="1570067" cy="960440"/>
      </dsp:txXfrm>
    </dsp:sp>
    <dsp:sp modelId="{805089F1-256C-44A1-8057-3895C3D3742A}">
      <dsp:nvSpPr>
        <dsp:cNvPr id="0" name=""/>
        <dsp:cNvSpPr/>
      </dsp:nvSpPr>
      <dsp:spPr>
        <a:xfrm>
          <a:off x="2887640" y="1238928"/>
          <a:ext cx="1570067" cy="229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Append Demos at Location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Sales Volume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Employee Size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Industry / SIC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2887640" y="1238928"/>
        <a:ext cx="1570067" cy="2293200"/>
      </dsp:txXfrm>
    </dsp:sp>
    <dsp:sp modelId="{4D26A3F9-DADF-4BD8-BC26-5CCF5C5D601D}">
      <dsp:nvSpPr>
        <dsp:cNvPr id="0" name=""/>
        <dsp:cNvSpPr/>
      </dsp:nvSpPr>
      <dsp:spPr>
        <a:xfrm rot="21595336">
          <a:off x="4374144" y="674352"/>
          <a:ext cx="504595" cy="390901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1595336">
        <a:off x="4374144" y="674352"/>
        <a:ext cx="504595" cy="390901"/>
      </dsp:txXfrm>
    </dsp:sp>
    <dsp:sp modelId="{85C47F6B-00BA-482E-9631-EB0E1DC2FEAC}">
      <dsp:nvSpPr>
        <dsp:cNvPr id="0" name=""/>
        <dsp:cNvSpPr/>
      </dsp:nvSpPr>
      <dsp:spPr>
        <a:xfrm>
          <a:off x="5088194" y="401579"/>
          <a:ext cx="1570067" cy="1399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>
                  <a:lumMod val="95000"/>
                </a:schemeClr>
              </a:solidFill>
              <a:latin typeface="Optima" pitchFamily="34" charset="0"/>
            </a:rPr>
            <a:t>Create Profiles from Appended Demos</a:t>
          </a:r>
          <a:endParaRPr lang="en-US" sz="1400" kern="1200" dirty="0">
            <a:solidFill>
              <a:schemeClr val="bg1">
                <a:lumMod val="95000"/>
              </a:schemeClr>
            </a:solidFill>
            <a:latin typeface="Optima" pitchFamily="34" charset="0"/>
          </a:endParaRPr>
        </a:p>
      </dsp:txBody>
      <dsp:txXfrm>
        <a:off x="5088194" y="401579"/>
        <a:ext cx="1570067" cy="933063"/>
      </dsp:txXfrm>
    </dsp:sp>
    <dsp:sp modelId="{833A3786-7538-4168-A9F8-12F7649C467E}">
      <dsp:nvSpPr>
        <dsp:cNvPr id="0" name=""/>
        <dsp:cNvSpPr/>
      </dsp:nvSpPr>
      <dsp:spPr>
        <a:xfrm>
          <a:off x="5409774" y="1228662"/>
          <a:ext cx="1570067" cy="229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Locationally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Consensed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Broken out by Score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Improved Campaign Targeting</a:t>
          </a:r>
          <a:endParaRPr lang="en-US" sz="1200" kern="1200" dirty="0"/>
        </a:p>
      </dsp:txBody>
      <dsp:txXfrm>
        <a:off x="5409774" y="1228662"/>
        <a:ext cx="1570067" cy="2293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B8F4AB-E60C-4892-8B35-602B7DA07637}">
      <dsp:nvSpPr>
        <dsp:cNvPr id="0" name=""/>
        <dsp:cNvSpPr/>
      </dsp:nvSpPr>
      <dsp:spPr>
        <a:xfrm rot="16200000">
          <a:off x="333957" y="-333957"/>
          <a:ext cx="1086591" cy="17545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CODES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36 / 38 / 35 / 50</a:t>
          </a:r>
          <a:endParaRPr lang="en-US" sz="1300" kern="1200" dirty="0"/>
        </a:p>
      </dsp:txBody>
      <dsp:txXfrm rot="16200000">
        <a:off x="469781" y="-469781"/>
        <a:ext cx="814944" cy="1754506"/>
      </dsp:txXfrm>
    </dsp:sp>
    <dsp:sp modelId="{97708230-9CBA-4479-8BB3-649517DFD249}">
      <dsp:nvSpPr>
        <dsp:cNvPr id="0" name=""/>
        <dsp:cNvSpPr/>
      </dsp:nvSpPr>
      <dsp:spPr>
        <a:xfrm>
          <a:off x="1754506" y="0"/>
          <a:ext cx="1754506" cy="10865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EMPLOYEE SIZE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100 – 249 Employees</a:t>
          </a:r>
          <a:endParaRPr lang="en-US" sz="1300" kern="1200" dirty="0"/>
        </a:p>
      </dsp:txBody>
      <dsp:txXfrm>
        <a:off x="1754506" y="0"/>
        <a:ext cx="1754506" cy="814944"/>
      </dsp:txXfrm>
    </dsp:sp>
    <dsp:sp modelId="{FFE61336-182C-483F-A8BD-D3E062BB00D9}">
      <dsp:nvSpPr>
        <dsp:cNvPr id="0" name=""/>
        <dsp:cNvSpPr/>
      </dsp:nvSpPr>
      <dsp:spPr>
        <a:xfrm rot="10800000">
          <a:off x="0" y="1086591"/>
          <a:ext cx="1754506" cy="10865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SALES VOLUME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$10MM – $49MM</a:t>
          </a:r>
          <a:endParaRPr lang="en-US" sz="1300" kern="1200" dirty="0"/>
        </a:p>
      </dsp:txBody>
      <dsp:txXfrm rot="10800000">
        <a:off x="0" y="1358240"/>
        <a:ext cx="1754506" cy="814944"/>
      </dsp:txXfrm>
    </dsp:sp>
    <dsp:sp modelId="{150CCF1F-5F96-4DB5-A119-EE90149AF30D}">
      <dsp:nvSpPr>
        <dsp:cNvPr id="0" name=""/>
        <dsp:cNvSpPr/>
      </dsp:nvSpPr>
      <dsp:spPr>
        <a:xfrm rot="5400000">
          <a:off x="2088464" y="752634"/>
          <a:ext cx="1086591" cy="17545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 SOURCE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DIRECT MAIL, REFERRAL</a:t>
          </a:r>
          <a:endParaRPr lang="en-US" sz="1300" kern="1200" dirty="0"/>
        </a:p>
      </dsp:txBody>
      <dsp:txXfrm rot="5400000">
        <a:off x="2224288" y="888458"/>
        <a:ext cx="814944" cy="1754506"/>
      </dsp:txXfrm>
    </dsp:sp>
    <dsp:sp modelId="{7837AF54-FDFB-449C-8F40-2F98324B6D04}">
      <dsp:nvSpPr>
        <dsp:cNvPr id="0" name=""/>
        <dsp:cNvSpPr/>
      </dsp:nvSpPr>
      <dsp:spPr>
        <a:xfrm>
          <a:off x="1228154" y="814943"/>
          <a:ext cx="1052704" cy="54329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421 Records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28154" y="814943"/>
        <a:ext cx="1052704" cy="543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B8F4AB-E60C-4892-8B35-602B7DA07637}">
      <dsp:nvSpPr>
        <dsp:cNvPr id="0" name=""/>
        <dsp:cNvSpPr/>
      </dsp:nvSpPr>
      <dsp:spPr>
        <a:xfrm rot="16200000">
          <a:off x="333957" y="-333957"/>
          <a:ext cx="1086591" cy="17545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CODES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36 / 38 / 35 / 50</a:t>
          </a:r>
          <a:endParaRPr lang="en-US" sz="1300" kern="1200" dirty="0"/>
        </a:p>
      </dsp:txBody>
      <dsp:txXfrm rot="16200000">
        <a:off x="469781" y="-469781"/>
        <a:ext cx="814944" cy="1754506"/>
      </dsp:txXfrm>
    </dsp:sp>
    <dsp:sp modelId="{97708230-9CBA-4479-8BB3-649517DFD249}">
      <dsp:nvSpPr>
        <dsp:cNvPr id="0" name=""/>
        <dsp:cNvSpPr/>
      </dsp:nvSpPr>
      <dsp:spPr>
        <a:xfrm>
          <a:off x="1754506" y="0"/>
          <a:ext cx="1754506" cy="10865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EMPLOYEE SIZE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100 – 249 Employees</a:t>
          </a:r>
          <a:endParaRPr lang="en-US" sz="1300" kern="1200" dirty="0"/>
        </a:p>
      </dsp:txBody>
      <dsp:txXfrm>
        <a:off x="1754506" y="0"/>
        <a:ext cx="1754506" cy="814944"/>
      </dsp:txXfrm>
    </dsp:sp>
    <dsp:sp modelId="{FFE61336-182C-483F-A8BD-D3E062BB00D9}">
      <dsp:nvSpPr>
        <dsp:cNvPr id="0" name=""/>
        <dsp:cNvSpPr/>
      </dsp:nvSpPr>
      <dsp:spPr>
        <a:xfrm rot="10800000">
          <a:off x="0" y="1086591"/>
          <a:ext cx="1754506" cy="108659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SALES VOLUME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$10MM – $49MM</a:t>
          </a:r>
          <a:endParaRPr lang="en-US" sz="1300" kern="1200" dirty="0"/>
        </a:p>
      </dsp:txBody>
      <dsp:txXfrm rot="10800000">
        <a:off x="0" y="1358240"/>
        <a:ext cx="1754506" cy="814944"/>
      </dsp:txXfrm>
    </dsp:sp>
    <dsp:sp modelId="{150CCF1F-5F96-4DB5-A119-EE90149AF30D}">
      <dsp:nvSpPr>
        <dsp:cNvPr id="0" name=""/>
        <dsp:cNvSpPr/>
      </dsp:nvSpPr>
      <dsp:spPr>
        <a:xfrm rot="5400000">
          <a:off x="2088464" y="752634"/>
          <a:ext cx="1086591" cy="175450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 SOURCE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DIRECT MAIL, REFERRAL</a:t>
          </a:r>
          <a:endParaRPr lang="en-US" sz="1300" kern="1200" dirty="0"/>
        </a:p>
      </dsp:txBody>
      <dsp:txXfrm rot="5400000">
        <a:off x="2224288" y="888458"/>
        <a:ext cx="814944" cy="1754506"/>
      </dsp:txXfrm>
    </dsp:sp>
    <dsp:sp modelId="{7837AF54-FDFB-449C-8F40-2F98324B6D04}">
      <dsp:nvSpPr>
        <dsp:cNvPr id="0" name=""/>
        <dsp:cNvSpPr/>
      </dsp:nvSpPr>
      <dsp:spPr>
        <a:xfrm>
          <a:off x="1228154" y="814943"/>
          <a:ext cx="1052704" cy="54329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7,220 Records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28154" y="814943"/>
        <a:ext cx="1052704" cy="543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0.29655</cdr:x>
      <cdr:y>0.04459</cdr:y>
    </cdr:from>
    <cdr:to>
      <cdr:x>0.7418</cdr:x>
      <cdr:y>0.12251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9803" y="233589"/>
          <a:ext cx="3633107" cy="4082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0.02724</cdr:x>
      <cdr:y>0.04775</cdr:y>
    </cdr:from>
    <cdr:to>
      <cdr:x>0.27564</cdr:x>
      <cdr:y>0.13937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4997" y="108286"/>
          <a:ext cx="1048653" cy="207803"/>
        </a:xfrm>
        <a:prstGeom xmlns:a="http://schemas.openxmlformats.org/drawingml/2006/main" prst="rect">
          <a:avLst/>
        </a:prstGeom>
        <a:ln xmlns:a="http://schemas.openxmlformats.org/drawingml/2006/main" w="12700"/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4"/>
        </a:lnRef>
        <a:fillRef xmlns:a="http://schemas.openxmlformats.org/drawingml/2006/main" idx="2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rPr>
            <a:t>SALES VOLUME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0.29655</cdr:x>
      <cdr:y>0.04459</cdr:y>
    </cdr:from>
    <cdr:to>
      <cdr:x>0.7418</cdr:x>
      <cdr:y>0.12251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9803" y="233589"/>
          <a:ext cx="3633107" cy="4082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0.13856</cdr:x>
      <cdr:y>0.0464</cdr:y>
    </cdr:from>
    <cdr:to>
      <cdr:x>0.40311</cdr:x>
      <cdr:y>0.13844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90550" y="104775"/>
          <a:ext cx="1127507" cy="207806"/>
        </a:xfrm>
        <a:prstGeom xmlns:a="http://schemas.openxmlformats.org/drawingml/2006/main" prst="rect">
          <a:avLst/>
        </a:prstGeom>
        <a:gradFill xmlns:a="http://schemas.openxmlformats.org/drawingml/2006/main" rotWithShape="1">
          <a:gsLst>
            <a:gs pos="0">
              <a:srgbClr val="8064A2">
                <a:tint val="50000"/>
                <a:satMod val="300000"/>
              </a:srgbClr>
            </a:gs>
            <a:gs pos="35000">
              <a:srgbClr val="8064A2">
                <a:tint val="37000"/>
                <a:satMod val="300000"/>
              </a:srgbClr>
            </a:gs>
            <a:gs pos="100000">
              <a:srgbClr val="8064A2">
                <a:tint val="15000"/>
                <a:satMod val="350000"/>
              </a:srgbClr>
            </a:gs>
          </a:gsLst>
          <a:lin ang="16200000" scaled="1"/>
        </a:gradFill>
        <a:ln xmlns:a="http://schemas.openxmlformats.org/drawingml/2006/main" w="12700" cap="flat" cmpd="sng" algn="ctr">
          <a:solidFill>
            <a:srgbClr val="8064A2">
              <a:shade val="95000"/>
              <a:satMod val="105000"/>
            </a:srgbClr>
          </a:solidFill>
          <a:prstDash val="solid"/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4"/>
        </a:lnRef>
        <a:fillRef xmlns:a="http://schemas.openxmlformats.org/drawingml/2006/main" idx="2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rgbClr val="4F81BD">
                  <a:lumMod val="75000"/>
                </a:srgbClr>
              </a:solidFill>
              <a:latin typeface="Arial Narrow" pitchFamily="34" charset="0"/>
            </a:rPr>
            <a:t>EMPLOYEE SIZE</a:t>
          </a:r>
          <a:endParaRPr lang="en-US" sz="1000" b="1" dirty="0">
            <a:solidFill>
              <a:srgbClr val="4F81BD">
                <a:lumMod val="75000"/>
              </a:srgbClr>
            </a:solidFill>
            <a:latin typeface="Arial Narrow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0.59987</cdr:x>
      <cdr:y>0.47614</cdr:y>
    </cdr:from>
    <cdr:to>
      <cdr:x>0.82534</cdr:x>
      <cdr:y>0.56346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485215" y="1846054"/>
          <a:ext cx="2061713" cy="338554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innerShdw blurRad="114300">
            <a:prstClr val="black"/>
          </a:innerShdw>
        </a:effectLst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 DISTRIBUTION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0.65697</cdr:x>
      <cdr:y>0.18764</cdr:y>
    </cdr:from>
    <cdr:to>
      <cdr:x>0.977</cdr:x>
      <cdr:y>0.81305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01518" y="479090"/>
          <a:ext cx="2777319" cy="1596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0.62709</cdr:x>
      <cdr:y>0.33197</cdr:y>
    </cdr:from>
    <cdr:to>
      <cdr:x>0.977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5442210" y="847579"/>
          <a:ext cx="3036627" cy="17056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0.02793</cdr:x>
      <cdr:y>0.05935</cdr:y>
    </cdr:from>
    <cdr:to>
      <cdr:x>0.63009</cdr:x>
      <cdr:y>0.94669</cdr:y>
    </cdr:to>
    <cdr:sp macro="" textlink="">
      <cdr:nvSpPr>
        <cdr:cNvPr id="8" name="Rounded Rectangle 7"/>
        <cdr:cNvSpPr/>
      </cdr:nvSpPr>
      <cdr:spPr>
        <a:xfrm xmlns:a="http://schemas.openxmlformats.org/drawingml/2006/main">
          <a:off x="242389" y="151532"/>
          <a:ext cx="5225829" cy="2265552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2700">
          <a:solidFill>
            <a:schemeClr val="accent1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0.74423</cdr:x>
      <cdr:y>0.25472</cdr:y>
    </cdr:from>
    <cdr:to>
      <cdr:x>0.98358</cdr:x>
      <cdr:y>0.49057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32653" y="1282551"/>
          <a:ext cx="2036629" cy="11875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2225" cap="rnd">
          <a:solidFill>
            <a:srgbClr val="8064A2">
              <a:lumMod val="60000"/>
              <a:lumOff val="40000"/>
              <a:alpha val="62000"/>
            </a:srgbClr>
          </a:solidFill>
        </a:ln>
        <a:effectLst xmlns:a="http://schemas.openxmlformats.org/drawingml/2006/main">
          <a:outerShdw blurRad="50800" dist="38100" dir="8100000" algn="tr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Scoring Customers</a:t>
          </a:r>
        </a:p>
        <a:p xmlns:a="http://schemas.openxmlformats.org/drawingml/2006/main">
          <a:pPr algn="ctr"/>
          <a:endParaRPr lang="en-US" sz="1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Total  Sales &gt;  $5,000</a:t>
          </a: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Total Frequency &gt;  5 Orders</a:t>
          </a: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Last Order Date &gt; 01/01/12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 xmlns:a="http://schemas.openxmlformats.org/drawingml/2006/main">
          <a:endParaRPr lang="en-US" sz="1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0.42041</cdr:x>
      <cdr:y>0.20862</cdr:y>
    </cdr:from>
    <cdr:to>
      <cdr:x>0.53385</cdr:x>
      <cdr:y>0.24993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964377" y="1398918"/>
          <a:ext cx="1069675" cy="276999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innerShdw blurRad="114300">
            <a:prstClr val="black"/>
          </a:innerShdw>
        </a:effectLst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38</a:t>
          </a:r>
        </a:p>
      </cdr:txBody>
    </cdr:sp>
  </cdr:relSizeAnchor>
  <cdr:relSizeAnchor xmlns:cdr="http://schemas.openxmlformats.org/drawingml/2006/chartDrawing">
    <cdr:from>
      <cdr:x>0.63631</cdr:x>
      <cdr:y>0.13786</cdr:y>
    </cdr:from>
    <cdr:to>
      <cdr:x>0.77444</cdr:x>
      <cdr:y>0.17688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00211" y="924464"/>
          <a:ext cx="1302589" cy="26161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innerShdw blurRad="114300">
            <a:prstClr val="black"/>
          </a:innerShdw>
        </a:effectLst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endParaRPr lang="en-US" sz="1100" dirty="0" smtClean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0.40395</cdr:x>
      <cdr:y>0.3477</cdr:y>
    </cdr:from>
    <cdr:to>
      <cdr:x>0.49177</cdr:x>
      <cdr:y>0.38901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809101" y="2331524"/>
          <a:ext cx="828135" cy="276999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innerShdw blurRad="114300">
            <a:prstClr val="black"/>
          </a:innerShdw>
        </a:effectLst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en-US" sz="12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 35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0.74423</cdr:x>
      <cdr:y>0.25472</cdr:y>
    </cdr:from>
    <cdr:to>
      <cdr:x>0.98358</cdr:x>
      <cdr:y>0.55854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32653" y="1282551"/>
          <a:ext cx="2036629" cy="15297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2225" cap="rnd">
          <a:solidFill>
            <a:srgbClr val="8064A2">
              <a:lumMod val="60000"/>
              <a:lumOff val="40000"/>
              <a:alpha val="62000"/>
            </a:srgbClr>
          </a:solidFill>
        </a:ln>
        <a:effectLst xmlns:a="http://schemas.openxmlformats.org/drawingml/2006/main">
          <a:outerShdw blurRad="50800" dist="38100" dir="8100000" algn="tr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168 Top Scoring Customers</a:t>
          </a:r>
        </a:p>
        <a:p xmlns:a="http://schemas.openxmlformats.org/drawingml/2006/main">
          <a:pPr algn="ctr"/>
          <a:endParaRPr lang="en-US" sz="1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Total  Sales &gt;  $5,000</a:t>
          </a: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Total Frequency &gt;  5 Orders</a:t>
          </a:r>
        </a:p>
        <a:p xmlns:a="http://schemas.openxmlformats.org/drawingml/2006/main">
          <a:pPr algn="l">
            <a:buFont typeface="Arial" pitchFamily="34" charset="0"/>
            <a:buChar char="•"/>
          </a:pPr>
          <a:r>
            <a: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Last Order Date &gt; 01/01/12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 xmlns:a="http://schemas.openxmlformats.org/drawingml/2006/main">
          <a:endParaRPr lang="en-US" sz="14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0.29655</cdr:x>
      <cdr:y>0.04459</cdr:y>
    </cdr:from>
    <cdr:to>
      <cdr:x>0.7418</cdr:x>
      <cdr:y>0.12251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9803" y="233589"/>
          <a:ext cx="3633107" cy="4082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0.60998</cdr:x>
      <cdr:y>0.07364</cdr:y>
    </cdr:from>
    <cdr:to>
      <cdr:x>0.87453</cdr:x>
      <cdr:y>0.16568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99719" y="165468"/>
          <a:ext cx="1127500" cy="206817"/>
        </a:xfrm>
        <a:prstGeom xmlns:a="http://schemas.openxmlformats.org/drawingml/2006/main" prst="rect">
          <a:avLst/>
        </a:prstGeom>
        <a:gradFill xmlns:a="http://schemas.openxmlformats.org/drawingml/2006/main" rotWithShape="1">
          <a:gsLst>
            <a:gs pos="0">
              <a:srgbClr val="8064A2">
                <a:tint val="50000"/>
                <a:satMod val="300000"/>
              </a:srgbClr>
            </a:gs>
            <a:gs pos="35000">
              <a:srgbClr val="8064A2">
                <a:tint val="37000"/>
                <a:satMod val="300000"/>
              </a:srgbClr>
            </a:gs>
            <a:gs pos="100000">
              <a:srgbClr val="8064A2">
                <a:tint val="15000"/>
                <a:satMod val="350000"/>
              </a:srgbClr>
            </a:gs>
          </a:gsLst>
          <a:lin ang="16200000" scaled="1"/>
        </a:gradFill>
        <a:ln xmlns:a="http://schemas.openxmlformats.org/drawingml/2006/main" w="12700" cap="flat" cmpd="sng" algn="ctr">
          <a:solidFill>
            <a:srgbClr val="8064A2">
              <a:shade val="95000"/>
              <a:satMod val="105000"/>
            </a:srgbClr>
          </a:solidFill>
          <a:prstDash val="solid"/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4"/>
        </a:lnRef>
        <a:fillRef xmlns:a="http://schemas.openxmlformats.org/drawingml/2006/main" idx="2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rgbClr val="4F81BD">
                  <a:lumMod val="75000"/>
                </a:srgbClr>
              </a:solidFill>
              <a:latin typeface="Arial Narrow" pitchFamily="34" charset="0"/>
            </a:rPr>
            <a:t>EMPLOYEE SIZE</a:t>
          </a:r>
          <a:endParaRPr lang="en-US" sz="1000" b="1" dirty="0">
            <a:solidFill>
              <a:srgbClr val="4F81BD">
                <a:lumMod val="75000"/>
              </a:srgbClr>
            </a:solidFill>
            <a:latin typeface="Arial Narrow" pitchFamily="34" charset="0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0.29655</cdr:x>
      <cdr:y>0.04459</cdr:y>
    </cdr:from>
    <cdr:to>
      <cdr:x>0.7418</cdr:x>
      <cdr:y>0.12251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9803" y="233589"/>
          <a:ext cx="3633107" cy="4082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0.02724</cdr:x>
      <cdr:y>0.04775</cdr:y>
    </cdr:from>
    <cdr:to>
      <cdr:x>0.27564</cdr:x>
      <cdr:y>0.13937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4997" y="108286"/>
          <a:ext cx="1048653" cy="207803"/>
        </a:xfrm>
        <a:prstGeom xmlns:a="http://schemas.openxmlformats.org/drawingml/2006/main" prst="rect">
          <a:avLst/>
        </a:prstGeom>
        <a:ln xmlns:a="http://schemas.openxmlformats.org/drawingml/2006/main" w="12700"/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1">
          <a:schemeClr val="accent4"/>
        </a:lnRef>
        <a:fillRef xmlns:a="http://schemas.openxmlformats.org/drawingml/2006/main" idx="2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solidFill>
                <a:schemeClr val="accent1">
                  <a:lumMod val="75000"/>
                </a:schemeClr>
              </a:solidFill>
              <a:latin typeface="Arial Narrow" pitchFamily="34" charset="0"/>
            </a:rPr>
            <a:t>SALES VOLUME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08" charset="0"/>
              </a:defRPr>
            </a:lvl1pPr>
          </a:lstStyle>
          <a:p>
            <a:pPr>
              <a:defRPr/>
            </a:pPr>
            <a:fld id="{BDC62095-3BA3-415F-A6CF-786641BA3C56}" type="datetime1">
              <a:rPr lang="en-US"/>
              <a:pPr>
                <a:defRPr/>
              </a:pPr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08" charset="0"/>
              </a:defRPr>
            </a:lvl1pPr>
          </a:lstStyle>
          <a:p>
            <a:pPr>
              <a:defRPr/>
            </a:pPr>
            <a:fld id="{F941E5A6-6887-4D55-AA7B-27AFE17CA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08" charset="0"/>
              </a:defRPr>
            </a:lvl1pPr>
          </a:lstStyle>
          <a:p>
            <a:pPr>
              <a:defRPr/>
            </a:pPr>
            <a:fld id="{A134E26C-D931-47F1-BA18-4D5D16BBE042}" type="datetime1">
              <a:rPr lang="en-US"/>
              <a:pPr>
                <a:defRPr/>
              </a:pPr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08" charset="0"/>
              </a:defRPr>
            </a:lvl1pPr>
          </a:lstStyle>
          <a:p>
            <a:pPr>
              <a:defRPr/>
            </a:pPr>
            <a:fld id="{4AD62F81-7421-4F50-BAD5-8A4BB8A16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5205"/>
            <a:ext cx="7772400" cy="1470025"/>
          </a:xfrm>
        </p:spPr>
        <p:txBody>
          <a:bodyPr>
            <a:norm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85689"/>
            <a:ext cx="7086600" cy="20955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rgbClr val="FFFFFF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 rot="5400000">
            <a:off x="578644" y="6534944"/>
            <a:ext cx="365125" cy="7937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buSzPct val="100000"/>
              <a:buFont typeface="Arial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93763" y="6356350"/>
            <a:ext cx="7051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7F7F7F"/>
                </a:solidFill>
                <a:latin typeface="Arial Narrow" pitchFamily="-108" charset="0"/>
              </a:defRPr>
            </a:lvl1pPr>
          </a:lstStyle>
          <a:p>
            <a:pPr>
              <a:defRPr/>
            </a:pPr>
            <a:r>
              <a:rPr lang="en-US"/>
              <a:t>Prospecting via email for 3rd party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7963" y="6356350"/>
            <a:ext cx="4508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7F7F7F"/>
                </a:solidFill>
                <a:latin typeface="Arial Narrow" pitchFamily="-108" charset="0"/>
              </a:defRPr>
            </a:lvl1pPr>
          </a:lstStyle>
          <a:p>
            <a:pPr>
              <a:defRPr/>
            </a:pPr>
            <a:fld id="{92ECF348-C3BD-418D-B055-BE823E55D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5500"/>
            <a:ext cx="4038600" cy="4030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95500"/>
            <a:ext cx="4038600" cy="4030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07963" y="320675"/>
            <a:ext cx="84788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52588"/>
            <a:ext cx="8229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8" r:id="rId4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600" kern="1200">
          <a:solidFill>
            <a:srgbClr val="403152"/>
          </a:solidFill>
          <a:latin typeface="Arial Narrow"/>
          <a:ea typeface="ＭＳ Ｐゴシック" pitchFamily="-108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  <a:cs typeface="Arial Narrow" pitchFamily="-10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  <a:cs typeface="Arial Narrow" pitchFamily="-10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  <a:cs typeface="Arial Narrow" pitchFamily="-10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  <a:cs typeface="Arial Narrow" pitchFamily="-10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403152"/>
          </a:solidFill>
          <a:latin typeface="Arial Narrow" pitchFamily="-108" charset="0"/>
          <a:ea typeface="ＭＳ Ｐゴシック" pitchFamily="-108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Arial Narrow"/>
          <a:ea typeface="ＭＳ Ｐゴシック" pitchFamily="-108" charset="-128"/>
          <a:cs typeface="Arial Narrow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Arial Narrow"/>
          <a:ea typeface="ＭＳ Ｐゴシック" pitchFamily="-108" charset="-128"/>
          <a:cs typeface="Arial Narrow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595959"/>
          </a:solidFill>
          <a:latin typeface="Arial Narrow"/>
          <a:ea typeface="ＭＳ Ｐゴシック" pitchFamily="-108" charset="-128"/>
          <a:cs typeface="Arial Narrow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8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ctrTitle"/>
          </p:nvPr>
        </p:nvSpPr>
        <p:spPr>
          <a:xfrm>
            <a:off x="407773" y="415926"/>
            <a:ext cx="5228112" cy="866610"/>
          </a:xfrm>
          <a:prstGeom prst="roundRect">
            <a:avLst/>
          </a:prstGeom>
          <a:ln cap="rnd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>
            <a:outerShdw blurRad="50800" dist="38100" dir="8100000" algn="tr" rotWithShape="0">
              <a:prstClr val="black">
                <a:alpha val="84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900" dirty="0" smtClean="0"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sz="2900" dirty="0" smtClean="0">
                <a:latin typeface="Arial Narrow" pitchFamily="-108" charset="0"/>
                <a:cs typeface="Arial Narrow" pitchFamily="-108" charset="0"/>
              </a:rPr>
            </a:br>
            <a:r>
              <a:rPr lang="en-GB" sz="2500" dirty="0" smtClean="0">
                <a:latin typeface="Arial Narrow" pitchFamily="-108" charset="0"/>
                <a:cs typeface="Arial Narrow" pitchFamily="-108" charset="0"/>
              </a:rPr>
              <a:t>Prepared for Nameplates for Industry</a:t>
            </a:r>
            <a:r>
              <a:rPr lang="en-GB" sz="2900" dirty="0" smtClean="0">
                <a:latin typeface="Arial Narrow" pitchFamily="-108" charset="0"/>
                <a:cs typeface="Arial Narrow" pitchFamily="-108" charset="0"/>
              </a:rPr>
              <a:t/>
            </a:r>
            <a:br>
              <a:rPr lang="en-GB" sz="2900" dirty="0" smtClean="0">
                <a:latin typeface="Arial Narrow" pitchFamily="-108" charset="0"/>
                <a:cs typeface="Arial Narrow" pitchFamily="-108" charset="0"/>
              </a:rPr>
            </a:br>
            <a:endParaRPr lang="en-US" sz="2900" dirty="0" smtClean="0">
              <a:latin typeface="Arial Narrow" pitchFamily="-108" charset="0"/>
              <a:cs typeface="Arial Narrow" pitchFamily="-108" charset="0"/>
            </a:endParaRPr>
          </a:p>
        </p:txBody>
      </p:sp>
      <p:sp>
        <p:nvSpPr>
          <p:cNvPr id="7171" name="Subtitle 8"/>
          <p:cNvSpPr>
            <a:spLocks noGrp="1"/>
          </p:cNvSpPr>
          <p:nvPr>
            <p:ph type="subTitle" idx="1"/>
          </p:nvPr>
        </p:nvSpPr>
        <p:spPr>
          <a:xfrm>
            <a:off x="685800" y="4678878"/>
            <a:ext cx="3328060" cy="120281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Arial Narrow" pitchFamily="-108" charset="0"/>
              <a:cs typeface="Arial Narrow" pitchFamily="-108" charset="0"/>
            </a:endParaRPr>
          </a:p>
          <a:p>
            <a:endParaRPr lang="en-US" dirty="0" smtClean="0">
              <a:latin typeface="Arial Narrow" pitchFamily="-108" charset="0"/>
              <a:cs typeface="Arial Narrow" pitchFamily="-108" charset="0"/>
            </a:endParaRPr>
          </a:p>
          <a:p>
            <a:endParaRPr lang="en-US" dirty="0" smtClean="0">
              <a:latin typeface="Arial Narrow" pitchFamily="-108" charset="0"/>
              <a:cs typeface="Arial Narrow" pitchFamily="-108" charset="0"/>
            </a:endParaRPr>
          </a:p>
          <a:p>
            <a:r>
              <a:rPr lang="en-US" dirty="0" smtClean="0">
                <a:latin typeface="Arial Narrow" pitchFamily="-108" charset="0"/>
                <a:cs typeface="Arial Narrow" pitchFamily="-108" charset="0"/>
              </a:rPr>
              <a:t>March 2012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963" y="154379"/>
            <a:ext cx="8478837" cy="510639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Account Profile:  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Ad Source for Top Scoring Segment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317500" y="819396"/>
          <a:ext cx="8509000" cy="503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hart 9"/>
          <p:cNvGraphicFramePr/>
          <p:nvPr/>
        </p:nvGraphicFramePr>
        <p:xfrm>
          <a:off x="317500" y="1185772"/>
          <a:ext cx="6295327" cy="434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5117799" cy="967212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Process Findings – Customer Scoring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507" y="1017917"/>
            <a:ext cx="7565153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2,080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Matched Locations: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Profile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 64% - Companies with Total Revenue = $1- $10 Million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 67% - Companies with 1-50 Employees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 55% in SIC Codes  38,50,36,35</a:t>
            </a:r>
          </a:p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pPr lvl="1"/>
            <a:r>
              <a:rPr lang="en-US" sz="1600" dirty="0" smtClean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viewing the Overall Profile, the file is comprised primarily of </a:t>
            </a:r>
            <a:r>
              <a:rPr lang="en-US" sz="1600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	Companies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chemeClr val="bg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Score Profile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44% - Companies with Total Revenue = $10-$49 Million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42%  - Companies with  50-249 Employees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59%  in SIC Codes  38,50,36,35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 Primarily Direct Marketing Sources</a:t>
            </a:r>
          </a:p>
          <a:p>
            <a:pPr lvl="2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adjusting by Score, the profile shifts to 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Size Companies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	greater Total Revenue 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963" y="35627"/>
            <a:ext cx="8478837" cy="629392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Account Profile: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View  - 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5,971 Companies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hart 7"/>
          <p:cNvGraphicFramePr/>
          <p:nvPr/>
        </p:nvGraphicFramePr>
        <p:xfrm>
          <a:off x="4627071" y="626795"/>
          <a:ext cx="4261956" cy="224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27512" y="613086"/>
          <a:ext cx="4107353" cy="22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129846" y="2838202"/>
          <a:ext cx="9407059" cy="331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 w="19050">
            <a:solidFill>
              <a:schemeClr val="tx1">
                <a:lumMod val="50000"/>
                <a:lumOff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NFi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 Prospect File Analysis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Prospect Profile by Ad Source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570016" y="1666874"/>
          <a:ext cx="8823366" cy="418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 w="12700">
            <a:solidFill>
              <a:schemeClr val="tx1">
                <a:lumMod val="50000"/>
                <a:lumOff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NFi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 Prospect File Analysis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Target Prospect DNA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Diagram 9"/>
          <p:cNvGraphicFramePr/>
          <p:nvPr/>
        </p:nvGraphicFramePr>
        <p:xfrm>
          <a:off x="635475" y="2339439"/>
          <a:ext cx="3509014" cy="217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8146" y="5130140"/>
            <a:ext cx="7517080" cy="69871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Appending Key Demographics to the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Prospect File MDM2 is able to identify which target prospects best match the Top Scoring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Profile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742357" y="2339439"/>
          <a:ext cx="3509014" cy="217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3772" y="1721921"/>
            <a:ext cx="3218213" cy="44267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NFi</a:t>
            </a:r>
            <a:r>
              <a:rPr lang="en-US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Prospect File</a:t>
            </a:r>
            <a:endParaRPr lang="en-US" sz="20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3154" y="1719941"/>
            <a:ext cx="3218213" cy="44267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MDM2 Database</a:t>
            </a:r>
            <a:endParaRPr lang="en-US" sz="20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143" y="4572001"/>
            <a:ext cx="3479470" cy="24622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</a:t>
            </a:r>
            <a:r>
              <a:rPr lang="en-US" sz="1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1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Prospect Records matching Target DNA</a:t>
            </a:r>
            <a:endParaRPr lang="en-US" sz="10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6276" y="4558146"/>
            <a:ext cx="3479470" cy="24622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MDM2 Contacts @ </a:t>
            </a:r>
            <a:r>
              <a:rPr lang="en-US" sz="1000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1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Target DNA Prospects</a:t>
            </a:r>
            <a:endParaRPr lang="en-US" sz="10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7879133" cy="1092490"/>
          </a:xfrm>
          <a:prstGeom prst="roundRect">
            <a:avLst/>
          </a:prstGeom>
          <a:noFill/>
          <a:ln>
            <a:solidFill>
              <a:schemeClr val="bg1">
                <a:lumMod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mardevdm2 Strengths to Key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NFi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 Segments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Available Contacts – Matching Key Segments of the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Top Scoring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/>
            </a:r>
            <a:b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endPara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-108" charset="0"/>
              <a:cs typeface="Arial Narrow" pitchFamily="-10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3147" y="1717588"/>
            <a:ext cx="6682117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2829" y="2294627"/>
            <a:ext cx="3053751" cy="2539157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106K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MDM2 Contacts in Key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NFi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Segments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35K with Email Address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100% Phones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Suppressing Current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NFi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Customers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207963" y="1717588"/>
          <a:ext cx="4457698" cy="342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3147" y="4691355"/>
            <a:ext cx="2398144" cy="931188"/>
          </a:xfrm>
          <a:prstGeom prst="roundRect">
            <a:avLst>
              <a:gd name="adj" fmla="val 31576"/>
            </a:avLst>
          </a:prstGeom>
          <a:noFill/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8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Top Score Key Segments </a:t>
            </a: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Employee Size = 100-249</a:t>
            </a:r>
          </a:p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Sales Volume   = $10-$49MM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Chart 12"/>
          <p:cNvGraphicFramePr/>
          <p:nvPr/>
        </p:nvGraphicFramePr>
        <p:xfrm>
          <a:off x="207963" y="1717588"/>
          <a:ext cx="5254686" cy="342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6526469" cy="902644"/>
          </a:xfrm>
          <a:prstGeom prst="roundRect">
            <a:avLst/>
          </a:prstGeom>
          <a:noFill/>
          <a:ln>
            <a:solidFill>
              <a:schemeClr val="bg1">
                <a:lumMod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The Benefits of mardevdm2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260" y="1223320"/>
            <a:ext cx="8645236" cy="86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mardevdm2 Universe Represents an 85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Match Rate to the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Customer File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the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Customer File is strong in Small Companies</a:t>
            </a:r>
            <a:endParaRPr lang="en-US" sz="1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64%  - Companies with Total Revenue = $1- $9 Million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67% - Companies with 1-50 Employees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The Top Scoring Customers </a:t>
            </a:r>
            <a:r>
              <a:rPr lang="en-US" sz="1400" dirty="0" smtClean="0">
                <a:solidFill>
                  <a:schemeClr val="bg2"/>
                </a:solidFill>
              </a:rPr>
              <a:t>represent Mid Size Companies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44% - Companies with Total </a:t>
            </a:r>
            <a:r>
              <a:rPr lang="en-US" sz="1200" dirty="0" smtClean="0">
                <a:solidFill>
                  <a:schemeClr val="bg2"/>
                </a:solidFill>
              </a:rPr>
              <a:t>Revenue = $10-$49 Million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42%  - Companies with 100-249 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Employees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Top Customers represent the following Industries: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bg2"/>
                </a:solidFill>
              </a:rPr>
              <a:t>Instruments and Related Products   27%              Electronics / Other Electrical Equipment     11%  </a:t>
            </a: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chemeClr val="bg2"/>
                </a:solidFill>
              </a:rPr>
              <a:t>Industrial Machinery &amp; Equipment    11%              Wholesale Trade &amp; Durable Goods             10%</a:t>
            </a:r>
          </a:p>
          <a:p>
            <a:pPr lvl="4">
              <a:lnSpc>
                <a:spcPct val="150000"/>
              </a:lnSpc>
              <a:buFont typeface="Arial" pitchFamily="34" charset="0"/>
              <a:buChar char="•"/>
            </a:pPr>
            <a:endParaRPr lang="en-US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mardevdm2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sz="16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 Match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Both the Overall and Top Scoring Customer Profiles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460K</a:t>
            </a:r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300" dirty="0" smtClean="0">
                <a:solidFill>
                  <a:schemeClr val="bg1"/>
                </a:solidFill>
              </a:rPr>
              <a:t>Available </a:t>
            </a:r>
            <a:r>
              <a:rPr lang="en-US" sz="1300" dirty="0" smtClean="0">
                <a:solidFill>
                  <a:schemeClr val="bg1"/>
                </a:solidFill>
              </a:rPr>
              <a:t>Contacts with Email Matching the Overall </a:t>
            </a:r>
            <a:r>
              <a:rPr lang="en-US" sz="1300" dirty="0" smtClean="0">
                <a:solidFill>
                  <a:schemeClr val="bg1"/>
                </a:solidFill>
              </a:rPr>
              <a:t>Profile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106K+   </a:t>
            </a:r>
            <a:r>
              <a:rPr lang="en-US" sz="1300" dirty="0" smtClean="0">
                <a:solidFill>
                  <a:schemeClr val="bg1"/>
                </a:solidFill>
              </a:rPr>
              <a:t>Available Contacts matching Top RFM Profile</a:t>
            </a:r>
            <a:endParaRPr lang="en-US" sz="13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35K+    </a:t>
            </a:r>
            <a:r>
              <a:rPr lang="en-US" sz="1300" dirty="0" smtClean="0">
                <a:solidFill>
                  <a:schemeClr val="bg1"/>
                </a:solidFill>
              </a:rPr>
              <a:t>Key Contacts with Email Matching the Top Scoring Customer </a:t>
            </a:r>
            <a:r>
              <a:rPr lang="en-US" sz="1300" dirty="0" smtClean="0">
                <a:solidFill>
                  <a:schemeClr val="bg1"/>
                </a:solidFill>
              </a:rPr>
              <a:t>Profiles</a:t>
            </a:r>
          </a:p>
          <a:p>
            <a:pPr lvl="2"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7K+      </a:t>
            </a:r>
            <a:r>
              <a:rPr lang="en-US" sz="1300" dirty="0" smtClean="0">
                <a:solidFill>
                  <a:schemeClr val="bg1"/>
                </a:solidFill>
              </a:rPr>
              <a:t>Available Contacts at Current </a:t>
            </a:r>
            <a:r>
              <a:rPr lang="en-US" sz="1300" dirty="0" err="1" smtClean="0">
                <a:solidFill>
                  <a:schemeClr val="bg1"/>
                </a:solidFill>
              </a:rPr>
              <a:t>NFi</a:t>
            </a:r>
            <a:r>
              <a:rPr lang="en-US" sz="1300" dirty="0" smtClean="0">
                <a:solidFill>
                  <a:schemeClr val="bg1"/>
                </a:solidFill>
              </a:rPr>
              <a:t> Target Prospect Companies</a:t>
            </a:r>
            <a:endParaRPr lang="en-US" sz="13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6526469" cy="902644"/>
          </a:xfrm>
          <a:prstGeom prst="roundRect">
            <a:avLst/>
          </a:prstGeom>
          <a:noFill/>
          <a:ln>
            <a:solidFill>
              <a:schemeClr val="bg1">
                <a:lumMod val="50000"/>
                <a:alpha val="24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The Benefits of mardevdm2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>Data Enhancement and Extraction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-108" charset="0"/>
              <a:cs typeface="Arial Narrow" pitchFamily="-10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516" y="1377539"/>
            <a:ext cx="7920841" cy="777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fields were appended to the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File during the Scoring and Enhancement Process: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Gross Sales$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Frequency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$ Per Order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Date Ordered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Size at Location (matching records only)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Volume at Location (matching records only)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Score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Score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Recency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Score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MDM2 SIC Code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47657" y="4144487"/>
            <a:ext cx="2505694" cy="173664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Additional Demos Available Upon Request</a:t>
            </a:r>
          </a:p>
          <a:p>
            <a:pPr algn="ctr"/>
            <a:endParaRPr lang="en-US" sz="1400" dirty="0" smtClean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Job Function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Product Purchased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Phone Numbers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92428" y="1615044"/>
            <a:ext cx="7830355" cy="3265714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15875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Conversion and Cleansing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4720297" cy="914359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Process Flow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43189" y="1880558"/>
          <a:ext cx="6980349" cy="443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92428" y="1637731"/>
            <a:ext cx="7830355" cy="354841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15875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Account Scoring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043189" y="1949570"/>
          <a:ext cx="6980349" cy="403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4613275" cy="9144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Process Flow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92428" y="1637731"/>
            <a:ext cx="7830355" cy="3684896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15875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Enhancement and Profile Creation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043189" y="1910687"/>
          <a:ext cx="6980349" cy="392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4613275" cy="91440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Process Flow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7225" y="1287887"/>
            <a:ext cx="735343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18,046 input records provided mardevdm2 identified: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2,951   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Unique Customer Accounts over the last 3 years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45%    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Customers with a single Order (Frequency = 1)</a:t>
            </a:r>
          </a:p>
          <a:p>
            <a:pPr marL="1714500" lvl="3" indent="-342900"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526  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  Customers with Total  Sales  = $0.00 or less (Dropped)</a:t>
            </a:r>
          </a:p>
          <a:p>
            <a:pPr marL="1714500" lvl="3" indent="-342900"/>
            <a:endParaRPr lang="en-US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2,425    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Unique Customers with valid RFM Data</a:t>
            </a:r>
          </a:p>
          <a:p>
            <a:pPr lvl="1">
              <a:lnSpc>
                <a:spcPct val="150000"/>
              </a:lnSpc>
            </a:pPr>
            <a:endParaRPr lang="en-US" sz="1500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2080  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Customers Match to the MDM2 Database </a:t>
            </a:r>
            <a:r>
              <a:rPr lang="en-US" sz="1500" dirty="0" smtClean="0">
                <a:solidFill>
                  <a:schemeClr val="bg2"/>
                </a:solidFill>
              </a:rPr>
              <a:t>(85% 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Match rate)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		</a:t>
            </a: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64%       </a:t>
            </a:r>
            <a:r>
              <a:rPr lang="en-US" sz="1400" dirty="0" smtClean="0">
                <a:solidFill>
                  <a:schemeClr val="bg2"/>
                </a:solidFill>
              </a:rPr>
              <a:t>Companies with Total Revenue </a:t>
            </a: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$10MM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	</a:t>
            </a: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69%       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Companies with </a:t>
            </a:r>
            <a:r>
              <a:rPr lang="en-US" sz="1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1-50 Employees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168    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Customers were in the Top Score Brackets (555,554 Scores)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	5 Score Frequency  &gt; 5 Orders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	5 Score Total Revenue &gt; $ 5,000</a:t>
            </a:r>
          </a:p>
          <a:p>
            <a:pPr lvl="3">
              <a:lnSpc>
                <a:spcPct val="150000"/>
              </a:lnSpc>
            </a:pP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</a:rPr>
              <a:t>	Last Order Date &gt; 1/01/2012</a:t>
            </a:r>
          </a:p>
          <a:p>
            <a:pPr lvl="4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963" y="320675"/>
            <a:ext cx="5118100" cy="966788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Profile Analysis</a:t>
            </a:r>
            <a:b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</a:br>
            <a:r>
              <a:rPr lang="en-US" sz="2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Process Findings – </a:t>
            </a:r>
            <a:r>
              <a:rPr lang="en-US" sz="2000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NFi</a:t>
            </a:r>
            <a:r>
              <a:rPr lang="en-US" sz="2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 Overall Profile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Chart 19"/>
          <p:cNvGraphicFramePr/>
          <p:nvPr/>
        </p:nvGraphicFramePr>
        <p:xfrm>
          <a:off x="209550" y="665163"/>
          <a:ext cx="4301565" cy="187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4650822" y="665163"/>
          <a:ext cx="4261956" cy="187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07963" y="153988"/>
            <a:ext cx="8478837" cy="511175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Account Profile  -  </a:t>
            </a:r>
            <a:r>
              <a:rPr lang="en-US" sz="2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Overall View 2,080 Companies  </a:t>
            </a:r>
          </a:p>
        </p:txBody>
      </p:sp>
      <p:graphicFrame>
        <p:nvGraphicFramePr>
          <p:cNvPr id="25" name="Chart 24"/>
          <p:cNvGraphicFramePr/>
          <p:nvPr/>
        </p:nvGraphicFramePr>
        <p:xfrm>
          <a:off x="78822" y="2303814"/>
          <a:ext cx="9144000" cy="384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hart 8"/>
          <p:cNvGraphicFramePr/>
          <p:nvPr/>
        </p:nvGraphicFramePr>
        <p:xfrm>
          <a:off x="209550" y="828676"/>
          <a:ext cx="8678460" cy="2440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1285812"/>
          <a:ext cx="2969178" cy="1871342"/>
        </p:xfrm>
        <a:graphic>
          <a:graphicData uri="http://schemas.openxmlformats.org/drawingml/2006/table">
            <a:tbl>
              <a:tblPr>
                <a:effectLst>
                  <a:outerShdw blurRad="50800" dist="520700" dir="420000" algn="r" rotWithShape="0">
                    <a:schemeClr val="tx1">
                      <a:alpha val="94000"/>
                    </a:schemeClr>
                  </a:outerShdw>
                </a:effectLst>
              </a:tblPr>
              <a:tblGrid>
                <a:gridCol w="514757"/>
                <a:gridCol w="708794"/>
                <a:gridCol w="868928"/>
                <a:gridCol w="876699"/>
              </a:tblGrid>
              <a:tr h="481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Score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Last </a:t>
                      </a:r>
                      <a:r>
                        <a:rPr lang="en-US" sz="1050" b="1" i="0" u="none" strike="noStrike" dirty="0" err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Ord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 Date</a:t>
                      </a:r>
                      <a:endParaRPr lang="en-US" sz="105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Total # </a:t>
                      </a:r>
                      <a:r>
                        <a:rPr lang="en-US" sz="1050" b="1" i="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Orders</a:t>
                      </a:r>
                      <a:endParaRPr lang="en-US" sz="105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Total </a:t>
                      </a:r>
                      <a:r>
                        <a:rPr lang="en-US" sz="1050" b="1" i="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+mn-lt"/>
                        </a:rPr>
                        <a:t>$</a:t>
                      </a:r>
                      <a:endParaRPr lang="en-US" sz="105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2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EEECE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&gt;01/12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Over 5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EEECE1"/>
                          </a:solidFill>
                          <a:latin typeface="+mn-lt"/>
                        </a:rPr>
                        <a:t>Over </a:t>
                      </a:r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$5,000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9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EEECE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7/11-12/11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2-4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$2K-$5K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2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EEECE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01/11-6/11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$1.2K-$2K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2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EEECE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2010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Not</a:t>
                      </a:r>
                      <a:r>
                        <a:rPr lang="en-US" sz="1000" b="0" i="0" u="none" strike="noStrike" baseline="0" dirty="0" smtClean="0">
                          <a:solidFill>
                            <a:srgbClr val="EEECE1"/>
                          </a:solidFill>
                          <a:latin typeface="+mn-lt"/>
                        </a:rPr>
                        <a:t> Scored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$650-$1.2k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72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EEECE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2009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Not Scored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EEECE1"/>
                          </a:solidFill>
                          <a:latin typeface="+mn-lt"/>
                        </a:rPr>
                        <a:t>Under </a:t>
                      </a:r>
                      <a:r>
                        <a:rPr lang="en-US" sz="1000" b="0" i="0" u="none" strike="noStrike" dirty="0" smtClean="0">
                          <a:solidFill>
                            <a:srgbClr val="EEECE1"/>
                          </a:solidFill>
                          <a:latin typeface="+mn-lt"/>
                        </a:rPr>
                        <a:t>$650</a:t>
                      </a:r>
                      <a:endParaRPr lang="en-US" sz="1000" b="0" i="0" u="none" strike="noStrike" dirty="0">
                        <a:solidFill>
                          <a:srgbClr val="EEECE1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612827" y="1008813"/>
            <a:ext cx="1784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 ASSIGNMENT</a:t>
            </a:r>
            <a:endParaRPr lang="en-US" sz="12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Chart 15"/>
          <p:cNvGraphicFramePr/>
          <p:nvPr/>
        </p:nvGraphicFramePr>
        <p:xfrm>
          <a:off x="129847" y="828675"/>
          <a:ext cx="5466631" cy="232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angle 17"/>
          <p:cNvSpPr/>
          <p:nvPr/>
        </p:nvSpPr>
        <p:spPr>
          <a:xfrm>
            <a:off x="898097" y="1008813"/>
            <a:ext cx="18614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 DISTRIBUTION</a:t>
            </a:r>
            <a:endParaRPr lang="en-US" sz="12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07963" y="153988"/>
            <a:ext cx="8478837" cy="511175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  <a:alpha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Customer Account Profile  -  </a:t>
            </a:r>
            <a:r>
              <a:rPr lang="en-US" sz="20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-108" charset="0"/>
                <a:cs typeface="Arial Narrow" pitchFamily="-108" charset="0"/>
              </a:rPr>
              <a:t>Overall View 2,080 Companies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8352" y="3354730"/>
            <a:ext cx="3769744" cy="27699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15 Customers by Score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9846" y="3631725"/>
          <a:ext cx="8895401" cy="2317815"/>
        </p:xfrm>
        <a:graphic>
          <a:graphicData uri="http://schemas.openxmlformats.org/drawingml/2006/table">
            <a:tbl>
              <a:tblPr/>
              <a:tblGrid>
                <a:gridCol w="2298479"/>
                <a:gridCol w="1080742"/>
                <a:gridCol w="1080742"/>
                <a:gridCol w="1080742"/>
                <a:gridCol w="1080742"/>
                <a:gridCol w="1080742"/>
                <a:gridCol w="1193212"/>
              </a:tblGrid>
              <a:tr h="1507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EEECE1"/>
                          </a:solidFill>
                          <a:latin typeface="Calibri"/>
                        </a:rPr>
                        <a:t>COMPANY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EEECE1"/>
                          </a:solidFill>
                          <a:latin typeface="Calibri"/>
                        </a:rPr>
                        <a:t>SIC_CODE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ADSOURCE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TOTAL FREQ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TOTAL SALES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AVG ORDER$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LAST ORDER DATE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E"/>
                    </a:solidFill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SEREN IPS INCORPORATED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3679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Referral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238,650.35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1,988.75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2/24/2012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ABBOTT POINT OF CARE, INC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3841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Thomas Register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132,164.70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1,972.61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2/14/2012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DOL MAINTENANCE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3900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Misc.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121,981.72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1,626.42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2/10/2012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SENSIT TECHNOLOGIES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Misc.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102,067.17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1,437.57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2/6/2012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DATAPRINT INC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2752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Misc.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161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208,920.20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1,297.64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2/22/2012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WIND RIVER SYSTEMS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7371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Direct Mail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56,673.96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1,111.25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1/10/2012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HUBBELL LIGHTING INC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5063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Direct Mail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87,356.35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970.63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2/9/2012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FOXPRO INC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5964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Direct Mail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52,249.96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900.86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2/1/2012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NATIONAL OPTRONICS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3841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Referral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45,957.94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851.07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1/27/2012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AFC /ATKORE INTERNATIONAL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Misc.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107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90,900.29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849.54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2/2/2012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VIDEO GAMING TECHNOLOGIES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5099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Thomas Register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104,726.57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824.62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2/8/2012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ONSET COMPUTER CORP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3577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Referral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138,741.95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693.71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2/7/2012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LEADING EDGE PRINTING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2700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Referral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EEECE1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43,175.13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539.69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2/3/2012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AERO MACH LABS, INC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3728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Direct Mail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25,289.26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436.02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1/30/2012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47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DESIGN MARK INDUSTRIES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2759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Misc.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16,081.89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EEECE1"/>
                          </a:solidFill>
                          <a:latin typeface="Calibri"/>
                        </a:rPr>
                        <a:t>315.33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EEECE1"/>
                          </a:solidFill>
                          <a:latin typeface="Calibri"/>
                        </a:rPr>
                        <a:t>2/21/2012</a:t>
                      </a:r>
                    </a:p>
                  </a:txBody>
                  <a:tcPr marL="7924" marR="7924" marT="79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963" y="154379"/>
            <a:ext cx="8478837" cy="510639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Account Profile: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Profile  vs.  RFM Score</a:t>
            </a: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hart 9"/>
          <p:cNvGraphicFramePr/>
          <p:nvPr/>
        </p:nvGraphicFramePr>
        <p:xfrm>
          <a:off x="112594" y="1180215"/>
          <a:ext cx="8556953" cy="22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89850" y="665018"/>
            <a:ext cx="3110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146649" y="3838754"/>
          <a:ext cx="8652295" cy="219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4234" y="995549"/>
            <a:ext cx="3899140" cy="3693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Volume 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744" y="3646181"/>
            <a:ext cx="2832339" cy="3693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Size 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8928" y="4804012"/>
            <a:ext cx="953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Top Score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73857" y="1830404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Top Score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963" y="154379"/>
            <a:ext cx="8478837" cy="510639"/>
          </a:xfrm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Account Profile: Industry Breakdown for Top Scoring Customers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8096" y="4804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317500" y="819396"/>
          <a:ext cx="8509000" cy="503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847" y="6145849"/>
            <a:ext cx="1198621" cy="71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hart 8"/>
          <p:cNvGraphicFramePr/>
          <p:nvPr/>
        </p:nvGraphicFramePr>
        <p:xfrm>
          <a:off x="-142875" y="76200"/>
          <a:ext cx="9429750" cy="670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4494361" y="2130725"/>
            <a:ext cx="638355" cy="27699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 36</a:t>
            </a:r>
            <a:r>
              <a:rPr lang="en-US" sz="11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devdm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>
          <a:innerShdw blurRad="114300">
            <a:prstClr val="black"/>
          </a:innerShdw>
        </a:effectLst>
      </a:spPr>
      <a:bodyPr wrap="square" rtlCol="0">
        <a:spAutoFit/>
      </a:bodyPr>
      <a:lstStyle>
        <a:defPPr>
          <a:defRPr dirty="0" smtClean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mardevdm2</Template>
  <TotalTime>3895</TotalTime>
  <Words>1106</Words>
  <Application>Microsoft Office PowerPoint</Application>
  <PresentationFormat>On-screen Show (4:3)</PresentationFormat>
  <Paragraphs>369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mardevdm2</vt:lpstr>
      <vt:lpstr>Customer Profile Analysis Prepared for Nameplates for Industry </vt:lpstr>
      <vt:lpstr>Customer Profile Analysis Process Flow </vt:lpstr>
      <vt:lpstr>Customer Profile Analysis Process Flow </vt:lpstr>
      <vt:lpstr>Customer Profile Analysis Process Flow </vt:lpstr>
      <vt:lpstr>Customer Profile Analysis Process Findings – NFi Overall Profile </vt:lpstr>
      <vt:lpstr>Customer Account Profile  -  Overall View 2,080 Companies  </vt:lpstr>
      <vt:lpstr>Customer Account Profile  -  Overall View 2,080 Companies  </vt:lpstr>
      <vt:lpstr>Customer Account Profile:    Overall Profile  vs.  RFM Score</vt:lpstr>
      <vt:lpstr>Customer Account Profile: Industry Breakdown for Top Scoring Customers</vt:lpstr>
      <vt:lpstr>Customer Account Profile:   NFi  Ad Source for Top Scoring Segment</vt:lpstr>
      <vt:lpstr>Customer Profile Analysis Process Findings – Customer Scoring</vt:lpstr>
      <vt:lpstr>Lead Account Profile:    Overall View  - 5,971 Companies</vt:lpstr>
      <vt:lpstr>NFi Prospect File Analysis Prospect Profile by Ad Source</vt:lpstr>
      <vt:lpstr>NFi Prospect File Analysis Target Prospect DNA</vt:lpstr>
      <vt:lpstr>mardevdm2 Strengths to Key NFi Segments  Available Contacts – Matching Key Segments of the Top Scoring Customer Profile  </vt:lpstr>
      <vt:lpstr>The Benefits of mardevdm2 Summary</vt:lpstr>
      <vt:lpstr>The Benefits of mardevdm2 Data Enhancement and Extraction  </vt:lpstr>
    </vt:vector>
  </TitlesOfParts>
  <Company>Reed 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lead generation game Prospecting via email through third party lists </dc:title>
  <dc:creator>Marc</dc:creator>
  <cp:lastModifiedBy>torellotf</cp:lastModifiedBy>
  <cp:revision>361</cp:revision>
  <dcterms:created xsi:type="dcterms:W3CDTF">2011-08-12T16:45:30Z</dcterms:created>
  <dcterms:modified xsi:type="dcterms:W3CDTF">2012-03-28T16:43:40Z</dcterms:modified>
</cp:coreProperties>
</file>