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7" r:id="rId3"/>
    <p:sldId id="306" r:id="rId4"/>
    <p:sldId id="309" r:id="rId5"/>
    <p:sldId id="308" r:id="rId6"/>
  </p:sldIdLst>
  <p:sldSz cx="9144000" cy="6858000" type="screen4x3"/>
  <p:notesSz cx="6997700" cy="9283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0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91" autoAdjust="0"/>
  </p:normalViewPr>
  <p:slideViewPr>
    <p:cSldViewPr snapToGrid="0" snapToObjects="1">
      <p:cViewPr varScale="1">
        <p:scale>
          <a:sx n="107" d="100"/>
          <a:sy n="107" d="100"/>
        </p:scale>
        <p:origin x="-10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DC582A-8038-4F3D-ADDE-2D9CBBDE2804}" type="datetimeFigureOut">
              <a:rPr lang="en-US"/>
              <a:pPr>
                <a:defRPr/>
              </a:pPr>
              <a:t>4/23/2012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4BEFD-9B47-47C0-B111-A3E891C4E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4B6788-EF9A-41C3-806B-32FE604AB3DA}" type="datetimeFigureOut">
              <a:rPr lang="en-US"/>
              <a:pPr>
                <a:defRPr/>
              </a:pPr>
              <a:t>4/23/2012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30EC00-5801-493E-8955-E3AF4AFB52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205"/>
            <a:ext cx="7772400" cy="1470025"/>
          </a:xfrm>
        </p:spPr>
        <p:txBody>
          <a:bodyPr>
            <a:norm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85689"/>
            <a:ext cx="7086600" cy="20955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rgbClr val="FFFFFF"/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31554A-F6C3-4D46-942F-B667FC78D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buSzPct val="100000"/>
              <a:buFont typeface="Arial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760" y="6126163"/>
            <a:ext cx="652880" cy="61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5500"/>
            <a:ext cx="4038600" cy="4030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95500"/>
            <a:ext cx="4038600" cy="4030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BF7F-B3AB-47B0-B920-C8DB6B515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479CFA-84E6-40FD-91C0-1282E42D7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249238" y="2803525"/>
            <a:ext cx="1587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-22225" y="0"/>
            <a:ext cx="9144000" cy="6634163"/>
            <a:chOff x="0" y="0"/>
            <a:chExt cx="5760" cy="417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rgbClr val="4D207A"/>
            </a:solidFill>
            <a:ln w="9525">
              <a:solidFill>
                <a:srgbClr val="4D207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6" name="Picture 6" descr="mardevdm2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2" y="3884"/>
              <a:ext cx="122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424936" cy="114300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60B96-4FD7-48BC-9AEF-C2987D2E6D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7963" y="320675"/>
            <a:ext cx="84788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52588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88" y="63928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D726FCD-E5AD-4043-B7D1-7F5242008B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  <p:sldLayoutId id="2147483708" r:id="rId4"/>
    <p:sldLayoutId id="2147483709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403152"/>
          </a:solidFill>
          <a:latin typeface="Arial Narrow"/>
          <a:ea typeface="Arial Narrow" pitchFamily="34" charset="0"/>
          <a:cs typeface="Arial Narrow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34" charset="0"/>
          <a:ea typeface="Arial Narrow" pitchFamily="34" charset="0"/>
          <a:cs typeface="Arial Narrow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5959"/>
          </a:solidFill>
          <a:latin typeface="Arial Narrow"/>
          <a:ea typeface="Arial Narrow" pitchFamily="34" charset="0"/>
          <a:cs typeface="Arial Narrow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Arial Narrow"/>
          <a:ea typeface="Arial Narrow" pitchFamily="34" charset="0"/>
          <a:cs typeface="Arial Narrow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 Narrow"/>
          <a:ea typeface="Arial Narrow" pitchFamily="34" charset="0"/>
          <a:cs typeface="Arial Narrow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8"/>
          <p:cNvSpPr>
            <a:spLocks noGrp="1"/>
          </p:cNvSpPr>
          <p:nvPr>
            <p:ph type="subTitle" idx="1"/>
          </p:nvPr>
        </p:nvSpPr>
        <p:spPr>
          <a:xfrm>
            <a:off x="685800" y="4889240"/>
            <a:ext cx="7086600" cy="992447"/>
          </a:xfrm>
        </p:spPr>
        <p:txBody>
          <a:bodyPr/>
          <a:lstStyle/>
          <a:p>
            <a:pPr eaLnBrk="1" hangingPunct="1"/>
            <a:endParaRPr lang="en-US" dirty="0" smtClean="0">
              <a:latin typeface="Arial Narrow" pitchFamily="34" charset="0"/>
              <a:cs typeface="Arial Narrow" pitchFamily="34" charset="0"/>
            </a:endParaRPr>
          </a:p>
          <a:p>
            <a:pPr eaLnBrk="1" hangingPunct="1"/>
            <a:r>
              <a:rPr lang="en-US" dirty="0" smtClean="0">
                <a:latin typeface="Arial Narrow" pitchFamily="34" charset="0"/>
                <a:cs typeface="Arial Narrow" pitchFamily="34" charset="0"/>
              </a:rPr>
              <a:t>April 23, </a:t>
            </a:r>
            <a:r>
              <a:rPr lang="en-US" dirty="0" smtClean="0">
                <a:latin typeface="Arial Narrow" pitchFamily="34" charset="0"/>
                <a:cs typeface="Arial Narrow" pitchFamily="34" charset="0"/>
              </a:rPr>
              <a:t>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37739-EE2F-4176-9AF0-BAA8028EA81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2135" y="1893194"/>
            <a:ext cx="4919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Nameplates For Industry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Lead </a:t>
            </a:r>
            <a:r>
              <a:rPr lang="en-US" sz="2800" dirty="0" smtClean="0">
                <a:solidFill>
                  <a:schemeClr val="bg1"/>
                </a:solidFill>
              </a:rPr>
              <a:t>Nurture Program Overview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6184738"/>
            <a:ext cx="713759" cy="6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latin typeface="Arial Narrow" pitchFamily="34" charset="0"/>
                <a:cs typeface="Arial Narrow" pitchFamily="34" charset="0"/>
              </a:rPr>
              <a:t>NFI Program Overview</a:t>
            </a:r>
            <a:endParaRPr lang="en-GB" b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9388" y="845486"/>
            <a:ext cx="872648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GB" dirty="0" smtClean="0">
                <a:latin typeface="Arial Narrow" pitchFamily="34" charset="0"/>
                <a:ea typeface="ＭＳ Ｐゴシック"/>
                <a:cs typeface="Times New Roman" pitchFamily="18" charset="0"/>
              </a:rPr>
              <a:t>Objectives:</a:t>
            </a:r>
            <a:endParaRPr lang="en-GB" dirty="0">
              <a:latin typeface="Arial Narrow" pitchFamily="34" charset="0"/>
              <a:ea typeface="ＭＳ Ｐゴシック"/>
              <a:cs typeface="Times New Roman" pitchFamily="18" charset="0"/>
            </a:endParaRPr>
          </a:p>
          <a:p>
            <a:r>
              <a:rPr lang="en-US" dirty="0" smtClean="0">
                <a:latin typeface="Arial Narrow" pitchFamily="34" charset="0"/>
              </a:rPr>
              <a:t>Nurture NFI’s profiled </a:t>
            </a:r>
            <a:r>
              <a:rPr lang="en-US" dirty="0" smtClean="0">
                <a:latin typeface="Arial Narrow" pitchFamily="34" charset="0"/>
              </a:rPr>
              <a:t>prospects to help expedite their evaluation process and to </a:t>
            </a:r>
            <a:r>
              <a:rPr lang="en-US" dirty="0" smtClean="0">
                <a:latin typeface="Arial Narrow" pitchFamily="34" charset="0"/>
              </a:rPr>
              <a:t>communicate </a:t>
            </a:r>
            <a:r>
              <a:rPr lang="en-US" dirty="0" smtClean="0">
                <a:latin typeface="Arial Narrow" pitchFamily="34" charset="0"/>
              </a:rPr>
              <a:t>the benefits of </a:t>
            </a:r>
            <a:r>
              <a:rPr lang="en-US" dirty="0" smtClean="0">
                <a:latin typeface="Arial Narrow" pitchFamily="34" charset="0"/>
              </a:rPr>
              <a:t>NFI’s </a:t>
            </a:r>
            <a:r>
              <a:rPr lang="en-US" dirty="0" smtClean="0">
                <a:latin typeface="Arial Narrow" pitchFamily="34" charset="0"/>
              </a:rPr>
              <a:t>offerings by </a:t>
            </a:r>
            <a:r>
              <a:rPr lang="en-US" dirty="0" smtClean="0">
                <a:latin typeface="Arial Narrow" pitchFamily="34" charset="0"/>
              </a:rPr>
              <a:t>driving </a:t>
            </a:r>
            <a:r>
              <a:rPr lang="en-US" dirty="0" smtClean="0">
                <a:latin typeface="Arial Narrow" pitchFamily="34" charset="0"/>
              </a:rPr>
              <a:t>demand and capture interest over a period of time with prospects, by observing the detailed digital footprint of the non responder and nurture their interest via targeted emails.</a:t>
            </a:r>
          </a:p>
          <a:p>
            <a:endParaRPr lang="en-GB" dirty="0">
              <a:latin typeface="Arial Narrow" pitchFamily="34" charset="0"/>
              <a:ea typeface="ＭＳ Ｐゴシック"/>
              <a:cs typeface="Times New Roman" pitchFamily="18" charset="0"/>
            </a:endParaRPr>
          </a:p>
          <a:p>
            <a:endParaRPr lang="en-GB" dirty="0">
              <a:latin typeface="Arial Narrow" pitchFamily="34" charset="0"/>
              <a:ea typeface="ＭＳ Ｐゴシック"/>
              <a:cs typeface="Times New Roman" pitchFamily="18" charset="0"/>
            </a:endParaRPr>
          </a:p>
          <a:p>
            <a:endParaRPr lang="en-GB" dirty="0">
              <a:latin typeface="Arial Narrow" pitchFamily="34" charset="0"/>
              <a:ea typeface="ＭＳ Ｐゴシック"/>
              <a:cs typeface="Times New Roman" pitchFamily="18" charset="0"/>
            </a:endParaRPr>
          </a:p>
          <a:p>
            <a:pPr algn="just"/>
            <a:r>
              <a:rPr lang="en-GB" dirty="0">
                <a:latin typeface="Arial Narrow" pitchFamily="34" charset="0"/>
                <a:ea typeface="ＭＳ Ｐゴシック"/>
                <a:cs typeface="Times New Roman" pitchFamily="18" charset="0"/>
              </a:rPr>
              <a:t>Target </a:t>
            </a:r>
            <a:r>
              <a:rPr lang="en-GB" dirty="0" smtClean="0">
                <a:latin typeface="Arial Narrow" pitchFamily="34" charset="0"/>
                <a:ea typeface="ＭＳ Ｐゴシック"/>
                <a:cs typeface="Times New Roman" pitchFamily="18" charset="0"/>
              </a:rPr>
              <a:t>Segments:</a:t>
            </a:r>
            <a:endParaRPr lang="en-GB" dirty="0">
              <a:latin typeface="Arial Narrow" pitchFamily="34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62" y="3764835"/>
            <a:ext cx="33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35 -Industrial Machinery &amp; Equipment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963" y="4072612"/>
            <a:ext cx="35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36 –Electronic &amp; Other Electric Equipment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963" y="4378900"/>
            <a:ext cx="35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38 –Instruments &amp; Related Products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07963" y="3430809"/>
            <a:ext cx="3570935" cy="30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31298" y="3430809"/>
            <a:ext cx="3197289" cy="3014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31299" y="3764835"/>
            <a:ext cx="33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 –Wholesale Trade – Durable Goods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1299" y="4072612"/>
            <a:ext cx="33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73 – Business Services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315622" y="3420050"/>
            <a:ext cx="1707080" cy="3121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5622" y="3764835"/>
            <a:ext cx="17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 Additional SICs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NFI Lead Nurture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3988" y="6392863"/>
            <a:ext cx="495300" cy="365125"/>
          </a:xfrm>
        </p:spPr>
        <p:txBody>
          <a:bodyPr/>
          <a:lstStyle/>
          <a:p>
            <a:pPr>
              <a:defRPr/>
            </a:pPr>
            <a:fld id="{42047369-5292-4606-A527-88B633DDFF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55" y="979714"/>
            <a:ext cx="7202064" cy="512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57396" y="783771"/>
            <a:ext cx="4217437" cy="961052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100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ＭＳ Ｐゴシック"/>
                <a:cs typeface="ＭＳ Ｐゴシック"/>
              </a:rPr>
              <a:t>	Emails sent to target segments of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100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ＭＳ Ｐゴシック"/>
                <a:cs typeface="ＭＳ Ｐゴシック"/>
              </a:rPr>
              <a:t>	the NFI prospect list to create/gauge interest from each prospect group.</a:t>
            </a:r>
            <a:endParaRPr kumimoji="0" lang="en-US" sz="16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6176" y="390654"/>
            <a:ext cx="581337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176" y="4752262"/>
            <a:ext cx="5895294" cy="192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0629" y="255332"/>
            <a:ext cx="1635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Sample Email</a:t>
            </a:r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NFI will be provided with the following information: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Program overview/email stats (48 hours after each </a:t>
            </a:r>
            <a:r>
              <a:rPr lang="en-US" sz="2200" dirty="0" smtClean="0">
                <a:solidFill>
                  <a:schemeClr val="tx1"/>
                </a:solidFill>
              </a:rPr>
              <a:t>email + follow-up have gone </a:t>
            </a:r>
            <a:r>
              <a:rPr lang="en-US" sz="2200" dirty="0" smtClean="0">
                <a:solidFill>
                  <a:schemeClr val="tx1"/>
                </a:solidFill>
              </a:rPr>
              <a:t>out)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Arial Narrow" pitchFamily="34" charset="0"/>
              </a:rPr>
              <a:t>A </a:t>
            </a:r>
            <a:r>
              <a:rPr lang="en-US" sz="2200" dirty="0" smtClean="0">
                <a:solidFill>
                  <a:schemeClr val="tx1"/>
                </a:solidFill>
                <a:latin typeface="Arial Narrow" pitchFamily="34" charset="0"/>
              </a:rPr>
              <a:t>list of all </a:t>
            </a:r>
            <a:r>
              <a:rPr lang="en-US" sz="2200" dirty="0" smtClean="0">
                <a:solidFill>
                  <a:schemeClr val="tx1"/>
                </a:solidFill>
                <a:latin typeface="Arial Narrow" pitchFamily="34" charset="0"/>
              </a:rPr>
              <a:t>records (after completion of the program) </a:t>
            </a:r>
            <a:r>
              <a:rPr lang="en-US" sz="2200" dirty="0" smtClean="0">
                <a:solidFill>
                  <a:schemeClr val="tx1"/>
                </a:solidFill>
                <a:latin typeface="Arial Narrow" pitchFamily="34" charset="0"/>
              </a:rPr>
              <a:t>that have had activity </a:t>
            </a:r>
            <a:r>
              <a:rPr lang="en-US" sz="2200" dirty="0" smtClean="0">
                <a:solidFill>
                  <a:schemeClr val="tx1"/>
                </a:solidFill>
                <a:latin typeface="Arial Narrow" pitchFamily="34" charset="0"/>
              </a:rPr>
              <a:t>including:</a:t>
            </a:r>
            <a:endParaRPr lang="en-US" sz="22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1400" dirty="0" smtClean="0">
                <a:latin typeface="Arial Narrow" pitchFamily="34" charset="0"/>
              </a:rPr>
              <a:t>Their Source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dirty="0" smtClean="0">
                <a:latin typeface="Arial Narrow" pitchFamily="34" charset="0"/>
              </a:rPr>
              <a:t>Activity detail (# of activities, and which emails/links they had activity on)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A </a:t>
            </a:r>
            <a:r>
              <a:rPr lang="en-US" sz="2200" dirty="0" smtClean="0">
                <a:solidFill>
                  <a:schemeClr val="tx1"/>
                </a:solidFill>
              </a:rPr>
              <a:t>list of the bounced records in order for NFI to “clean” their </a:t>
            </a:r>
            <a:r>
              <a:rPr lang="en-US" sz="2200" dirty="0" smtClean="0">
                <a:solidFill>
                  <a:schemeClr val="tx1"/>
                </a:solidFill>
              </a:rPr>
              <a:t>database (after completion of the program)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200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NFI Program Overview</vt:lpstr>
      <vt:lpstr>NFI Lead Nurture Flow</vt:lpstr>
      <vt:lpstr>Slide 4</vt:lpstr>
      <vt:lpstr>Reporting &amp; Analysis</vt:lpstr>
    </vt:vector>
  </TitlesOfParts>
  <Company>Brand Deli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 Rees</dc:creator>
  <cp:lastModifiedBy>johnsonbk</cp:lastModifiedBy>
  <cp:revision>620</cp:revision>
  <dcterms:created xsi:type="dcterms:W3CDTF">2011-05-10T13:26:22Z</dcterms:created>
  <dcterms:modified xsi:type="dcterms:W3CDTF">2012-04-23T17:46:44Z</dcterms:modified>
</cp:coreProperties>
</file>