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A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764D8-71B7-46F8-B28E-CF04D91A50D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1C89-C3CF-44EF-8423-50986025A9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F12F2-D916-4EBA-9764-BECC7E6608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pPr defTabSz="432465"/>
            <a:endParaRPr lang="en-US" dirty="0" smtClean="0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 anchor="b"/>
          <a:lstStyle/>
          <a:p>
            <a:pPr algn="r" defTabSz="432465"/>
            <a:fld id="{970EE681-B1C6-4E90-B1F9-A4EF937C036C}" type="slidenum">
              <a:rPr lang="en-US">
                <a:latin typeface="Calibri" pitchFamily="34" charset="0"/>
                <a:ea typeface="ＭＳ Ｐゴシック"/>
                <a:cs typeface="ＭＳ Ｐゴシック"/>
              </a:rPr>
              <a:pPr algn="r" defTabSz="432465"/>
              <a:t>6</a:t>
            </a:fld>
            <a:endParaRPr lang="en-US" dirty="0"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6AAB-CA75-4155-9EFE-2877669223CE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A923-3D02-44A6-BF72-986DCA5241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2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44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Scantron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338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Mardevdm2 Demand Generation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468313" y="-52388"/>
            <a:ext cx="8351837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GB" sz="3200" dirty="0">
                <a:solidFill>
                  <a:schemeClr val="bg1"/>
                </a:solidFill>
                <a:latin typeface="+mj-lt"/>
              </a:rPr>
              <a:t>Mardevdm2 Global Business &amp; Vision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1359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Clr>
                <a:srgbClr val="306EA5"/>
              </a:buClr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A division of Reed Elsevier – one of the world’s largest listed professional media companies, with revenues of $8B, 50% of which is generated online.</a:t>
            </a:r>
            <a:br>
              <a:rPr lang="en-GB" kern="0" dirty="0">
                <a:solidFill>
                  <a:schemeClr val="accent4">
                    <a:lumMod val="75000"/>
                  </a:schemeClr>
                </a:solidFill>
              </a:rPr>
            </a:br>
            <a:endParaRPr lang="en-GB" kern="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eaLnBrk="0" hangingPunct="0">
              <a:spcBef>
                <a:spcPct val="10000"/>
              </a:spcBef>
              <a:buClr>
                <a:srgbClr val="306EA5"/>
              </a:buClr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Reed employs approx. 35,000 people in 50 countries.</a:t>
            </a:r>
            <a:br>
              <a:rPr lang="en-GB" kern="0" dirty="0">
                <a:solidFill>
                  <a:schemeClr val="accent4">
                    <a:lumMod val="75000"/>
                  </a:schemeClr>
                </a:solidFill>
              </a:rPr>
            </a:br>
            <a:endParaRPr lang="en-GB" kern="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eaLnBrk="0" hangingPunct="0">
              <a:spcBef>
                <a:spcPct val="10000"/>
              </a:spcBef>
              <a:buClr>
                <a:srgbClr val="306EA5"/>
              </a:buClr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Mardevdm2 is one of the world’s leading providers of business information &amp; marketing services.</a:t>
            </a:r>
            <a:br>
              <a:rPr lang="en-GB" kern="0" dirty="0">
                <a:solidFill>
                  <a:schemeClr val="accent4">
                    <a:lumMod val="75000"/>
                  </a:schemeClr>
                </a:solidFill>
              </a:rPr>
            </a:br>
            <a:endParaRPr lang="en-GB" kern="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eaLnBrk="0" hangingPunct="0">
              <a:spcBef>
                <a:spcPct val="10000"/>
              </a:spcBef>
              <a:buClr>
                <a:srgbClr val="306EA5"/>
              </a:buClr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Mardevdm2 mission: to solve clients’ prospecting, lead generation and business development needs by leveraging:</a:t>
            </a:r>
          </a:p>
          <a:p>
            <a:pPr marL="742950" lvl="1" indent="-285750" eaLnBrk="0" hangingPunct="0">
              <a:spcBef>
                <a:spcPct val="10000"/>
              </a:spcBef>
              <a:buClr>
                <a:srgbClr val="306EA5"/>
              </a:buClr>
              <a:buSzPct val="125000"/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A range of highly responsive named B2B contacts.</a:t>
            </a:r>
          </a:p>
          <a:p>
            <a:pPr marL="742950" lvl="1" indent="-285750" eaLnBrk="0" hangingPunct="0">
              <a:spcBef>
                <a:spcPct val="10000"/>
              </a:spcBef>
              <a:buClr>
                <a:srgbClr val="306EA5"/>
              </a:buClr>
              <a:buSzPct val="125000"/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An unrivalled online community of B2B decision makers.</a:t>
            </a:r>
          </a:p>
          <a:p>
            <a:pPr marL="742950" lvl="1" indent="-285750" eaLnBrk="0" hangingPunct="0">
              <a:spcBef>
                <a:spcPct val="10000"/>
              </a:spcBef>
              <a:buClr>
                <a:srgbClr val="306EA5"/>
              </a:buClr>
              <a:buSzPct val="125000"/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Our worldwide brand portfolio. </a:t>
            </a:r>
          </a:p>
          <a:p>
            <a:pPr marL="742950" lvl="1" indent="-285750" eaLnBrk="0" hangingPunct="0">
              <a:spcBef>
                <a:spcPct val="10000"/>
              </a:spcBef>
              <a:buClr>
                <a:srgbClr val="306EA5"/>
              </a:buClr>
              <a:buSzPct val="125000"/>
              <a:buFont typeface="Webdings" pitchFamily="18" charset="2"/>
              <a:buChar char="4"/>
              <a:defRPr/>
            </a:pPr>
            <a:r>
              <a:rPr lang="en-GB" kern="0" dirty="0">
                <a:solidFill>
                  <a:schemeClr val="accent4">
                    <a:lumMod val="75000"/>
                  </a:schemeClr>
                </a:solidFill>
              </a:rPr>
              <a:t>Expertise in demand generation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Scantron </a:t>
            </a:r>
            <a:r>
              <a:rPr lang="en-US" sz="3200" dirty="0" smtClean="0">
                <a:solidFill>
                  <a:schemeClr val="bg1"/>
                </a:solidFill>
              </a:rPr>
              <a:t>Objectives Overview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0" y="1031875"/>
            <a:ext cx="8915400" cy="540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Business Objectives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Company focus on expanding the Commercial Business Group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Marketing Objectives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cs typeface="Times New Roman" pitchFamily="18" charset="0"/>
              </a:rPr>
              <a:t>G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ea typeface="ＭＳ Ｐゴシック"/>
                <a:cs typeface="Times New Roman" pitchFamily="18" charset="0"/>
              </a:rPr>
              <a:t>ain measurable market exposure and generate short-term leads while creating a longer-term funnel for the Channels via awareness &amp; demand generation call to action techniques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Decrease the costs for lead acquisition and improve the lead conversion rates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Increase the marketing departments revenue contribution through quality leads and cost reduction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Target Audience Profile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Vertical focus:</a:t>
            </a:r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Government</a:t>
            </a:r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Healthcare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endParaRPr lang="en-GB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*Demographics will be determined after modelling using the existing prospect file.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endParaRPr lang="en-GB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Recommended Strategic Plan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lIns="91440"/>
          <a:lstStyle/>
          <a:p>
            <a:pPr>
              <a:buNone/>
            </a:pPr>
            <a:r>
              <a:rPr lang="en-GB" sz="800" dirty="0" smtClean="0"/>
              <a:t> </a:t>
            </a:r>
            <a:endParaRPr lang="en-US" sz="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STAGE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Build a prospect or target database based on in-house client analysis, 3</a:t>
            </a:r>
            <a:r>
              <a:rPr lang="en-US" sz="1800" baseline="30000" dirty="0" smtClean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party intelligence and social media listening. Below are some examples of things we will be listening for in the social arena: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         </a:t>
            </a:r>
            <a:r>
              <a:rPr lang="en-US" sz="1400" dirty="0" smtClean="0">
                <a:solidFill>
                  <a:srgbClr val="7030A0"/>
                </a:solidFill>
              </a:rPr>
              <a:t>- If </a:t>
            </a:r>
            <a:r>
              <a:rPr lang="en-US" sz="1400" dirty="0" smtClean="0">
                <a:solidFill>
                  <a:srgbClr val="7030A0"/>
                </a:solidFill>
              </a:rPr>
              <a:t>the targeted segments are active on the social </a:t>
            </a:r>
            <a:r>
              <a:rPr lang="en-US" sz="1400" dirty="0" smtClean="0">
                <a:solidFill>
                  <a:srgbClr val="7030A0"/>
                </a:solidFill>
              </a:rPr>
              <a:t>sites? </a:t>
            </a:r>
            <a:r>
              <a:rPr lang="en-US" sz="1400" dirty="0" smtClean="0">
                <a:solidFill>
                  <a:srgbClr val="7030A0"/>
                </a:solidFill>
              </a:rPr>
              <a:t>Are there dedicated communities for your targets?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- If </a:t>
            </a:r>
            <a:r>
              <a:rPr lang="en-US" sz="1400" dirty="0" smtClean="0">
                <a:solidFill>
                  <a:srgbClr val="7030A0"/>
                </a:solidFill>
              </a:rPr>
              <a:t>the answer to the above is yes; what are they saying about </a:t>
            </a:r>
            <a:r>
              <a:rPr lang="en-US" sz="1400" dirty="0" smtClean="0">
                <a:solidFill>
                  <a:srgbClr val="7030A0"/>
                </a:solidFill>
              </a:rPr>
              <a:t>Scantron</a:t>
            </a:r>
            <a:r>
              <a:rPr lang="en-US" sz="14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- What </a:t>
            </a:r>
            <a:r>
              <a:rPr lang="en-US" sz="1400" dirty="0" smtClean="0">
                <a:solidFill>
                  <a:srgbClr val="7030A0"/>
                </a:solidFill>
              </a:rPr>
              <a:t>are they saying about your main competitors and 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- Do </a:t>
            </a:r>
            <a:r>
              <a:rPr lang="en-US" sz="1400" dirty="0" smtClean="0">
                <a:solidFill>
                  <a:srgbClr val="7030A0"/>
                </a:solidFill>
              </a:rPr>
              <a:t>competitors have a social presence and if they do what is their level of </a:t>
            </a:r>
            <a:r>
              <a:rPr lang="en-US" sz="1400" dirty="0" smtClean="0">
                <a:solidFill>
                  <a:srgbClr val="7030A0"/>
                </a:solidFill>
              </a:rPr>
              <a:t> engagement </a:t>
            </a:r>
            <a:r>
              <a:rPr lang="en-US" sz="1400" dirty="0" smtClean="0">
                <a:solidFill>
                  <a:srgbClr val="7030A0"/>
                </a:solidFill>
              </a:rPr>
              <a:t>with the audiences</a:t>
            </a:r>
            <a:r>
              <a:rPr lang="en-US" sz="14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STAGE 2</a:t>
            </a:r>
          </a:p>
          <a:p>
            <a:pPr lvl="0">
              <a:buFont typeface="Wingdings" pitchFamily="2" charset="2"/>
              <a:buChar char="§"/>
            </a:pP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Based on our learning's from Stage 1, we will map the customer buying process to Scantron’s assets (e.g. whitepapers) that can be made available to deploy multi-channel campaigns.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Tracking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599"/>
          </a:xfrm>
        </p:spPr>
        <p:txBody>
          <a:bodyPr anchor="t"/>
          <a:lstStyle/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Real Time dashboards for all channels used</a:t>
            </a:r>
          </a:p>
          <a:p>
            <a:pPr>
              <a:buNone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Insights derived from metrics such as cost per conversion, cost  per acquisition will help dictate budget and channel allocation</a:t>
            </a:r>
          </a:p>
          <a:p>
            <a:pPr>
              <a:buNone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Custom metrics will enable mardevdm2 evaluate channel effectiveness and messaging and positioning resonance</a:t>
            </a:r>
          </a:p>
          <a:p>
            <a:pPr>
              <a:buNone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All budget allocation will be tied to Return On Marketing Investment (ROMI) via integration into your CRM system.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0263" y="2163763"/>
            <a:ext cx="1919287" cy="1057275"/>
            <a:chOff x="762000" y="2411413"/>
            <a:chExt cx="1919288" cy="1057275"/>
          </a:xfrm>
        </p:grpSpPr>
        <p:pic>
          <p:nvPicPr>
            <p:cNvPr id="22555" name="Picture 31" descr="MarketingAutoma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1575" y="2411413"/>
              <a:ext cx="1106488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762000" y="3163888"/>
              <a:ext cx="1919288" cy="3048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400" dirty="0">
                  <a:solidFill>
                    <a:schemeClr val="accent6"/>
                  </a:solidFill>
                  <a:latin typeface="Arial" charset="0"/>
                  <a:ea typeface="ＭＳ Ｐゴシック" pitchFamily="-65" charset="-128"/>
                </a:rPr>
                <a:t>Triggered Automation</a:t>
              </a:r>
              <a:endParaRPr lang="en-US" sz="1400" dirty="0">
                <a:latin typeface="Arial" charset="0"/>
                <a:ea typeface="ＭＳ Ｐゴシック" pitchFamily="-65" charset="-128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549650" y="623888"/>
            <a:ext cx="1973263" cy="1023937"/>
            <a:chOff x="3481388" y="871538"/>
            <a:chExt cx="1973262" cy="1023937"/>
          </a:xfrm>
        </p:grpSpPr>
        <p:sp>
          <p:nvSpPr>
            <p:cNvPr id="46" name="Rectangle 45"/>
            <p:cNvSpPr/>
            <p:nvPr/>
          </p:nvSpPr>
          <p:spPr>
            <a:xfrm>
              <a:off x="3481388" y="1590675"/>
              <a:ext cx="1973262" cy="3048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400" dirty="0">
                  <a:solidFill>
                    <a:schemeClr val="accent6"/>
                  </a:solidFill>
                  <a:latin typeface="Arial" charset="0"/>
                  <a:ea typeface="ＭＳ Ｐゴシック" pitchFamily="-65" charset="-128"/>
                  <a:cs typeface="ＭＳ Ｐゴシック"/>
                </a:rPr>
                <a:t>Reporting &amp; Analysis</a:t>
              </a:r>
              <a:endParaRPr lang="en-US" sz="1400" dirty="0">
                <a:latin typeface="Arial" charset="0"/>
                <a:ea typeface="ＭＳ Ｐゴシック" pitchFamily="-65" charset="-128"/>
              </a:endParaRPr>
            </a:p>
          </p:txBody>
        </p:sp>
        <p:pic>
          <p:nvPicPr>
            <p:cNvPr id="22554" name="Picture 30" descr="Analysis-Visibi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16363" y="871538"/>
              <a:ext cx="1174750" cy="77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632575" y="2074863"/>
            <a:ext cx="1797050" cy="1162050"/>
            <a:chOff x="6564313" y="2322513"/>
            <a:chExt cx="1797050" cy="1162050"/>
          </a:xfrm>
        </p:grpSpPr>
        <p:pic>
          <p:nvPicPr>
            <p:cNvPr id="22551" name="Picture 51" descr="OnlineVisitorProfili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1025" y="2322513"/>
              <a:ext cx="115252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6564313" y="3178175"/>
              <a:ext cx="1797050" cy="3063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400" dirty="0">
                  <a:solidFill>
                    <a:schemeClr val="accent6"/>
                  </a:solidFill>
                  <a:latin typeface="Arial" charset="0"/>
                  <a:ea typeface="ＭＳ Ｐゴシック" pitchFamily="-65" charset="-128"/>
                </a:rPr>
                <a:t>Digital Profiling</a:t>
              </a:r>
              <a:endParaRPr lang="en-US" sz="1400" dirty="0">
                <a:latin typeface="Arial" charset="0"/>
                <a:ea typeface="ＭＳ Ｐゴシック" pitchFamily="-65" charset="-128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18200" y="4841876"/>
            <a:ext cx="2119313" cy="1299508"/>
            <a:chOff x="5849938" y="5089525"/>
            <a:chExt cx="2119312" cy="1298853"/>
          </a:xfrm>
        </p:grpSpPr>
        <p:pic>
          <p:nvPicPr>
            <p:cNvPr id="22549" name="Picture 23" descr="ContactGrou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73813" y="5089525"/>
              <a:ext cx="973137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5849938" y="5865422"/>
              <a:ext cx="2119312" cy="5229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400" dirty="0">
                  <a:solidFill>
                    <a:schemeClr val="accent6"/>
                  </a:solidFill>
                  <a:latin typeface="+mn-lt"/>
                  <a:ea typeface="ＭＳ Ｐゴシック" pitchFamily="-65" charset="-128"/>
                  <a:cs typeface="ＭＳ Ｐゴシック"/>
                </a:rPr>
                <a:t>Targeting</a:t>
              </a:r>
              <a:r>
                <a:rPr lang="en-US" sz="1400" dirty="0">
                  <a:solidFill>
                    <a:schemeClr val="accent6"/>
                  </a:solidFill>
                  <a:latin typeface="Arial" charset="0"/>
                  <a:ea typeface="ＭＳ Ｐゴシック" pitchFamily="-65" charset="-128"/>
                  <a:cs typeface="ＭＳ Ｐゴシック"/>
                </a:rPr>
                <a:t> &amp; Segmentation</a:t>
              </a:r>
              <a:endParaRPr lang="en-US" sz="1400" dirty="0">
                <a:latin typeface="Arial" charset="0"/>
                <a:ea typeface="ＭＳ Ｐゴシック" pitchFamily="-65" charset="-128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484313" y="4791075"/>
            <a:ext cx="2209800" cy="1182688"/>
            <a:chOff x="1416050" y="4983163"/>
            <a:chExt cx="2209800" cy="1182687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1787525" y="4983163"/>
              <a:ext cx="1397000" cy="1008062"/>
              <a:chOff x="2286000" y="4900613"/>
              <a:chExt cx="1396806" cy="1007773"/>
            </a:xfrm>
          </p:grpSpPr>
          <p:pic>
            <p:nvPicPr>
              <p:cNvPr id="22545" name="Picture 30" descr="Fax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646076" y="5336126"/>
                <a:ext cx="679016" cy="572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46" name="Picture 23" descr="CallOnDemand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19444"/>
              <a:stretch>
                <a:fillRect/>
              </a:stretch>
            </p:blipFill>
            <p:spPr bwMode="auto">
              <a:xfrm>
                <a:off x="3237589" y="4982009"/>
                <a:ext cx="445217" cy="805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47" name="Picture 71" descr="PrintMail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286000" y="5172797"/>
                <a:ext cx="518102" cy="46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48" name="Picture 10" descr="eMailOrInvitation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l="16216" r="10811"/>
              <a:stretch>
                <a:fillRect/>
              </a:stretch>
            </p:blipFill>
            <p:spPr bwMode="auto">
              <a:xfrm>
                <a:off x="2722691" y="4900613"/>
                <a:ext cx="493494" cy="487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1416050" y="5861050"/>
              <a:ext cx="2209800" cy="3048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400" dirty="0">
                  <a:solidFill>
                    <a:schemeClr val="accent6"/>
                  </a:solidFill>
                  <a:latin typeface="+mn-lt"/>
                  <a:ea typeface="ＭＳ Ｐゴシック" pitchFamily="-65" charset="-128"/>
                </a:rPr>
                <a:t>Personalized Campaigns</a:t>
              </a:r>
              <a:endParaRPr lang="en-US" sz="1400" dirty="0">
                <a:latin typeface="+mn-lt"/>
                <a:ea typeface="ＭＳ Ｐゴシック" pitchFamily="-65" charset="-128"/>
              </a:endParaRPr>
            </a:p>
          </p:txBody>
        </p:sp>
      </p:grpSp>
      <p:sp>
        <p:nvSpPr>
          <p:cNvPr id="24" name="Arc 23"/>
          <p:cNvSpPr/>
          <p:nvPr/>
        </p:nvSpPr>
        <p:spPr>
          <a:xfrm>
            <a:off x="1546225" y="854075"/>
            <a:ext cx="6265863" cy="5454650"/>
          </a:xfrm>
          <a:prstGeom prst="arc">
            <a:avLst>
              <a:gd name="adj1" fmla="val 17098786"/>
              <a:gd name="adj2" fmla="val 19655276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/>
          </a:p>
        </p:txBody>
      </p:sp>
      <p:sp>
        <p:nvSpPr>
          <p:cNvPr id="39" name="Arc 38"/>
          <p:cNvSpPr>
            <a:spLocks noChangeArrowheads="1"/>
          </p:cNvSpPr>
          <p:nvPr/>
        </p:nvSpPr>
        <p:spPr bwMode="auto">
          <a:xfrm rot="4072491">
            <a:off x="2008188" y="646112"/>
            <a:ext cx="5600700" cy="6162675"/>
          </a:xfrm>
          <a:custGeom>
            <a:avLst/>
            <a:gdLst>
              <a:gd name="T0" fmla="*/ 3659841 w 5600700"/>
              <a:gd name="T1" fmla="*/ 148722 h 6162675"/>
              <a:gd name="T2" fmla="*/ 2800350 w 5600700"/>
              <a:gd name="T3" fmla="*/ 3081338 h 6162675"/>
              <a:gd name="T4" fmla="*/ 4985001 w 5600700"/>
              <a:gd name="T5" fmla="*/ 1153618 h 6162675"/>
              <a:gd name="T6" fmla="*/ 11796480 60000 65536"/>
              <a:gd name="T7" fmla="*/ 17694720 60000 65536"/>
              <a:gd name="T8" fmla="*/ 5898240 60000 65536"/>
              <a:gd name="T9" fmla="*/ 3659841 w 5600700"/>
              <a:gd name="T10" fmla="*/ 148722 h 6162675"/>
              <a:gd name="T11" fmla="*/ 4985001 w 5600700"/>
              <a:gd name="T12" fmla="*/ 1153618 h 6162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0700" h="6162675" stroke="0">
                <a:moveTo>
                  <a:pt x="3659841" y="148722"/>
                </a:moveTo>
                <a:lnTo>
                  <a:pt x="3659840" y="148722"/>
                </a:lnTo>
                <a:cubicBezTo>
                  <a:pt x="4181405" y="333797"/>
                  <a:pt x="4642156" y="683194"/>
                  <a:pt x="4985001" y="1153618"/>
                </a:cubicBezTo>
                <a:lnTo>
                  <a:pt x="2800350" y="3081338"/>
                </a:lnTo>
                <a:close/>
              </a:path>
              <a:path w="5600700" h="6162675" fill="none">
                <a:moveTo>
                  <a:pt x="3659841" y="148722"/>
                </a:moveTo>
                <a:lnTo>
                  <a:pt x="3659840" y="148722"/>
                </a:lnTo>
                <a:cubicBezTo>
                  <a:pt x="4181405" y="333797"/>
                  <a:pt x="4642156" y="683194"/>
                  <a:pt x="4985001" y="1153618"/>
                </a:cubicBezTo>
              </a:path>
            </a:pathLst>
          </a:custGeom>
          <a:noFill/>
          <a:ln w="57150" algn="ctr">
            <a:solidFill>
              <a:srgbClr val="DAEDEF"/>
            </a:solidFill>
            <a:miter lim="800000"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vert="eaVert" anchor="ctr"/>
          <a:lstStyle/>
          <a:p>
            <a:pPr algn="ctr" defTabSz="457200">
              <a:defRPr/>
            </a:pPr>
            <a:endParaRPr lang="en-US" sz="1800">
              <a:latin typeface="+mn-lt"/>
            </a:endParaRPr>
          </a:p>
        </p:txBody>
      </p:sp>
      <p:sp>
        <p:nvSpPr>
          <p:cNvPr id="40" name="Arc 39"/>
          <p:cNvSpPr/>
          <p:nvPr/>
        </p:nvSpPr>
        <p:spPr>
          <a:xfrm rot="9608010">
            <a:off x="1692275" y="458788"/>
            <a:ext cx="6645275" cy="5830887"/>
          </a:xfrm>
          <a:prstGeom prst="arc">
            <a:avLst>
              <a:gd name="adj1" fmla="val 15961373"/>
              <a:gd name="adj2" fmla="val 19298097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/>
          </a:p>
        </p:txBody>
      </p:sp>
      <p:sp>
        <p:nvSpPr>
          <p:cNvPr id="41" name="Arc 40"/>
          <p:cNvSpPr>
            <a:spLocks noChangeArrowheads="1"/>
          </p:cNvSpPr>
          <p:nvPr/>
        </p:nvSpPr>
        <p:spPr bwMode="auto">
          <a:xfrm rot="-7661669">
            <a:off x="1650207" y="665956"/>
            <a:ext cx="5765800" cy="5954713"/>
          </a:xfrm>
          <a:custGeom>
            <a:avLst/>
            <a:gdLst>
              <a:gd name="T0" fmla="*/ 3251161 w 5765800"/>
              <a:gd name="T1" fmla="*/ 24391 h 5954713"/>
              <a:gd name="T2" fmla="*/ 2882900 w 5765800"/>
              <a:gd name="T3" fmla="*/ 2977357 h 5954713"/>
              <a:gd name="T4" fmla="*/ 4722764 w 5765800"/>
              <a:gd name="T5" fmla="*/ 685174 h 5954713"/>
              <a:gd name="T6" fmla="*/ 11796480 60000 65536"/>
              <a:gd name="T7" fmla="*/ 17694720 60000 65536"/>
              <a:gd name="T8" fmla="*/ 0 60000 65536"/>
              <a:gd name="T9" fmla="*/ 3251161 w 5765800"/>
              <a:gd name="T10" fmla="*/ 24391 h 5954713"/>
              <a:gd name="T11" fmla="*/ 4722764 w 5765800"/>
              <a:gd name="T12" fmla="*/ 685174 h 5954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5800" h="5954713" stroke="0">
                <a:moveTo>
                  <a:pt x="3251161" y="24391"/>
                </a:moveTo>
                <a:lnTo>
                  <a:pt x="3251160" y="24391"/>
                </a:lnTo>
                <a:cubicBezTo>
                  <a:pt x="3792361" y="96379"/>
                  <a:pt x="4302666" y="325517"/>
                  <a:pt x="4722762" y="685174"/>
                </a:cubicBezTo>
                <a:lnTo>
                  <a:pt x="2882900" y="2977357"/>
                </a:lnTo>
                <a:close/>
              </a:path>
              <a:path w="5765800" h="5954713" fill="none">
                <a:moveTo>
                  <a:pt x="3251161" y="24391"/>
                </a:moveTo>
                <a:lnTo>
                  <a:pt x="3251160" y="24391"/>
                </a:lnTo>
                <a:cubicBezTo>
                  <a:pt x="3792361" y="96379"/>
                  <a:pt x="4302666" y="325517"/>
                  <a:pt x="4722762" y="685174"/>
                </a:cubicBezTo>
              </a:path>
            </a:pathLst>
          </a:custGeom>
          <a:noFill/>
          <a:ln w="57150" algn="ctr">
            <a:solidFill>
              <a:srgbClr val="DAEDEF"/>
            </a:solidFill>
            <a:miter lim="800000"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eaVert" anchor="ctr"/>
          <a:lstStyle/>
          <a:p>
            <a:pPr algn="ctr" defTabSz="457200">
              <a:defRPr/>
            </a:pPr>
            <a:endParaRPr lang="en-US" sz="1800">
              <a:latin typeface="+mn-lt"/>
            </a:endParaRPr>
          </a:p>
        </p:txBody>
      </p:sp>
      <p:sp>
        <p:nvSpPr>
          <p:cNvPr id="42" name="Arc 41"/>
          <p:cNvSpPr>
            <a:spLocks noChangeArrowheads="1"/>
          </p:cNvSpPr>
          <p:nvPr/>
        </p:nvSpPr>
        <p:spPr bwMode="auto">
          <a:xfrm rot="-4122930">
            <a:off x="1928019" y="621506"/>
            <a:ext cx="5400675" cy="6132513"/>
          </a:xfrm>
          <a:custGeom>
            <a:avLst/>
            <a:gdLst>
              <a:gd name="T0" fmla="*/ 3265473 w 5400675"/>
              <a:gd name="T1" fmla="*/ 67902 h 6132512"/>
              <a:gd name="T2" fmla="*/ 2700338 w 5400675"/>
              <a:gd name="T3" fmla="*/ 3066256 h 6132512"/>
              <a:gd name="T4" fmla="*/ 4885534 w 5400675"/>
              <a:gd name="T5" fmla="*/ 1264859 h 6132512"/>
              <a:gd name="T6" fmla="*/ 11796480 60000 65536"/>
              <a:gd name="T7" fmla="*/ 17694720 60000 65536"/>
              <a:gd name="T8" fmla="*/ 5898240 60000 65536"/>
              <a:gd name="T9" fmla="*/ 3265473 w 5400675"/>
              <a:gd name="T10" fmla="*/ 67902 h 6132512"/>
              <a:gd name="T11" fmla="*/ 4885534 w 5400675"/>
              <a:gd name="T12" fmla="*/ 1264859 h 6132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0675" h="6132512" stroke="0">
                <a:moveTo>
                  <a:pt x="3265473" y="67902"/>
                </a:moveTo>
                <a:lnTo>
                  <a:pt x="3265472" y="67902"/>
                </a:lnTo>
                <a:cubicBezTo>
                  <a:pt x="3917054" y="226252"/>
                  <a:pt x="4494067" y="652569"/>
                  <a:pt x="4885533" y="1264859"/>
                </a:cubicBezTo>
                <a:lnTo>
                  <a:pt x="2700338" y="3066256"/>
                </a:lnTo>
                <a:close/>
              </a:path>
              <a:path w="5400675" h="6132512" fill="none">
                <a:moveTo>
                  <a:pt x="3265473" y="67902"/>
                </a:moveTo>
                <a:lnTo>
                  <a:pt x="3265472" y="67902"/>
                </a:lnTo>
                <a:cubicBezTo>
                  <a:pt x="3917054" y="226252"/>
                  <a:pt x="4494067" y="652569"/>
                  <a:pt x="4885533" y="1264859"/>
                </a:cubicBezTo>
              </a:path>
            </a:pathLst>
          </a:custGeom>
          <a:noFill/>
          <a:ln w="57150" algn="ctr">
            <a:solidFill>
              <a:srgbClr val="DAEDEF"/>
            </a:solidFill>
            <a:miter lim="800000"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eaVert" anchor="ctr"/>
          <a:lstStyle/>
          <a:p>
            <a:pPr algn="ctr" defTabSz="457200">
              <a:defRPr/>
            </a:pPr>
            <a:endParaRPr lang="en-US" sz="1800">
              <a:latin typeface="+mn-lt"/>
            </a:endParaRPr>
          </a:p>
        </p:txBody>
      </p:sp>
      <p:sp>
        <p:nvSpPr>
          <p:cNvPr id="22540" name="TextBox 27"/>
          <p:cNvSpPr txBox="1">
            <a:spLocks noChangeArrowheads="1"/>
          </p:cNvSpPr>
          <p:nvPr/>
        </p:nvSpPr>
        <p:spPr bwMode="auto">
          <a:xfrm>
            <a:off x="2980247" y="2036763"/>
            <a:ext cx="3118418" cy="235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+mn-lt"/>
                <a:ea typeface="ＭＳ Ｐゴシック"/>
                <a:cs typeface="ＭＳ Ｐゴシック"/>
              </a:rPr>
              <a:t>Deeper, Intelligent Insight</a:t>
            </a:r>
          </a:p>
          <a:p>
            <a:pPr algn="ctr" defTabSz="457200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+mn-lt"/>
                <a:ea typeface="ＭＳ Ｐゴシック"/>
                <a:cs typeface="ＭＳ Ｐゴシック"/>
              </a:rPr>
              <a:t>Increased Productivity</a:t>
            </a:r>
          </a:p>
          <a:p>
            <a:pPr algn="ctr" defTabSz="457200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+mn-lt"/>
                <a:ea typeface="ＭＳ Ｐゴシック"/>
                <a:cs typeface="ＭＳ Ｐゴシック"/>
              </a:rPr>
              <a:t>Higher Response Rates</a:t>
            </a:r>
          </a:p>
          <a:p>
            <a:pPr algn="ctr" defTabSz="457200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+mn-lt"/>
                <a:ea typeface="ＭＳ Ｐゴシック"/>
                <a:cs typeface="ＭＳ Ｐゴシック"/>
              </a:rPr>
              <a:t>Right Message, Right Time</a:t>
            </a:r>
          </a:p>
          <a:p>
            <a:pPr algn="ctr" defTabSz="457200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+mn-lt"/>
                <a:ea typeface="ＭＳ Ｐゴシック"/>
                <a:cs typeface="ＭＳ Ｐゴシック"/>
              </a:rPr>
              <a:t>Actionable, Better Decisions</a:t>
            </a:r>
          </a:p>
        </p:txBody>
      </p:sp>
      <p:pic>
        <p:nvPicPr>
          <p:cNvPr id="22541" name="Picture 7" descr="eloqua_ppt_logo_&amp;_arrow_small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5938" y="4168775"/>
            <a:ext cx="152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414424" y="115500"/>
            <a:ext cx="8729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ＭＳ Ｐゴシック"/>
                <a:cs typeface="ＭＳ Ｐゴシック"/>
              </a:rPr>
              <a:t>Closed Loop 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ＭＳ Ｐゴシック"/>
                <a:cs typeface="ＭＳ Ｐゴシック"/>
              </a:rPr>
              <a:t>Marketing</a:t>
            </a:r>
            <a:endParaRPr lang="en-US" sz="3200" dirty="0">
              <a:solidFill>
                <a:schemeClr val="bg1"/>
              </a:solidFill>
              <a:latin typeface="+mj-lt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>
            <a:noAutofit/>
          </a:bodyPr>
          <a:lstStyle/>
          <a:p>
            <a:pPr marL="449263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06EA5"/>
              </a:buClr>
              <a:buFont typeface="Webdings" pitchFamily="18" charset="2"/>
              <a:buNone/>
            </a:pP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Data Depth: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4D207A"/>
              </a:buClr>
              <a:buSzPct val="130000"/>
              <a:buFont typeface="Wingdings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ur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B2B contact info facilitates targeted &amp; personalized multi-touch campaigns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4D207A"/>
              </a:buClr>
              <a:buSzPct val="130000"/>
              <a:buFont typeface="Wingdings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nrivalled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data hygiene = accurate campaigns</a:t>
            </a:r>
          </a:p>
          <a:p>
            <a:pPr marL="449263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06EA5"/>
              </a:buClr>
              <a:buNone/>
            </a:pP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Demand Generation: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4D207A"/>
              </a:buClr>
              <a:buSzPct val="130000"/>
              <a:buFont typeface="Wingdings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trictly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best practice demand &amp; lead generation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4D207A"/>
              </a:buClr>
              <a:buSzPct val="130000"/>
              <a:buFont typeface="Wingdings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orking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with industry experts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4D207A"/>
              </a:buClr>
              <a:buSzPct val="130000"/>
              <a:buFont typeface="Wingdings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e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use pull &amp; push, online &amp; offline strategies to maximize lead delivery &amp; ROI (incl. social media)</a:t>
            </a:r>
          </a:p>
          <a:p>
            <a:pPr marL="849313" lvl="1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06EA5"/>
              </a:buClr>
              <a:buFont typeface="Webdings" pitchFamily="18" charset="2"/>
              <a:buChar char="4"/>
            </a:pPr>
            <a:endParaRPr lang="en-GB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49263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06EA5"/>
              </a:buClr>
              <a:buFont typeface="Webdings" pitchFamily="18" charset="2"/>
              <a:buNone/>
            </a:pPr>
            <a:endParaRPr lang="en-GB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49263" indent="-449263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06EA5"/>
              </a:buClr>
              <a:buFont typeface="Webdings" pitchFamily="18" charset="2"/>
              <a:buNone/>
            </a:pP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Accredited security &amp; business continuity policies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57200" y="4500562"/>
            <a:ext cx="7920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>
                <a:solidFill>
                  <a:srgbClr val="4D207A"/>
                </a:solidFill>
                <a:latin typeface="+mn-lt"/>
              </a:rPr>
              <a:t>We can run closed loop, integrated campaigns OR work with existing 3rd parties</a:t>
            </a:r>
          </a:p>
        </p:txBody>
      </p:sp>
      <p:sp>
        <p:nvSpPr>
          <p:cNvPr id="6" name="Title 65"/>
          <p:cNvSpPr>
            <a:spLocks noGrp="1"/>
          </p:cNvSpPr>
          <p:nvPr>
            <p:ph type="title" idx="4294967295"/>
          </p:nvPr>
        </p:nvSpPr>
        <p:spPr>
          <a:xfrm>
            <a:off x="0" y="159862"/>
            <a:ext cx="8229600" cy="760413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Why work with mardevdm2?</a:t>
            </a: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310</Words>
  <Application>Microsoft Office PowerPoint</Application>
  <PresentationFormat>On-screen Show (4:3)</PresentationFormat>
  <Paragraphs>75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Scantron Objectives Overview</vt:lpstr>
      <vt:lpstr>Recommended Strategic Plan</vt:lpstr>
      <vt:lpstr>Tracking</vt:lpstr>
      <vt:lpstr>Slide 6</vt:lpstr>
      <vt:lpstr>Why work with mardevdm2?</vt:lpstr>
    </vt:vector>
  </TitlesOfParts>
  <Company>Reed Business Information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tinarwod</dc:creator>
  <cp:lastModifiedBy>tinarwod</cp:lastModifiedBy>
  <cp:revision>22</cp:revision>
  <dcterms:created xsi:type="dcterms:W3CDTF">2011-12-13T17:24:45Z</dcterms:created>
  <dcterms:modified xsi:type="dcterms:W3CDTF">2011-12-13T20:29:19Z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1854293842</vt:i4>
  </property>
  <property fmtid="{D5CDD505-2E9C-101B-9397-08002B2CF9AE}" pid="3" name="_NewReviewCycle">
    <vt:lpwstr/>
  </property>
  <property fmtid="{D5CDD505-2E9C-101B-9397-08002B2CF9AE}" pid="4" name="_EmailSubject">
    <vt:lpwstr>Demand Gen Projects</vt:lpwstr>
  </property>
  <property fmtid="{D5CDD505-2E9C-101B-9397-08002B2CF9AE}" pid="5" name="_AuthorEmail">
    <vt:lpwstr>dereck.tinarwo@mardevdm2.com</vt:lpwstr>
  </property>
  <property fmtid="{D5CDD505-2E9C-101B-9397-08002B2CF9AE}" pid="6" name="_AuthorEmailDisplayName">
    <vt:lpwstr>Tinarwo, Dereck (mardevdm2)</vt:lpwstr>
  </property>
</Properties>
</file>