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64" r:id="rId3"/>
    <p:sldId id="301" r:id="rId4"/>
    <p:sldId id="260" r:id="rId5"/>
    <p:sldId id="261" r:id="rId6"/>
    <p:sldId id="270" r:id="rId7"/>
    <p:sldId id="292" r:id="rId8"/>
    <p:sldId id="263" r:id="rId9"/>
    <p:sldId id="308" r:id="rId10"/>
    <p:sldId id="286" r:id="rId11"/>
    <p:sldId id="283" r:id="rId12"/>
    <p:sldId id="284" r:id="rId13"/>
    <p:sldId id="285" r:id="rId14"/>
    <p:sldId id="293" r:id="rId15"/>
    <p:sldId id="290" r:id="rId16"/>
    <p:sldId id="272" r:id="rId17"/>
    <p:sldId id="287" r:id="rId18"/>
    <p:sldId id="288" r:id="rId19"/>
    <p:sldId id="267" r:id="rId20"/>
    <p:sldId id="266" r:id="rId21"/>
    <p:sldId id="302" r:id="rId22"/>
    <p:sldId id="303" r:id="rId23"/>
    <p:sldId id="306" r:id="rId24"/>
    <p:sldId id="300" r:id="rId25"/>
    <p:sldId id="299"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006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491" autoAdjust="0"/>
  </p:normalViewPr>
  <p:slideViewPr>
    <p:cSldViewPr snapToGrid="0" snapToObjects="1">
      <p:cViewPr>
        <p:scale>
          <a:sx n="90" d="100"/>
          <a:sy n="90" d="100"/>
        </p:scale>
        <p:origin x="-594" y="-402"/>
      </p:cViewPr>
      <p:guideLst>
        <p:guide orient="horz" pos="2160"/>
        <p:guide pos="2880"/>
      </p:guideLst>
    </p:cSldViewPr>
  </p:slideViewPr>
  <p:outlineViewPr>
    <p:cViewPr>
      <p:scale>
        <a:sx n="33" d="100"/>
        <a:sy n="33" d="100"/>
      </p:scale>
      <p:origin x="0" y="13872"/>
    </p:cViewPr>
  </p:outlineViewPr>
  <p:notesTextViewPr>
    <p:cViewPr>
      <p:scale>
        <a:sx n="100" d="100"/>
        <a:sy n="100" d="100"/>
      </p:scale>
      <p:origin x="0" y="0"/>
    </p:cViewPr>
  </p:notesTextViewPr>
  <p:sorterViewPr>
    <p:cViewPr>
      <p:scale>
        <a:sx n="55" d="100"/>
        <a:sy n="5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FDC582A-8038-4F3D-ADDE-2D9CBBDE2804}" type="datetimeFigureOut">
              <a:rPr lang="en-US"/>
              <a:pPr>
                <a:defRPr/>
              </a:pPr>
              <a:t>2/2/2012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44BEFD-9B47-47C0-B111-A3E891C4E944}"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4B6788-EF9A-41C3-806B-32FE604AB3DA}" type="datetimeFigureOut">
              <a:rPr lang="en-US"/>
              <a:pPr>
                <a:defRPr/>
              </a:pPr>
              <a:t>2/2/2012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C30EC00-5801-493E-8955-E3AF4AFB524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C30EC00-5801-493E-8955-E3AF4AFB524A}"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5205"/>
            <a:ext cx="7772400" cy="1470025"/>
          </a:xfrm>
        </p:spPr>
        <p:txBody>
          <a:bodyPr>
            <a:normAutofit/>
          </a:bodyPr>
          <a:lstStyle>
            <a:lvl1pPr algn="l">
              <a:defRPr sz="3200" b="0" i="0" baseline="0">
                <a:solidFill>
                  <a:schemeClr val="bg1"/>
                </a:solidFill>
                <a:latin typeface="Arial Narrow"/>
                <a:cs typeface="Arial Narrow"/>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785689"/>
            <a:ext cx="7086600" cy="2095500"/>
          </a:xfrm>
        </p:spPr>
        <p:txBody>
          <a:bodyPr>
            <a:normAutofit/>
          </a:bodyPr>
          <a:lstStyle>
            <a:lvl1pPr marL="0" indent="0" algn="l">
              <a:buNone/>
              <a:defRPr sz="2000" baseline="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tint val="75000"/>
                  </a:schemeClr>
                </a:solidFill>
              </a:defRPr>
            </a:lvl1pPr>
          </a:lstStyle>
          <a:p>
            <a:pPr>
              <a:defRPr/>
            </a:pPr>
            <a:fld id="{C031554A-F6C3-4D46-942F-B667FC78D15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buClr>
                <a:schemeClr val="accent4">
                  <a:lumMod val="50000"/>
                </a:schemeClr>
              </a:buClr>
              <a:buSzPct val="100000"/>
              <a:buFont typeface="Arial"/>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42047369-5292-4606-A527-88B633DDFF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sz="half" idx="1"/>
          </p:nvPr>
        </p:nvSpPr>
        <p:spPr>
          <a:xfrm>
            <a:off x="457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648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6647BF7F-B3AB-47B0-B920-C8DB6B51579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GB"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lgn="l">
              <a:defRPr sz="1000">
                <a:solidFill>
                  <a:schemeClr val="tx1">
                    <a:tint val="75000"/>
                  </a:schemeClr>
                </a:solidFill>
              </a:defRPr>
            </a:lvl1pPr>
          </a:lstStyle>
          <a:p>
            <a:pPr>
              <a:defRPr/>
            </a:pPr>
            <a:fld id="{DD479CFA-84E6-40FD-91C0-1282E42D75D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3" name="Freeform 9"/>
          <p:cNvSpPr>
            <a:spLocks/>
          </p:cNvSpPr>
          <p:nvPr userDrawn="1"/>
        </p:nvSpPr>
        <p:spPr bwMode="auto">
          <a:xfrm>
            <a:off x="249238" y="2803525"/>
            <a:ext cx="1587"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GB" dirty="0"/>
          </a:p>
        </p:txBody>
      </p:sp>
      <p:grpSp>
        <p:nvGrpSpPr>
          <p:cNvPr id="4" name="Group 4"/>
          <p:cNvGrpSpPr>
            <a:grpSpLocks/>
          </p:cNvGrpSpPr>
          <p:nvPr userDrawn="1"/>
        </p:nvGrpSpPr>
        <p:grpSpPr bwMode="auto">
          <a:xfrm>
            <a:off x="-22225" y="0"/>
            <a:ext cx="9144000" cy="6634163"/>
            <a:chOff x="0" y="0"/>
            <a:chExt cx="5760" cy="4179"/>
          </a:xfrm>
        </p:grpSpPr>
        <p:sp>
          <p:nvSpPr>
            <p:cNvPr id="5" name="Rectangle 5"/>
            <p:cNvSpPr>
              <a:spLocks noChangeArrowheads="1"/>
            </p:cNvSpPr>
            <p:nvPr/>
          </p:nvSpPr>
          <p:spPr bwMode="auto">
            <a:xfrm>
              <a:off x="0" y="0"/>
              <a:ext cx="5760" cy="618"/>
            </a:xfrm>
            <a:prstGeom prst="rect">
              <a:avLst/>
            </a:prstGeom>
            <a:solidFill>
              <a:srgbClr val="4D207A"/>
            </a:solidFill>
            <a:ln w="9525">
              <a:solidFill>
                <a:srgbClr val="4D207A"/>
              </a:solidFill>
              <a:miter lim="800000"/>
              <a:headEnd/>
              <a:tailEnd/>
            </a:ln>
            <a:effectLst/>
          </p:spPr>
          <p:txBody>
            <a:bodyPr wrap="none" anchor="ctr"/>
            <a:lstStyle/>
            <a:p>
              <a:pPr>
                <a:defRPr/>
              </a:pPr>
              <a:endParaRPr lang="en-US" dirty="0"/>
            </a:p>
          </p:txBody>
        </p:sp>
        <p:pic>
          <p:nvPicPr>
            <p:cNvPr id="6" name="Picture 6" descr="mardevdm2_cmyk"/>
            <p:cNvPicPr>
              <a:picLocks noChangeAspect="1" noChangeArrowheads="1"/>
            </p:cNvPicPr>
            <p:nvPr/>
          </p:nvPicPr>
          <p:blipFill>
            <a:blip r:embed="rId2" cstate="print"/>
            <a:srcRect/>
            <a:stretch>
              <a:fillRect/>
            </a:stretch>
          </p:blipFill>
          <p:spPr bwMode="auto">
            <a:xfrm>
              <a:off x="4422" y="3884"/>
              <a:ext cx="1225" cy="295"/>
            </a:xfrm>
            <a:prstGeom prst="rect">
              <a:avLst/>
            </a:prstGeom>
            <a:noFill/>
            <a:ln w="9525">
              <a:noFill/>
              <a:miter lim="800000"/>
              <a:headEnd/>
              <a:tailEnd/>
            </a:ln>
          </p:spPr>
        </p:pic>
      </p:grpSp>
      <p:sp>
        <p:nvSpPr>
          <p:cNvPr id="2" name="Title 1"/>
          <p:cNvSpPr>
            <a:spLocks noGrp="1"/>
          </p:cNvSpPr>
          <p:nvPr>
            <p:ph type="title"/>
          </p:nvPr>
        </p:nvSpPr>
        <p:spPr>
          <a:xfrm>
            <a:off x="467544" y="-27384"/>
            <a:ext cx="8424936" cy="1143000"/>
          </a:xfrm>
        </p:spPr>
        <p:txBody>
          <a:bodyPr/>
          <a:lstStyle>
            <a:lvl1pPr algn="l">
              <a:defRPr sz="3600">
                <a:solidFill>
                  <a:schemeClr val="bg1"/>
                </a:solidFill>
              </a:defRPr>
            </a:lvl1pPr>
          </a:lstStyle>
          <a:p>
            <a:r>
              <a:rPr lang="en-US" dirty="0" smtClean="0"/>
              <a:t>Click to edit Master title style</a:t>
            </a:r>
            <a:endParaRPr lang="en-US" dirty="0"/>
          </a:p>
        </p:txBody>
      </p:sp>
      <p:sp>
        <p:nvSpPr>
          <p:cNvPr id="7" name="Date Placeholder 2"/>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GB" dirty="0"/>
          </a:p>
        </p:txBody>
      </p:sp>
      <p:sp>
        <p:nvSpPr>
          <p:cNvPr id="8"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GB" dirty="0"/>
          </a:p>
        </p:txBody>
      </p:sp>
      <p:sp>
        <p:nvSpPr>
          <p:cNvPr id="9" name="Slide Number Placeholder 4"/>
          <p:cNvSpPr>
            <a:spLocks noGrp="1"/>
          </p:cNvSpPr>
          <p:nvPr>
            <p:ph type="sldNum" sz="quarter" idx="12"/>
          </p:nvPr>
        </p:nvSpPr>
        <p:spPr/>
        <p:txBody>
          <a:bodyPr/>
          <a:lstStyle>
            <a:lvl1pPr>
              <a:defRPr/>
            </a:lvl1pPr>
          </a:lstStyle>
          <a:p>
            <a:pPr>
              <a:defRPr/>
            </a:pPr>
            <a:fld id="{73960B96-4FD7-48BC-9AEF-C2987D2E6DDF}"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7963" y="320675"/>
            <a:ext cx="8478837"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52588"/>
            <a:ext cx="8229600" cy="4473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4"/>
          </p:nvPr>
        </p:nvSpPr>
        <p:spPr>
          <a:xfrm>
            <a:off x="153988" y="6392863"/>
            <a:ext cx="495300"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mn-lt"/>
              </a:defRPr>
            </a:lvl1pPr>
          </a:lstStyle>
          <a:p>
            <a:pPr>
              <a:defRPr/>
            </a:pPr>
            <a:fld id="{9D726FCD-E5AD-4043-B7D1-7F5242008BB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5" r:id="rId2"/>
    <p:sldLayoutId id="2147483706" r:id="rId3"/>
    <p:sldLayoutId id="2147483708" r:id="rId4"/>
    <p:sldLayoutId id="2147483709" r:id="rId5"/>
  </p:sldLayoutIdLst>
  <p:hf hdr="0" ftr="0" dt="0"/>
  <p:txStyles>
    <p:titleStyle>
      <a:lvl1pPr algn="l" defTabSz="457200" rtl="0" eaLnBrk="0" fontAlgn="base" hangingPunct="0">
        <a:spcBef>
          <a:spcPct val="0"/>
        </a:spcBef>
        <a:spcAft>
          <a:spcPct val="0"/>
        </a:spcAft>
        <a:defRPr sz="2600" kern="1200">
          <a:solidFill>
            <a:srgbClr val="403152"/>
          </a:solidFill>
          <a:latin typeface="Arial Narrow"/>
          <a:ea typeface="Arial Narrow" pitchFamily="34" charset="0"/>
          <a:cs typeface="Arial Narrow"/>
        </a:defRPr>
      </a:lvl1pPr>
      <a:lvl2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2pPr>
      <a:lvl3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3pPr>
      <a:lvl4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4pPr>
      <a:lvl5pPr algn="l" defTabSz="457200" rtl="0" eaLnBrk="0" fontAlgn="base" hangingPunct="0">
        <a:spcBef>
          <a:spcPct val="0"/>
        </a:spcBef>
        <a:spcAft>
          <a:spcPct val="0"/>
        </a:spcAft>
        <a:defRPr sz="2600">
          <a:solidFill>
            <a:srgbClr val="403152"/>
          </a:solidFill>
          <a:latin typeface="Arial Narrow" pitchFamily="34" charset="0"/>
          <a:ea typeface="Arial Narrow" pitchFamily="34" charset="0"/>
          <a:cs typeface="Arial Narrow" pitchFamily="34" charset="0"/>
        </a:defRPr>
      </a:lvl5pPr>
      <a:lvl6pPr marL="4572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6pPr>
      <a:lvl7pPr marL="9144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7pPr>
      <a:lvl8pPr marL="13716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8pPr>
      <a:lvl9pPr marL="1828800" algn="l" defTabSz="457200" rtl="0" fontAlgn="base">
        <a:spcBef>
          <a:spcPct val="0"/>
        </a:spcBef>
        <a:spcAft>
          <a:spcPct val="0"/>
        </a:spcAft>
        <a:defRPr sz="2600">
          <a:solidFill>
            <a:srgbClr val="403152"/>
          </a:solidFill>
          <a:latin typeface="Arial Narrow" pitchFamily="34" charset="0"/>
          <a:ea typeface="Arial Narrow" pitchFamily="34" charset="0"/>
          <a:cs typeface="Arial Narrow"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595959"/>
          </a:solidFill>
          <a:latin typeface="Arial Narrow"/>
          <a:ea typeface="Arial Narrow" pitchFamily="34" charset="0"/>
          <a:cs typeface="Arial Narrow"/>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595959"/>
          </a:solidFill>
          <a:latin typeface="Arial Narrow"/>
          <a:ea typeface="Arial Narrow" pitchFamily="34" charset="0"/>
          <a:cs typeface="Arial Narrow"/>
        </a:defRPr>
      </a:lvl2pPr>
      <a:lvl3pPr marL="1143000" indent="-228600" algn="l" defTabSz="457200" rtl="0" eaLnBrk="0" fontAlgn="base" hangingPunct="0">
        <a:spcBef>
          <a:spcPct val="20000"/>
        </a:spcBef>
        <a:spcAft>
          <a:spcPct val="0"/>
        </a:spcAft>
        <a:buFont typeface="Arial" pitchFamily="34" charset="0"/>
        <a:buChar char="•"/>
        <a:defRPr sz="1600" kern="1200">
          <a:solidFill>
            <a:srgbClr val="595959"/>
          </a:solidFill>
          <a:latin typeface="Arial Narrow"/>
          <a:ea typeface="Arial Narrow" pitchFamily="34" charset="0"/>
          <a:cs typeface="Arial Narrow"/>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Bridgid.johnson@mardevdm2.com" TargetMode="External"/><Relationship Id="rId2" Type="http://schemas.openxmlformats.org/officeDocument/2006/relationships/hyperlink" Target="mailto:Wendy.siegmeier@mardevdm2.com" TargetMode="External"/><Relationship Id="rId1" Type="http://schemas.openxmlformats.org/officeDocument/2006/relationships/slideLayout" Target="../slideLayouts/slideLayout2.xml"/><Relationship Id="rId4" Type="http://schemas.openxmlformats.org/officeDocument/2006/relationships/hyperlink" Target="mailto:Greg.talrico@mardevdm2.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7"/>
          <p:cNvSpPr>
            <a:spLocks noGrp="1"/>
          </p:cNvSpPr>
          <p:nvPr>
            <p:ph type="ctrTitle"/>
          </p:nvPr>
        </p:nvSpPr>
        <p:spPr>
          <a:xfrm>
            <a:off x="649288" y="1319213"/>
            <a:ext cx="8066087" cy="1470025"/>
          </a:xfrm>
        </p:spPr>
        <p:txBody>
          <a:bodyPr/>
          <a:lstStyle/>
          <a:p>
            <a:pPr eaLnBrk="1" hangingPunct="1"/>
            <a:r>
              <a:rPr lang="en-US" dirty="0" smtClean="0">
                <a:latin typeface="Arial Narrow" pitchFamily="34" charset="0"/>
                <a:cs typeface="Arial Narrow" pitchFamily="34" charset="0"/>
              </a:rPr>
              <a:t>Shelf Plus Proposal</a:t>
            </a:r>
          </a:p>
        </p:txBody>
      </p:sp>
      <p:sp>
        <p:nvSpPr>
          <p:cNvPr id="4099" name="Subtitle 8"/>
          <p:cNvSpPr>
            <a:spLocks noGrp="1"/>
          </p:cNvSpPr>
          <p:nvPr>
            <p:ph type="subTitle" idx="1"/>
          </p:nvPr>
        </p:nvSpPr>
        <p:spPr>
          <a:xfrm>
            <a:off x="685800" y="3786188"/>
            <a:ext cx="7086600" cy="2095500"/>
          </a:xfrm>
        </p:spPr>
        <p:txBody>
          <a:bodyPr/>
          <a:lstStyle/>
          <a:p>
            <a:pPr eaLnBrk="1" hangingPunct="1"/>
            <a:endParaRPr lang="en-US" dirty="0" smtClean="0">
              <a:latin typeface="Arial Narrow" pitchFamily="34" charset="0"/>
              <a:cs typeface="Arial Narrow" pitchFamily="34" charset="0"/>
            </a:endParaRPr>
          </a:p>
          <a:p>
            <a:pPr eaLnBrk="1" hangingPunct="1"/>
            <a:r>
              <a:rPr lang="en-US" dirty="0" smtClean="0">
                <a:latin typeface="Arial Narrow" pitchFamily="34" charset="0"/>
                <a:cs typeface="Arial Narrow" pitchFamily="34" charset="0"/>
              </a:rPr>
              <a:t>February 2012</a:t>
            </a:r>
          </a:p>
        </p:txBody>
      </p:sp>
      <p:sp>
        <p:nvSpPr>
          <p:cNvPr id="4" name="Slide Number Placeholder 3"/>
          <p:cNvSpPr>
            <a:spLocks noGrp="1"/>
          </p:cNvSpPr>
          <p:nvPr>
            <p:ph type="sldNum" sz="quarter" idx="10"/>
          </p:nvPr>
        </p:nvSpPr>
        <p:spPr/>
        <p:txBody>
          <a:bodyPr/>
          <a:lstStyle/>
          <a:p>
            <a:pPr>
              <a:defRPr/>
            </a:pPr>
            <a:fld id="{40837739-EE2F-4176-9AF0-BAA8028EA817}" type="slidenum">
              <a:rPr lang="en-US"/>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Scoring</a:t>
            </a:r>
            <a:endParaRPr lang="en-US" dirty="0"/>
          </a:p>
        </p:txBody>
      </p:sp>
      <p:sp>
        <p:nvSpPr>
          <p:cNvPr id="3" name="Content Placeholder 2"/>
          <p:cNvSpPr>
            <a:spLocks noGrp="1"/>
          </p:cNvSpPr>
          <p:nvPr>
            <p:ph idx="1"/>
          </p:nvPr>
        </p:nvSpPr>
        <p:spPr/>
        <p:txBody>
          <a:bodyPr/>
          <a:lstStyle/>
          <a:p>
            <a:pPr algn="ctr">
              <a:buNone/>
            </a:pPr>
            <a:r>
              <a:rPr lang="en-US" sz="2600" dirty="0" smtClean="0">
                <a:latin typeface="Arial Narrow" pitchFamily="34" charset="0"/>
              </a:rPr>
              <a:t>The overall goal of lead scoring is to look at your leads and understand whether they are the right person (explicit scoring) and/or are showing the right level of interest (implicit scoring). </a:t>
            </a:r>
          </a:p>
          <a:p>
            <a:pPr algn="ctr"/>
            <a:endParaRPr lang="en-US" sz="2600" dirty="0" smtClean="0">
              <a:latin typeface="Arial Narrow" pitchFamily="34" charset="0"/>
            </a:endParaRPr>
          </a:p>
          <a:p>
            <a:pPr algn="ctr">
              <a:buNone/>
            </a:pPr>
            <a:r>
              <a:rPr lang="en-US" sz="2600" dirty="0" smtClean="0">
                <a:latin typeface="Arial Narrow" pitchFamily="34" charset="0"/>
              </a:rPr>
              <a:t>With this information, we can treat your leads accordingly. This next outline is a starting point with trigger events and title as the beginning scoring categories. Activity will be the next set of scoring used.   </a:t>
            </a:r>
          </a:p>
          <a:p>
            <a:pPr>
              <a:buNone/>
            </a:pP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52400"/>
            <a:ext cx="9144000" cy="685800"/>
          </a:xfrm>
        </p:spPr>
        <p:txBody>
          <a:bodyPr rtlCol="0">
            <a:normAutofit/>
          </a:bodyPr>
          <a:lstStyle/>
          <a:p>
            <a:pPr eaLnBrk="1" fontAlgn="auto" hangingPunct="1">
              <a:spcAft>
                <a:spcPts val="0"/>
              </a:spcAft>
              <a:defRPr/>
            </a:pPr>
            <a:r>
              <a:rPr lang="en-US" dirty="0" smtClean="0">
                <a:solidFill>
                  <a:schemeClr val="tx1"/>
                </a:solidFill>
              </a:rPr>
              <a:t>Lead Scoring - Evaluating </a:t>
            </a:r>
            <a:r>
              <a:rPr lang="en-US" dirty="0">
                <a:solidFill>
                  <a:schemeClr val="tx1"/>
                </a:solidFill>
              </a:rPr>
              <a:t>Explicit Scores</a:t>
            </a:r>
          </a:p>
        </p:txBody>
      </p:sp>
      <p:sp>
        <p:nvSpPr>
          <p:cNvPr id="17556" name="TextBox 4"/>
          <p:cNvSpPr txBox="1">
            <a:spLocks noChangeArrowheads="1"/>
          </p:cNvSpPr>
          <p:nvPr/>
        </p:nvSpPr>
        <p:spPr bwMode="auto">
          <a:xfrm>
            <a:off x="533400" y="838200"/>
            <a:ext cx="8610600" cy="1016000"/>
          </a:xfrm>
          <a:prstGeom prst="rect">
            <a:avLst/>
          </a:prstGeom>
          <a:noFill/>
          <a:ln w="9525">
            <a:noFill/>
            <a:miter lim="800000"/>
            <a:headEnd/>
            <a:tailEnd/>
          </a:ln>
        </p:spPr>
        <p:txBody>
          <a:bodyPr>
            <a:spAutoFit/>
          </a:bodyPr>
          <a:lstStyle/>
          <a:p>
            <a:r>
              <a:rPr lang="en-US" sz="2000" dirty="0">
                <a:latin typeface="Arial Narrow" pitchFamily="34" charset="0"/>
                <a:ea typeface="ＭＳ Ｐゴシック" pitchFamily="34" charset="-128"/>
              </a:rPr>
              <a:t>Profile Fit: </a:t>
            </a:r>
          </a:p>
          <a:p>
            <a:r>
              <a:rPr lang="en-US" sz="2000" dirty="0">
                <a:latin typeface="Arial Narrow" pitchFamily="34" charset="0"/>
                <a:ea typeface="ＭＳ Ｐゴシック" pitchFamily="34" charset="-128"/>
              </a:rPr>
              <a:t>Information that we know about a prospect (through forms…)</a:t>
            </a:r>
          </a:p>
          <a:p>
            <a:r>
              <a:rPr lang="en-US" sz="2000" dirty="0">
                <a:latin typeface="Arial Narrow" pitchFamily="34" charset="0"/>
                <a:ea typeface="ＭＳ Ｐゴシック" pitchFamily="34" charset="-128"/>
              </a:rPr>
              <a:t>The demographics that tells us we want to do business with this person.</a:t>
            </a:r>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11</a:t>
            </a:fld>
            <a:endParaRPr lang="en-US" dirty="0"/>
          </a:p>
        </p:txBody>
      </p:sp>
      <p:graphicFrame>
        <p:nvGraphicFramePr>
          <p:cNvPr id="7" name="Table 6"/>
          <p:cNvGraphicFramePr>
            <a:graphicFrameLocks noGrp="1"/>
          </p:cNvGraphicFramePr>
          <p:nvPr/>
        </p:nvGraphicFramePr>
        <p:xfrm>
          <a:off x="649288" y="1988005"/>
          <a:ext cx="7052281" cy="3215063"/>
        </p:xfrm>
        <a:graphic>
          <a:graphicData uri="http://schemas.openxmlformats.org/drawingml/2006/table">
            <a:tbl>
              <a:tblPr/>
              <a:tblGrid>
                <a:gridCol w="1069480"/>
                <a:gridCol w="603942"/>
                <a:gridCol w="745491"/>
                <a:gridCol w="1009716"/>
                <a:gridCol w="603942"/>
                <a:gridCol w="603942"/>
                <a:gridCol w="603942"/>
                <a:gridCol w="603942"/>
                <a:gridCol w="603942"/>
                <a:gridCol w="603942"/>
              </a:tblGrid>
              <a:tr h="191264">
                <a:tc gridSpan="10">
                  <a:txBody>
                    <a:bodyPr/>
                    <a:lstStyle/>
                    <a:p>
                      <a:pPr algn="l" rtl="0" fontAlgn="b"/>
                      <a:r>
                        <a:rPr lang="en-US" sz="900" b="1" i="0" u="none" strike="noStrike" dirty="0">
                          <a:solidFill>
                            <a:srgbClr val="FFFFFF"/>
                          </a:solidFill>
                          <a:latin typeface="Arial"/>
                        </a:rPr>
                        <a:t>Profile Fit</a:t>
                      </a:r>
                    </a:p>
                  </a:txBody>
                  <a:tcPr marL="8164" marR="8164" marT="8164" marB="0" anchor="b">
                    <a:lnL>
                      <a:noFill/>
                    </a:lnL>
                    <a:lnR>
                      <a:noFill/>
                    </a:lnR>
                    <a:lnT>
                      <a:noFill/>
                    </a:lnT>
                    <a:lnB w="19050" cap="flat" cmpd="sng" algn="ctr">
                      <a:solidFill>
                        <a:srgbClr val="000000"/>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2529">
                <a:tc>
                  <a:txBody>
                    <a:bodyPr/>
                    <a:lstStyle/>
                    <a:p>
                      <a:pPr algn="ctr" rtl="0" fontAlgn="ctr"/>
                      <a:r>
                        <a:rPr lang="en-US" sz="900" b="1" i="0" u="none" strike="noStrike">
                          <a:solidFill>
                            <a:srgbClr val="000000"/>
                          </a:solidFill>
                          <a:latin typeface="Arial"/>
                        </a:rPr>
                        <a:t>Category</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a:solidFill>
                            <a:srgbClr val="000000"/>
                          </a:solidFill>
                          <a:latin typeface="Arial"/>
                        </a:rPr>
                        <a:t>Ranking</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a:solidFill>
                            <a:srgbClr val="000000"/>
                          </a:solidFill>
                          <a:latin typeface="Arial"/>
                        </a:rPr>
                        <a:t>Weighting</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a:solidFill>
                            <a:srgbClr val="000000"/>
                          </a:solidFill>
                          <a:latin typeface="Arial"/>
                        </a:rPr>
                        <a:t>Field Values</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a:solidFill>
                            <a:srgbClr val="000000"/>
                          </a:solidFill>
                          <a:latin typeface="Arial"/>
                        </a:rPr>
                        <a:t>Tier</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a:solidFill>
                            <a:srgbClr val="000000"/>
                          </a:solidFill>
                          <a:latin typeface="Arial"/>
                        </a:rPr>
                        <a:t>Score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1" i="0" u="none" strike="noStrike">
                          <a:solidFill>
                            <a:srgbClr val="000000"/>
                          </a:solidFill>
                          <a:latin typeface="Arial"/>
                        </a:rPr>
                        <a:t>Max Score</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gridSpan="2">
                  <a:txBody>
                    <a:bodyPr/>
                    <a:lstStyle/>
                    <a:p>
                      <a:pPr algn="ctr" rtl="0" fontAlgn="b"/>
                      <a:r>
                        <a:rPr lang="en-US" sz="900" b="1" i="0" u="none" strike="noStrike">
                          <a:solidFill>
                            <a:srgbClr val="000000"/>
                          </a:solidFill>
                          <a:latin typeface="Arial"/>
                        </a:rPr>
                        <a:t>Profile Fit</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264127">
                <a:tc rowSpan="5">
                  <a:txBody>
                    <a:bodyPr/>
                    <a:lstStyle/>
                    <a:p>
                      <a:pPr algn="ctr" rtl="0" fontAlgn="ctr"/>
                      <a:r>
                        <a:rPr lang="en-US" sz="900" b="0" i="0" u="none" strike="noStrike" dirty="0" smtClean="0">
                          <a:solidFill>
                            <a:srgbClr val="000000"/>
                          </a:solidFill>
                          <a:latin typeface="Arial"/>
                        </a:rPr>
                        <a:t>Trigger</a:t>
                      </a:r>
                      <a:r>
                        <a:rPr lang="en-US" sz="900" b="0" i="0" u="none" strike="noStrike" baseline="0" dirty="0" smtClean="0">
                          <a:solidFill>
                            <a:srgbClr val="000000"/>
                          </a:solidFill>
                          <a:latin typeface="Arial"/>
                        </a:rPr>
                        <a:t> Event</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rtl="0" fontAlgn="ctr"/>
                      <a:r>
                        <a:rPr lang="en-US" sz="900" b="0" i="0" u="none" strike="noStrike">
                          <a:solidFill>
                            <a:srgbClr val="000000"/>
                          </a:solidFill>
                          <a:latin typeface="Arial"/>
                        </a:rPr>
                        <a:t>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5">
                  <a:txBody>
                    <a:bodyPr/>
                    <a:lstStyle/>
                    <a:p>
                      <a:pPr algn="ctr" rtl="0" fontAlgn="ctr"/>
                      <a:r>
                        <a:rPr lang="en-US" sz="900" b="0" i="0" u="none" strike="noStrike">
                          <a:solidFill>
                            <a:srgbClr val="000000"/>
                          </a:solidFill>
                          <a:latin typeface="Arial"/>
                        </a:rPr>
                        <a:t>30%</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rtl="0" fontAlgn="ctr"/>
                      <a:r>
                        <a:rPr lang="en-US" sz="900" b="0" i="0" u="none" strike="noStrike" dirty="0" smtClean="0">
                          <a:solidFill>
                            <a:srgbClr val="000000"/>
                          </a:solidFill>
                          <a:latin typeface="Arial"/>
                        </a:rPr>
                        <a:t>Moving</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a:solidFill>
                            <a:srgbClr val="000000"/>
                          </a:solidFill>
                          <a:latin typeface="Arial"/>
                        </a:rPr>
                        <a:t>A</a:t>
                      </a:r>
                    </a:p>
                  </a:txBody>
                  <a:tcPr marL="8164" marR="8164" marT="8164"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b"/>
                      <a:r>
                        <a:rPr lang="en-US" sz="900" b="0" i="0" u="none" strike="noStrike">
                          <a:solidFill>
                            <a:srgbClr val="000000"/>
                          </a:solidFill>
                          <a:latin typeface="Arial"/>
                        </a:rPr>
                        <a:t>75 - 100</a:t>
                      </a:r>
                    </a:p>
                  </a:txBody>
                  <a:tcPr marL="8164" marR="8164" marT="8164"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smtClean="0">
                          <a:solidFill>
                            <a:srgbClr val="000000"/>
                          </a:solidFill>
                          <a:latin typeface="Arial"/>
                        </a:rPr>
                        <a:t>Expanding</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a:solidFill>
                            <a:srgbClr val="000000"/>
                          </a:solidFill>
                          <a:latin typeface="Arial"/>
                        </a:rPr>
                        <a:t>B</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rtl="0" fontAlgn="b"/>
                      <a:r>
                        <a:rPr lang="en-US" sz="900" b="0" i="0" u="none" strike="noStrike">
                          <a:solidFill>
                            <a:srgbClr val="000000"/>
                          </a:solidFill>
                          <a:latin typeface="Arial"/>
                        </a:rPr>
                        <a:t>50 - 74</a:t>
                      </a:r>
                    </a:p>
                  </a:txBody>
                  <a:tcPr marL="8164" marR="8164" marT="8164"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smtClean="0">
                          <a:solidFill>
                            <a:srgbClr val="000000"/>
                          </a:solidFill>
                          <a:latin typeface="Arial"/>
                        </a:rPr>
                        <a:t>New Product Lines</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a:solidFill>
                            <a:srgbClr val="000000"/>
                          </a:solidFill>
                          <a:latin typeface="Arial"/>
                        </a:rPr>
                        <a:t>C</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b"/>
                      <a:r>
                        <a:rPr lang="en-US" sz="900" b="0" i="0" u="none" strike="noStrike">
                          <a:solidFill>
                            <a:srgbClr val="000000"/>
                          </a:solidFill>
                          <a:latin typeface="Arial"/>
                        </a:rPr>
                        <a:t>25 - 49</a:t>
                      </a:r>
                    </a:p>
                  </a:txBody>
                  <a:tcPr marL="8164" marR="8164" marT="8164"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smtClean="0">
                          <a:solidFill>
                            <a:srgbClr val="000000"/>
                          </a:solidFill>
                          <a:latin typeface="Arial"/>
                        </a:rPr>
                        <a:t>Space Issue</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ctr"/>
                      <a:r>
                        <a:rPr lang="en-US" sz="900" b="0" i="1" u="none" strike="noStrike" dirty="0">
                          <a:solidFill>
                            <a:srgbClr val="000000"/>
                          </a:solidFill>
                          <a:latin typeface="Arial"/>
                        </a:rPr>
                        <a:t>Tier 2</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rtl="0" fontAlgn="b"/>
                      <a:r>
                        <a:rPr lang="en-US" sz="900" b="0" i="0" u="none" strike="noStrike">
                          <a:solidFill>
                            <a:srgbClr val="000000"/>
                          </a:solidFill>
                          <a:latin typeface="Arial"/>
                        </a:rPr>
                        <a:t>15</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rtl="0" fontAlgn="b"/>
                      <a:r>
                        <a:rPr lang="en-US" sz="900" b="0" i="0" u="none" strike="noStrike">
                          <a:solidFill>
                            <a:srgbClr val="000000"/>
                          </a:solidFill>
                          <a:latin typeface="Arial"/>
                        </a:rPr>
                        <a:t>D</a:t>
                      </a:r>
                    </a:p>
                  </a:txBody>
                  <a:tcPr marL="8164" marR="8164" marT="8164"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a:solidFill>
                            <a:srgbClr val="000000"/>
                          </a:solidFill>
                          <a:latin typeface="Arial"/>
                        </a:rPr>
                        <a:t>0 - 24</a:t>
                      </a:r>
                    </a:p>
                  </a:txBody>
                  <a:tcPr marL="8164" marR="8164" marT="8164"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0" u="none" strike="noStrike" dirty="0" smtClean="0">
                          <a:solidFill>
                            <a:srgbClr val="000000"/>
                          </a:solidFill>
                          <a:latin typeface="Arial"/>
                        </a:rPr>
                        <a:t>Inventory Control</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1" u="none" strike="noStrike" dirty="0">
                          <a:solidFill>
                            <a:srgbClr val="000000"/>
                          </a:solidFill>
                          <a:latin typeface="Arial"/>
                        </a:rPr>
                        <a:t>Tier 3</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0" u="none" strike="noStrike">
                          <a:solidFill>
                            <a:srgbClr val="000000"/>
                          </a:solidFill>
                          <a:latin typeface="Arial"/>
                        </a:rPr>
                        <a:t>8</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900" b="0" i="0" u="none" strike="noStrike">
                          <a:solidFill>
                            <a:srgbClr val="000000"/>
                          </a:solidFill>
                          <a:latin typeface="Arial"/>
                        </a:rPr>
                        <a:t> </a:t>
                      </a:r>
                    </a:p>
                  </a:txBody>
                  <a:tcPr marL="8164" marR="8164" marT="816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latin typeface="Arial"/>
                        </a:rPr>
                        <a:t> </a:t>
                      </a:r>
                    </a:p>
                  </a:txBody>
                  <a:tcPr marL="8164" marR="8164" marT="8164" marB="0" anchor="b">
                    <a:lnL>
                      <a:noFill/>
                    </a:lnL>
                    <a:lnR>
                      <a:noFill/>
                    </a:lnR>
                    <a:lnT w="19050" cap="flat" cmpd="sng" algn="ctr">
                      <a:solidFill>
                        <a:srgbClr val="000000"/>
                      </a:solidFill>
                      <a:prstDash val="solid"/>
                      <a:round/>
                      <a:headEnd type="none" w="med" len="med"/>
                      <a:tailEnd type="none" w="med" len="med"/>
                    </a:lnT>
                    <a:lnB>
                      <a:noFill/>
                    </a:lnB>
                  </a:tcPr>
                </a:tc>
              </a:tr>
              <a:tr h="264127">
                <a:tc rowSpan="5">
                  <a:txBody>
                    <a:bodyPr/>
                    <a:lstStyle/>
                    <a:p>
                      <a:pPr algn="ctr" rtl="0" fontAlgn="ctr"/>
                      <a:r>
                        <a:rPr lang="en-US" sz="900" b="0" i="0" u="none" strike="noStrike" dirty="0">
                          <a:solidFill>
                            <a:srgbClr val="000000"/>
                          </a:solidFill>
                          <a:latin typeface="Arial"/>
                        </a:rPr>
                        <a:t>Job </a:t>
                      </a:r>
                      <a:r>
                        <a:rPr lang="en-US" sz="900" b="0" i="0" u="none" strike="noStrike" dirty="0" smtClean="0">
                          <a:solidFill>
                            <a:srgbClr val="000000"/>
                          </a:solidFill>
                          <a:latin typeface="Arial"/>
                        </a:rPr>
                        <a:t>Title, Job Function</a:t>
                      </a:r>
                      <a:endParaRPr lang="en-US" sz="900" b="0" i="0"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rtl="0" fontAlgn="ctr"/>
                      <a:r>
                        <a:rPr lang="en-US" sz="900" b="0" i="0" u="none" strike="noStrike">
                          <a:solidFill>
                            <a:srgbClr val="000000"/>
                          </a:solidFill>
                          <a:latin typeface="Arial"/>
                        </a:rPr>
                        <a:t>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rowSpan="5">
                  <a:txBody>
                    <a:bodyPr/>
                    <a:lstStyle/>
                    <a:p>
                      <a:pPr algn="ctr" rtl="0" fontAlgn="ctr"/>
                      <a:r>
                        <a:rPr lang="en-US" sz="900" b="0" i="0" u="none" strike="noStrike" dirty="0">
                          <a:solidFill>
                            <a:srgbClr val="000000"/>
                          </a:solidFill>
                          <a:latin typeface="Arial"/>
                        </a:rPr>
                        <a:t>30%</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8D8D8"/>
                    </a:solidFill>
                  </a:tcPr>
                </a:tc>
                <a:tc>
                  <a:txBody>
                    <a:bodyPr/>
                    <a:lstStyle/>
                    <a:p>
                      <a:pPr algn="l" rtl="0" fontAlgn="ctr"/>
                      <a:r>
                        <a:rPr lang="en-US" sz="900" b="0" i="1" u="none" strike="noStrike" dirty="0" smtClean="0">
                          <a:solidFill>
                            <a:srgbClr val="000000"/>
                          </a:solidFill>
                          <a:latin typeface="Arial"/>
                        </a:rPr>
                        <a:t>Plant</a:t>
                      </a:r>
                      <a:r>
                        <a:rPr lang="en-US" sz="900" b="0" i="1" u="none" strike="noStrike" baseline="0" dirty="0" smtClean="0">
                          <a:solidFill>
                            <a:srgbClr val="000000"/>
                          </a:solidFill>
                          <a:latin typeface="Arial"/>
                        </a:rPr>
                        <a:t> Manager</a:t>
                      </a:r>
                      <a:endParaRPr lang="en-US" sz="900" b="0" i="1"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ctr"/>
                      <a:r>
                        <a:rPr lang="en-US" sz="900" b="0" i="1" u="none" strike="noStrike">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smtClean="0">
                          <a:solidFill>
                            <a:srgbClr val="000000"/>
                          </a:solidFill>
                          <a:latin typeface="Arial"/>
                        </a:rPr>
                        <a:t>Engineers</a:t>
                      </a:r>
                      <a:endParaRPr lang="en-US" sz="900" b="0" i="1"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smtClean="0">
                          <a:solidFill>
                            <a:srgbClr val="000000"/>
                          </a:solidFill>
                          <a:latin typeface="Arial"/>
                        </a:rPr>
                        <a:t>Operations</a:t>
                      </a:r>
                      <a:endParaRPr lang="en-US" sz="900" b="0" i="1"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a:solidFill>
                            <a:srgbClr val="000000"/>
                          </a:solidFill>
                          <a:latin typeface="Arial"/>
                        </a:rPr>
                        <a:t>Tier 1</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a:solidFill>
                            <a:srgbClr val="000000"/>
                          </a:solidFill>
                          <a:latin typeface="Arial"/>
                        </a:rPr>
                        <a:t>30</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smtClean="0">
                          <a:solidFill>
                            <a:srgbClr val="000000"/>
                          </a:solidFill>
                          <a:latin typeface="Arial"/>
                        </a:rPr>
                        <a:t>Managers</a:t>
                      </a:r>
                      <a:endParaRPr lang="en-US" sz="900" b="0" i="1" u="none" strike="noStrike" dirty="0">
                        <a:solidFill>
                          <a:srgbClr val="000000"/>
                        </a:solidFill>
                        <a:latin typeface="Arial"/>
                      </a:endParaRP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ctr"/>
                      <a:r>
                        <a:rPr lang="en-US" sz="900" b="0" i="1" u="none" strike="noStrike">
                          <a:solidFill>
                            <a:srgbClr val="000000"/>
                          </a:solidFill>
                          <a:latin typeface="Arial"/>
                        </a:rPr>
                        <a:t>Tier 2</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a:solidFill>
                            <a:srgbClr val="000000"/>
                          </a:solidFill>
                          <a:latin typeface="Arial"/>
                        </a:rPr>
                        <a:t>15</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r>
              <a:tr h="26412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ctr"/>
                      <a:r>
                        <a:rPr lang="en-US" sz="900" b="0" i="1" u="none" strike="noStrike" dirty="0">
                          <a:solidFill>
                            <a:srgbClr val="000000"/>
                          </a:solidFill>
                          <a:latin typeface="Arial"/>
                        </a:rPr>
                        <a:t>Traffic Officer </a:t>
                      </a:r>
                    </a:p>
                  </a:txBody>
                  <a:tcPr marL="8164" marR="8164" marT="816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1" u="none" strike="noStrike">
                          <a:solidFill>
                            <a:srgbClr val="000000"/>
                          </a:solidFill>
                          <a:latin typeface="Arial"/>
                        </a:rPr>
                        <a:t>Tier 3</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a:solidFill>
                            <a:srgbClr val="000000"/>
                          </a:solidFill>
                          <a:latin typeface="Arial"/>
                        </a:rPr>
                        <a:t>8</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0" u="none" strike="noStrike">
                          <a:solidFill>
                            <a:srgbClr val="000000"/>
                          </a:solidFill>
                          <a:latin typeface="Arial"/>
                        </a:rPr>
                        <a:t> </a:t>
                      </a:r>
                    </a:p>
                  </a:txBody>
                  <a:tcPr marL="8164" marR="8164" marT="8164"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latin typeface="Arial"/>
                      </a:endParaRPr>
                    </a:p>
                  </a:txBody>
                  <a:tcPr marL="8164" marR="8164" marT="8164" marB="0" anchor="b">
                    <a:lnL>
                      <a:noFill/>
                    </a:lnL>
                    <a:lnR>
                      <a:noFill/>
                    </a:lnR>
                    <a:lnT>
                      <a:noFill/>
                    </a:lnT>
                    <a:lnB>
                      <a:noFill/>
                    </a:lnB>
                  </a:tcPr>
                </a:tc>
                <a:tc>
                  <a:txBody>
                    <a:bodyPr/>
                    <a:lstStyle/>
                    <a:p>
                      <a:pPr algn="l" fontAlgn="b"/>
                      <a:endParaRPr lang="en-US" sz="900" b="0" i="0" u="none" strike="noStrike" dirty="0">
                        <a:solidFill>
                          <a:srgbClr val="000000"/>
                        </a:solidFill>
                        <a:latin typeface="Arial"/>
                      </a:endParaRPr>
                    </a:p>
                  </a:txBody>
                  <a:tcPr marL="8164" marR="8164" marT="8164"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44699"/>
            <a:ext cx="9144000" cy="685800"/>
          </a:xfrm>
        </p:spPr>
        <p:txBody>
          <a:bodyPr rtlCol="0">
            <a:normAutofit/>
          </a:bodyPr>
          <a:lstStyle/>
          <a:p>
            <a:pPr eaLnBrk="1" fontAlgn="auto" hangingPunct="1">
              <a:spcAft>
                <a:spcPts val="0"/>
              </a:spcAft>
              <a:defRPr/>
            </a:pPr>
            <a:r>
              <a:rPr lang="en-US" dirty="0" smtClean="0">
                <a:solidFill>
                  <a:schemeClr val="tx1"/>
                </a:solidFill>
              </a:rPr>
              <a:t>Lead Scoring - Evaluating </a:t>
            </a:r>
            <a:r>
              <a:rPr lang="en-US" dirty="0">
                <a:solidFill>
                  <a:schemeClr val="tx1"/>
                </a:solidFill>
              </a:rPr>
              <a:t>Implicit Scores (Activity)</a:t>
            </a:r>
          </a:p>
        </p:txBody>
      </p:sp>
      <p:sp>
        <p:nvSpPr>
          <p:cNvPr id="14339" name="TextBox 3"/>
          <p:cNvSpPr txBox="1">
            <a:spLocks noChangeArrowheads="1"/>
          </p:cNvSpPr>
          <p:nvPr/>
        </p:nvSpPr>
        <p:spPr bwMode="auto">
          <a:xfrm>
            <a:off x="76200" y="762000"/>
            <a:ext cx="8991600" cy="1938338"/>
          </a:xfrm>
          <a:prstGeom prst="rect">
            <a:avLst/>
          </a:prstGeom>
          <a:noFill/>
          <a:ln w="9525">
            <a:noFill/>
            <a:miter lim="800000"/>
            <a:headEnd/>
            <a:tailEnd/>
          </a:ln>
        </p:spPr>
        <p:txBody>
          <a:bodyPr>
            <a:spAutoFit/>
          </a:bodyPr>
          <a:lstStyle/>
          <a:p>
            <a:pPr>
              <a:defRPr/>
            </a:pPr>
            <a:r>
              <a:rPr lang="en-US" sz="2000" spc="-100" dirty="0">
                <a:latin typeface="Arial Narrow" pitchFamily="34" charset="0"/>
                <a:ea typeface="ＭＳ Ｐゴシック"/>
                <a:cs typeface="ＭＳ Ｐゴシック"/>
              </a:rPr>
              <a:t>Engagement: </a:t>
            </a:r>
            <a:r>
              <a:rPr lang="en-US" sz="2000" dirty="0">
                <a:latin typeface="Arial Narrow" pitchFamily="34" charset="0"/>
                <a:ea typeface="ＭＳ Ｐゴシック"/>
                <a:cs typeface="ＭＳ Ｐゴシック"/>
              </a:rPr>
              <a:t>Behavior such as web visits and responsiveness to promotions, etc.</a:t>
            </a:r>
          </a:p>
          <a:p>
            <a:pPr>
              <a:defRPr/>
            </a:pPr>
            <a:r>
              <a:rPr lang="en-US" sz="2000" dirty="0">
                <a:latin typeface="Arial Narrow" pitchFamily="34" charset="0"/>
              </a:rPr>
              <a:t>The activity that tells us this person may want to do business with us.</a:t>
            </a:r>
          </a:p>
          <a:p>
            <a:pPr>
              <a:defRPr/>
            </a:pPr>
            <a:r>
              <a:rPr lang="en-US" sz="2000" dirty="0">
                <a:latin typeface="Arial Narrow" pitchFamily="34" charset="0"/>
              </a:rPr>
              <a:t>Key Elements in Evaluating Activity</a:t>
            </a:r>
          </a:p>
          <a:p>
            <a:pPr lvl="1">
              <a:buFontTx/>
              <a:buBlip>
                <a:blip r:embed="rId2"/>
              </a:buBlip>
              <a:defRPr/>
            </a:pPr>
            <a:r>
              <a:rPr lang="en-US" sz="2000" dirty="0">
                <a:latin typeface="Arial Narrow" pitchFamily="34" charset="0"/>
              </a:rPr>
              <a:t>  Recency</a:t>
            </a:r>
          </a:p>
          <a:p>
            <a:pPr lvl="1">
              <a:buFontTx/>
              <a:buBlip>
                <a:blip r:embed="rId2"/>
              </a:buBlip>
              <a:defRPr/>
            </a:pPr>
            <a:r>
              <a:rPr lang="en-US" sz="2000" dirty="0">
                <a:latin typeface="Arial Narrow" pitchFamily="34" charset="0"/>
              </a:rPr>
              <a:t>  Activity Type</a:t>
            </a:r>
          </a:p>
          <a:p>
            <a:pPr>
              <a:defRPr/>
            </a:pPr>
            <a:endParaRPr lang="en-US" sz="2000" dirty="0">
              <a:latin typeface="+mj-lt"/>
            </a:endParaRPr>
          </a:p>
        </p:txBody>
      </p:sp>
      <p:graphicFrame>
        <p:nvGraphicFramePr>
          <p:cNvPr id="7" name="Table 6"/>
          <p:cNvGraphicFramePr>
            <a:graphicFrameLocks noGrp="1"/>
          </p:cNvGraphicFramePr>
          <p:nvPr/>
        </p:nvGraphicFramePr>
        <p:xfrm>
          <a:off x="381000" y="2700338"/>
          <a:ext cx="8381999" cy="3505201"/>
        </p:xfrm>
        <a:graphic>
          <a:graphicData uri="http://schemas.openxmlformats.org/drawingml/2006/table">
            <a:tbl>
              <a:tblPr/>
              <a:tblGrid>
                <a:gridCol w="2303523"/>
                <a:gridCol w="703587"/>
                <a:gridCol w="828883"/>
                <a:gridCol w="1143731"/>
                <a:gridCol w="520461"/>
                <a:gridCol w="857798"/>
                <a:gridCol w="269870"/>
                <a:gridCol w="799968"/>
                <a:gridCol w="954178"/>
              </a:tblGrid>
              <a:tr h="192536">
                <a:tc gridSpan="9">
                  <a:txBody>
                    <a:bodyPr/>
                    <a:lstStyle/>
                    <a:p>
                      <a:pPr algn="l" fontAlgn="b"/>
                      <a:r>
                        <a:rPr lang="en-US" sz="900" b="1" i="0" u="none" strike="noStrike" dirty="0">
                          <a:solidFill>
                            <a:srgbClr val="FFFFFF"/>
                          </a:solidFill>
                          <a:latin typeface="Arial"/>
                        </a:rPr>
                        <a:t>Engagement</a:t>
                      </a:r>
                    </a:p>
                  </a:txBody>
                  <a:tcPr marL="7002" marR="7002" marT="7002" marB="0" anchor="b">
                    <a:lnL>
                      <a:noFill/>
                    </a:lnL>
                    <a:lnR>
                      <a:noFill/>
                    </a:lnR>
                    <a:lnT>
                      <a:noFill/>
                    </a:lnT>
                    <a:lnB>
                      <a:noFill/>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2536">
                <a:tc>
                  <a:txBody>
                    <a:bodyPr/>
                    <a:lstStyle/>
                    <a:p>
                      <a:pPr algn="ctr" fontAlgn="ctr"/>
                      <a:r>
                        <a:rPr lang="en-US" sz="900" b="1" i="0" u="none" strike="noStrike" dirty="0">
                          <a:latin typeface="Arial"/>
                        </a:rPr>
                        <a:t>Category</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Ranking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Weighting</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Time Frame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1" i="0" u="none" strike="noStrike" dirty="0">
                          <a:latin typeface="Arial"/>
                        </a:rPr>
                        <a:t>Max Score</a:t>
                      </a:r>
                    </a:p>
                  </a:txBody>
                  <a:tcPr marL="7002" marR="7002" marT="7002" marB="0" anchor="ctr">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900" b="1" i="0" u="none" strike="noStrike" dirty="0">
                          <a:latin typeface="Arial"/>
                        </a:rPr>
                        <a:t>Engagement</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192536">
                <a:tc rowSpan="3">
                  <a:txBody>
                    <a:bodyPr/>
                    <a:lstStyle/>
                    <a:p>
                      <a:pPr algn="ctr" fontAlgn="ctr"/>
                      <a:r>
                        <a:rPr lang="en-US" sz="900" b="0" i="0" u="none" strike="noStrike" dirty="0">
                          <a:latin typeface="Arial"/>
                        </a:rPr>
                        <a:t>High Touch Event Participation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1</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&lt; 6 Months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30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1</a:t>
                      </a:r>
                    </a:p>
                  </a:txBody>
                  <a:tcPr marL="7002" marR="7002" marT="7002"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75 - 100</a:t>
                      </a:r>
                    </a:p>
                  </a:txBody>
                  <a:tcPr marL="7002" marR="7002" marT="7002"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b"/>
                      <a:r>
                        <a:rPr lang="en-US" sz="900" b="0" i="0" u="none" strike="noStrike" dirty="0">
                          <a:latin typeface="Arial"/>
                        </a:rPr>
                        <a:t>50 - 74</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F2F2F2"/>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3</a:t>
                      </a: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solidFill>
                      <a:srgbClr val="D8D8D8"/>
                    </a:solidFill>
                  </a:tcPr>
                </a:tc>
                <a:tc>
                  <a:txBody>
                    <a:bodyPr/>
                    <a:lstStyle/>
                    <a:p>
                      <a:pPr algn="ctr" fontAlgn="b"/>
                      <a:r>
                        <a:rPr lang="en-US" sz="900" b="0" i="0" u="none" strike="noStrike" dirty="0">
                          <a:latin typeface="Arial"/>
                        </a:rPr>
                        <a:t>25 - 49</a:t>
                      </a:r>
                    </a:p>
                  </a:txBody>
                  <a:tcPr marL="7002" marR="7002" marT="7002" marB="0" anchor="b">
                    <a:lnL>
                      <a:noFill/>
                    </a:lnL>
                    <a:lnR w="19050" cap="flat" cmpd="sng" algn="ctr">
                      <a:solidFill>
                        <a:srgbClr val="000000"/>
                      </a:solidFill>
                      <a:prstDash val="solid"/>
                      <a:round/>
                      <a:headEnd type="none" w="med" len="med"/>
                      <a:tailEnd type="none" w="med" len="med"/>
                    </a:lnR>
                    <a:lnT>
                      <a:noFill/>
                    </a:lnT>
                    <a:lnB>
                      <a:noFill/>
                    </a:lnB>
                    <a:solidFill>
                      <a:srgbClr val="D8D8D8"/>
                    </a:solidFill>
                  </a:tcPr>
                </a:tc>
              </a:tr>
              <a:tr h="192536">
                <a:tc rowSpan="3">
                  <a:txBody>
                    <a:bodyPr/>
                    <a:lstStyle/>
                    <a:p>
                      <a:pPr algn="ctr" fontAlgn="ctr"/>
                      <a:r>
                        <a:rPr lang="en-US" sz="900" b="0" i="0" u="none" strike="noStrike" dirty="0">
                          <a:latin typeface="Arial"/>
                        </a:rPr>
                        <a:t>Form Submission</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25%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25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0 - 24</a:t>
                      </a:r>
                    </a:p>
                  </a:txBody>
                  <a:tcPr marL="7002" marR="7002" marT="700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w="19050" cap="flat" cmpd="sng" algn="ctr">
                      <a:solidFill>
                        <a:srgbClr val="000000"/>
                      </a:solidFill>
                      <a:prstDash val="solid"/>
                      <a:round/>
                      <a:headEnd type="none" w="med" len="med"/>
                      <a:tailEnd type="none" w="med" len="med"/>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Visited High Value Web Content</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3</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rowSpan="3">
                  <a:txBody>
                    <a:bodyPr/>
                    <a:lstStyle/>
                    <a:p>
                      <a:pPr algn="ctr" fontAlgn="ctr"/>
                      <a:r>
                        <a:rPr lang="en-US" sz="900" b="0" i="0" u="none" strike="noStrike" dirty="0">
                          <a:latin typeface="Arial"/>
                        </a:rPr>
                        <a:t>20%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ctr" fontAlgn="b"/>
                      <a:r>
                        <a:rPr lang="en-US" sz="900" b="0" i="0" u="none" strike="noStrike" dirty="0">
                          <a:latin typeface="Arial"/>
                        </a:rPr>
                        <a:t>20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636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3+ Website Visits</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4</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3">
                  <a:txBody>
                    <a:bodyPr/>
                    <a:lstStyle/>
                    <a:p>
                      <a:pPr algn="ctr" fontAlgn="ctr"/>
                      <a:r>
                        <a:rPr lang="en-US" sz="900" b="0" i="0" u="none" strike="noStrike" dirty="0">
                          <a:latin typeface="Arial"/>
                        </a:rPr>
                        <a:t>15%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b"/>
                      <a:r>
                        <a:rPr lang="en-US" sz="900" b="0" i="0" u="none" strike="noStrike" dirty="0">
                          <a:latin typeface="Arial"/>
                        </a:rPr>
                        <a:t>15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8</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30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4</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rowSpan="3">
                  <a:txBody>
                    <a:bodyPr/>
                    <a:lstStyle/>
                    <a:p>
                      <a:pPr algn="ctr" fontAlgn="ctr"/>
                      <a:r>
                        <a:rPr lang="en-US" sz="900" b="0" i="0" u="none" strike="noStrike" dirty="0">
                          <a:latin typeface="Arial"/>
                        </a:rPr>
                        <a:t>Email Click Through</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5</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rowSpan="3">
                  <a:txBody>
                    <a:bodyPr/>
                    <a:lstStyle/>
                    <a:p>
                      <a:pPr algn="ctr" fontAlgn="ctr"/>
                      <a:r>
                        <a:rPr lang="en-US" sz="900" b="0" i="0" u="none" strike="noStrike" dirty="0">
                          <a:latin typeface="Arial"/>
                        </a:rPr>
                        <a:t>10%</a:t>
                      </a:r>
                    </a:p>
                  </a:txBody>
                  <a:tcPr marL="7002" marR="7002" marT="7002"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0" i="1" u="none" strike="noStrike" dirty="0">
                          <a:latin typeface="Arial"/>
                        </a:rPr>
                        <a:t>3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ctr" fontAlgn="b"/>
                      <a:r>
                        <a:rPr lang="en-US" sz="900" b="0" i="0" u="none" strike="noStrike" dirty="0">
                          <a:latin typeface="Arial"/>
                        </a:rPr>
                        <a:t>10</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253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7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5</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19636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1" u="none" strike="noStrike" dirty="0">
                          <a:latin typeface="Arial"/>
                        </a:rPr>
                        <a:t>14 days</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2</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r h="224423">
                <a:tc>
                  <a:txBody>
                    <a:bodyPr/>
                    <a:lstStyle/>
                    <a:p>
                      <a:pPr algn="l" fontAlgn="b"/>
                      <a:r>
                        <a:rPr lang="en-US" sz="900" b="0" i="0" u="none" strike="noStrike" dirty="0">
                          <a:latin typeface="Arial"/>
                        </a:rPr>
                        <a:t> </a:t>
                      </a:r>
                    </a:p>
                  </a:txBody>
                  <a:tcPr marL="7002" marR="7002" marT="700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900" b="0" i="1" u="none" strike="noStrike" dirty="0">
                          <a:latin typeface="Arial"/>
                        </a:rPr>
                        <a:t>Total Possible</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 </a:t>
                      </a:r>
                    </a:p>
                  </a:txBody>
                  <a:tcPr marL="7002" marR="7002" marT="700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900" b="0" i="0" u="none" strike="noStrike" dirty="0">
                          <a:latin typeface="Arial"/>
                        </a:rPr>
                        <a:t>100</a:t>
                      </a:r>
                    </a:p>
                  </a:txBody>
                  <a:tcPr marL="7002" marR="7002" marT="700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900" b="0" i="0" u="none" strike="noStrike" dirty="0">
                        <a:latin typeface="Arial"/>
                      </a:endParaRPr>
                    </a:p>
                  </a:txBody>
                  <a:tcPr marL="7002" marR="7002" marT="700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c>
                  <a:txBody>
                    <a:bodyPr/>
                    <a:lstStyle/>
                    <a:p>
                      <a:pPr algn="l" fontAlgn="b"/>
                      <a:endParaRPr lang="en-US" sz="900" b="0" i="0" u="none" strike="noStrike" dirty="0">
                        <a:latin typeface="Arial"/>
                      </a:endParaRPr>
                    </a:p>
                  </a:txBody>
                  <a:tcPr marL="7002" marR="7002" marT="7002" marB="0" anchor="b">
                    <a:lnL>
                      <a:noFill/>
                    </a:lnL>
                    <a:lnR>
                      <a:noFill/>
                    </a:lnR>
                    <a:lnT>
                      <a:noFill/>
                    </a:lnT>
                    <a:lnB>
                      <a:noFill/>
                    </a:lnB>
                  </a:tcPr>
                </a:tc>
              </a:tr>
            </a:tbl>
          </a:graphicData>
        </a:graphic>
      </p:graphicFrame>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93183"/>
            <a:ext cx="8229600" cy="762000"/>
          </a:xfrm>
        </p:spPr>
        <p:txBody>
          <a:bodyPr/>
          <a:lstStyle/>
          <a:p>
            <a:r>
              <a:rPr lang="en-US" dirty="0" smtClean="0">
                <a:solidFill>
                  <a:schemeClr val="tx1"/>
                </a:solidFill>
              </a:rPr>
              <a:t>Lead Scoring - Process Steps</a:t>
            </a:r>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13</a:t>
            </a:fld>
            <a:endParaRPr lang="en-US" dirty="0"/>
          </a:p>
        </p:txBody>
      </p:sp>
      <p:graphicFrame>
        <p:nvGraphicFramePr>
          <p:cNvPr id="6" name="Table 5"/>
          <p:cNvGraphicFramePr>
            <a:graphicFrameLocks noGrp="1"/>
          </p:cNvGraphicFramePr>
          <p:nvPr/>
        </p:nvGraphicFramePr>
        <p:xfrm>
          <a:off x="1524000" y="1822943"/>
          <a:ext cx="6095999" cy="3212114"/>
        </p:xfrm>
        <a:graphic>
          <a:graphicData uri="http://schemas.openxmlformats.org/drawingml/2006/table">
            <a:tbl>
              <a:tblPr/>
              <a:tblGrid>
                <a:gridCol w="468923"/>
                <a:gridCol w="468923"/>
                <a:gridCol w="468923"/>
                <a:gridCol w="468923"/>
                <a:gridCol w="468923"/>
                <a:gridCol w="468923"/>
                <a:gridCol w="468923"/>
                <a:gridCol w="468923"/>
                <a:gridCol w="468923"/>
                <a:gridCol w="468923"/>
                <a:gridCol w="468923"/>
                <a:gridCol w="468923"/>
                <a:gridCol w="468923"/>
              </a:tblGrid>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gridSpan="2">
                  <a:txBody>
                    <a:bodyPr/>
                    <a:lstStyle/>
                    <a:p>
                      <a:pPr algn="ctr" fontAlgn="b"/>
                      <a:r>
                        <a:rPr lang="en-US" sz="800" b="1" i="0" u="none" strike="noStrike">
                          <a:solidFill>
                            <a:srgbClr val="000000"/>
                          </a:solidFill>
                          <a:latin typeface="Calibri"/>
                        </a:rPr>
                        <a:t>Scoring</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gridSpan="2">
                  <a:txBody>
                    <a:bodyPr/>
                    <a:lstStyle/>
                    <a:p>
                      <a:pPr algn="ctr" fontAlgn="b"/>
                      <a:r>
                        <a:rPr lang="en-US" sz="800" b="1" i="0" u="none" strike="noStrike">
                          <a:solidFill>
                            <a:srgbClr val="000000"/>
                          </a:solidFill>
                          <a:latin typeface="Calibri"/>
                        </a:rPr>
                        <a:t>Evaluate Score</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gridSpan="3">
                  <a:txBody>
                    <a:bodyPr/>
                    <a:lstStyle/>
                    <a:p>
                      <a:pPr algn="l" fontAlgn="b"/>
                      <a:r>
                        <a:rPr lang="en-US" sz="800" b="1" i="0" u="none" strike="noStrike">
                          <a:solidFill>
                            <a:srgbClr val="000000"/>
                          </a:solidFill>
                          <a:latin typeface="Calibri"/>
                        </a:rPr>
                        <a:t>           System Action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ctr" fontAlgn="b"/>
                      <a:r>
                        <a:rPr lang="en-US" sz="800" b="1" i="0" u="none" strike="noStrike">
                          <a:solidFill>
                            <a:srgbClr val="000000"/>
                          </a:solidFill>
                          <a:latin typeface="Calibri"/>
                        </a:rPr>
                        <a:t>Agent Action</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1"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281354">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600" b="0" i="0" u="none" strike="noStrike">
                          <a:solidFill>
                            <a:srgbClr val="FFFFFF"/>
                          </a:solidFill>
                          <a:latin typeface="Calibri"/>
                        </a:rPr>
                        <a:t>Explicit Criterai  Evaluated </a:t>
                      </a: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r>
              <a:tr h="146538">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8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
        <p:nvSpPr>
          <p:cNvPr id="7" name="Rectangle 6"/>
          <p:cNvSpPr/>
          <p:nvPr/>
        </p:nvSpPr>
        <p:spPr>
          <a:xfrm>
            <a:off x="1468922" y="1504951"/>
            <a:ext cx="1225826" cy="76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a:t>Lead Fills Out</a:t>
            </a:r>
            <a:r>
              <a:rPr lang="en-US" sz="1100" baseline="0"/>
              <a:t> Form, Download or Takes Action from Email</a:t>
            </a:r>
            <a:endParaRPr lang="en-US" sz="1100"/>
          </a:p>
        </p:txBody>
      </p:sp>
      <p:sp>
        <p:nvSpPr>
          <p:cNvPr id="8" name="Diamond 7"/>
          <p:cNvSpPr/>
          <p:nvPr/>
        </p:nvSpPr>
        <p:spPr>
          <a:xfrm>
            <a:off x="1447800" y="2688950"/>
            <a:ext cx="1266825" cy="1047750"/>
          </a:xfrm>
          <a:prstGeom prst="diamon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a:t>Explicit</a:t>
            </a:r>
            <a:r>
              <a:rPr lang="en-US" sz="800" baseline="0"/>
              <a:t> Criteria  Evaluated</a:t>
            </a:r>
            <a:endParaRPr lang="en-US" sz="800"/>
          </a:p>
        </p:txBody>
      </p:sp>
      <p:sp>
        <p:nvSpPr>
          <p:cNvPr id="9" name="Diamond 8"/>
          <p:cNvSpPr/>
          <p:nvPr/>
        </p:nvSpPr>
        <p:spPr>
          <a:xfrm>
            <a:off x="1447801" y="3927200"/>
            <a:ext cx="1266825" cy="1047750"/>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a:t>Implicit</a:t>
            </a:r>
            <a:r>
              <a:rPr lang="en-US" sz="800" baseline="0"/>
              <a:t> Criteria  Evaluated</a:t>
            </a:r>
            <a:endParaRPr lang="en-US" sz="800"/>
          </a:p>
        </p:txBody>
      </p:sp>
      <p:sp>
        <p:nvSpPr>
          <p:cNvPr id="10" name="Rectangle 9"/>
          <p:cNvSpPr/>
          <p:nvPr/>
        </p:nvSpPr>
        <p:spPr>
          <a:xfrm>
            <a:off x="3314701" y="3631925"/>
            <a:ext cx="1190625"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a:solidFill>
                  <a:schemeClr val="bg1"/>
                </a:solidFill>
              </a:rPr>
              <a:t>C</a:t>
            </a:r>
          </a:p>
          <a:p>
            <a:pPr algn="ctr"/>
            <a:r>
              <a:rPr lang="en-US" sz="1400" b="1">
                <a:solidFill>
                  <a:schemeClr val="bg1"/>
                </a:solidFill>
              </a:rPr>
              <a:t>20-39</a:t>
            </a:r>
          </a:p>
        </p:txBody>
      </p:sp>
      <p:sp>
        <p:nvSpPr>
          <p:cNvPr id="11" name="Rectangle 10"/>
          <p:cNvSpPr/>
          <p:nvPr/>
        </p:nvSpPr>
        <p:spPr>
          <a:xfrm>
            <a:off x="3305176" y="2774675"/>
            <a:ext cx="1209675" cy="561975"/>
          </a:xfrm>
          <a:prstGeom prst="rect">
            <a:avLst/>
          </a:prstGeom>
          <a:solidFill>
            <a:schemeClr val="accent5">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a:solidFill>
                  <a:schemeClr val="bg1"/>
                </a:solidFill>
              </a:rPr>
              <a:t>B</a:t>
            </a:r>
          </a:p>
          <a:p>
            <a:pPr algn="ctr"/>
            <a:r>
              <a:rPr lang="en-US" sz="1400" b="1">
                <a:solidFill>
                  <a:schemeClr val="bg1"/>
                </a:solidFill>
              </a:rPr>
              <a:t>40-69</a:t>
            </a:r>
          </a:p>
        </p:txBody>
      </p:sp>
      <p:sp>
        <p:nvSpPr>
          <p:cNvPr id="12" name="Rectangle 11"/>
          <p:cNvSpPr/>
          <p:nvPr/>
        </p:nvSpPr>
        <p:spPr>
          <a:xfrm>
            <a:off x="3314701" y="2012675"/>
            <a:ext cx="1209675" cy="54292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a:t>A </a:t>
            </a:r>
          </a:p>
          <a:p>
            <a:pPr algn="ctr"/>
            <a:r>
              <a:rPr lang="en-US" sz="1400" b="1"/>
              <a:t>&gt;=70</a:t>
            </a:r>
          </a:p>
        </p:txBody>
      </p:sp>
      <p:sp>
        <p:nvSpPr>
          <p:cNvPr id="13" name="Rectangle 12"/>
          <p:cNvSpPr/>
          <p:nvPr/>
        </p:nvSpPr>
        <p:spPr>
          <a:xfrm>
            <a:off x="3314701" y="4365350"/>
            <a:ext cx="1209675" cy="5715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a:solidFill>
                  <a:schemeClr val="bg1"/>
                </a:solidFill>
              </a:rPr>
              <a:t>D</a:t>
            </a:r>
          </a:p>
        </p:txBody>
      </p:sp>
      <p:sp>
        <p:nvSpPr>
          <p:cNvPr id="14" name="Rectangle 13"/>
          <p:cNvSpPr/>
          <p:nvPr/>
        </p:nvSpPr>
        <p:spPr>
          <a:xfrm>
            <a:off x="5133975" y="1907900"/>
            <a:ext cx="1485901" cy="74295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a:t>Send to Sales for Immediate Follow-up</a:t>
            </a:r>
          </a:p>
        </p:txBody>
      </p:sp>
      <p:sp>
        <p:nvSpPr>
          <p:cNvPr id="15" name="Rectangle 14"/>
          <p:cNvSpPr/>
          <p:nvPr/>
        </p:nvSpPr>
        <p:spPr>
          <a:xfrm>
            <a:off x="6962776" y="2060300"/>
            <a:ext cx="1123949" cy="45719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50" b="0"/>
              <a:t>Sales rep should contact ASAP</a:t>
            </a:r>
          </a:p>
        </p:txBody>
      </p:sp>
      <p:sp>
        <p:nvSpPr>
          <p:cNvPr id="16" name="Rectangle 15"/>
          <p:cNvSpPr/>
          <p:nvPr/>
        </p:nvSpPr>
        <p:spPr>
          <a:xfrm>
            <a:off x="5133976" y="2736576"/>
            <a:ext cx="1466850" cy="723900"/>
          </a:xfrm>
          <a:prstGeom prst="rect">
            <a:avLst/>
          </a:prstGeom>
          <a:solidFill>
            <a:schemeClr val="accent5">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a:solidFill>
                  <a:schemeClr val="bg1"/>
                </a:solidFill>
                <a:latin typeface="+mn-lt"/>
                <a:ea typeface="+mn-ea"/>
                <a:cs typeface="+mn-cs"/>
              </a:rPr>
              <a:t>Send to Demand Gen</a:t>
            </a:r>
            <a:r>
              <a:rPr lang="en-US" sz="1100" b="1" baseline="0">
                <a:solidFill>
                  <a:schemeClr val="bg1"/>
                </a:solidFill>
                <a:latin typeface="+mn-lt"/>
                <a:ea typeface="+mn-ea"/>
                <a:cs typeface="+mn-cs"/>
              </a:rPr>
              <a:t> Cycle (Justify)</a:t>
            </a:r>
            <a:endParaRPr lang="en-US" sz="1100" b="1">
              <a:solidFill>
                <a:schemeClr val="bg1"/>
              </a:solidFill>
              <a:latin typeface="+mn-lt"/>
              <a:ea typeface="+mn-ea"/>
              <a:cs typeface="+mn-cs"/>
            </a:endParaRPr>
          </a:p>
        </p:txBody>
      </p:sp>
      <p:sp>
        <p:nvSpPr>
          <p:cNvPr id="17" name="Rectangle 16"/>
          <p:cNvSpPr/>
          <p:nvPr/>
        </p:nvSpPr>
        <p:spPr>
          <a:xfrm>
            <a:off x="5133976" y="3546200"/>
            <a:ext cx="1447800" cy="666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a:solidFill>
                  <a:schemeClr val="bg1"/>
                </a:solidFill>
              </a:rPr>
              <a:t>Send to Demand Gen</a:t>
            </a:r>
            <a:r>
              <a:rPr lang="en-US" sz="1100" b="1" baseline="0">
                <a:solidFill>
                  <a:schemeClr val="bg1"/>
                </a:solidFill>
              </a:rPr>
              <a:t> Cycle (Evaluate)</a:t>
            </a:r>
            <a:endParaRPr lang="en-US" sz="1100" b="1">
              <a:solidFill>
                <a:schemeClr val="bg1"/>
              </a:solidFill>
            </a:endParaRPr>
          </a:p>
        </p:txBody>
      </p:sp>
      <p:sp>
        <p:nvSpPr>
          <p:cNvPr id="18" name="Rectangle 17"/>
          <p:cNvSpPr/>
          <p:nvPr/>
        </p:nvSpPr>
        <p:spPr>
          <a:xfrm>
            <a:off x="5157167" y="4289150"/>
            <a:ext cx="1454426" cy="685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a:solidFill>
                  <a:schemeClr val="bg1"/>
                </a:solidFill>
              </a:rPr>
              <a:t>Send to Demand Gen Cycle (Introduction)</a:t>
            </a:r>
          </a:p>
        </p:txBody>
      </p:sp>
      <p:sp>
        <p:nvSpPr>
          <p:cNvPr id="19" name="Oval 18"/>
          <p:cNvSpPr/>
          <p:nvPr/>
        </p:nvSpPr>
        <p:spPr>
          <a:xfrm>
            <a:off x="7068378" y="3670025"/>
            <a:ext cx="546238"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b="1" dirty="0"/>
              <a:t>A</a:t>
            </a:r>
          </a:p>
        </p:txBody>
      </p:sp>
      <p:cxnSp>
        <p:nvCxnSpPr>
          <p:cNvPr id="20" name="Straight Arrow Connector 19"/>
          <p:cNvCxnSpPr/>
          <p:nvPr/>
        </p:nvCxnSpPr>
        <p:spPr>
          <a:xfrm flipV="1">
            <a:off x="4524376" y="2279375"/>
            <a:ext cx="609599" cy="4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524376" y="3108050"/>
            <a:ext cx="609599" cy="4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05326" y="3812900"/>
            <a:ext cx="609599" cy="4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95801" y="4698725"/>
            <a:ext cx="609599" cy="4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619876" y="2279375"/>
            <a:ext cx="342900" cy="9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600826" y="3146150"/>
            <a:ext cx="342900" cy="9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49693" y="3889100"/>
            <a:ext cx="376859" cy="1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600826" y="4613000"/>
            <a:ext cx="342900" cy="9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873008" y="2475776"/>
            <a:ext cx="422000" cy="4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1984377" y="3830362"/>
            <a:ext cx="180181" cy="13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301" y="3555725"/>
            <a:ext cx="847726"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a:t>Lead Scoring Engine</a:t>
            </a:r>
          </a:p>
        </p:txBody>
      </p:sp>
      <p:sp>
        <p:nvSpPr>
          <p:cNvPr id="31" name="Left Brace 30"/>
          <p:cNvSpPr/>
          <p:nvPr/>
        </p:nvSpPr>
        <p:spPr>
          <a:xfrm>
            <a:off x="2981327" y="2203175"/>
            <a:ext cx="295273" cy="2486025"/>
          </a:xfrm>
          <a:prstGeom prst="leftBrace">
            <a:avLst>
              <a:gd name="adj1" fmla="val 8333"/>
              <a:gd name="adj2" fmla="val 905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cxnSp>
        <p:nvCxnSpPr>
          <p:cNvPr id="32" name="Straight Connector 31"/>
          <p:cNvCxnSpPr/>
          <p:nvPr/>
        </p:nvCxnSpPr>
        <p:spPr>
          <a:xfrm>
            <a:off x="2714626" y="4451075"/>
            <a:ext cx="266701" cy="3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133726" y="3055663"/>
            <a:ext cx="17145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114676" y="3936725"/>
            <a:ext cx="17145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914402" y="1755501"/>
            <a:ext cx="428624" cy="3524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a:t>A</a:t>
            </a:r>
          </a:p>
        </p:txBody>
      </p:sp>
      <p:cxnSp>
        <p:nvCxnSpPr>
          <p:cNvPr id="36" name="Straight Arrow Connector 35"/>
          <p:cNvCxnSpPr/>
          <p:nvPr/>
        </p:nvCxnSpPr>
        <p:spPr>
          <a:xfrm flipV="1">
            <a:off x="1323976" y="1946000"/>
            <a:ext cx="171450" cy="4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067966" y="4403864"/>
            <a:ext cx="546238"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b="1"/>
              <a:t>A</a:t>
            </a:r>
          </a:p>
        </p:txBody>
      </p:sp>
      <p:sp>
        <p:nvSpPr>
          <p:cNvPr id="38" name="Rectangle 37"/>
          <p:cNvSpPr/>
          <p:nvPr/>
        </p:nvSpPr>
        <p:spPr>
          <a:xfrm>
            <a:off x="6968574" y="2821885"/>
            <a:ext cx="1167848" cy="571501"/>
          </a:xfrm>
          <a:prstGeom prst="rect">
            <a:avLst/>
          </a:prstGeom>
          <a:solidFill>
            <a:schemeClr val="accent5">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1">
                <a:solidFill>
                  <a:schemeClr val="bg1"/>
                </a:solidFill>
              </a:rPr>
              <a:t>Transparency</a:t>
            </a:r>
            <a:r>
              <a:rPr lang="en-US" sz="1000" b="1" baseline="0">
                <a:solidFill>
                  <a:schemeClr val="bg1"/>
                </a:solidFill>
              </a:rPr>
              <a:t> to SP Sales</a:t>
            </a:r>
            <a:endParaRPr lang="en-US" sz="1000" b="1">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latin typeface="Arial Narrow" pitchFamily="34" charset="0"/>
                <a:cs typeface="Arial Narrow" pitchFamily="34" charset="0"/>
              </a:rPr>
              <a:t>Custom Eloqua Dashboards</a:t>
            </a:r>
          </a:p>
        </p:txBody>
      </p:sp>
      <p:pic>
        <p:nvPicPr>
          <p:cNvPr id="13317" name="Picture 6"/>
          <p:cNvPicPr>
            <a:picLocks noChangeAspect="1" noChangeArrowheads="1"/>
          </p:cNvPicPr>
          <p:nvPr/>
        </p:nvPicPr>
        <p:blipFill>
          <a:blip r:embed="rId2"/>
          <a:srcRect/>
          <a:stretch>
            <a:fillRect/>
          </a:stretch>
        </p:blipFill>
        <p:spPr bwMode="auto">
          <a:xfrm>
            <a:off x="2286000" y="1371600"/>
            <a:ext cx="3232387" cy="2111375"/>
          </a:xfrm>
          <a:prstGeom prst="rect">
            <a:avLst/>
          </a:prstGeom>
          <a:noFill/>
          <a:ln w="9525">
            <a:noFill/>
            <a:miter lim="800000"/>
            <a:headEnd/>
            <a:tailEnd/>
          </a:ln>
        </p:spPr>
      </p:pic>
      <p:pic>
        <p:nvPicPr>
          <p:cNvPr id="13318" name="Picture 5"/>
          <p:cNvPicPr>
            <a:picLocks noChangeAspect="1" noChangeArrowheads="1"/>
          </p:cNvPicPr>
          <p:nvPr/>
        </p:nvPicPr>
        <p:blipFill>
          <a:blip r:embed="rId3"/>
          <a:srcRect/>
          <a:stretch>
            <a:fillRect/>
          </a:stretch>
        </p:blipFill>
        <p:spPr bwMode="auto">
          <a:xfrm>
            <a:off x="3581400" y="2667000"/>
            <a:ext cx="3733800" cy="2638425"/>
          </a:xfrm>
          <a:prstGeom prst="rect">
            <a:avLst/>
          </a:prstGeom>
          <a:noFill/>
          <a:ln w="9525">
            <a:noFill/>
            <a:miter lim="800000"/>
            <a:headEnd/>
            <a:tailEnd/>
          </a:ln>
        </p:spPr>
      </p:pic>
      <p:pic>
        <p:nvPicPr>
          <p:cNvPr id="13319" name="Picture 11" descr="dash.png"/>
          <p:cNvPicPr>
            <a:picLocks noChangeAspect="1"/>
          </p:cNvPicPr>
          <p:nvPr/>
        </p:nvPicPr>
        <p:blipFill>
          <a:blip r:embed="rId4"/>
          <a:srcRect/>
          <a:stretch>
            <a:fillRect/>
          </a:stretch>
        </p:blipFill>
        <p:spPr bwMode="auto">
          <a:xfrm>
            <a:off x="304800" y="1295400"/>
            <a:ext cx="2085975" cy="4762500"/>
          </a:xfrm>
          <a:prstGeom prst="rect">
            <a:avLst/>
          </a:prstGeom>
          <a:noFill/>
          <a:ln w="9525">
            <a:noFill/>
            <a:miter lim="800000"/>
            <a:headEnd/>
            <a:tailEnd/>
          </a:ln>
        </p:spPr>
      </p:pic>
      <p:pic>
        <p:nvPicPr>
          <p:cNvPr id="13320" name="Picture 14"/>
          <p:cNvPicPr>
            <a:picLocks noChangeAspect="1" noChangeArrowheads="1"/>
          </p:cNvPicPr>
          <p:nvPr/>
        </p:nvPicPr>
        <p:blipFill>
          <a:blip r:embed="rId5"/>
          <a:srcRect/>
          <a:stretch>
            <a:fillRect/>
          </a:stretch>
        </p:blipFill>
        <p:spPr bwMode="auto">
          <a:xfrm>
            <a:off x="5334000" y="3810000"/>
            <a:ext cx="3703637" cy="28908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Demand Generation Dashboard</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15</a:t>
            </a:fld>
            <a:endParaRPr lang="en-US" dirty="0"/>
          </a:p>
        </p:txBody>
      </p:sp>
      <p:pic>
        <p:nvPicPr>
          <p:cNvPr id="3076" name="Picture 4"/>
          <p:cNvPicPr>
            <a:picLocks noChangeAspect="1" noChangeArrowheads="1"/>
          </p:cNvPicPr>
          <p:nvPr/>
        </p:nvPicPr>
        <p:blipFill>
          <a:blip r:embed="rId2"/>
          <a:srcRect/>
          <a:stretch>
            <a:fillRect/>
          </a:stretch>
        </p:blipFill>
        <p:spPr bwMode="auto">
          <a:xfrm>
            <a:off x="4572000" y="1463675"/>
            <a:ext cx="3952875" cy="4550759"/>
          </a:xfrm>
          <a:prstGeom prst="rect">
            <a:avLst/>
          </a:prstGeom>
          <a:noFill/>
          <a:ln w="9525">
            <a:noFill/>
            <a:miter lim="800000"/>
            <a:headEnd/>
            <a:tailEnd/>
          </a:ln>
        </p:spPr>
      </p:pic>
      <p:pic>
        <p:nvPicPr>
          <p:cNvPr id="3077" name="Picture 5"/>
          <p:cNvPicPr>
            <a:picLocks noChangeAspect="1" noChangeArrowheads="1"/>
          </p:cNvPicPr>
          <p:nvPr/>
        </p:nvPicPr>
        <p:blipFill>
          <a:blip r:embed="rId3"/>
          <a:srcRect/>
          <a:stretch>
            <a:fillRect/>
          </a:stretch>
        </p:blipFill>
        <p:spPr bwMode="auto">
          <a:xfrm>
            <a:off x="7122017" y="1319556"/>
            <a:ext cx="1402858" cy="248894"/>
          </a:xfrm>
          <a:prstGeom prst="rect">
            <a:avLst/>
          </a:prstGeom>
          <a:noFill/>
          <a:ln w="9525">
            <a:noFill/>
            <a:miter lim="800000"/>
            <a:headEnd/>
            <a:tailEnd/>
          </a:ln>
        </p:spPr>
      </p:pic>
      <p:pic>
        <p:nvPicPr>
          <p:cNvPr id="3079" name="Picture 7"/>
          <p:cNvPicPr>
            <a:picLocks noChangeAspect="1" noChangeArrowheads="1"/>
          </p:cNvPicPr>
          <p:nvPr/>
        </p:nvPicPr>
        <p:blipFill>
          <a:blip r:embed="rId4"/>
          <a:srcRect/>
          <a:stretch>
            <a:fillRect/>
          </a:stretch>
        </p:blipFill>
        <p:spPr bwMode="auto">
          <a:xfrm>
            <a:off x="207963" y="1168488"/>
            <a:ext cx="4000500" cy="45507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Arial Narrow" pitchFamily="34" charset="0"/>
                <a:cs typeface="Arial Narrow" pitchFamily="34" charset="0"/>
              </a:rPr>
              <a:t>Evaluate Program &amp; Channel Effectiveness - ROI Analysis</a:t>
            </a:r>
          </a:p>
        </p:txBody>
      </p:sp>
      <p:pic>
        <p:nvPicPr>
          <p:cNvPr id="10243" name="Picture 2"/>
          <p:cNvPicPr>
            <a:picLocks noGrp="1" noChangeAspect="1" noChangeArrowheads="1"/>
          </p:cNvPicPr>
          <p:nvPr>
            <p:ph idx="1"/>
          </p:nvPr>
        </p:nvPicPr>
        <p:blipFill>
          <a:blip r:embed="rId2"/>
          <a:srcRect/>
          <a:stretch>
            <a:fillRect/>
          </a:stretch>
        </p:blipFill>
        <p:spPr>
          <a:xfrm>
            <a:off x="207963" y="1608138"/>
            <a:ext cx="8478837" cy="4432300"/>
          </a:xfrm>
          <a:noFill/>
        </p:spPr>
      </p:pic>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Source Performance Review</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17</a:t>
            </a:fld>
            <a:endParaRPr lang="en-US" dirty="0"/>
          </a:p>
        </p:txBody>
      </p:sp>
      <p:pic>
        <p:nvPicPr>
          <p:cNvPr id="25602" name="Picture 2"/>
          <p:cNvPicPr>
            <a:picLocks noChangeAspect="1" noChangeArrowheads="1"/>
          </p:cNvPicPr>
          <p:nvPr/>
        </p:nvPicPr>
        <p:blipFill>
          <a:blip r:embed="rId2"/>
          <a:srcRect/>
          <a:stretch>
            <a:fillRect/>
          </a:stretch>
        </p:blipFill>
        <p:spPr bwMode="auto">
          <a:xfrm>
            <a:off x="153988" y="1463677"/>
            <a:ext cx="6100862" cy="2232562"/>
          </a:xfrm>
          <a:prstGeom prst="rect">
            <a:avLst/>
          </a:prstGeom>
          <a:noFill/>
          <a:ln w="9525">
            <a:noFill/>
            <a:miter lim="800000"/>
            <a:headEnd/>
            <a:tailEnd/>
          </a:ln>
        </p:spPr>
      </p:pic>
      <p:pic>
        <p:nvPicPr>
          <p:cNvPr id="25603" name="Picture 3"/>
          <p:cNvPicPr>
            <a:picLocks noGrp="1" noChangeAspect="1" noChangeArrowheads="1"/>
          </p:cNvPicPr>
          <p:nvPr>
            <p:ph idx="1"/>
          </p:nvPr>
        </p:nvPicPr>
        <p:blipFill>
          <a:blip r:embed="rId3"/>
          <a:srcRect/>
          <a:stretch>
            <a:fillRect/>
          </a:stretch>
        </p:blipFill>
        <p:spPr bwMode="auto">
          <a:xfrm>
            <a:off x="6254850" y="1463677"/>
            <a:ext cx="2725712" cy="2232562"/>
          </a:xfrm>
          <a:prstGeom prst="rect">
            <a:avLst/>
          </a:prstGeom>
          <a:noFill/>
          <a:ln w="9525">
            <a:noFill/>
            <a:miter lim="800000"/>
            <a:headEnd/>
            <a:tailEnd/>
          </a:ln>
        </p:spPr>
      </p:pic>
      <p:sp>
        <p:nvSpPr>
          <p:cNvPr id="6" name="TextBox 5"/>
          <p:cNvSpPr txBox="1"/>
          <p:nvPr/>
        </p:nvSpPr>
        <p:spPr>
          <a:xfrm>
            <a:off x="372140" y="1069976"/>
            <a:ext cx="4114800" cy="369332"/>
          </a:xfrm>
          <a:prstGeom prst="rect">
            <a:avLst/>
          </a:prstGeom>
          <a:noFill/>
        </p:spPr>
        <p:txBody>
          <a:bodyPr wrap="square" rtlCol="0">
            <a:spAutoFit/>
          </a:bodyPr>
          <a:lstStyle/>
          <a:p>
            <a:r>
              <a:rPr lang="en-US" dirty="0" smtClean="0"/>
              <a:t>Sample Reports</a:t>
            </a:r>
            <a:endParaRPr lang="en-US" dirty="0"/>
          </a:p>
        </p:txBody>
      </p:sp>
      <p:sp>
        <p:nvSpPr>
          <p:cNvPr id="8" name="TextBox 7"/>
          <p:cNvSpPr txBox="1"/>
          <p:nvPr/>
        </p:nvSpPr>
        <p:spPr>
          <a:xfrm>
            <a:off x="649288" y="3902149"/>
            <a:ext cx="6602117" cy="2308324"/>
          </a:xfrm>
          <a:prstGeom prst="rect">
            <a:avLst/>
          </a:prstGeom>
          <a:noFill/>
        </p:spPr>
        <p:txBody>
          <a:bodyPr wrap="square" rtlCol="0">
            <a:spAutoFit/>
          </a:bodyPr>
          <a:lstStyle/>
          <a:p>
            <a:r>
              <a:rPr lang="en-US" dirty="0" smtClean="0"/>
              <a:t>Shelf plus lead sources to be evaluated</a:t>
            </a:r>
          </a:p>
          <a:p>
            <a:pPr lvl="1">
              <a:buFont typeface="Arial" pitchFamily="34" charset="0"/>
              <a:buChar char="•"/>
            </a:pPr>
            <a:r>
              <a:rPr lang="en-US" dirty="0" smtClean="0"/>
              <a:t>Sales Leads Inc (new)</a:t>
            </a:r>
          </a:p>
          <a:p>
            <a:pPr lvl="2"/>
            <a:r>
              <a:rPr lang="en-US" sz="1400" dirty="0" smtClean="0"/>
              <a:t>with mardevdm2 data enhancement</a:t>
            </a:r>
          </a:p>
          <a:p>
            <a:pPr lvl="1">
              <a:buFont typeface="Arial" pitchFamily="34" charset="0"/>
              <a:buChar char="•"/>
            </a:pPr>
            <a:r>
              <a:rPr lang="en-US" dirty="0" smtClean="0"/>
              <a:t>Industrial Reports (new)</a:t>
            </a:r>
          </a:p>
          <a:p>
            <a:r>
              <a:rPr lang="en-US" dirty="0" smtClean="0"/>
              <a:t>		</a:t>
            </a:r>
            <a:r>
              <a:rPr lang="en-US" sz="1400" dirty="0" smtClean="0"/>
              <a:t>with mardevdm2 data enhancement</a:t>
            </a:r>
          </a:p>
          <a:p>
            <a:pPr lvl="1">
              <a:buFont typeface="Arial" pitchFamily="34" charset="0"/>
              <a:buChar char="•"/>
            </a:pPr>
            <a:r>
              <a:rPr lang="en-US" dirty="0" smtClean="0"/>
              <a:t>Vendor Leads</a:t>
            </a:r>
          </a:p>
          <a:p>
            <a:pPr lvl="1">
              <a:buFont typeface="Arial" pitchFamily="34" charset="0"/>
              <a:buChar char="•"/>
            </a:pPr>
            <a:r>
              <a:rPr lang="en-US" dirty="0" smtClean="0"/>
              <a:t>Current Prospect Database</a:t>
            </a:r>
          </a:p>
          <a:p>
            <a:pPr lvl="1">
              <a:buFont typeface="Arial" pitchFamily="34" charset="0"/>
              <a:buChar char="•"/>
            </a:pPr>
            <a:r>
              <a:rPr lang="en-US" dirty="0" smtClean="0"/>
              <a:t>Current Clientele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Source Performance Review, Cont.</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18</a:t>
            </a:fld>
            <a:endParaRPr lang="en-US" dirty="0"/>
          </a:p>
        </p:txBody>
      </p:sp>
      <p:pic>
        <p:nvPicPr>
          <p:cNvPr id="26626" name="Picture 2"/>
          <p:cNvPicPr>
            <a:picLocks noChangeAspect="1" noChangeArrowheads="1"/>
          </p:cNvPicPr>
          <p:nvPr/>
        </p:nvPicPr>
        <p:blipFill>
          <a:blip r:embed="rId2"/>
          <a:srcRect/>
          <a:stretch>
            <a:fillRect/>
          </a:stretch>
        </p:blipFill>
        <p:spPr bwMode="auto">
          <a:xfrm>
            <a:off x="207963" y="1463675"/>
            <a:ext cx="2646608" cy="2385215"/>
          </a:xfrm>
          <a:prstGeom prst="rect">
            <a:avLst/>
          </a:prstGeom>
          <a:noFill/>
          <a:ln w="9525">
            <a:noFill/>
            <a:miter lim="800000"/>
            <a:headEnd/>
            <a:tailEnd/>
          </a:ln>
        </p:spPr>
      </p:pic>
      <p:pic>
        <p:nvPicPr>
          <p:cNvPr id="26627" name="Picture 3"/>
          <p:cNvPicPr>
            <a:picLocks noChangeAspect="1" noChangeArrowheads="1"/>
          </p:cNvPicPr>
          <p:nvPr/>
        </p:nvPicPr>
        <p:blipFill>
          <a:blip r:embed="rId3"/>
          <a:srcRect/>
          <a:stretch>
            <a:fillRect/>
          </a:stretch>
        </p:blipFill>
        <p:spPr bwMode="auto">
          <a:xfrm>
            <a:off x="2980369" y="1463675"/>
            <a:ext cx="2775897" cy="2385215"/>
          </a:xfrm>
          <a:prstGeom prst="rect">
            <a:avLst/>
          </a:prstGeom>
          <a:noFill/>
          <a:ln w="9525">
            <a:noFill/>
            <a:miter lim="800000"/>
            <a:headEnd/>
            <a:tailEnd/>
          </a:ln>
        </p:spPr>
      </p:pic>
      <p:pic>
        <p:nvPicPr>
          <p:cNvPr id="26628" name="Picture 4"/>
          <p:cNvPicPr>
            <a:picLocks noGrp="1" noChangeAspect="1" noChangeArrowheads="1"/>
          </p:cNvPicPr>
          <p:nvPr>
            <p:ph idx="1"/>
          </p:nvPr>
        </p:nvPicPr>
        <p:blipFill>
          <a:blip r:embed="rId4"/>
          <a:srcRect/>
          <a:stretch>
            <a:fillRect/>
          </a:stretch>
        </p:blipFill>
        <p:spPr bwMode="auto">
          <a:xfrm>
            <a:off x="5756266" y="1463675"/>
            <a:ext cx="2930534" cy="2238398"/>
          </a:xfrm>
          <a:prstGeom prst="rect">
            <a:avLst/>
          </a:prstGeom>
          <a:noFill/>
          <a:ln w="9525">
            <a:noFill/>
            <a:miter lim="800000"/>
            <a:headEnd/>
            <a:tailEnd/>
          </a:ln>
        </p:spPr>
      </p:pic>
      <p:pic>
        <p:nvPicPr>
          <p:cNvPr id="26629" name="Picture 5"/>
          <p:cNvPicPr>
            <a:picLocks noChangeAspect="1" noChangeArrowheads="1"/>
          </p:cNvPicPr>
          <p:nvPr/>
        </p:nvPicPr>
        <p:blipFill>
          <a:blip r:embed="rId5"/>
          <a:srcRect/>
          <a:stretch>
            <a:fillRect/>
          </a:stretch>
        </p:blipFill>
        <p:spPr bwMode="auto">
          <a:xfrm>
            <a:off x="439783" y="3848890"/>
            <a:ext cx="3016921" cy="2798740"/>
          </a:xfrm>
          <a:prstGeom prst="rect">
            <a:avLst/>
          </a:prstGeom>
          <a:noFill/>
          <a:ln w="9525">
            <a:noFill/>
            <a:miter lim="800000"/>
            <a:headEnd/>
            <a:tailEnd/>
          </a:ln>
        </p:spPr>
      </p:pic>
      <p:pic>
        <p:nvPicPr>
          <p:cNvPr id="26630" name="Picture 6"/>
          <p:cNvPicPr>
            <a:picLocks noChangeAspect="1" noChangeArrowheads="1"/>
          </p:cNvPicPr>
          <p:nvPr/>
        </p:nvPicPr>
        <p:blipFill>
          <a:blip r:embed="rId6"/>
          <a:srcRect/>
          <a:stretch>
            <a:fillRect/>
          </a:stretch>
        </p:blipFill>
        <p:spPr bwMode="auto">
          <a:xfrm>
            <a:off x="3611250" y="3852863"/>
            <a:ext cx="3838575" cy="2905125"/>
          </a:xfrm>
          <a:prstGeom prst="rect">
            <a:avLst/>
          </a:prstGeom>
          <a:noFill/>
          <a:ln w="9525">
            <a:noFill/>
            <a:miter lim="800000"/>
            <a:headEnd/>
            <a:tailEnd/>
          </a:ln>
        </p:spPr>
      </p:pic>
      <p:sp>
        <p:nvSpPr>
          <p:cNvPr id="9" name="TextBox 8"/>
          <p:cNvSpPr txBox="1"/>
          <p:nvPr/>
        </p:nvSpPr>
        <p:spPr>
          <a:xfrm>
            <a:off x="7697972" y="4093535"/>
            <a:ext cx="1116419" cy="1661993"/>
          </a:xfrm>
          <a:prstGeom prst="rect">
            <a:avLst/>
          </a:prstGeom>
          <a:noFill/>
        </p:spPr>
        <p:txBody>
          <a:bodyPr wrap="square" rtlCol="0">
            <a:spAutoFit/>
          </a:bodyPr>
          <a:lstStyle/>
          <a:p>
            <a:r>
              <a:rPr lang="en-US" dirty="0" smtClean="0"/>
              <a:t>* </a:t>
            </a:r>
            <a:r>
              <a:rPr lang="en-US" sz="1400" dirty="0" smtClean="0"/>
              <a:t>Custom reporting based on needs. (post Sales Force integration</a:t>
            </a: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Narrow" pitchFamily="34" charset="0"/>
                <a:cs typeface="Arial Narrow" pitchFamily="34" charset="0"/>
              </a:rPr>
              <a:t>Email Best Practices</a:t>
            </a:r>
          </a:p>
        </p:txBody>
      </p:sp>
      <p:sp>
        <p:nvSpPr>
          <p:cNvPr id="3" name="Content Placeholder 2"/>
          <p:cNvSpPr>
            <a:spLocks noGrp="1"/>
          </p:cNvSpPr>
          <p:nvPr>
            <p:ph idx="1"/>
          </p:nvPr>
        </p:nvSpPr>
        <p:spPr>
          <a:xfrm>
            <a:off x="457200" y="1068388"/>
            <a:ext cx="8229600" cy="5324475"/>
          </a:xfrm>
        </p:spPr>
        <p:txBody>
          <a:bodyPr/>
          <a:lstStyle/>
          <a:p>
            <a:pPr>
              <a:buFont typeface="Arial"/>
              <a:buNone/>
              <a:defRPr/>
            </a:pPr>
            <a:r>
              <a:rPr lang="en-US" sz="1600" dirty="0" smtClean="0"/>
              <a:t>The most effective way to maximize conversion rates is to provide recipients with content that is relevant to them. We can customize each email message/landing page to the interests of each customer/prospect. </a:t>
            </a:r>
          </a:p>
          <a:p>
            <a:pPr>
              <a:buFont typeface="Arial"/>
              <a:buNone/>
              <a:defRPr/>
            </a:pPr>
            <a:r>
              <a:rPr lang="en-US" sz="1600" b="1" dirty="0" smtClean="0"/>
              <a:t>Maximize Open Rates:</a:t>
            </a:r>
          </a:p>
          <a:p>
            <a:pPr>
              <a:buFont typeface="Wingdings" pitchFamily="2" charset="2"/>
              <a:buChar char="§"/>
              <a:defRPr/>
            </a:pPr>
            <a:r>
              <a:rPr lang="en-US" sz="1600" dirty="0" smtClean="0"/>
              <a:t>Ensure maximum “Inbox” Delivery by:</a:t>
            </a:r>
          </a:p>
          <a:p>
            <a:pPr lvl="2">
              <a:defRPr/>
            </a:pPr>
            <a:r>
              <a:rPr lang="en-US" sz="1400" dirty="0" smtClean="0"/>
              <a:t>Monitor/Maintain the Shelf Plus SenderScore Rating &amp; Blacklist status</a:t>
            </a:r>
          </a:p>
          <a:p>
            <a:pPr lvl="2">
              <a:defRPr/>
            </a:pPr>
            <a:r>
              <a:rPr lang="en-US" sz="1400" dirty="0" smtClean="0"/>
              <a:t>Ensure all messages are optimized to “avoid” being filtered by ISPs and delivery software</a:t>
            </a:r>
            <a:endParaRPr lang="en-US" dirty="0" smtClean="0"/>
          </a:p>
          <a:p>
            <a:pPr>
              <a:buFont typeface="Wingdings" pitchFamily="2" charset="2"/>
              <a:buChar char="§"/>
              <a:defRPr/>
            </a:pPr>
            <a:r>
              <a:rPr lang="en-US" sz="1600" dirty="0" smtClean="0"/>
              <a:t>Utilize A/B testing to determine which subject lines perform the best and which subjects/topic resonate with the individual segments</a:t>
            </a:r>
          </a:p>
          <a:p>
            <a:pPr>
              <a:buFont typeface="Wingdings" pitchFamily="2" charset="2"/>
              <a:buChar char="§"/>
              <a:defRPr/>
            </a:pPr>
            <a:r>
              <a:rPr lang="en-US" sz="1600" dirty="0" smtClean="0"/>
              <a:t>Through the use of personalization and maximizing the space “above the fold” in the body of each email we have demonstrated higher performance to our clients.  Testing will be done on smaller statistically representative sets of the customer/prospect pool. </a:t>
            </a:r>
          </a:p>
          <a:p>
            <a:pPr>
              <a:buFont typeface="Arial"/>
              <a:buNone/>
              <a:defRPr/>
            </a:pPr>
            <a:r>
              <a:rPr lang="en-US" sz="1600" b="1" dirty="0" smtClean="0"/>
              <a:t>Maximize Response Rates:</a:t>
            </a:r>
          </a:p>
          <a:p>
            <a:pPr marL="342900" lvl="2" indent="-342900">
              <a:buClr>
                <a:schemeClr val="accent4">
                  <a:lumMod val="50000"/>
                </a:schemeClr>
              </a:buClr>
              <a:buSzPct val="100000"/>
              <a:buFont typeface="Wingdings" pitchFamily="2" charset="2"/>
              <a:buChar char="§"/>
              <a:defRPr/>
            </a:pPr>
            <a:r>
              <a:rPr lang="en-US" dirty="0" smtClean="0"/>
              <a:t>Ensure all messages are optimized to ensure they render appropriately on all major email viewers</a:t>
            </a:r>
          </a:p>
          <a:p>
            <a:pPr marL="342900" lvl="1" indent="-342900">
              <a:buClr>
                <a:schemeClr val="accent4">
                  <a:lumMod val="50000"/>
                </a:schemeClr>
              </a:buClr>
              <a:buSzPct val="100000"/>
              <a:buFont typeface="Wingdings" pitchFamily="2" charset="2"/>
              <a:buChar char="§"/>
              <a:defRPr/>
            </a:pPr>
            <a:r>
              <a:rPr lang="en-US" sz="1600" dirty="0" smtClean="0"/>
              <a:t>Utilize A/B testing to determine which message/copy performs the best and which subjects/topic resonate with the individual segments</a:t>
            </a:r>
          </a:p>
          <a:p>
            <a:pPr>
              <a:buFont typeface="Wingdings" pitchFamily="2" charset="2"/>
              <a:buChar char="§"/>
              <a:defRPr/>
            </a:pPr>
            <a:r>
              <a:rPr lang="en-US" sz="1600" dirty="0" smtClean="0"/>
              <a:t>Identify which link placement is performing the best as well as which content, and highlight these</a:t>
            </a:r>
          </a:p>
          <a:p>
            <a:pPr>
              <a:buFont typeface="Wingdings" pitchFamily="2" charset="2"/>
              <a:buChar char="§"/>
              <a:defRPr/>
            </a:pPr>
            <a:r>
              <a:rPr lang="en-US" sz="1600" dirty="0" smtClean="0"/>
              <a:t>The profiling in Stage 1 will allow us to “segment” the data and serve dynamic content to “customize” the messages for each individual based on their profile, thus making the content/message specific to their interests/needs.</a:t>
            </a:r>
          </a:p>
          <a:p>
            <a:pPr>
              <a:defRPr/>
            </a:pPr>
            <a:endParaRPr lang="en-US" sz="1600" dirty="0"/>
          </a:p>
        </p:txBody>
      </p:sp>
      <p:sp>
        <p:nvSpPr>
          <p:cNvPr id="4" name="Slide Number Placeholder 3"/>
          <p:cNvSpPr>
            <a:spLocks noGrp="1"/>
          </p:cNvSpPr>
          <p:nvPr>
            <p:ph type="sldNum" sz="quarter" idx="10"/>
          </p:nvPr>
        </p:nvSpPr>
        <p:spPr/>
        <p:txBody>
          <a:bodyPr/>
          <a:lstStyle/>
          <a:p>
            <a:pPr>
              <a:defRPr/>
            </a:pPr>
            <a:fld id="{51956B30-9A09-4F59-B5A0-4FDA1314815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latin typeface="Arial Narrow" pitchFamily="34" charset="0"/>
                <a:cs typeface="Arial Narrow" pitchFamily="34" charset="0"/>
              </a:rPr>
              <a:t>Shelf Plus’s Goals</a:t>
            </a:r>
          </a:p>
        </p:txBody>
      </p:sp>
      <p:sp>
        <p:nvSpPr>
          <p:cNvPr id="3" name="Content Placeholder 2"/>
          <p:cNvSpPr>
            <a:spLocks noGrp="1"/>
          </p:cNvSpPr>
          <p:nvPr>
            <p:ph idx="1"/>
          </p:nvPr>
        </p:nvSpPr>
        <p:spPr>
          <a:xfrm>
            <a:off x="457200" y="889000"/>
            <a:ext cx="8229600" cy="5868988"/>
          </a:xfrm>
        </p:spPr>
        <p:txBody>
          <a:bodyPr/>
          <a:lstStyle/>
          <a:p>
            <a:pPr>
              <a:buFont typeface="Arial"/>
              <a:buNone/>
              <a:defRPr/>
            </a:pPr>
            <a:r>
              <a:rPr lang="en-US" b="1" dirty="0" smtClean="0"/>
              <a:t>Strategic:</a:t>
            </a:r>
          </a:p>
          <a:p>
            <a:pPr>
              <a:buFont typeface="Wingdings" pitchFamily="2" charset="2"/>
              <a:buChar char="§"/>
              <a:defRPr/>
            </a:pPr>
            <a:r>
              <a:rPr lang="en-US" dirty="0" smtClean="0"/>
              <a:t>New Customer Acquisition</a:t>
            </a:r>
          </a:p>
          <a:p>
            <a:pPr>
              <a:buFont typeface="Wingdings" pitchFamily="2" charset="2"/>
              <a:buChar char="§"/>
              <a:defRPr/>
            </a:pPr>
            <a:r>
              <a:rPr lang="en-US" dirty="0" smtClean="0"/>
              <a:t>Cross selling into current customer base</a:t>
            </a:r>
          </a:p>
          <a:p>
            <a:pPr lvl="1">
              <a:buFont typeface="Arial" pitchFamily="34" charset="0"/>
              <a:buNone/>
              <a:defRPr/>
            </a:pPr>
            <a:endParaRPr lang="en-US" dirty="0"/>
          </a:p>
        </p:txBody>
      </p:sp>
      <p:sp>
        <p:nvSpPr>
          <p:cNvPr id="5" name="Slide Number Placeholder 4"/>
          <p:cNvSpPr>
            <a:spLocks noGrp="1"/>
          </p:cNvSpPr>
          <p:nvPr>
            <p:ph type="sldNum" sz="quarter" idx="10"/>
          </p:nvPr>
        </p:nvSpPr>
        <p:spPr/>
        <p:txBody>
          <a:bodyPr/>
          <a:lstStyle/>
          <a:p>
            <a:pPr>
              <a:defRPr/>
            </a:pPr>
            <a:fld id="{42047369-5292-4606-A527-88B633DDFFA2}"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Contact Information</a:t>
            </a:r>
            <a:endParaRPr lang="en-US" dirty="0"/>
          </a:p>
        </p:txBody>
      </p:sp>
      <p:sp>
        <p:nvSpPr>
          <p:cNvPr id="6" name="Content Placeholder 5"/>
          <p:cNvSpPr>
            <a:spLocks noGrp="1"/>
          </p:cNvSpPr>
          <p:nvPr>
            <p:ph idx="1"/>
          </p:nvPr>
        </p:nvSpPr>
        <p:spPr>
          <a:xfrm>
            <a:off x="457200" y="1212112"/>
            <a:ext cx="8229600" cy="5180751"/>
          </a:xfrm>
        </p:spPr>
        <p:txBody>
          <a:bodyPr/>
          <a:lstStyle/>
          <a:p>
            <a:r>
              <a:rPr lang="en-US" sz="1200" dirty="0" smtClean="0"/>
              <a:t>Sales</a:t>
            </a:r>
          </a:p>
          <a:p>
            <a:pPr lvl="1"/>
            <a:r>
              <a:rPr lang="en-US" sz="1200" dirty="0" smtClean="0"/>
              <a:t>Wendy Siegmeier, Business Development</a:t>
            </a:r>
          </a:p>
          <a:p>
            <a:pPr lvl="2"/>
            <a:r>
              <a:rPr lang="en-US" sz="1200" dirty="0" smtClean="0">
                <a:hlinkClick r:id="rId2"/>
              </a:rPr>
              <a:t>Wendy.siegmeier@mardevdm2.com</a:t>
            </a:r>
            <a:endParaRPr lang="en-US" sz="1200" dirty="0" smtClean="0"/>
          </a:p>
          <a:p>
            <a:pPr lvl="2"/>
            <a:r>
              <a:rPr lang="en-US" sz="1200" dirty="0" smtClean="0"/>
              <a:t>630.288.8315</a:t>
            </a:r>
          </a:p>
          <a:p>
            <a:r>
              <a:rPr lang="en-US" sz="1200" dirty="0" smtClean="0"/>
              <a:t>Strategy</a:t>
            </a:r>
          </a:p>
          <a:p>
            <a:pPr lvl="1"/>
            <a:r>
              <a:rPr lang="en-US" sz="1200" dirty="0" smtClean="0"/>
              <a:t>Bridgid Johnson, Client Solutions Manager</a:t>
            </a:r>
          </a:p>
          <a:p>
            <a:pPr lvl="2"/>
            <a:r>
              <a:rPr lang="en-US" sz="1200" dirty="0" smtClean="0">
                <a:hlinkClick r:id="rId3"/>
              </a:rPr>
              <a:t>Bridgid.johnson@mardevdm2.com</a:t>
            </a:r>
            <a:endParaRPr lang="en-US" sz="1200" dirty="0" smtClean="0"/>
          </a:p>
          <a:p>
            <a:pPr lvl="2"/>
            <a:r>
              <a:rPr lang="en-US" sz="1200" dirty="0" smtClean="0"/>
              <a:t>630.288.8324</a:t>
            </a:r>
          </a:p>
          <a:p>
            <a:r>
              <a:rPr lang="en-US" sz="1200" dirty="0" smtClean="0"/>
              <a:t>Bridgid Johnson has more than 10 years of experience in Email and Online marketing strategies and technology. Her online marketing expertise includes strategy, planning, project management, implementation/programming, compliance, best practices, and emerging technologies.   </a:t>
            </a:r>
          </a:p>
          <a:p>
            <a:r>
              <a:rPr lang="en-US" sz="1200" dirty="0" smtClean="0"/>
              <a:t>In her role with mardevdm2, Bridgid is responsible for global demand generation client solutions. She manages a global team that provides technical and analytical support for demand generation programs through marketing automation, from planning through implementation and analysis, to better leverage and scale integrated marketing communications to maximize return on investments.</a:t>
            </a:r>
          </a:p>
          <a:p>
            <a:pPr lvl="2"/>
            <a:endParaRPr lang="en-US" sz="1200" dirty="0" smtClean="0"/>
          </a:p>
          <a:p>
            <a:r>
              <a:rPr lang="en-US" sz="1200" dirty="0" smtClean="0"/>
              <a:t>Technical</a:t>
            </a:r>
          </a:p>
          <a:p>
            <a:pPr lvl="1"/>
            <a:r>
              <a:rPr lang="en-US" sz="1200" dirty="0" smtClean="0"/>
              <a:t>Greg Talarico, Client Solutions Analyst</a:t>
            </a:r>
          </a:p>
          <a:p>
            <a:pPr lvl="2"/>
            <a:r>
              <a:rPr lang="en-US" sz="1200" dirty="0" smtClean="0">
                <a:hlinkClick r:id="rId4"/>
              </a:rPr>
              <a:t>Greg.talarico@mardevdm2.com</a:t>
            </a:r>
            <a:endParaRPr lang="en-US" sz="1200" dirty="0" smtClean="0"/>
          </a:p>
          <a:p>
            <a:pPr lvl="2"/>
            <a:r>
              <a:rPr lang="en-US" sz="1200" dirty="0" smtClean="0"/>
              <a:t>630.288.8327</a:t>
            </a:r>
          </a:p>
          <a:p>
            <a:r>
              <a:rPr lang="en-US" sz="1200" b="1" dirty="0" smtClean="0"/>
              <a:t> </a:t>
            </a:r>
            <a:r>
              <a:rPr lang="en-US" sz="1200" dirty="0" smtClean="0"/>
              <a:t>Greg </a:t>
            </a:r>
            <a:r>
              <a:rPr lang="en-US" sz="1200" dirty="0" smtClean="0"/>
              <a:t>Talarico is experienced within the marketing industry and his 7 year experience stems from operations, logistics and project management within the IT, Financial Services, Retail and Higher Education industry. </a:t>
            </a:r>
          </a:p>
          <a:p>
            <a:r>
              <a:rPr lang="en-US" sz="1200" dirty="0" smtClean="0"/>
              <a:t>In his role with mardevdm2, Greg is responsible for providing dedicated support for demand generation campaigns, which ranges from client set-up/programming to ongoing reporting and analytical advice. He holds a BA  in Economics, Mathematics and Computer Science from the University of Illinois.</a:t>
            </a:r>
          </a:p>
          <a:p>
            <a:pPr lvl="1">
              <a:buNone/>
            </a:pPr>
            <a:endParaRPr lang="en-US" sz="1200" dirty="0" smtClean="0"/>
          </a:p>
        </p:txBody>
      </p:sp>
      <p:sp>
        <p:nvSpPr>
          <p:cNvPr id="4" name="Slide Number Placeholder 3"/>
          <p:cNvSpPr>
            <a:spLocks noGrp="1"/>
          </p:cNvSpPr>
          <p:nvPr>
            <p:ph type="sldNum" sz="quarter" idx="10"/>
          </p:nvPr>
        </p:nvSpPr>
        <p:spPr/>
        <p:txBody>
          <a:bodyPr/>
          <a:lstStyle/>
          <a:p>
            <a:pPr>
              <a:defRPr/>
            </a:pPr>
            <a:fld id="{0609DA44-0622-48FB-BFF4-9115EC7A1F35}"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Communication Flow</a:t>
            </a:r>
            <a:endParaRPr lang="en-US" dirty="0"/>
          </a:p>
        </p:txBody>
      </p:sp>
      <p:sp>
        <p:nvSpPr>
          <p:cNvPr id="3" name="Content Placeholder 2"/>
          <p:cNvSpPr>
            <a:spLocks noGrp="1"/>
          </p:cNvSpPr>
          <p:nvPr>
            <p:ph idx="1"/>
          </p:nvPr>
        </p:nvSpPr>
        <p:spPr>
          <a:xfrm>
            <a:off x="457200" y="1084522"/>
            <a:ext cx="8229600" cy="5041642"/>
          </a:xfrm>
        </p:spPr>
        <p:txBody>
          <a:bodyPr/>
          <a:lstStyle/>
          <a:p>
            <a:r>
              <a:rPr lang="en-US" dirty="0" smtClean="0"/>
              <a:t>Set Up – Shelf Plus, Client </a:t>
            </a:r>
            <a:r>
              <a:rPr lang="en-US" dirty="0" smtClean="0"/>
              <a:t>Solutions </a:t>
            </a:r>
            <a:r>
              <a:rPr lang="en-US" dirty="0" smtClean="0"/>
              <a:t>&amp; Sales</a:t>
            </a:r>
          </a:p>
          <a:p>
            <a:pPr lvl="1"/>
            <a:r>
              <a:rPr lang="en-US" dirty="0" smtClean="0"/>
              <a:t>Prerequisite lists (what is needed to begin and who is responsible)</a:t>
            </a:r>
          </a:p>
          <a:p>
            <a:pPr lvl="1"/>
            <a:r>
              <a:rPr lang="en-US" dirty="0" smtClean="0"/>
              <a:t>Content Mapping for dynamic content based emails</a:t>
            </a:r>
          </a:p>
          <a:p>
            <a:pPr lvl="1"/>
            <a:r>
              <a:rPr lang="en-US" dirty="0" smtClean="0"/>
              <a:t>Eloqua Instance set up, tracking, reporting</a:t>
            </a:r>
          </a:p>
          <a:p>
            <a:pPr lvl="1"/>
            <a:r>
              <a:rPr lang="en-US" dirty="0" smtClean="0"/>
              <a:t>Contact information needed/wanted for optimal demographics</a:t>
            </a:r>
          </a:p>
          <a:p>
            <a:pPr lvl="1"/>
            <a:r>
              <a:rPr lang="en-US" dirty="0" smtClean="0"/>
              <a:t>Scoring set up.</a:t>
            </a:r>
          </a:p>
          <a:p>
            <a:r>
              <a:rPr lang="en-US" dirty="0" smtClean="0"/>
              <a:t>Implementation – Shelf Plus &amp; Client </a:t>
            </a:r>
            <a:r>
              <a:rPr lang="en-US" dirty="0" smtClean="0"/>
              <a:t>Solutions </a:t>
            </a:r>
            <a:endParaRPr lang="en-US" dirty="0" smtClean="0"/>
          </a:p>
          <a:p>
            <a:pPr lvl="1"/>
            <a:r>
              <a:rPr lang="en-US" dirty="0" smtClean="0"/>
              <a:t>Look and feel of emails, </a:t>
            </a:r>
            <a:r>
              <a:rPr lang="en-US" dirty="0" err="1" smtClean="0"/>
              <a:t>hypersite</a:t>
            </a:r>
            <a:endParaRPr lang="en-US" dirty="0" smtClean="0"/>
          </a:p>
          <a:p>
            <a:pPr lvl="1"/>
            <a:r>
              <a:rPr lang="en-US" dirty="0" smtClean="0"/>
              <a:t>Parameters for prospects to move within nurture program (scoring)</a:t>
            </a:r>
          </a:p>
          <a:p>
            <a:pPr lvl="1"/>
            <a:r>
              <a:rPr lang="en-US" dirty="0" smtClean="0"/>
              <a:t>Email Deployment and testing</a:t>
            </a:r>
          </a:p>
          <a:p>
            <a:pPr lvl="1"/>
            <a:r>
              <a:rPr lang="en-US" dirty="0" smtClean="0"/>
              <a:t>Dynamic content strategy</a:t>
            </a:r>
          </a:p>
          <a:p>
            <a:pPr lvl="1"/>
            <a:endParaRPr lang="en-US" dirty="0" smtClean="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communication continued….</a:t>
            </a:r>
            <a:endParaRPr lang="en-US" dirty="0"/>
          </a:p>
        </p:txBody>
      </p:sp>
      <p:sp>
        <p:nvSpPr>
          <p:cNvPr id="3" name="Content Placeholder 2"/>
          <p:cNvSpPr>
            <a:spLocks noGrp="1"/>
          </p:cNvSpPr>
          <p:nvPr>
            <p:ph idx="1"/>
          </p:nvPr>
        </p:nvSpPr>
        <p:spPr>
          <a:xfrm>
            <a:off x="457200" y="967563"/>
            <a:ext cx="8229600" cy="5425300"/>
          </a:xfrm>
        </p:spPr>
        <p:txBody>
          <a:bodyPr/>
          <a:lstStyle/>
          <a:p>
            <a:r>
              <a:rPr lang="en-US" dirty="0" smtClean="0"/>
              <a:t>Reporting – Client </a:t>
            </a:r>
            <a:r>
              <a:rPr lang="en-US" dirty="0" smtClean="0"/>
              <a:t>Solutions</a:t>
            </a:r>
            <a:endParaRPr lang="en-US" dirty="0" smtClean="0"/>
          </a:p>
          <a:p>
            <a:pPr lvl="1"/>
            <a:r>
              <a:rPr lang="en-US" dirty="0" smtClean="0"/>
              <a:t>Pre-Sales Force</a:t>
            </a:r>
          </a:p>
          <a:p>
            <a:pPr lvl="2"/>
            <a:r>
              <a:rPr lang="en-US" dirty="0" smtClean="0"/>
              <a:t>Custom Dashboards in Eloqua with a link for you to review in real time</a:t>
            </a:r>
          </a:p>
          <a:p>
            <a:pPr lvl="2"/>
            <a:r>
              <a:rPr lang="en-US" dirty="0" smtClean="0"/>
              <a:t>Reports on campaign, demographics, ROI, </a:t>
            </a:r>
            <a:r>
              <a:rPr lang="en-US" dirty="0" smtClean="0"/>
              <a:t>etc </a:t>
            </a:r>
            <a:r>
              <a:rPr lang="en-US" dirty="0" smtClean="0"/>
              <a:t>via Excel once a month approximately 1 week after email campaign</a:t>
            </a:r>
          </a:p>
          <a:p>
            <a:pPr lvl="2">
              <a:defRPr/>
            </a:pPr>
            <a:r>
              <a:rPr lang="en-AU" dirty="0" smtClean="0"/>
              <a:t>Track the Effectiveness of each Channel</a:t>
            </a:r>
          </a:p>
          <a:p>
            <a:pPr lvl="2">
              <a:defRPr/>
            </a:pPr>
            <a:r>
              <a:rPr lang="en-AU" dirty="0" smtClean="0"/>
              <a:t>Optimize marketing Spend via funnel management</a:t>
            </a:r>
          </a:p>
          <a:p>
            <a:pPr lvl="2">
              <a:defRPr/>
            </a:pPr>
            <a:r>
              <a:rPr lang="en-AU" dirty="0" smtClean="0"/>
              <a:t>Increase Sales Conversions</a:t>
            </a:r>
            <a:endParaRPr lang="en-US" dirty="0" smtClean="0"/>
          </a:p>
          <a:p>
            <a:pPr lvl="1"/>
            <a:r>
              <a:rPr lang="en-US" dirty="0" smtClean="0"/>
              <a:t>Post Sales Force </a:t>
            </a:r>
            <a:r>
              <a:rPr lang="en-US" dirty="0" smtClean="0"/>
              <a:t>Integration (after pilot)</a:t>
            </a:r>
            <a:endParaRPr lang="en-US" dirty="0" smtClean="0"/>
          </a:p>
          <a:p>
            <a:pPr lvl="2"/>
            <a:r>
              <a:rPr lang="en-US" dirty="0" smtClean="0"/>
              <a:t>Custom Dashboards in Eloqua and Sales Force which will show real time data/results</a:t>
            </a:r>
          </a:p>
          <a:p>
            <a:pPr lvl="2"/>
            <a:r>
              <a:rPr lang="en-US" dirty="0" smtClean="0"/>
              <a:t>Continuous real time two-way updates on leads, lead activity, stages and opportunities</a:t>
            </a:r>
          </a:p>
          <a:p>
            <a:r>
              <a:rPr lang="en-US" dirty="0" smtClean="0"/>
              <a:t>Meetings - Shelf Plus, Client </a:t>
            </a:r>
            <a:r>
              <a:rPr lang="en-US" dirty="0" smtClean="0"/>
              <a:t>Solutions </a:t>
            </a:r>
            <a:r>
              <a:rPr lang="en-US" dirty="0" smtClean="0"/>
              <a:t>&amp; Sales</a:t>
            </a:r>
          </a:p>
          <a:p>
            <a:pPr lvl="1"/>
            <a:r>
              <a:rPr lang="en-US" dirty="0" smtClean="0"/>
              <a:t>Initial conversations will happen daily or as needed during set up and initial implementation. </a:t>
            </a:r>
          </a:p>
          <a:p>
            <a:pPr lvl="1"/>
            <a:r>
              <a:rPr lang="en-US" dirty="0" smtClean="0"/>
              <a:t>Weekly meeting during 90 day Pilot Program with all parties</a:t>
            </a:r>
          </a:p>
          <a:p>
            <a:pPr lvl="2"/>
            <a:r>
              <a:rPr lang="en-US" dirty="0" smtClean="0"/>
              <a:t>Review results, reporting, strategy</a:t>
            </a:r>
          </a:p>
          <a:p>
            <a:pPr lvl="2"/>
            <a:r>
              <a:rPr lang="en-US" dirty="0" smtClean="0"/>
              <a:t>Answer questions and concerns</a:t>
            </a:r>
          </a:p>
          <a:p>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Project Plan</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23</a:t>
            </a:fld>
            <a:endParaRPr lang="en-US" dirty="0"/>
          </a:p>
        </p:txBody>
      </p:sp>
      <p:pic>
        <p:nvPicPr>
          <p:cNvPr id="74754" name="Picture 2"/>
          <p:cNvPicPr>
            <a:picLocks noGrp="1" noChangeAspect="1" noChangeArrowheads="1"/>
          </p:cNvPicPr>
          <p:nvPr>
            <p:ph idx="1"/>
          </p:nvPr>
        </p:nvPicPr>
        <p:blipFill>
          <a:blip r:embed="rId2"/>
          <a:srcRect/>
          <a:stretch>
            <a:fillRect/>
          </a:stretch>
        </p:blipFill>
        <p:spPr bwMode="auto">
          <a:xfrm>
            <a:off x="446567" y="803756"/>
            <a:ext cx="8570545" cy="5954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D479CFA-84E6-40FD-91C0-1282E42D75D4}" type="slidenum">
              <a:rPr lang="en-US" smtClean="0"/>
              <a:pPr>
                <a:defRPr/>
              </a:pPr>
              <a:t>24</a:t>
            </a:fld>
            <a:endParaRPr lang="en-US" dirty="0"/>
          </a:p>
        </p:txBody>
      </p:sp>
      <p:graphicFrame>
        <p:nvGraphicFramePr>
          <p:cNvPr id="6" name="Table 5"/>
          <p:cNvGraphicFramePr>
            <a:graphicFrameLocks noGrp="1"/>
          </p:cNvGraphicFramePr>
          <p:nvPr/>
        </p:nvGraphicFramePr>
        <p:xfrm>
          <a:off x="153988" y="393409"/>
          <a:ext cx="8490281" cy="6361788"/>
        </p:xfrm>
        <a:graphic>
          <a:graphicData uri="http://schemas.openxmlformats.org/drawingml/2006/table">
            <a:tbl>
              <a:tblPr/>
              <a:tblGrid>
                <a:gridCol w="3822589"/>
                <a:gridCol w="1041990"/>
                <a:gridCol w="3625702"/>
              </a:tblGrid>
              <a:tr h="486658">
                <a:tc>
                  <a:txBody>
                    <a:bodyPr/>
                    <a:lstStyle/>
                    <a:p>
                      <a:pPr algn="l" fontAlgn="b"/>
                      <a:r>
                        <a:rPr lang="en-US" sz="1000" b="1" i="0" u="none" strike="noStrike" dirty="0">
                          <a:solidFill>
                            <a:srgbClr val="FFFFFF"/>
                          </a:solidFill>
                          <a:latin typeface="Arial"/>
                        </a:rPr>
                        <a:t>Activity/Service</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FFFFFF"/>
                          </a:solidFill>
                          <a:latin typeface="Arial"/>
                        </a:rPr>
                        <a:t> Cost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000" b="1" i="0" u="none" strike="noStrike" dirty="0">
                          <a:solidFill>
                            <a:srgbClr val="FFFFFF"/>
                          </a:solidFill>
                          <a:latin typeface="Arial"/>
                        </a:rPr>
                        <a:t>Notes</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r>
              <a:tr h="486658">
                <a:tc>
                  <a:txBody>
                    <a:bodyPr/>
                    <a:lstStyle/>
                    <a:p>
                      <a:pPr algn="l" fontAlgn="b"/>
                      <a:r>
                        <a:rPr lang="en-US" sz="1200" b="1" i="0" u="none" strike="noStrike">
                          <a:solidFill>
                            <a:srgbClr val="000000"/>
                          </a:solidFill>
                          <a:latin typeface="Arial"/>
                        </a:rPr>
                        <a:t>FIXED COSTS</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200" b="0" i="0" u="none" strike="noStrike">
                          <a:solidFill>
                            <a:srgbClr val="000000"/>
                          </a:solidFill>
                          <a:latin typeface="Calibri"/>
                        </a:rPr>
                        <a:t>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fontAlgn="b"/>
                      <a:r>
                        <a:rPr lang="en-US" sz="1200" b="0" i="0" u="none" strike="noStrike">
                          <a:solidFill>
                            <a:srgbClr val="000000"/>
                          </a:solidFill>
                          <a:latin typeface="Calibri"/>
                        </a:rPr>
                        <a:t> </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486658">
                <a:tc>
                  <a:txBody>
                    <a:bodyPr/>
                    <a:lstStyle/>
                    <a:p>
                      <a:pPr algn="l" fontAlgn="b"/>
                      <a:r>
                        <a:rPr lang="en-US" sz="1200" b="0" i="0" u="none" strike="noStrike">
                          <a:solidFill>
                            <a:srgbClr val="000000"/>
                          </a:solidFill>
                          <a:latin typeface="Arial"/>
                        </a:rPr>
                        <a:t>Campaign planning &amp; scoping; campaign process flow development; Value proposition &amp; copy support. Best practice support, advanced tracking. </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1200" b="0" i="0" u="none" strike="noStrike">
                          <a:solidFill>
                            <a:srgbClr val="000000"/>
                          </a:solidFill>
                          <a:latin typeface="Arial"/>
                        </a:rPr>
                        <a:t> $           8,700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en-US" sz="1200" b="0" i="0" u="none" strike="noStrike">
                          <a:solidFill>
                            <a:srgbClr val="000000"/>
                          </a:solidFill>
                          <a:latin typeface="Arial"/>
                        </a:rPr>
                        <a:t>$2,500 per month includes Eloqua license fee for database size of 10,001-25K</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r>
              <a:tr h="335077">
                <a:tc rowSpan="2">
                  <a:txBody>
                    <a:bodyPr/>
                    <a:lstStyle/>
                    <a:p>
                      <a:pPr algn="l" fontAlgn="ctr"/>
                      <a:r>
                        <a:rPr lang="en-US" sz="1200" b="0" i="0" u="none" strike="noStrike">
                          <a:solidFill>
                            <a:srgbClr val="000000"/>
                          </a:solidFill>
                          <a:latin typeface="Arial"/>
                        </a:rPr>
                        <a:t>Lead generation: New database creation, data enhancement, 3 email campaigns and reminders*+ scoring</a:t>
                      </a:r>
                    </a:p>
                  </a:txBody>
                  <a:tcPr marL="5404" marR="5404" marT="5404" marB="0" anchor="ctr">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rowSpan="2">
                  <a:txBody>
                    <a:bodyPr/>
                    <a:lstStyle/>
                    <a:p>
                      <a:pPr algn="ctr" fontAlgn="b"/>
                      <a:r>
                        <a:rPr lang="en-US" sz="1200" b="0" i="0" u="none" strike="noStrike">
                          <a:solidFill>
                            <a:srgbClr val="000000"/>
                          </a:solidFill>
                          <a:latin typeface="Arial"/>
                        </a:rPr>
                        <a:t> $           5,000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fontAlgn="b"/>
                      <a:r>
                        <a:rPr lang="en-US" sz="1200" b="0" i="0" u="none" strike="noStrike">
                          <a:solidFill>
                            <a:srgbClr val="000000"/>
                          </a:solidFill>
                          <a:latin typeface="Arial"/>
                        </a:rPr>
                        <a:t>Set-up of email creative’s with dynamic content + 2 tests per (data included) With the projected trigger company information we will provide up to 8-10 contacts per company</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r>
              <a:tr h="374966">
                <a:tc vMerge="1">
                  <a:txBody>
                    <a:bodyPr/>
                    <a:lstStyle/>
                    <a:p>
                      <a:endParaRPr lang="en-US"/>
                    </a:p>
                  </a:txBody>
                  <a:tcPr/>
                </a:tc>
                <a:tc vMerge="1">
                  <a:txBody>
                    <a:bodyPr/>
                    <a:lstStyle/>
                    <a:p>
                      <a:endParaRPr lang="en-US"/>
                    </a:p>
                  </a:txBody>
                  <a:tcPr/>
                </a:tc>
                <a:tc>
                  <a:txBody>
                    <a:bodyPr/>
                    <a:lstStyle/>
                    <a:p>
                      <a:pPr algn="l" fontAlgn="b"/>
                      <a:r>
                        <a:rPr lang="en-US" sz="1000" b="0" i="0" u="none" strike="noStrike" dirty="0">
                          <a:solidFill>
                            <a:srgbClr val="000000"/>
                          </a:solidFill>
                          <a:latin typeface="Arial"/>
                        </a:rPr>
                        <a:t>*Any changes that require more than 1 hour of programming time will be billed separate @ $150 per hour with prior approval.</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2F2F2"/>
                    </a:solidFill>
                  </a:tcPr>
                </a:tc>
              </a:tr>
              <a:tr h="486658">
                <a:tc>
                  <a:txBody>
                    <a:bodyPr/>
                    <a:lstStyle/>
                    <a:p>
                      <a:pPr algn="l" fontAlgn="b"/>
                      <a:r>
                        <a:rPr lang="en-US" sz="1200" b="0" i="0" u="none" strike="noStrike">
                          <a:solidFill>
                            <a:srgbClr val="000000"/>
                          </a:solidFill>
                          <a:latin typeface="Arial"/>
                        </a:rPr>
                        <a:t>Prospect Lead Nurture Program Development &amp; Ongoing Support </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latin typeface="Arial"/>
                        </a:rPr>
                        <a:t> $           5,000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latin typeface="Arial"/>
                        </a:rPr>
                        <a:t> 3 email deployments of dynamic content and reminders + scoring+ engagement strategy</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r>
              <a:tr h="486658">
                <a:tc>
                  <a:txBody>
                    <a:bodyPr/>
                    <a:lstStyle/>
                    <a:p>
                      <a:pPr algn="l" fontAlgn="b"/>
                      <a:r>
                        <a:rPr lang="en-US" sz="1200" b="0" i="0" u="none" strike="noStrike">
                          <a:solidFill>
                            <a:srgbClr val="000000"/>
                          </a:solidFill>
                          <a:latin typeface="Arial"/>
                        </a:rPr>
                        <a:t>Current Customer Nurture Program</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latin typeface="Arial"/>
                        </a:rPr>
                        <a:t> $           5,000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fontAlgn="b"/>
                      <a:r>
                        <a:rPr lang="en-US" sz="1200" b="0" i="0" u="none" strike="noStrike">
                          <a:solidFill>
                            <a:srgbClr val="000000"/>
                          </a:solidFill>
                          <a:latin typeface="Arial"/>
                        </a:rPr>
                        <a:t> 3 email deployments of dynamic content and reminders + scoring+ engagement strategy </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486658">
                <a:tc>
                  <a:txBody>
                    <a:bodyPr/>
                    <a:lstStyle/>
                    <a:p>
                      <a:pPr algn="l" fontAlgn="b"/>
                      <a:r>
                        <a:rPr lang="en-US" sz="1200" b="0" i="0" u="none" strike="noStrike" dirty="0">
                          <a:solidFill>
                            <a:srgbClr val="000000"/>
                          </a:solidFill>
                          <a:latin typeface="Arial"/>
                        </a:rPr>
                        <a:t>1 </a:t>
                      </a:r>
                      <a:r>
                        <a:rPr lang="en-US" sz="1200" b="0" i="0" u="none" strike="noStrike" dirty="0" err="1">
                          <a:solidFill>
                            <a:srgbClr val="000000"/>
                          </a:solidFill>
                          <a:latin typeface="Arial"/>
                        </a:rPr>
                        <a:t>Hypersite</a:t>
                      </a:r>
                      <a:r>
                        <a:rPr lang="en-US" sz="1200" b="0" i="0" u="none" strike="noStrike" dirty="0">
                          <a:solidFill>
                            <a:srgbClr val="000000"/>
                          </a:solidFill>
                          <a:latin typeface="Arial"/>
                        </a:rPr>
                        <a:t> – Develop, Maintain and host **</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ctr" fontAlgn="b"/>
                      <a:r>
                        <a:rPr lang="en-US" sz="1200" b="0" i="0" u="none" strike="noStrike">
                          <a:solidFill>
                            <a:srgbClr val="000000"/>
                          </a:solidFill>
                          <a:latin typeface="Arial"/>
                        </a:rPr>
                        <a:t> $           3,000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en-US" sz="1200" b="0" i="0" u="none" strike="noStrike">
                          <a:solidFill>
                            <a:srgbClr val="000000"/>
                          </a:solidFill>
                          <a:latin typeface="Arial"/>
                        </a:rPr>
                        <a:t>**ShelfPlus will be providing content</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8D8D8"/>
                    </a:solidFill>
                  </a:tcPr>
                </a:tc>
              </a:tr>
              <a:tr h="486658">
                <a:tc>
                  <a:txBody>
                    <a:bodyPr/>
                    <a:lstStyle/>
                    <a:p>
                      <a:pPr algn="l" fontAlgn="b"/>
                      <a:r>
                        <a:rPr lang="en-US" sz="1200" b="0" i="0" u="none" strike="noStrike">
                          <a:solidFill>
                            <a:srgbClr val="000000"/>
                          </a:solidFill>
                          <a:latin typeface="Arial"/>
                        </a:rPr>
                        <a:t>Tracking   &amp; Custom Reporting</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latin typeface="Arial"/>
                        </a:rPr>
                        <a:t> $           3,500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fontAlgn="b"/>
                      <a:r>
                        <a:rPr lang="en-US" sz="1200" b="0" i="0" u="none" strike="noStrike">
                          <a:solidFill>
                            <a:srgbClr val="000000"/>
                          </a:solidFill>
                          <a:latin typeface="Arial"/>
                        </a:rPr>
                        <a:t> Custom dashboards + ROI analysis </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r>
              <a:tr h="486658">
                <a:tc>
                  <a:txBody>
                    <a:bodyPr/>
                    <a:lstStyle/>
                    <a:p>
                      <a:pPr algn="l" fontAlgn="b"/>
                      <a:r>
                        <a:rPr lang="en-US" sz="1200" b="1" i="0" u="none" strike="noStrike">
                          <a:solidFill>
                            <a:srgbClr val="000000"/>
                          </a:solidFill>
                          <a:latin typeface="Arial"/>
                        </a:rPr>
                        <a:t>Total Fixed Costs</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ctr" fontAlgn="b"/>
                      <a:r>
                        <a:rPr lang="en-US" sz="1200" b="1" i="0" u="none" strike="noStrike">
                          <a:solidFill>
                            <a:srgbClr val="000000"/>
                          </a:solidFill>
                          <a:latin typeface="Arial"/>
                        </a:rPr>
                        <a:t> $        30,200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c>
                  <a:txBody>
                    <a:bodyPr/>
                    <a:lstStyle/>
                    <a:p>
                      <a:pPr algn="l" fontAlgn="b"/>
                      <a:r>
                        <a:rPr lang="en-US" sz="1200" b="0" i="0" u="none" strike="noStrike">
                          <a:solidFill>
                            <a:srgbClr val="000000"/>
                          </a:solidFill>
                          <a:latin typeface="Arial"/>
                        </a:rPr>
                        <a:t> </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D8D8"/>
                    </a:solidFill>
                  </a:tcPr>
                </a:tc>
              </a:tr>
              <a:tr h="0">
                <a:tc>
                  <a:txBody>
                    <a:bodyPr/>
                    <a:lstStyle/>
                    <a:p>
                      <a:pPr algn="l" fontAlgn="b"/>
                      <a:r>
                        <a:rPr lang="en-US" sz="1200" b="0" i="0" u="none" strike="noStrike">
                          <a:solidFill>
                            <a:srgbClr val="000000"/>
                          </a:solidFill>
                          <a:latin typeface="Calibri"/>
                        </a:rPr>
                        <a:t> </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F2F2F2"/>
                    </a:solidFill>
                  </a:tcPr>
                </a:tc>
                <a:tc>
                  <a:txBody>
                    <a:bodyPr/>
                    <a:lstStyle/>
                    <a:p>
                      <a:pPr algn="l" fontAlgn="b"/>
                      <a:r>
                        <a:rPr lang="en-US" sz="1200" b="0" i="0" u="none" strike="noStrike">
                          <a:solidFill>
                            <a:srgbClr val="000000"/>
                          </a:solidFill>
                          <a:latin typeface="Calibri"/>
                        </a:rPr>
                        <a:t>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F2F2F2"/>
                    </a:solidFill>
                  </a:tcPr>
                </a:tc>
                <a:tc>
                  <a:txBody>
                    <a:bodyPr/>
                    <a:lstStyle/>
                    <a:p>
                      <a:pPr algn="l" fontAlgn="b"/>
                      <a:r>
                        <a:rPr lang="en-US" sz="1200" b="0" i="0" u="none" strike="noStrike">
                          <a:solidFill>
                            <a:srgbClr val="000000"/>
                          </a:solidFill>
                          <a:latin typeface="Calibri"/>
                        </a:rPr>
                        <a:t> </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F2F2F2"/>
                    </a:solidFill>
                  </a:tcPr>
                </a:tc>
              </a:tr>
              <a:tr h="486658">
                <a:tc>
                  <a:txBody>
                    <a:bodyPr/>
                    <a:lstStyle/>
                    <a:p>
                      <a:pPr algn="l" fontAlgn="b"/>
                      <a:r>
                        <a:rPr lang="en-US" sz="1200" b="1" i="0" u="none" strike="noStrike">
                          <a:solidFill>
                            <a:srgbClr val="000000"/>
                          </a:solidFill>
                          <a:latin typeface="Arial"/>
                        </a:rPr>
                        <a:t>VARIABLE COSTS</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200" b="0" i="0" u="none" strike="noStrike">
                          <a:solidFill>
                            <a:srgbClr val="000000"/>
                          </a:solidFill>
                          <a:latin typeface="Calibri"/>
                        </a:rPr>
                        <a:t>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8D8D8"/>
                    </a:solidFill>
                  </a:tcPr>
                </a:tc>
                <a:tc>
                  <a:txBody>
                    <a:bodyPr/>
                    <a:lstStyle/>
                    <a:p>
                      <a:pPr algn="l" fontAlgn="b"/>
                      <a:r>
                        <a:rPr lang="en-US" sz="1200" b="0" i="0" u="none" strike="noStrike">
                          <a:solidFill>
                            <a:srgbClr val="000000"/>
                          </a:solidFill>
                          <a:latin typeface="Calibri"/>
                        </a:rPr>
                        <a:t> </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8D8D8"/>
                    </a:solidFill>
                  </a:tcPr>
                </a:tc>
              </a:tr>
              <a:tr h="486658">
                <a:tc>
                  <a:txBody>
                    <a:bodyPr/>
                    <a:lstStyle/>
                    <a:p>
                      <a:pPr algn="l" fontAlgn="b"/>
                      <a:r>
                        <a:rPr lang="en-US" sz="1200" b="0" i="0" u="none" strike="noStrike">
                          <a:solidFill>
                            <a:srgbClr val="000000"/>
                          </a:solidFill>
                          <a:latin typeface="Calibri"/>
                        </a:rPr>
                        <a:t>CPL</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r>
                        <a:rPr lang="en-US" sz="1200" b="0" i="0" u="none" strike="noStrike">
                          <a:solidFill>
                            <a:srgbClr val="000000"/>
                          </a:solidFill>
                          <a:latin typeface="Calibri"/>
                        </a:rPr>
                        <a:t> $125 Per Lead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c>
                  <a:txBody>
                    <a:bodyPr/>
                    <a:lstStyle/>
                    <a:p>
                      <a:pPr algn="l" fontAlgn="b"/>
                      <a:r>
                        <a:rPr lang="en-US" sz="1200" b="0" i="0" u="none" strike="noStrike" dirty="0">
                          <a:solidFill>
                            <a:srgbClr val="000000"/>
                          </a:solidFill>
                          <a:latin typeface="Calibri"/>
                        </a:rPr>
                        <a:t>Lead – this is a prospect that has engaged in at least 2 activities e.g. website visit, downloads etc</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r>
              <a:tr h="127648">
                <a:tc>
                  <a:txBody>
                    <a:bodyPr/>
                    <a:lstStyle/>
                    <a:p>
                      <a:pPr algn="l" fontAlgn="b"/>
                      <a:r>
                        <a:rPr lang="en-US" sz="500" b="0" i="0" u="none" strike="noStrike">
                          <a:solidFill>
                            <a:srgbClr val="000000"/>
                          </a:solidFill>
                          <a:latin typeface="Arial"/>
                        </a:rPr>
                        <a:t> </a:t>
                      </a:r>
                    </a:p>
                  </a:txBody>
                  <a:tcPr marL="5404" marR="5404" marT="5404" marB="0" anchor="b">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500" b="0" i="0" u="none" strike="noStrike">
                          <a:solidFill>
                            <a:srgbClr val="000000"/>
                          </a:solidFill>
                          <a:latin typeface="Arial"/>
                        </a:rPr>
                        <a:t> </a:t>
                      </a:r>
                    </a:p>
                  </a:txBody>
                  <a:tcPr marL="5404" marR="5404" marT="5404"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500" b="0" i="0" u="none" strike="noStrike" dirty="0">
                          <a:solidFill>
                            <a:srgbClr val="000000"/>
                          </a:solidFill>
                          <a:latin typeface="Arial"/>
                        </a:rPr>
                        <a:t> </a:t>
                      </a:r>
                    </a:p>
                  </a:txBody>
                  <a:tcPr marL="5404" marR="5404" marT="5404" marB="0" anchor="b">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Testimonials</a:t>
            </a:r>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25</a:t>
            </a:fld>
            <a:endParaRPr lang="en-US" dirty="0"/>
          </a:p>
        </p:txBody>
      </p:sp>
      <p:pic>
        <p:nvPicPr>
          <p:cNvPr id="38913" name="Picture 1"/>
          <p:cNvPicPr>
            <a:picLocks noGrp="1" noChangeAspect="1" noChangeArrowheads="1"/>
          </p:cNvPicPr>
          <p:nvPr>
            <p:ph idx="1"/>
          </p:nvPr>
        </p:nvPicPr>
        <p:blipFill>
          <a:blip r:embed="rId2"/>
          <a:srcRect/>
          <a:stretch>
            <a:fillRect/>
          </a:stretch>
        </p:blipFill>
        <p:spPr bwMode="auto">
          <a:xfrm>
            <a:off x="7124035" y="1200607"/>
            <a:ext cx="1524000" cy="1162050"/>
          </a:xfrm>
          <a:prstGeom prst="rect">
            <a:avLst/>
          </a:prstGeom>
          <a:noFill/>
          <a:ln w="9525">
            <a:noFill/>
            <a:miter lim="800000"/>
            <a:headEnd/>
            <a:tailEnd/>
          </a:ln>
        </p:spPr>
      </p:pic>
      <p:pic>
        <p:nvPicPr>
          <p:cNvPr id="38914" name="Picture 2"/>
          <p:cNvPicPr>
            <a:picLocks noChangeAspect="1" noChangeArrowheads="1"/>
          </p:cNvPicPr>
          <p:nvPr/>
        </p:nvPicPr>
        <p:blipFill>
          <a:blip r:embed="rId3"/>
          <a:srcRect/>
          <a:stretch>
            <a:fillRect/>
          </a:stretch>
        </p:blipFill>
        <p:spPr bwMode="auto">
          <a:xfrm>
            <a:off x="6595178" y="3400218"/>
            <a:ext cx="1825808" cy="871198"/>
          </a:xfrm>
          <a:prstGeom prst="rect">
            <a:avLst/>
          </a:prstGeom>
          <a:noFill/>
          <a:ln w="9525">
            <a:noFill/>
            <a:miter lim="800000"/>
            <a:headEnd/>
            <a:tailEnd/>
          </a:ln>
        </p:spPr>
      </p:pic>
      <p:pic>
        <p:nvPicPr>
          <p:cNvPr id="38915" name="Picture 3"/>
          <p:cNvPicPr>
            <a:picLocks noChangeAspect="1" noChangeArrowheads="1"/>
          </p:cNvPicPr>
          <p:nvPr/>
        </p:nvPicPr>
        <p:blipFill>
          <a:blip r:embed="rId4"/>
          <a:srcRect/>
          <a:stretch>
            <a:fillRect/>
          </a:stretch>
        </p:blipFill>
        <p:spPr bwMode="auto">
          <a:xfrm>
            <a:off x="7124035" y="2362657"/>
            <a:ext cx="1296951" cy="1037561"/>
          </a:xfrm>
          <a:prstGeom prst="rect">
            <a:avLst/>
          </a:prstGeom>
          <a:noFill/>
          <a:ln w="9525">
            <a:noFill/>
            <a:miter lim="800000"/>
            <a:headEnd/>
            <a:tailEnd/>
          </a:ln>
        </p:spPr>
      </p:pic>
      <p:pic>
        <p:nvPicPr>
          <p:cNvPr id="38916" name="Picture 4"/>
          <p:cNvPicPr>
            <a:picLocks noChangeAspect="1" noChangeArrowheads="1"/>
          </p:cNvPicPr>
          <p:nvPr/>
        </p:nvPicPr>
        <p:blipFill>
          <a:blip r:embed="rId5"/>
          <a:srcRect/>
          <a:stretch>
            <a:fillRect/>
          </a:stretch>
        </p:blipFill>
        <p:spPr bwMode="auto">
          <a:xfrm>
            <a:off x="5057332" y="4337988"/>
            <a:ext cx="3363654" cy="880826"/>
          </a:xfrm>
          <a:prstGeom prst="rect">
            <a:avLst/>
          </a:prstGeom>
          <a:noFill/>
          <a:ln w="9525">
            <a:noFill/>
            <a:miter lim="800000"/>
            <a:headEnd/>
            <a:tailEnd/>
          </a:ln>
        </p:spPr>
      </p:pic>
      <p:pic>
        <p:nvPicPr>
          <p:cNvPr id="38917" name="Picture 5"/>
          <p:cNvPicPr>
            <a:picLocks noChangeAspect="1" noChangeArrowheads="1"/>
          </p:cNvPicPr>
          <p:nvPr/>
        </p:nvPicPr>
        <p:blipFill>
          <a:blip r:embed="rId6"/>
          <a:srcRect/>
          <a:stretch>
            <a:fillRect/>
          </a:stretch>
        </p:blipFill>
        <p:spPr bwMode="auto">
          <a:xfrm>
            <a:off x="4632604" y="2362657"/>
            <a:ext cx="2428911" cy="572312"/>
          </a:xfrm>
          <a:prstGeom prst="rect">
            <a:avLst/>
          </a:prstGeom>
          <a:noFill/>
          <a:ln w="9525">
            <a:noFill/>
            <a:miter lim="800000"/>
            <a:headEnd/>
            <a:tailEnd/>
          </a:ln>
        </p:spPr>
      </p:pic>
      <p:pic>
        <p:nvPicPr>
          <p:cNvPr id="11" name="Picture 16" descr="ANd9GcR7Km2WRwa5pasGBiNQCOCXCgpX1SjSbFh4np37SQ_ZDYwGSg9qIQ"/>
          <p:cNvPicPr>
            <a:picLocks noChangeAspect="1" noChangeArrowheads="1"/>
          </p:cNvPicPr>
          <p:nvPr/>
        </p:nvPicPr>
        <p:blipFill>
          <a:blip r:embed="rId7"/>
          <a:srcRect/>
          <a:stretch>
            <a:fillRect/>
          </a:stretch>
        </p:blipFill>
        <p:spPr bwMode="auto">
          <a:xfrm>
            <a:off x="4632604" y="1463675"/>
            <a:ext cx="1655762" cy="396875"/>
          </a:xfrm>
          <a:prstGeom prst="rect">
            <a:avLst/>
          </a:prstGeom>
          <a:noFill/>
        </p:spPr>
      </p:pic>
      <p:pic>
        <p:nvPicPr>
          <p:cNvPr id="12" name="Picture 20" descr="ANd9GcTqIyDL_gCJxCZypV2Cp4ujwo1gHiENKytBL8FDTBFWacMwODrH"/>
          <p:cNvPicPr>
            <a:picLocks noChangeAspect="1" noChangeArrowheads="1"/>
          </p:cNvPicPr>
          <p:nvPr/>
        </p:nvPicPr>
        <p:blipFill>
          <a:blip r:embed="rId8"/>
          <a:srcRect/>
          <a:stretch>
            <a:fillRect/>
          </a:stretch>
        </p:blipFill>
        <p:spPr bwMode="auto">
          <a:xfrm>
            <a:off x="5005666" y="3139529"/>
            <a:ext cx="1282700" cy="1131887"/>
          </a:xfrm>
          <a:prstGeom prst="rect">
            <a:avLst/>
          </a:prstGeom>
          <a:noFill/>
        </p:spPr>
      </p:pic>
      <p:sp>
        <p:nvSpPr>
          <p:cNvPr id="14" name="Rectangle 6"/>
          <p:cNvSpPr>
            <a:spLocks noChangeArrowheads="1"/>
          </p:cNvSpPr>
          <p:nvPr/>
        </p:nvSpPr>
        <p:spPr bwMode="auto">
          <a:xfrm>
            <a:off x="468313" y="1720447"/>
            <a:ext cx="4164292" cy="4247317"/>
          </a:xfrm>
          <a:prstGeom prst="rect">
            <a:avLst/>
          </a:prstGeom>
          <a:noFill/>
          <a:ln w="9525">
            <a:noFill/>
            <a:miter lim="800000"/>
            <a:headEnd/>
            <a:tailEnd/>
          </a:ln>
          <a:effectLst/>
        </p:spPr>
        <p:txBody>
          <a:bodyPr wrap="square" anchor="ctr">
            <a:spAutoFit/>
          </a:bodyPr>
          <a:lstStyle/>
          <a:p>
            <a:r>
              <a:rPr lang="en-GB" sz="1000" dirty="0"/>
              <a:t/>
            </a:r>
            <a:br>
              <a:rPr lang="en-GB" sz="1000" dirty="0"/>
            </a:br>
            <a:r>
              <a:rPr lang="en-GB" sz="1000" dirty="0"/>
              <a:t/>
            </a:r>
            <a:br>
              <a:rPr lang="en-GB" sz="1000" dirty="0"/>
            </a:br>
            <a:r>
              <a:rPr lang="en-GB" sz="1000" dirty="0"/>
              <a:t>DWA have been using mardevdm2 for a few years now and have always found them to be a highly professional organisation. They have a quick turn around time on all requests, and have always been really pleasant to work with. The entire team is well briefed on each campaign, thus ensuring we always have a point of contact. They have enabled us to be quite specific with our requests and have always given good results, which is why we continue to use them.</a:t>
            </a:r>
            <a:br>
              <a:rPr lang="en-GB" sz="1000" dirty="0"/>
            </a:br>
            <a:r>
              <a:rPr lang="en-GB" sz="1000" i="1" dirty="0" err="1"/>
              <a:t>Pippa</a:t>
            </a:r>
            <a:r>
              <a:rPr lang="en-GB" sz="1000" i="1" dirty="0"/>
              <a:t> </a:t>
            </a:r>
            <a:r>
              <a:rPr lang="en-GB" sz="1000" i="1" dirty="0" err="1"/>
              <a:t>Hollebone</a:t>
            </a:r>
            <a:r>
              <a:rPr lang="en-GB" sz="1000" i="1" dirty="0"/>
              <a:t> - DWA</a:t>
            </a:r>
            <a:r>
              <a:rPr lang="en-GB" sz="1000" dirty="0"/>
              <a:t> </a:t>
            </a:r>
          </a:p>
          <a:p>
            <a:endParaRPr lang="en-GB" sz="1000" dirty="0"/>
          </a:p>
          <a:p>
            <a:r>
              <a:rPr lang="en-GB" sz="1000" dirty="0"/>
              <a:t>I have known and worked with the mardevdm2 team for over 10 years now, from both client and agency perspectives and I would rank them highly for their knowledge of both the IT market and the DM industry. </a:t>
            </a:r>
            <a:br>
              <a:rPr lang="en-GB" sz="1000" dirty="0"/>
            </a:br>
            <a:r>
              <a:rPr lang="en-GB" sz="1000" dirty="0"/>
              <a:t>They understand the business and are responsive, knowledgeable and a pleasure to deal with. </a:t>
            </a:r>
            <a:br>
              <a:rPr lang="en-GB" sz="1000" dirty="0"/>
            </a:br>
            <a:r>
              <a:rPr lang="en-GB" sz="1000" i="1" dirty="0"/>
              <a:t>Gary Kemp – Connection2</a:t>
            </a:r>
            <a:br>
              <a:rPr lang="en-GB" sz="1000" i="1" dirty="0"/>
            </a:br>
            <a:endParaRPr lang="en-GB" sz="1000" i="1" dirty="0"/>
          </a:p>
          <a:p>
            <a:r>
              <a:rPr lang="en-GB" sz="1000" dirty="0"/>
              <a:t>Mardevdm2 lets you get closer to potential customers, delivering your message directly to their in-tray, their inbox or their direct line. They continue to provide Just Media with quality accurate data: mardevdm2 data is the key to a successful campaign with their team consistently ensuring that data not only complies with industry standards and legal requirements but is also clean, accurate and works with our requirements. Counts are consistently accurate and fulfilled within 24 hours.</a:t>
            </a:r>
            <a:br>
              <a:rPr lang="en-GB" sz="1000" dirty="0"/>
            </a:br>
            <a:r>
              <a:rPr lang="en-GB" sz="1000" i="1" dirty="0"/>
              <a:t>Chris Ellis - Just Media</a:t>
            </a:r>
            <a:r>
              <a:rPr lang="en-GB" sz="100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Goals and Objectives</a:t>
            </a:r>
            <a:endParaRPr lang="en-US" dirty="0"/>
          </a:p>
        </p:txBody>
      </p:sp>
      <p:sp>
        <p:nvSpPr>
          <p:cNvPr id="3" name="Content Placeholder 2"/>
          <p:cNvSpPr>
            <a:spLocks noGrp="1"/>
          </p:cNvSpPr>
          <p:nvPr>
            <p:ph idx="1"/>
          </p:nvPr>
        </p:nvSpPr>
        <p:spPr>
          <a:xfrm>
            <a:off x="457200" y="1307806"/>
            <a:ext cx="8229600" cy="4818358"/>
          </a:xfrm>
        </p:spPr>
        <p:txBody>
          <a:bodyPr/>
          <a:lstStyle/>
          <a:p>
            <a:pPr>
              <a:buFont typeface="Wingdings" pitchFamily="2" charset="2"/>
              <a:buChar char="§"/>
              <a:defRPr/>
            </a:pPr>
            <a:r>
              <a:rPr lang="en-US" sz="2200" dirty="0" smtClean="0"/>
              <a:t>Build a prospect Database </a:t>
            </a:r>
          </a:p>
          <a:p>
            <a:pPr lvl="1">
              <a:buFont typeface="Arial" pitchFamily="34" charset="0"/>
              <a:buChar char="•"/>
              <a:defRPr/>
            </a:pPr>
            <a:r>
              <a:rPr lang="en-US" sz="1800" dirty="0" smtClean="0"/>
              <a:t>Based on data from salesleadsinc.com and Industrial Reports</a:t>
            </a:r>
          </a:p>
          <a:p>
            <a:pPr lvl="1">
              <a:buFont typeface="Arial" pitchFamily="34" charset="0"/>
              <a:buChar char="•"/>
              <a:defRPr/>
            </a:pPr>
            <a:r>
              <a:rPr lang="en-US" sz="1800" dirty="0" smtClean="0"/>
              <a:t>Add  up to 8-10 contacts based on specific job titles and functions</a:t>
            </a:r>
          </a:p>
          <a:p>
            <a:pPr>
              <a:buFont typeface="Wingdings" pitchFamily="2" charset="2"/>
              <a:buChar char="§"/>
              <a:defRPr/>
            </a:pPr>
            <a:r>
              <a:rPr lang="en-US" sz="2200" dirty="0" smtClean="0"/>
              <a:t>Lead Generation</a:t>
            </a:r>
          </a:p>
          <a:p>
            <a:pPr lvl="1">
              <a:buFont typeface="Arial" pitchFamily="34" charset="0"/>
              <a:buChar char="•"/>
              <a:defRPr/>
            </a:pPr>
            <a:r>
              <a:rPr lang="en-US" sz="1800" dirty="0" smtClean="0"/>
              <a:t>Generate SQL leads through comprehensive nurture program</a:t>
            </a:r>
          </a:p>
          <a:p>
            <a:pPr lvl="1">
              <a:buFont typeface="Arial" pitchFamily="34" charset="0"/>
              <a:buChar char="•"/>
              <a:defRPr/>
            </a:pPr>
            <a:r>
              <a:rPr lang="en-US" sz="1800" dirty="0" smtClean="0"/>
              <a:t>Create a custom journey for each target segment</a:t>
            </a:r>
          </a:p>
          <a:p>
            <a:pPr lvl="1">
              <a:buFont typeface="Arial" pitchFamily="34" charset="0"/>
              <a:buChar char="•"/>
              <a:defRPr/>
            </a:pPr>
            <a:r>
              <a:rPr lang="en-US" sz="1800" dirty="0" smtClean="0"/>
              <a:t>Real-time online tracking</a:t>
            </a:r>
          </a:p>
          <a:p>
            <a:pPr>
              <a:buFont typeface="Wingdings" pitchFamily="2" charset="2"/>
              <a:buChar char="§"/>
              <a:defRPr/>
            </a:pPr>
            <a:r>
              <a:rPr lang="en-US" sz="2200" dirty="0" smtClean="0"/>
              <a:t>Lead Nurture</a:t>
            </a:r>
            <a:endParaRPr lang="en-US" sz="1800" dirty="0" smtClean="0"/>
          </a:p>
          <a:p>
            <a:pPr lvl="1">
              <a:buFont typeface="Arial" pitchFamily="34" charset="0"/>
              <a:buChar char="•"/>
              <a:defRPr/>
            </a:pPr>
            <a:r>
              <a:rPr lang="en-US" sz="1800" dirty="0" smtClean="0"/>
              <a:t>Nurture </a:t>
            </a:r>
            <a:r>
              <a:rPr lang="en-US" sz="1800" dirty="0" smtClean="0"/>
              <a:t>current prospects within house file </a:t>
            </a:r>
          </a:p>
          <a:p>
            <a:pPr lvl="1">
              <a:buFont typeface="Arial" pitchFamily="34" charset="0"/>
              <a:buChar char="•"/>
              <a:defRPr/>
            </a:pPr>
            <a:r>
              <a:rPr lang="en-US" sz="1800" dirty="0" smtClean="0"/>
              <a:t>Nurture prospects from the </a:t>
            </a:r>
            <a:r>
              <a:rPr lang="en-US" sz="1800" dirty="0" smtClean="0"/>
              <a:t>new </a:t>
            </a:r>
            <a:r>
              <a:rPr lang="en-US" sz="1800" dirty="0" smtClean="0"/>
              <a:t>database</a:t>
            </a:r>
          </a:p>
          <a:p>
            <a:pPr lvl="1">
              <a:buFont typeface="Arial" pitchFamily="34" charset="0"/>
              <a:buChar char="•"/>
              <a:defRPr/>
            </a:pPr>
            <a:r>
              <a:rPr lang="en-US" sz="1800" dirty="0" smtClean="0"/>
              <a:t>Engage with Current customers</a:t>
            </a:r>
          </a:p>
          <a:p>
            <a:endParaRPr lang="en-US" dirty="0"/>
          </a:p>
        </p:txBody>
      </p:sp>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Arial Narrow" pitchFamily="34" charset="0"/>
                <a:cs typeface="Arial Narrow" pitchFamily="34" charset="0"/>
              </a:rPr>
              <a:t>Building a Prospect Database </a:t>
            </a:r>
            <a:br>
              <a:rPr lang="en-US" dirty="0" smtClean="0">
                <a:latin typeface="Arial Narrow" pitchFamily="34" charset="0"/>
                <a:cs typeface="Arial Narrow" pitchFamily="34" charset="0"/>
              </a:rPr>
            </a:br>
            <a:r>
              <a:rPr lang="en-US" dirty="0" smtClean="0">
                <a:latin typeface="Arial Narrow" pitchFamily="34" charset="0"/>
                <a:cs typeface="Arial Narrow" pitchFamily="34" charset="0"/>
              </a:rPr>
              <a:t>	        </a:t>
            </a:r>
            <a:br>
              <a:rPr lang="en-US" dirty="0" smtClean="0">
                <a:latin typeface="Arial Narrow" pitchFamily="34" charset="0"/>
                <a:cs typeface="Arial Narrow" pitchFamily="34" charset="0"/>
              </a:rPr>
            </a:br>
            <a:r>
              <a:rPr lang="en-US" dirty="0" smtClean="0">
                <a:latin typeface="Arial Narrow" pitchFamily="34" charset="0"/>
                <a:cs typeface="Arial Narrow" pitchFamily="34" charset="0"/>
              </a:rPr>
              <a:t>			</a:t>
            </a:r>
          </a:p>
        </p:txBody>
      </p:sp>
      <p:sp>
        <p:nvSpPr>
          <p:cNvPr id="16386" name="Rectangle 2"/>
          <p:cNvSpPr>
            <a:spLocks noChangeArrowheads="1"/>
          </p:cNvSpPr>
          <p:nvPr/>
        </p:nvSpPr>
        <p:spPr bwMode="auto">
          <a:xfrm>
            <a:off x="1371600" y="1463675"/>
            <a:ext cx="2251075" cy="6858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a:solidFill>
                  <a:srgbClr val="FFFFFF"/>
                </a:solidFill>
                <a:latin typeface="Calibri" pitchFamily="34" charset="0"/>
              </a:rPr>
              <a:t>Who?</a:t>
            </a:r>
            <a:endParaRPr lang="en-US" dirty="0"/>
          </a:p>
        </p:txBody>
      </p:sp>
      <p:sp>
        <p:nvSpPr>
          <p:cNvPr id="7" name="Rectangle 2"/>
          <p:cNvSpPr>
            <a:spLocks noChangeArrowheads="1"/>
          </p:cNvSpPr>
          <p:nvPr/>
        </p:nvSpPr>
        <p:spPr bwMode="auto">
          <a:xfrm>
            <a:off x="1371600" y="2381518"/>
            <a:ext cx="2251075" cy="84455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smtClean="0">
                <a:solidFill>
                  <a:srgbClr val="FFFFFF"/>
                </a:solidFill>
                <a:latin typeface="Calibri" pitchFamily="34" charset="0"/>
              </a:rPr>
              <a:t>From?</a:t>
            </a:r>
            <a:endParaRPr lang="en-US" dirty="0"/>
          </a:p>
        </p:txBody>
      </p:sp>
      <p:sp>
        <p:nvSpPr>
          <p:cNvPr id="8" name="Rectangle 2"/>
          <p:cNvSpPr>
            <a:spLocks noChangeArrowheads="1"/>
          </p:cNvSpPr>
          <p:nvPr/>
        </p:nvSpPr>
        <p:spPr bwMode="auto">
          <a:xfrm>
            <a:off x="1371600" y="3471125"/>
            <a:ext cx="2251075" cy="6858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a:solidFill>
                  <a:srgbClr val="FFFFFF"/>
                </a:solidFill>
                <a:latin typeface="Calibri" pitchFamily="34" charset="0"/>
              </a:rPr>
              <a:t>How?</a:t>
            </a:r>
            <a:endParaRPr lang="en-US" dirty="0"/>
          </a:p>
        </p:txBody>
      </p:sp>
      <p:sp>
        <p:nvSpPr>
          <p:cNvPr id="9" name="Rectangle 2"/>
          <p:cNvSpPr>
            <a:spLocks noChangeArrowheads="1"/>
          </p:cNvSpPr>
          <p:nvPr/>
        </p:nvSpPr>
        <p:spPr bwMode="auto">
          <a:xfrm>
            <a:off x="1371600" y="4460875"/>
            <a:ext cx="2251075" cy="16129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tIns="91440" bIns="91440"/>
          <a:lstStyle/>
          <a:p>
            <a:pPr algn="ctr">
              <a:spcAft>
                <a:spcPts val="1000"/>
              </a:spcAft>
              <a:defRPr/>
            </a:pPr>
            <a:r>
              <a:rPr lang="en-US" sz="2400" b="1" dirty="0">
                <a:solidFill>
                  <a:srgbClr val="FFFFFF"/>
                </a:solidFill>
                <a:latin typeface="Calibri" pitchFamily="34" charset="0"/>
              </a:rPr>
              <a:t>Why?</a:t>
            </a:r>
            <a:endParaRPr lang="en-US" dirty="0"/>
          </a:p>
        </p:txBody>
      </p:sp>
      <p:sp>
        <p:nvSpPr>
          <p:cNvPr id="10248" name="Text Box 3"/>
          <p:cNvSpPr txBox="1">
            <a:spLocks noChangeArrowheads="1"/>
          </p:cNvSpPr>
          <p:nvPr/>
        </p:nvSpPr>
        <p:spPr bwMode="auto">
          <a:xfrm>
            <a:off x="3846021" y="1463675"/>
            <a:ext cx="4011612" cy="685800"/>
          </a:xfrm>
          <a:prstGeom prst="rect">
            <a:avLst/>
          </a:prstGeom>
          <a:solidFill>
            <a:srgbClr val="FFFFFF"/>
          </a:solidFill>
          <a:ln w="9525">
            <a:solidFill>
              <a:srgbClr val="000000"/>
            </a:solidFill>
            <a:miter lim="800000"/>
            <a:headEnd/>
            <a:tailEnd/>
          </a:ln>
        </p:spPr>
        <p:txBody>
          <a:bodyPr/>
          <a:lstStyle/>
          <a:p>
            <a:r>
              <a:rPr lang="en-US" sz="1200" dirty="0" smtClean="0">
                <a:latin typeface="Arial Narrow" pitchFamily="34" charset="0"/>
              </a:rPr>
              <a:t>	Target </a:t>
            </a:r>
            <a:r>
              <a:rPr lang="en-US" sz="1200" dirty="0">
                <a:latin typeface="Arial Narrow" pitchFamily="34" charset="0"/>
              </a:rPr>
              <a:t>Audience based on:</a:t>
            </a:r>
          </a:p>
          <a:p>
            <a:pPr lvl="2">
              <a:buFont typeface="Wingdings" pitchFamily="2" charset="2"/>
              <a:buChar char="§"/>
            </a:pPr>
            <a:r>
              <a:rPr lang="en-US" sz="1200" dirty="0" smtClean="0">
                <a:latin typeface="Arial Narrow" pitchFamily="34" charset="0"/>
              </a:rPr>
              <a:t>Profiled Shelf Plus </a:t>
            </a:r>
            <a:r>
              <a:rPr lang="en-US" sz="1200" dirty="0">
                <a:latin typeface="Arial Narrow" pitchFamily="34" charset="0"/>
              </a:rPr>
              <a:t>Customer/Prospect list</a:t>
            </a:r>
          </a:p>
          <a:p>
            <a:pPr lvl="2">
              <a:buFont typeface="Wingdings" pitchFamily="2" charset="2"/>
              <a:buChar char="§"/>
            </a:pPr>
            <a:r>
              <a:rPr lang="en-US" sz="1200" dirty="0" smtClean="0">
                <a:latin typeface="Arial Narrow" pitchFamily="34" charset="0"/>
              </a:rPr>
              <a:t>3</a:t>
            </a:r>
            <a:r>
              <a:rPr lang="en-US" sz="1200" baseline="30000" dirty="0" smtClean="0">
                <a:latin typeface="Arial Narrow" pitchFamily="34" charset="0"/>
              </a:rPr>
              <a:t>rd</a:t>
            </a:r>
            <a:r>
              <a:rPr lang="en-US" sz="1200" dirty="0" smtClean="0">
                <a:latin typeface="Arial Narrow" pitchFamily="34" charset="0"/>
              </a:rPr>
              <a:t> </a:t>
            </a:r>
            <a:r>
              <a:rPr lang="en-US" sz="1200" dirty="0">
                <a:latin typeface="Arial Narrow" pitchFamily="34" charset="0"/>
              </a:rPr>
              <a:t>Party </a:t>
            </a:r>
            <a:r>
              <a:rPr lang="en-US" sz="1200" dirty="0" smtClean="0">
                <a:latin typeface="Arial Narrow" pitchFamily="34" charset="0"/>
              </a:rPr>
              <a:t>Trigger Event data</a:t>
            </a:r>
            <a:endParaRPr lang="en-US" sz="1200" dirty="0">
              <a:latin typeface="Arial Narrow" pitchFamily="34" charset="0"/>
            </a:endParaRPr>
          </a:p>
        </p:txBody>
      </p:sp>
      <p:sp>
        <p:nvSpPr>
          <p:cNvPr id="10249" name="Text Box 4"/>
          <p:cNvSpPr txBox="1">
            <a:spLocks noChangeArrowheads="1"/>
          </p:cNvSpPr>
          <p:nvPr/>
        </p:nvSpPr>
        <p:spPr bwMode="auto">
          <a:xfrm>
            <a:off x="3846021" y="2305318"/>
            <a:ext cx="4011612" cy="920750"/>
          </a:xfrm>
          <a:prstGeom prst="rect">
            <a:avLst/>
          </a:prstGeom>
          <a:solidFill>
            <a:srgbClr val="FFFFFF"/>
          </a:solidFill>
          <a:ln w="9525">
            <a:solidFill>
              <a:srgbClr val="000000"/>
            </a:solidFill>
            <a:miter lim="800000"/>
            <a:headEnd/>
            <a:tailEnd/>
          </a:ln>
        </p:spPr>
        <p:txBody>
          <a:bodyPr/>
          <a:lstStyle/>
          <a:p>
            <a:r>
              <a:rPr lang="en-US" sz="1200" dirty="0" smtClean="0">
                <a:latin typeface="Arial Narrow" pitchFamily="34" charset="0"/>
              </a:rPr>
              <a:t>	To </a:t>
            </a:r>
            <a:r>
              <a:rPr lang="en-US" sz="1200" dirty="0">
                <a:latin typeface="Arial Narrow" pitchFamily="34" charset="0"/>
              </a:rPr>
              <a:t>determine what prospects to go after </a:t>
            </a:r>
            <a:r>
              <a:rPr lang="en-US" sz="1200" dirty="0" smtClean="0">
                <a:latin typeface="Arial Narrow" pitchFamily="34" charset="0"/>
              </a:rPr>
              <a:t>by utilizing:</a:t>
            </a:r>
            <a:endParaRPr lang="en-US" sz="1200" dirty="0">
              <a:latin typeface="Arial Narrow" pitchFamily="34" charset="0"/>
            </a:endParaRPr>
          </a:p>
          <a:p>
            <a:pPr lvl="2">
              <a:buFont typeface="Wingdings" pitchFamily="2" charset="2"/>
              <a:buChar char="§"/>
            </a:pPr>
            <a:r>
              <a:rPr lang="en-US" sz="1200" dirty="0">
                <a:latin typeface="Arial Narrow" pitchFamily="34" charset="0"/>
              </a:rPr>
              <a:t> </a:t>
            </a:r>
            <a:r>
              <a:rPr lang="en-US" sz="1200" dirty="0" smtClean="0">
                <a:latin typeface="Arial Narrow" pitchFamily="34" charset="0"/>
              </a:rPr>
              <a:t>mardevdm2 or 3</a:t>
            </a:r>
            <a:r>
              <a:rPr lang="en-US" sz="1200" baseline="30000" dirty="0" smtClean="0">
                <a:latin typeface="Arial Narrow" pitchFamily="34" charset="0"/>
              </a:rPr>
              <a:t>rd</a:t>
            </a:r>
            <a:r>
              <a:rPr lang="en-US" sz="1200" dirty="0" smtClean="0">
                <a:latin typeface="Arial Narrow" pitchFamily="34" charset="0"/>
              </a:rPr>
              <a:t> party data</a:t>
            </a:r>
            <a:endParaRPr lang="en-US" sz="1200" dirty="0">
              <a:latin typeface="Arial Narrow" pitchFamily="34" charset="0"/>
            </a:endParaRPr>
          </a:p>
          <a:p>
            <a:pPr lvl="2">
              <a:buFont typeface="Wingdings" pitchFamily="2" charset="2"/>
              <a:buChar char="§"/>
            </a:pPr>
            <a:r>
              <a:rPr lang="en-US" sz="1200" dirty="0" smtClean="0">
                <a:latin typeface="Arial Narrow" pitchFamily="34" charset="0"/>
              </a:rPr>
              <a:t> salesleadsinc.com </a:t>
            </a:r>
            <a:endParaRPr lang="en-US" sz="1200" dirty="0">
              <a:latin typeface="Arial Narrow" pitchFamily="34" charset="0"/>
            </a:endParaRPr>
          </a:p>
          <a:p>
            <a:pPr lvl="2">
              <a:buFont typeface="Wingdings" pitchFamily="2" charset="2"/>
              <a:buChar char="§"/>
            </a:pPr>
            <a:r>
              <a:rPr lang="en-US" sz="1200" dirty="0" smtClean="0">
                <a:latin typeface="Arial Narrow" pitchFamily="34" charset="0"/>
              </a:rPr>
              <a:t>Industrial Reports</a:t>
            </a:r>
            <a:endParaRPr lang="en-US" sz="1200" dirty="0">
              <a:latin typeface="Arial Narrow" pitchFamily="34" charset="0"/>
            </a:endParaRPr>
          </a:p>
          <a:p>
            <a:pPr lvl="1"/>
            <a:endParaRPr lang="en-US" sz="1100" dirty="0">
              <a:latin typeface="Times New Roman" pitchFamily="18" charset="0"/>
            </a:endParaRPr>
          </a:p>
          <a:p>
            <a:endParaRPr lang="en-US" dirty="0"/>
          </a:p>
        </p:txBody>
      </p:sp>
      <p:sp>
        <p:nvSpPr>
          <p:cNvPr id="10250" name="Text Box 5"/>
          <p:cNvSpPr txBox="1">
            <a:spLocks noChangeArrowheads="1"/>
          </p:cNvSpPr>
          <p:nvPr/>
        </p:nvSpPr>
        <p:spPr bwMode="auto">
          <a:xfrm>
            <a:off x="3850783" y="3471125"/>
            <a:ext cx="4006850" cy="813796"/>
          </a:xfrm>
          <a:prstGeom prst="rect">
            <a:avLst/>
          </a:prstGeom>
          <a:solidFill>
            <a:srgbClr val="FFFFFF"/>
          </a:solidFill>
          <a:ln w="9525">
            <a:solidFill>
              <a:srgbClr val="000000"/>
            </a:solidFill>
            <a:miter lim="800000"/>
            <a:headEnd/>
            <a:tailEnd/>
          </a:ln>
        </p:spPr>
        <p:txBody>
          <a:bodyPr/>
          <a:lstStyle/>
          <a:p>
            <a:pPr lvl="2">
              <a:buFont typeface="Wingdings" pitchFamily="2" charset="2"/>
              <a:buChar char="§"/>
            </a:pPr>
            <a:r>
              <a:rPr lang="en-US" sz="1200" dirty="0" smtClean="0">
                <a:latin typeface="Arial Narrow" pitchFamily="34" charset="0"/>
              </a:rPr>
              <a:t>Spreadsheet of leads from Shelf Plus</a:t>
            </a:r>
          </a:p>
          <a:p>
            <a:pPr lvl="2">
              <a:buFont typeface="Wingdings" pitchFamily="2" charset="2"/>
              <a:buChar char="§"/>
            </a:pPr>
            <a:r>
              <a:rPr lang="en-US" sz="1200" dirty="0" smtClean="0">
                <a:latin typeface="Arial Narrow" pitchFamily="34" charset="0"/>
              </a:rPr>
              <a:t>data enhancement – up to 8-10 contacts added per company based on titles and/or job functions</a:t>
            </a:r>
          </a:p>
          <a:p>
            <a:pPr lvl="2">
              <a:buFont typeface="Wingdings" pitchFamily="2" charset="2"/>
              <a:buChar char="§"/>
            </a:pPr>
            <a:r>
              <a:rPr lang="en-US" sz="1200" dirty="0" smtClean="0">
                <a:latin typeface="Arial Narrow" pitchFamily="34" charset="0"/>
              </a:rPr>
              <a:t>Upload into Eloqua for lead generation programs</a:t>
            </a:r>
          </a:p>
          <a:p>
            <a:pPr lvl="1"/>
            <a:endParaRPr lang="en-US" sz="1200" dirty="0">
              <a:latin typeface="Arial Narrow" pitchFamily="34" charset="0"/>
            </a:endParaRPr>
          </a:p>
        </p:txBody>
      </p:sp>
      <p:sp>
        <p:nvSpPr>
          <p:cNvPr id="10251" name="Text Box 6"/>
          <p:cNvSpPr txBox="1">
            <a:spLocks noChangeArrowheads="1"/>
          </p:cNvSpPr>
          <p:nvPr/>
        </p:nvSpPr>
        <p:spPr bwMode="auto">
          <a:xfrm>
            <a:off x="3850783" y="4460875"/>
            <a:ext cx="4006850" cy="1570038"/>
          </a:xfrm>
          <a:prstGeom prst="rect">
            <a:avLst/>
          </a:prstGeom>
          <a:solidFill>
            <a:srgbClr val="FFFFFF"/>
          </a:solidFill>
          <a:ln w="9525">
            <a:solidFill>
              <a:srgbClr val="000000"/>
            </a:solidFill>
            <a:miter lim="800000"/>
            <a:headEnd/>
            <a:tailEnd/>
          </a:ln>
        </p:spPr>
        <p:txBody>
          <a:bodyPr/>
          <a:lstStyle/>
          <a:p>
            <a:pPr lvl="1"/>
            <a:r>
              <a:rPr lang="en-US" sz="1200" dirty="0" smtClean="0">
                <a:latin typeface="Arial Narrow" pitchFamily="34" charset="0"/>
              </a:rPr>
              <a:t>This audience is base on trigger events such as</a:t>
            </a:r>
          </a:p>
          <a:p>
            <a:pPr lvl="2">
              <a:buFont typeface="Wingdings" pitchFamily="2" charset="2"/>
              <a:buChar char="§"/>
            </a:pPr>
            <a:r>
              <a:rPr lang="en-US" sz="1200" dirty="0" smtClean="0">
                <a:latin typeface="Arial Narrow" pitchFamily="34" charset="0"/>
              </a:rPr>
              <a:t>Moving or expanding location</a:t>
            </a:r>
          </a:p>
          <a:p>
            <a:pPr lvl="2">
              <a:buFont typeface="Wingdings" pitchFamily="2" charset="2"/>
              <a:buChar char="§"/>
            </a:pPr>
            <a:r>
              <a:rPr lang="en-US" sz="1200" dirty="0" smtClean="0">
                <a:latin typeface="Arial Narrow" pitchFamily="34" charset="0"/>
              </a:rPr>
              <a:t>Adding new Equipment</a:t>
            </a:r>
          </a:p>
          <a:p>
            <a:pPr lvl="2">
              <a:buFont typeface="Wingdings" pitchFamily="2" charset="2"/>
              <a:buChar char="§"/>
            </a:pPr>
            <a:r>
              <a:rPr lang="en-US" sz="1200" dirty="0" smtClean="0">
                <a:latin typeface="Arial Narrow" pitchFamily="34" charset="0"/>
              </a:rPr>
              <a:t>New Product Lines</a:t>
            </a:r>
          </a:p>
          <a:p>
            <a:pPr lvl="2">
              <a:buFont typeface="Wingdings" pitchFamily="2" charset="2"/>
              <a:buChar char="§"/>
            </a:pPr>
            <a:r>
              <a:rPr lang="en-US" sz="1200" dirty="0" smtClean="0">
                <a:latin typeface="Arial Narrow" pitchFamily="34" charset="0"/>
              </a:rPr>
              <a:t>Experiencing a space problem</a:t>
            </a:r>
          </a:p>
          <a:p>
            <a:pPr lvl="2">
              <a:buFont typeface="Wingdings" pitchFamily="2" charset="2"/>
              <a:buChar char="§"/>
            </a:pPr>
            <a:r>
              <a:rPr lang="en-US" sz="1200" dirty="0" smtClean="0">
                <a:latin typeface="Arial Narrow" pitchFamily="34" charset="0"/>
              </a:rPr>
              <a:t>Experiencing an inventory control problem </a:t>
            </a:r>
            <a:endParaRPr lang="en-US" sz="1200" dirty="0">
              <a:latin typeface="Arial Narrow" pitchFamily="34" charset="0"/>
            </a:endParaRPr>
          </a:p>
        </p:txBody>
      </p:sp>
      <p:sp>
        <p:nvSpPr>
          <p:cNvPr id="12" name="Slide Number Placeholder 11"/>
          <p:cNvSpPr>
            <a:spLocks noGrp="1"/>
          </p:cNvSpPr>
          <p:nvPr>
            <p:ph type="sldNum" sz="quarter" idx="10"/>
          </p:nvPr>
        </p:nvSpPr>
        <p:spPr/>
        <p:txBody>
          <a:bodyPr/>
          <a:lstStyle/>
          <a:p>
            <a:pPr>
              <a:defRPr/>
            </a:pPr>
            <a:fld id="{42047369-5292-4606-A527-88B633DDFFA2}"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latin typeface="Arial Narrow" pitchFamily="34" charset="0"/>
                <a:cs typeface="Arial Narrow" pitchFamily="34" charset="0"/>
              </a:rPr>
              <a:t>Lead Generation</a:t>
            </a:r>
          </a:p>
        </p:txBody>
      </p:sp>
      <p:sp>
        <p:nvSpPr>
          <p:cNvPr id="3" name="Content Placeholder 2"/>
          <p:cNvSpPr>
            <a:spLocks noGrp="1"/>
          </p:cNvSpPr>
          <p:nvPr>
            <p:ph idx="1"/>
          </p:nvPr>
        </p:nvSpPr>
        <p:spPr>
          <a:xfrm>
            <a:off x="457200" y="803768"/>
            <a:ext cx="8229600" cy="5589095"/>
          </a:xfrm>
        </p:spPr>
        <p:txBody>
          <a:bodyPr/>
          <a:lstStyle/>
          <a:p>
            <a:pPr>
              <a:buFont typeface="Arial"/>
              <a:buNone/>
              <a:defRPr/>
            </a:pPr>
            <a:r>
              <a:rPr lang="en-GB" sz="1800" dirty="0" smtClean="0"/>
              <a:t>Generate Immediate Leads &amp; Measure Channel Effectiveness</a:t>
            </a:r>
          </a:p>
          <a:p>
            <a:pPr>
              <a:buFont typeface="Arial"/>
              <a:buNone/>
              <a:defRPr/>
            </a:pPr>
            <a:r>
              <a:rPr lang="en-GB" sz="1800" dirty="0" smtClean="0"/>
              <a:t>Methodology:</a:t>
            </a:r>
            <a:endParaRPr lang="en-US" sz="1800" dirty="0" smtClean="0"/>
          </a:p>
          <a:p>
            <a:pPr>
              <a:buFont typeface="Wingdings" pitchFamily="2" charset="2"/>
              <a:buChar char="§"/>
              <a:defRPr/>
            </a:pPr>
            <a:r>
              <a:rPr lang="en-GB" sz="1800" dirty="0" smtClean="0"/>
              <a:t>Based on the demographics,  mardevdm2 will create a custom journey for each target segment</a:t>
            </a:r>
            <a:endParaRPr lang="en-US" sz="1800" dirty="0" smtClean="0"/>
          </a:p>
          <a:p>
            <a:pPr lvl="1">
              <a:buFont typeface="Arial" pitchFamily="34" charset="0"/>
              <a:buChar char="•"/>
              <a:defRPr/>
            </a:pPr>
            <a:r>
              <a:rPr lang="en-GB" sz="1800" dirty="0" smtClean="0"/>
              <a:t>Entails a series of email campaigns that map the prospect’s buying cycle to the Shelf Plus in-house asset library</a:t>
            </a:r>
            <a:endParaRPr lang="en-US" sz="1800" dirty="0" smtClean="0"/>
          </a:p>
          <a:p>
            <a:pPr lvl="1">
              <a:buFont typeface="Arial" pitchFamily="34" charset="0"/>
              <a:buChar char="•"/>
              <a:defRPr/>
            </a:pPr>
            <a:r>
              <a:rPr lang="en-GB" sz="1800" dirty="0" smtClean="0"/>
              <a:t>Uses dynamic content and personalization </a:t>
            </a:r>
            <a:endParaRPr lang="en-US" sz="1800" dirty="0" smtClean="0"/>
          </a:p>
          <a:p>
            <a:pPr>
              <a:buFont typeface="Wingdings" pitchFamily="2" charset="2"/>
              <a:buChar char="§"/>
              <a:defRPr/>
            </a:pPr>
            <a:r>
              <a:rPr lang="en-GB" sz="1800" dirty="0" smtClean="0"/>
              <a:t>Real-time online tracking to ascertain each prospect’s position in the buying cycle</a:t>
            </a:r>
            <a:r>
              <a:rPr lang="en-US" sz="1800" dirty="0" smtClean="0">
                <a:latin typeface="Arial Narrow" pitchFamily="34" charset="0"/>
              </a:rPr>
              <a:t> to determine appropriate “next steps” and “appropriate content” for each individual</a:t>
            </a:r>
            <a:endParaRPr lang="en-US" sz="1800" dirty="0" smtClean="0"/>
          </a:p>
          <a:p>
            <a:pPr>
              <a:buFont typeface="Wingdings" pitchFamily="2" charset="2"/>
              <a:buChar char="§"/>
              <a:defRPr/>
            </a:pPr>
            <a:r>
              <a:rPr lang="en-GB" sz="1800" dirty="0" smtClean="0"/>
              <a:t>Triggered communications/lead flow based on scoring</a:t>
            </a:r>
            <a:endParaRPr lang="en-US" sz="1800" dirty="0" smtClean="0"/>
          </a:p>
          <a:p>
            <a:pPr>
              <a:buNone/>
              <a:defRPr/>
            </a:pPr>
            <a:endParaRPr lang="en-GB" sz="1800" dirty="0" smtClean="0"/>
          </a:p>
          <a:p>
            <a:pPr>
              <a:buFont typeface="Arial"/>
              <a:buNone/>
              <a:defRPr/>
            </a:pPr>
            <a:r>
              <a:rPr lang="en-GB" sz="1800" dirty="0" smtClean="0"/>
              <a:t>Expected Outcome/Benefits:</a:t>
            </a:r>
            <a:endParaRPr lang="en-US" sz="1800" dirty="0" smtClean="0"/>
          </a:p>
          <a:p>
            <a:pPr>
              <a:buFont typeface="Wingdings" pitchFamily="2" charset="2"/>
              <a:buChar char="§"/>
              <a:defRPr/>
            </a:pPr>
            <a:r>
              <a:rPr lang="en-GB" sz="1800" dirty="0" smtClean="0"/>
              <a:t>The end-user experience will promptly identify short-term sales-ready opportunities and funnel those not ready to buy into the “Nurture” program. This approach will create a resonating campaign that will most definitely impact response rates and add structure and depth to Shelf Plus’s positioning in the targeted marketplace. </a:t>
            </a:r>
            <a:endParaRPr lang="en-US" sz="1800" dirty="0" smtClean="0"/>
          </a:p>
          <a:p>
            <a:pPr>
              <a:defRPr/>
            </a:pPr>
            <a:endParaRPr lang="en-US" sz="1800" dirty="0"/>
          </a:p>
        </p:txBody>
      </p:sp>
      <p:sp>
        <p:nvSpPr>
          <p:cNvPr id="4" name="Slide Number Placeholder 3"/>
          <p:cNvSpPr>
            <a:spLocks noGrp="1"/>
          </p:cNvSpPr>
          <p:nvPr>
            <p:ph type="sldNum" sz="quarter" idx="10"/>
          </p:nvPr>
        </p:nvSpPr>
        <p:spPr/>
        <p:txBody>
          <a:bodyPr/>
          <a:lstStyle/>
          <a:p>
            <a:pPr>
              <a:defRPr/>
            </a:pPr>
            <a:fld id="{D8BA61B1-A819-40DC-96E9-F4BB71AAC03E}"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Generation - Flow</a:t>
            </a:r>
            <a:endParaRPr lang="en-US" dirty="0"/>
          </a:p>
        </p:txBody>
      </p:sp>
      <p:sp>
        <p:nvSpPr>
          <p:cNvPr id="8" name="Slide Number Placeholder 7"/>
          <p:cNvSpPr>
            <a:spLocks noGrp="1"/>
          </p:cNvSpPr>
          <p:nvPr>
            <p:ph type="sldNum" sz="quarter" idx="10"/>
          </p:nvPr>
        </p:nvSpPr>
        <p:spPr/>
        <p:txBody>
          <a:bodyPr/>
          <a:lstStyle/>
          <a:p>
            <a:pPr>
              <a:defRPr/>
            </a:pPr>
            <a:fld id="{42047369-5292-4606-A527-88B633DDFFA2}" type="slidenum">
              <a:rPr lang="en-US" smtClean="0"/>
              <a:pPr>
                <a:defRPr/>
              </a:pPr>
              <a:t>6</a:t>
            </a:fld>
            <a:endParaRPr lang="en-US" dirty="0"/>
          </a:p>
        </p:txBody>
      </p:sp>
      <p:graphicFrame>
        <p:nvGraphicFramePr>
          <p:cNvPr id="26720" name="Object 96"/>
          <p:cNvGraphicFramePr>
            <a:graphicFrameLocks noChangeAspect="1"/>
          </p:cNvGraphicFramePr>
          <p:nvPr/>
        </p:nvGraphicFramePr>
        <p:xfrm>
          <a:off x="804672" y="695334"/>
          <a:ext cx="7123176" cy="6162666"/>
        </p:xfrm>
        <a:graphic>
          <a:graphicData uri="http://schemas.openxmlformats.org/presentationml/2006/ole">
            <p:oleObj spid="_x0000_s26720" name="Worksheet" r:id="rId3" imgW="9039225" imgH="7820025" progId="Excel.Sheet.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Lead Generation – </a:t>
            </a:r>
            <a:r>
              <a:rPr lang="en-US" dirty="0" smtClean="0">
                <a:latin typeface="Arial Narrow" pitchFamily="34" charset="0"/>
                <a:cs typeface="Arial Narrow" pitchFamily="34" charset="0"/>
              </a:rPr>
              <a:t>Sample custom client journey via dynamic content based emails</a:t>
            </a:r>
          </a:p>
        </p:txBody>
      </p:sp>
      <p:pic>
        <p:nvPicPr>
          <p:cNvPr id="18437" name="Picture 5" descr="email3.png"/>
          <p:cNvPicPr>
            <a:picLocks noChangeAspect="1"/>
          </p:cNvPicPr>
          <p:nvPr/>
        </p:nvPicPr>
        <p:blipFill>
          <a:blip r:embed="rId2"/>
          <a:srcRect/>
          <a:stretch>
            <a:fillRect/>
          </a:stretch>
        </p:blipFill>
        <p:spPr bwMode="auto">
          <a:xfrm>
            <a:off x="5795963" y="2667000"/>
            <a:ext cx="3348037" cy="3768725"/>
          </a:xfrm>
          <a:prstGeom prst="rect">
            <a:avLst/>
          </a:prstGeom>
          <a:noFill/>
          <a:ln w="9525">
            <a:noFill/>
            <a:miter lim="800000"/>
            <a:headEnd/>
            <a:tailEnd/>
          </a:ln>
        </p:spPr>
      </p:pic>
      <p:pic>
        <p:nvPicPr>
          <p:cNvPr id="18438" name="Picture 6" descr="email2.png"/>
          <p:cNvPicPr>
            <a:picLocks noChangeAspect="1"/>
          </p:cNvPicPr>
          <p:nvPr/>
        </p:nvPicPr>
        <p:blipFill>
          <a:blip r:embed="rId3"/>
          <a:srcRect/>
          <a:stretch>
            <a:fillRect/>
          </a:stretch>
        </p:blipFill>
        <p:spPr bwMode="auto">
          <a:xfrm>
            <a:off x="2735263" y="1246188"/>
            <a:ext cx="3405187" cy="4352925"/>
          </a:xfrm>
          <a:prstGeom prst="rect">
            <a:avLst/>
          </a:prstGeom>
          <a:noFill/>
          <a:ln w="9525">
            <a:noFill/>
            <a:miter lim="800000"/>
            <a:headEnd/>
            <a:tailEnd/>
          </a:ln>
        </p:spPr>
      </p:pic>
      <p:pic>
        <p:nvPicPr>
          <p:cNvPr id="18439" name="Picture 8" descr="email1.png"/>
          <p:cNvPicPr>
            <a:picLocks noChangeAspect="1"/>
          </p:cNvPicPr>
          <p:nvPr/>
        </p:nvPicPr>
        <p:blipFill>
          <a:blip r:embed="rId4"/>
          <a:srcRect/>
          <a:stretch>
            <a:fillRect/>
          </a:stretch>
        </p:blipFill>
        <p:spPr bwMode="auto">
          <a:xfrm>
            <a:off x="152400" y="2057400"/>
            <a:ext cx="3417888" cy="4392613"/>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2119313" y="2292350"/>
            <a:ext cx="4905375" cy="4143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1+#ppt_w/2"/>
                                          </p:val>
                                        </p:tav>
                                        <p:tav tm="100000">
                                          <p:val>
                                            <p:strVal val="#ppt_x"/>
                                          </p:val>
                                        </p:tav>
                                      </p:tavLst>
                                    </p:anim>
                                    <p:anim calcmode="lin" valueType="num">
                                      <p:cBhvr additive="base">
                                        <p:cTn id="8"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9"/>
                                        </p:tgtEl>
                                        <p:attrNameLst>
                                          <p:attrName>style.visibility</p:attrName>
                                        </p:attrNameLst>
                                      </p:cBhvr>
                                      <p:to>
                                        <p:strVal val="visible"/>
                                      </p:to>
                                    </p:set>
                                    <p:anim calcmode="lin" valueType="num">
                                      <p:cBhvr additive="base">
                                        <p:cTn id="19" dur="500" fill="hold"/>
                                        <p:tgtEl>
                                          <p:spTgt spid="18439"/>
                                        </p:tgtEl>
                                        <p:attrNameLst>
                                          <p:attrName>ppt_x</p:attrName>
                                        </p:attrNameLst>
                                      </p:cBhvr>
                                      <p:tavLst>
                                        <p:tav tm="0">
                                          <p:val>
                                            <p:strVal val="0-#ppt_w/2"/>
                                          </p:val>
                                        </p:tav>
                                        <p:tav tm="100000">
                                          <p:val>
                                            <p:strVal val="#ppt_x"/>
                                          </p:val>
                                        </p:tav>
                                      </p:tavLst>
                                    </p:anim>
                                    <p:anim calcmode="lin" valueType="num">
                                      <p:cBhvr additive="base">
                                        <p:cTn id="20"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latin typeface="Arial Narrow" pitchFamily="34" charset="0"/>
                <a:cs typeface="Arial Narrow" pitchFamily="34" charset="0"/>
              </a:rPr>
              <a:t>Lead Nurture</a:t>
            </a:r>
          </a:p>
        </p:txBody>
      </p:sp>
      <p:sp>
        <p:nvSpPr>
          <p:cNvPr id="3" name="Content Placeholder 2"/>
          <p:cNvSpPr>
            <a:spLocks noGrp="1"/>
          </p:cNvSpPr>
          <p:nvPr>
            <p:ph idx="1"/>
          </p:nvPr>
        </p:nvSpPr>
        <p:spPr>
          <a:xfrm>
            <a:off x="457199" y="941033"/>
            <a:ext cx="8686801" cy="5246688"/>
          </a:xfrm>
        </p:spPr>
        <p:txBody>
          <a:bodyPr/>
          <a:lstStyle/>
          <a:p>
            <a:pPr>
              <a:buNone/>
              <a:defRPr/>
            </a:pPr>
            <a:r>
              <a:rPr lang="en-US" sz="1600" dirty="0" smtClean="0"/>
              <a:t>Nurture leads that have not converted to help expedite their buying process and to continue to communicate the benefits of Shelf Plus’s offerings by continuing to drive demand and capture interest over a period of time with prospects, by observing the detailed digital footprint of the non responder and nurture their interest </a:t>
            </a:r>
            <a:r>
              <a:rPr lang="en-US" sz="1600" dirty="0" smtClean="0">
                <a:latin typeface="Arial Narrow" pitchFamily="34" charset="0"/>
              </a:rPr>
              <a:t>via targeted emails, social engagements, SEM/SEO…</a:t>
            </a:r>
          </a:p>
          <a:p>
            <a:pPr>
              <a:spcBef>
                <a:spcPts val="0"/>
              </a:spcBef>
              <a:buFont typeface="Arial"/>
              <a:buNone/>
              <a:defRPr/>
            </a:pPr>
            <a:endParaRPr lang="en-US" sz="1600" dirty="0" smtClean="0"/>
          </a:p>
          <a:p>
            <a:pPr>
              <a:spcBef>
                <a:spcPts val="0"/>
              </a:spcBef>
              <a:buFont typeface="Arial"/>
              <a:buNone/>
              <a:defRPr/>
            </a:pPr>
            <a:r>
              <a:rPr lang="en-US" sz="1600" dirty="0" smtClean="0"/>
              <a:t>Methodology:</a:t>
            </a:r>
          </a:p>
          <a:p>
            <a:pPr>
              <a:buFont typeface="Wingdings" pitchFamily="2" charset="2"/>
              <a:buChar char="§"/>
              <a:defRPr/>
            </a:pPr>
            <a:r>
              <a:rPr lang="en-GB" sz="1600" dirty="0" smtClean="0"/>
              <a:t>Leads </a:t>
            </a:r>
            <a:r>
              <a:rPr lang="en-GB" sz="1600" dirty="0" smtClean="0"/>
              <a:t>from each prospect bucket </a:t>
            </a:r>
            <a:r>
              <a:rPr lang="en-GB" sz="1600" dirty="0" smtClean="0"/>
              <a:t>will funnel through a custom and dynamic lead nurture process</a:t>
            </a:r>
            <a:endParaRPr lang="en-US" sz="1600" dirty="0" smtClean="0"/>
          </a:p>
          <a:p>
            <a:pPr>
              <a:buFont typeface="Wingdings" pitchFamily="2" charset="2"/>
              <a:buChar char="§"/>
              <a:defRPr/>
            </a:pPr>
            <a:r>
              <a:rPr lang="en-US" sz="1600" dirty="0" smtClean="0"/>
              <a:t>Communications that help prospects along in their educational journey by providing relevant content (such as white papers or webinars) that are the best fit for their situation across a multitude of channels &amp;</a:t>
            </a:r>
          </a:p>
          <a:p>
            <a:pPr lvl="1">
              <a:buFont typeface="Arial" pitchFamily="34" charset="0"/>
              <a:buChar char="•"/>
              <a:defRPr/>
            </a:pPr>
            <a:r>
              <a:rPr lang="en-US" sz="1400" dirty="0" smtClean="0"/>
              <a:t>Anticipate the needs of the buyer based on who they are (using profile characteristics like title, role, industry, etc.) and </a:t>
            </a:r>
          </a:p>
          <a:p>
            <a:pPr lvl="1">
              <a:buFont typeface="Arial" pitchFamily="34" charset="0"/>
              <a:buChar char="•"/>
              <a:defRPr/>
            </a:pPr>
            <a:r>
              <a:rPr lang="en-US" sz="1400" dirty="0" smtClean="0"/>
              <a:t>where they are at in the buying process</a:t>
            </a:r>
          </a:p>
          <a:p>
            <a:pPr>
              <a:buFont typeface="Arial"/>
              <a:buNone/>
              <a:defRPr/>
            </a:pPr>
            <a:endParaRPr lang="en-GB" sz="1600" dirty="0" smtClean="0"/>
          </a:p>
          <a:p>
            <a:pPr>
              <a:buFont typeface="Arial"/>
              <a:buNone/>
              <a:defRPr/>
            </a:pPr>
            <a:r>
              <a:rPr lang="en-GB" sz="1600" dirty="0" smtClean="0"/>
              <a:t>Expected Outcome/Benefits:</a:t>
            </a:r>
            <a:endParaRPr lang="en-US" sz="1600" dirty="0" smtClean="0"/>
          </a:p>
          <a:p>
            <a:pPr>
              <a:buFont typeface="Wingdings" pitchFamily="2" charset="2"/>
              <a:buChar char="§"/>
              <a:defRPr/>
            </a:pPr>
            <a:r>
              <a:rPr lang="en-US" sz="1600" dirty="0" smtClean="0"/>
              <a:t>Generate a steady lead flow to sales reps based on engagement content mapped to a buying-cycle across a plethora of marketing channels.</a:t>
            </a:r>
          </a:p>
          <a:p>
            <a:pPr>
              <a:buFont typeface="Wingdings" pitchFamily="2" charset="2"/>
              <a:buChar char="§"/>
              <a:defRPr/>
            </a:pPr>
            <a:r>
              <a:rPr lang="en-US" sz="1600" dirty="0" smtClean="0"/>
              <a:t>Improve conversion to qualified leads       </a:t>
            </a:r>
          </a:p>
          <a:p>
            <a:pPr>
              <a:buFont typeface="Wingdings" pitchFamily="2" charset="2"/>
              <a:buChar char="§"/>
              <a:defRPr/>
            </a:pPr>
            <a:r>
              <a:rPr lang="en-US" sz="1600" dirty="0" smtClean="0"/>
              <a:t>Increase quality of leads passed to Sales </a:t>
            </a:r>
          </a:p>
          <a:p>
            <a:pPr>
              <a:buFont typeface="Wingdings" pitchFamily="2" charset="2"/>
              <a:buChar char="§"/>
              <a:defRPr/>
            </a:pPr>
            <a:r>
              <a:rPr lang="en-US" sz="1600" dirty="0" smtClean="0"/>
              <a:t>Nurture dormant leads and re-engage</a:t>
            </a:r>
          </a:p>
          <a:p>
            <a:pPr>
              <a:buFont typeface="Wingdings" pitchFamily="2" charset="2"/>
              <a:buChar char="§"/>
              <a:defRPr/>
            </a:pPr>
            <a:r>
              <a:rPr lang="en-US" sz="1600" dirty="0" smtClean="0"/>
              <a:t>Nurture </a:t>
            </a:r>
            <a:r>
              <a:rPr lang="en-US" sz="1600" dirty="0" smtClean="0"/>
              <a:t>current </a:t>
            </a:r>
            <a:r>
              <a:rPr lang="en-US" sz="1600" dirty="0" smtClean="0"/>
              <a:t>customers </a:t>
            </a:r>
            <a:r>
              <a:rPr lang="en-US" sz="1600" dirty="0" smtClean="0"/>
              <a:t>for new products or upgrades</a:t>
            </a:r>
            <a:endParaRPr lang="en-GB" sz="1600" dirty="0" smtClean="0">
              <a:solidFill>
                <a:schemeClr val="tx2"/>
              </a:solidFill>
            </a:endParaRPr>
          </a:p>
          <a:p>
            <a:pPr>
              <a:buFont typeface="Wingdings" pitchFamily="2" charset="2"/>
              <a:buChar char="§"/>
              <a:defRPr/>
            </a:pPr>
            <a:endParaRPr lang="en-US" sz="1600" dirty="0" smtClean="0"/>
          </a:p>
          <a:p>
            <a:pPr>
              <a:buFont typeface="Arial"/>
              <a:buNone/>
              <a:defRPr/>
            </a:pPr>
            <a:endParaRPr lang="en-US" sz="1600" dirty="0"/>
          </a:p>
        </p:txBody>
      </p:sp>
      <p:sp>
        <p:nvSpPr>
          <p:cNvPr id="4" name="Slide Number Placeholder 3"/>
          <p:cNvSpPr>
            <a:spLocks noGrp="1"/>
          </p:cNvSpPr>
          <p:nvPr>
            <p:ph type="sldNum" sz="quarter" idx="10"/>
          </p:nvPr>
        </p:nvSpPr>
        <p:spPr/>
        <p:txBody>
          <a:bodyPr/>
          <a:lstStyle/>
          <a:p>
            <a:pPr>
              <a:defRPr/>
            </a:pPr>
            <a:fld id="{1AF72627-A60D-401A-B0BB-B65A03A8B485}" type="slidenum">
              <a:rPr lang="en-US" smtClean="0"/>
              <a:pPr>
                <a:defRPr/>
              </a:pPr>
              <a:t>8</a:t>
            </a:fld>
            <a:endParaRPr lang="en-US" dirty="0"/>
          </a:p>
        </p:txBody>
      </p:sp>
      <p:pic>
        <p:nvPicPr>
          <p:cNvPr id="13319" name="Picture 7"/>
          <p:cNvPicPr>
            <a:picLocks noChangeAspect="1" noChangeArrowheads="1"/>
          </p:cNvPicPr>
          <p:nvPr/>
        </p:nvPicPr>
        <p:blipFill>
          <a:blip r:embed="rId2"/>
          <a:srcRect/>
          <a:stretch>
            <a:fillRect/>
          </a:stretch>
        </p:blipFill>
        <p:spPr bwMode="auto">
          <a:xfrm>
            <a:off x="4240461" y="3764887"/>
            <a:ext cx="3548263" cy="5194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2047369-5292-4606-A527-88B633DDFFA2}" type="slidenum">
              <a:rPr lang="en-US" smtClean="0"/>
              <a:pPr>
                <a:defRPr/>
              </a:pPr>
              <a:t>9</a:t>
            </a:fld>
            <a:endParaRPr lang="en-US" dirty="0"/>
          </a:p>
        </p:txBody>
      </p:sp>
      <p:pic>
        <p:nvPicPr>
          <p:cNvPr id="62466" name="Picture 2"/>
          <p:cNvPicPr>
            <a:picLocks noGrp="1" noChangeAspect="1" noChangeArrowheads="1"/>
          </p:cNvPicPr>
          <p:nvPr>
            <p:ph idx="1"/>
          </p:nvPr>
        </p:nvPicPr>
        <p:blipFill>
          <a:blip r:embed="rId2"/>
          <a:srcRect/>
          <a:stretch>
            <a:fillRect/>
          </a:stretch>
        </p:blipFill>
        <p:spPr bwMode="auto">
          <a:xfrm>
            <a:off x="2242293" y="445399"/>
            <a:ext cx="4328628" cy="5947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9211</TotalTime>
  <Words>1750</Words>
  <Application>Microsoft Office PowerPoint</Application>
  <PresentationFormat>On-screen Show (4:3)</PresentationFormat>
  <Paragraphs>410</Paragraphs>
  <Slides>25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Worksheet</vt:lpstr>
      <vt:lpstr>Shelf Plus Proposal</vt:lpstr>
      <vt:lpstr>Shelf Plus’s Goals</vt:lpstr>
      <vt:lpstr>Tactical Goals and Objectives</vt:lpstr>
      <vt:lpstr>Building a Prospect Database               </vt:lpstr>
      <vt:lpstr>Lead Generation</vt:lpstr>
      <vt:lpstr>Lead Generation - Flow</vt:lpstr>
      <vt:lpstr>Lead Generation – Sample custom client journey via dynamic content based emails</vt:lpstr>
      <vt:lpstr>Lead Nurture</vt:lpstr>
      <vt:lpstr>Slide 9</vt:lpstr>
      <vt:lpstr>Lead Scoring</vt:lpstr>
      <vt:lpstr>Lead Scoring - Evaluating Explicit Scores</vt:lpstr>
      <vt:lpstr>Lead Scoring - Evaluating Implicit Scores (Activity)</vt:lpstr>
      <vt:lpstr>Lead Scoring - Process Steps</vt:lpstr>
      <vt:lpstr>Custom Eloqua Dashboards</vt:lpstr>
      <vt:lpstr>Sample Demand Generation Dashboard</vt:lpstr>
      <vt:lpstr>Evaluate Program &amp; Channel Effectiveness - ROI Analysis</vt:lpstr>
      <vt:lpstr>Lead Source Performance Review</vt:lpstr>
      <vt:lpstr>Lead Source Performance Review, Cont.</vt:lpstr>
      <vt:lpstr>Email Best Practices</vt:lpstr>
      <vt:lpstr>Contact Information</vt:lpstr>
      <vt:lpstr>Technical Communication Flow</vt:lpstr>
      <vt:lpstr>Technical communication continued….</vt:lpstr>
      <vt:lpstr>Sample Project Plan</vt:lpstr>
      <vt:lpstr>Slide 24</vt:lpstr>
      <vt:lpstr> Testimonials</vt:lpstr>
    </vt:vector>
  </TitlesOfParts>
  <Company>Brand Deli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 Rees</dc:creator>
  <cp:lastModifiedBy>Wendy Siegmeier</cp:lastModifiedBy>
  <cp:revision>629</cp:revision>
  <dcterms:created xsi:type="dcterms:W3CDTF">2011-05-10T13:26:22Z</dcterms:created>
  <dcterms:modified xsi:type="dcterms:W3CDTF">2012-02-02T16:16:42Z</dcterms:modified>
</cp:coreProperties>
</file>