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59" r:id="rId3"/>
    <p:sldId id="302" r:id="rId4"/>
    <p:sldId id="303" r:id="rId5"/>
    <p:sldId id="304" r:id="rId6"/>
    <p:sldId id="305" r:id="rId7"/>
    <p:sldId id="263" r:id="rId8"/>
    <p:sldId id="286" r:id="rId9"/>
    <p:sldId id="283" r:id="rId10"/>
    <p:sldId id="284" r:id="rId11"/>
    <p:sldId id="285" r:id="rId12"/>
    <p:sldId id="270" r:id="rId13"/>
    <p:sldId id="292" r:id="rId14"/>
    <p:sldId id="269" r:id="rId15"/>
    <p:sldId id="306" r:id="rId16"/>
    <p:sldId id="293" r:id="rId17"/>
    <p:sldId id="290" r:id="rId18"/>
    <p:sldId id="272" r:id="rId19"/>
    <p:sldId id="287" r:id="rId20"/>
    <p:sldId id="288" r:id="rId21"/>
    <p:sldId id="276" r:id="rId22"/>
    <p:sldId id="277" r:id="rId23"/>
    <p:sldId id="278" r:id="rId24"/>
    <p:sldId id="307" r:id="rId25"/>
    <p:sldId id="308" r:id="rId26"/>
  </p:sldIdLst>
  <p:sldSz cx="9144000" cy="6858000" type="screen4x3"/>
  <p:notesSz cx="6997700" cy="92837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006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491" autoAdjust="0"/>
  </p:normalViewPr>
  <p:slideViewPr>
    <p:cSldViewPr snapToGrid="0" snapToObjects="1">
      <p:cViewPr varScale="1">
        <p:scale>
          <a:sx n="70" d="100"/>
          <a:sy n="70" d="100"/>
        </p:scale>
        <p:origin x="-768" y="-108"/>
      </p:cViewPr>
      <p:guideLst>
        <p:guide orient="horz" pos="2160"/>
        <p:guide pos="2880"/>
      </p:guideLst>
    </p:cSldViewPr>
  </p:slideViewPr>
  <p:outlineViewPr>
    <p:cViewPr>
      <p:scale>
        <a:sx n="33" d="100"/>
        <a:sy n="33" d="100"/>
      </p:scale>
      <p:origin x="0" y="13872"/>
    </p:cViewPr>
  </p:outlineViewPr>
  <p:notesTextViewPr>
    <p:cViewPr>
      <p:scale>
        <a:sx n="100" d="100"/>
        <a:sy n="100" d="100"/>
      </p:scale>
      <p:origin x="0" y="0"/>
    </p:cViewPr>
  </p:notesTextViewPr>
  <p:sorterViewPr>
    <p:cViewPr>
      <p:scale>
        <a:sx n="55" d="100"/>
        <a:sy n="5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963744" y="0"/>
            <a:ext cx="3032337" cy="464185"/>
          </a:xfrm>
          <a:prstGeom prst="rect">
            <a:avLst/>
          </a:prstGeom>
        </p:spPr>
        <p:txBody>
          <a:bodyPr vert="horz" lIns="93031" tIns="46516" rIns="93031" bIns="46516" rtlCol="0"/>
          <a:lstStyle>
            <a:lvl1pPr algn="r" fontAlgn="auto">
              <a:spcBef>
                <a:spcPts val="0"/>
              </a:spcBef>
              <a:spcAft>
                <a:spcPts val="0"/>
              </a:spcAft>
              <a:defRPr sz="1200">
                <a:latin typeface="+mn-lt"/>
              </a:defRPr>
            </a:lvl1pPr>
          </a:lstStyle>
          <a:p>
            <a:pPr>
              <a:defRPr/>
            </a:pPr>
            <a:fld id="{0FDC582A-8038-4F3D-ADDE-2D9CBBDE2804}" type="datetimeFigureOut">
              <a:rPr lang="en-US"/>
              <a:pPr>
                <a:defRPr/>
              </a:pPr>
              <a:t>3/23/2012</a:t>
            </a:fld>
            <a:endParaRPr lang="en-US" dirty="0"/>
          </a:p>
        </p:txBody>
      </p:sp>
      <p:sp>
        <p:nvSpPr>
          <p:cNvPr id="4" name="Footer Placeholder 3"/>
          <p:cNvSpPr>
            <a:spLocks noGrp="1"/>
          </p:cNvSpPr>
          <p:nvPr>
            <p:ph type="ftr" sz="quarter" idx="2"/>
          </p:nvPr>
        </p:nvSpPr>
        <p:spPr>
          <a:xfrm>
            <a:off x="0" y="8817904"/>
            <a:ext cx="3032337" cy="464185"/>
          </a:xfrm>
          <a:prstGeom prst="rect">
            <a:avLst/>
          </a:prstGeom>
        </p:spPr>
        <p:txBody>
          <a:bodyPr vert="horz" lIns="93031" tIns="46516" rIns="93031" bIns="46516"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963744" y="8817904"/>
            <a:ext cx="3032337" cy="464185"/>
          </a:xfrm>
          <a:prstGeom prst="rect">
            <a:avLst/>
          </a:prstGeom>
        </p:spPr>
        <p:txBody>
          <a:bodyPr vert="horz" lIns="93031" tIns="46516" rIns="93031" bIns="46516" rtlCol="0" anchor="b"/>
          <a:lstStyle>
            <a:lvl1pPr algn="r" fontAlgn="auto">
              <a:spcBef>
                <a:spcPts val="0"/>
              </a:spcBef>
              <a:spcAft>
                <a:spcPts val="0"/>
              </a:spcAft>
              <a:defRPr sz="1200">
                <a:latin typeface="+mn-lt"/>
              </a:defRPr>
            </a:lvl1pPr>
          </a:lstStyle>
          <a:p>
            <a:pPr>
              <a:defRPr/>
            </a:pPr>
            <a:fld id="{6E44BEFD-9B47-47C0-B111-A3E891C4E944}"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63744" y="0"/>
            <a:ext cx="3032337" cy="464185"/>
          </a:xfrm>
          <a:prstGeom prst="rect">
            <a:avLst/>
          </a:prstGeom>
        </p:spPr>
        <p:txBody>
          <a:bodyPr vert="horz" lIns="93031" tIns="46516" rIns="93031" bIns="46516" rtlCol="0"/>
          <a:lstStyle>
            <a:lvl1pPr algn="r" fontAlgn="auto">
              <a:spcBef>
                <a:spcPts val="0"/>
              </a:spcBef>
              <a:spcAft>
                <a:spcPts val="0"/>
              </a:spcAft>
              <a:defRPr sz="1200">
                <a:latin typeface="+mn-lt"/>
              </a:defRPr>
            </a:lvl1pPr>
          </a:lstStyle>
          <a:p>
            <a:pPr>
              <a:defRPr/>
            </a:pPr>
            <a:fld id="{704B6788-EF9A-41C3-806B-32FE604AB3DA}" type="datetimeFigureOut">
              <a:rPr lang="en-US"/>
              <a:pPr>
                <a:defRPr/>
              </a:pPr>
              <a:t>3/23/2012</a:t>
            </a:fld>
            <a:endParaRPr lang="en-US" dirty="0"/>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pPr lvl="0"/>
            <a:endParaRPr lang="en-US" noProof="0" dirty="0"/>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3031" tIns="46516" rIns="93031" bIns="46516"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817904"/>
            <a:ext cx="3032337" cy="464185"/>
          </a:xfrm>
          <a:prstGeom prst="rect">
            <a:avLst/>
          </a:prstGeom>
        </p:spPr>
        <p:txBody>
          <a:bodyPr vert="horz" lIns="93031" tIns="46516" rIns="93031" bIns="46516"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3031" tIns="46516" rIns="93031" bIns="46516" rtlCol="0" anchor="b"/>
          <a:lstStyle>
            <a:lvl1pPr algn="r" fontAlgn="auto">
              <a:spcBef>
                <a:spcPts val="0"/>
              </a:spcBef>
              <a:spcAft>
                <a:spcPts val="0"/>
              </a:spcAft>
              <a:defRPr sz="1200">
                <a:latin typeface="+mn-lt"/>
              </a:defRPr>
            </a:lvl1pPr>
          </a:lstStyle>
          <a:p>
            <a:pPr>
              <a:defRPr/>
            </a:pPr>
            <a:fld id="{0C30EC00-5801-493E-8955-E3AF4AFB524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2"/>
          <p:cNvSpPr txBox="1">
            <a:spLocks/>
          </p:cNvSpPr>
          <p:nvPr/>
        </p:nvSpPr>
        <p:spPr bwMode="auto">
          <a:xfrm>
            <a:off x="338648" y="4265775"/>
            <a:ext cx="6396336" cy="4609615"/>
          </a:xfrm>
          <a:prstGeom prst="rect">
            <a:avLst/>
          </a:prstGeom>
          <a:noFill/>
          <a:ln w="9525">
            <a:noFill/>
            <a:miter lim="800000"/>
            <a:headEnd/>
            <a:tailEnd/>
          </a:ln>
          <a:effectLst/>
        </p:spPr>
        <p:txBody>
          <a:bodyPr lIns="87998" tIns="43999" rIns="87998" bIns="43999"/>
          <a:lstStyle/>
          <a:p>
            <a:pPr defTabSz="439990">
              <a:spcBef>
                <a:spcPts val="561"/>
              </a:spcBef>
              <a:spcAft>
                <a:spcPts val="561"/>
              </a:spcAft>
              <a:defRPr/>
            </a:pPr>
            <a:r>
              <a:rPr lang="en-US" sz="900" dirty="0">
                <a:latin typeface="Arial" charset="0"/>
                <a:ea typeface="ＭＳ Ｐゴシック"/>
                <a:cs typeface="Arial" pitchFamily="34" charset="0"/>
              </a:rPr>
              <a:t>The key is to really </a:t>
            </a:r>
            <a:r>
              <a:rPr lang="en-US" sz="900" b="1" dirty="0">
                <a:latin typeface="Arial" charset="0"/>
                <a:ea typeface="ＭＳ Ｐゴシック"/>
                <a:cs typeface="Arial" pitchFamily="34" charset="0"/>
              </a:rPr>
              <a:t>understanding the opportunities we have to pull those levers</a:t>
            </a:r>
            <a:r>
              <a:rPr lang="en-US" sz="900" dirty="0">
                <a:latin typeface="Arial" charset="0"/>
                <a:ea typeface="ＭＳ Ｐゴシック"/>
                <a:cs typeface="Arial" pitchFamily="34" charset="0"/>
              </a:rPr>
              <a:t>. Ideally, the more opportunities we have, the more control we have over demand creation. </a:t>
            </a:r>
          </a:p>
          <a:p>
            <a:pPr defTabSz="439990">
              <a:spcBef>
                <a:spcPts val="561"/>
              </a:spcBef>
              <a:spcAft>
                <a:spcPts val="561"/>
              </a:spcAft>
              <a:defRPr/>
            </a:pPr>
            <a:r>
              <a:rPr lang="en-US" sz="900" dirty="0">
                <a:latin typeface="Arial" charset="0"/>
                <a:ea typeface="ＭＳ Ｐゴシック"/>
                <a:cs typeface="Arial" pitchFamily="34" charset="0"/>
              </a:rPr>
              <a:t>The first step requires us to define and document the stages a buyer (many organizations refer to this as “lead”) moves through in our sales and marketing processes. These stages make up an Integrated Sales and Marketing Funnel (ISMF). In this example, we have adopted the lead stage definitions from </a:t>
            </a:r>
            <a:r>
              <a:rPr lang="en-US" sz="900" i="1" u="sng" dirty="0">
                <a:latin typeface="Arial" charset="0"/>
                <a:ea typeface="ＭＳ Ｐゴシック"/>
                <a:cs typeface="Arial" pitchFamily="34" charset="0"/>
              </a:rPr>
              <a:t>Sirius Decisions</a:t>
            </a:r>
            <a:r>
              <a:rPr lang="en-US" sz="900" dirty="0">
                <a:latin typeface="Arial" charset="0"/>
                <a:ea typeface="ＭＳ Ｐゴシック"/>
                <a:cs typeface="Arial" pitchFamily="34" charset="0"/>
              </a:rPr>
              <a:t>. </a:t>
            </a:r>
            <a:r>
              <a:rPr lang="en-US" sz="900" b="1" dirty="0">
                <a:latin typeface="Arial" charset="0"/>
                <a:ea typeface="ＭＳ Ｐゴシック"/>
                <a:cs typeface="Arial" pitchFamily="34" charset="0"/>
              </a:rPr>
              <a:t>Your organization may define different labels, different number of stages, etc. – but conceptually every sales process has stages that move the buyer from awareness, to evaluation, to purchase. A level of refinement on those stages empower us to communicate most effectively.</a:t>
            </a:r>
          </a:p>
          <a:p>
            <a:pPr lvl="1" defTabSz="439990">
              <a:spcBef>
                <a:spcPts val="561"/>
              </a:spcBef>
              <a:defRPr/>
            </a:pPr>
            <a:r>
              <a:rPr lang="en-US" sz="800" b="1" dirty="0">
                <a:latin typeface="Arial" charset="0"/>
                <a:ea typeface="ＭＳ Ｐゴシック"/>
                <a:cs typeface="Arial" pitchFamily="34" charset="0"/>
              </a:rPr>
              <a:t>Suspect: </a:t>
            </a:r>
            <a:r>
              <a:rPr lang="en-US" sz="800" dirty="0">
                <a:latin typeface="Arial" charset="0"/>
                <a:ea typeface="ＭＳ Ｐゴシック"/>
                <a:cs typeface="Arial" pitchFamily="34" charset="0"/>
              </a:rPr>
              <a:t>A potential buyer that has no or outdated level of qualification. For example, a list upload used as targets for a campaign, or an inactive segment of individuals already in the database.</a:t>
            </a:r>
            <a:r>
              <a:rPr lang="en-US" sz="800" i="1" dirty="0">
                <a:solidFill>
                  <a:schemeClr val="bg1">
                    <a:lumMod val="65000"/>
                  </a:schemeClr>
                </a:solidFill>
                <a:latin typeface="Arial" charset="0"/>
                <a:ea typeface="ＭＳ Ｐゴシック"/>
                <a:cs typeface="Arial" pitchFamily="34" charset="0"/>
              </a:rPr>
              <a:t>.</a:t>
            </a:r>
          </a:p>
          <a:p>
            <a:pPr lvl="1" defTabSz="439990">
              <a:spcBef>
                <a:spcPts val="561"/>
              </a:spcBef>
              <a:defRPr/>
            </a:pPr>
            <a:r>
              <a:rPr lang="en-US" sz="800" b="1" dirty="0">
                <a:latin typeface="Arial" charset="0"/>
                <a:ea typeface="ＭＳ Ｐゴシック"/>
                <a:cs typeface="Arial" pitchFamily="34" charset="0"/>
              </a:rPr>
              <a:t>Inquiry: </a:t>
            </a:r>
            <a:r>
              <a:rPr lang="en-US" sz="800" dirty="0">
                <a:latin typeface="Arial" charset="0"/>
                <a:ea typeface="ＭＳ Ｐゴシック"/>
                <a:cs typeface="Arial" pitchFamily="34" charset="0"/>
              </a:rPr>
              <a:t>A potential buyer who has explicitly expressed initial interest. For example, a Form submission, a booth visit, an inbound Call/Email, etc. The big idea here is to differentiate a raw response to a qualified lead.</a:t>
            </a:r>
            <a:endParaRPr lang="en-US" sz="800" i="1" dirty="0">
              <a:solidFill>
                <a:schemeClr val="bg1">
                  <a:lumMod val="65000"/>
                </a:schemeClr>
              </a:solidFill>
              <a:latin typeface="Arial" charset="0"/>
              <a:ea typeface="ＭＳ Ｐゴシック"/>
              <a:cs typeface="Arial" pitchFamily="34" charset="0"/>
            </a:endParaRPr>
          </a:p>
          <a:p>
            <a:pPr lvl="1" defTabSz="439990">
              <a:spcBef>
                <a:spcPts val="561"/>
              </a:spcBef>
              <a:defRPr/>
            </a:pPr>
            <a:r>
              <a:rPr lang="en-US" sz="800" b="1" dirty="0">
                <a:latin typeface="Arial" charset="0"/>
                <a:ea typeface="ＭＳ Ｐゴシック"/>
                <a:cs typeface="Arial" pitchFamily="34" charset="0"/>
              </a:rPr>
              <a:t>MQL: </a:t>
            </a:r>
            <a:r>
              <a:rPr lang="en-US" sz="800" dirty="0">
                <a:latin typeface="Arial" charset="0"/>
                <a:ea typeface="ＭＳ Ｐゴシック"/>
                <a:cs typeface="Arial" pitchFamily="34" charset="0"/>
              </a:rPr>
              <a:t>A potential buyer who has met the baseline marketing qualification criteria that has been defined in a sales and marketing. The concept of a SLA between sales and marketing helps many organizations to create an objective feedback loop on lead quality – as well as ensure that “no lead is left behind” (i.e. no follow-up).</a:t>
            </a:r>
            <a:endParaRPr lang="en-US" sz="800" i="1" dirty="0">
              <a:solidFill>
                <a:schemeClr val="bg1">
                  <a:lumMod val="65000"/>
                </a:schemeClr>
              </a:solidFill>
              <a:latin typeface="Arial" charset="0"/>
              <a:ea typeface="ＭＳ Ｐゴシック"/>
              <a:cs typeface="Arial" pitchFamily="34" charset="0"/>
            </a:endParaRPr>
          </a:p>
          <a:p>
            <a:pPr lvl="1" defTabSz="439990">
              <a:spcBef>
                <a:spcPts val="561"/>
              </a:spcBef>
              <a:defRPr/>
            </a:pPr>
            <a:r>
              <a:rPr lang="en-US" sz="800" b="1" dirty="0">
                <a:latin typeface="Arial" charset="0"/>
                <a:ea typeface="ＭＳ Ｐゴシック"/>
                <a:cs typeface="Arial" pitchFamily="34" charset="0"/>
              </a:rPr>
              <a:t>SAL: </a:t>
            </a:r>
            <a:r>
              <a:rPr lang="en-US" sz="800" dirty="0">
                <a:latin typeface="Arial" charset="0"/>
                <a:ea typeface="ＭＳ Ｐゴシック"/>
                <a:cs typeface="Arial" pitchFamily="34" charset="0"/>
              </a:rPr>
              <a:t>A potential buyer who has been validated by sales and is being worked by sales. By initiating an SLA with the notion of sales acceptance, accountability on lead quality is distributed across both marketing and sales functions.</a:t>
            </a:r>
          </a:p>
          <a:p>
            <a:pPr lvl="1" defTabSz="439990">
              <a:spcBef>
                <a:spcPts val="561"/>
              </a:spcBef>
              <a:defRPr/>
            </a:pPr>
            <a:r>
              <a:rPr lang="en-US" sz="800" b="1" dirty="0">
                <a:latin typeface="Arial" charset="0"/>
                <a:ea typeface="ＭＳ Ｐゴシック"/>
                <a:cs typeface="Arial" pitchFamily="34" charset="0"/>
              </a:rPr>
              <a:t>SQL</a:t>
            </a:r>
            <a:r>
              <a:rPr lang="en-US" sz="800" dirty="0">
                <a:latin typeface="Arial" charset="0"/>
                <a:ea typeface="ＭＳ Ｐゴシック"/>
                <a:cs typeface="Arial" pitchFamily="34" charset="0"/>
              </a:rPr>
              <a:t>: A potential buyer who has been associated to a forecasted purchase. In other words, the sales cycle.</a:t>
            </a:r>
          </a:p>
          <a:p>
            <a:pPr lvl="1" defTabSz="439990">
              <a:spcBef>
                <a:spcPts val="561"/>
              </a:spcBef>
              <a:defRPr/>
            </a:pPr>
            <a:r>
              <a:rPr lang="en-US" sz="800" b="1" dirty="0">
                <a:latin typeface="Arial" charset="0"/>
                <a:ea typeface="ＭＳ Ｐゴシック"/>
                <a:cs typeface="Arial" pitchFamily="34" charset="0"/>
              </a:rPr>
              <a:t>Customer: </a:t>
            </a:r>
            <a:r>
              <a:rPr lang="en-US" sz="800" dirty="0">
                <a:latin typeface="Arial" charset="0"/>
                <a:ea typeface="ＭＳ Ｐゴシック"/>
                <a:cs typeface="Arial" pitchFamily="34" charset="0"/>
              </a:rPr>
              <a:t>A potential buyer who has been associated to closed revenue and fits within the definition of an active customer.</a:t>
            </a:r>
          </a:p>
          <a:p>
            <a:pPr defTabSz="439990">
              <a:defRPr/>
            </a:pPr>
            <a:endParaRPr lang="en-US" sz="900" dirty="0">
              <a:latin typeface="Arial" charset="0"/>
              <a:ea typeface="ＭＳ Ｐゴシック"/>
              <a:cs typeface="Arial" pitchFamily="34" charset="0"/>
            </a:endParaRPr>
          </a:p>
          <a:p>
            <a:pPr defTabSz="439990">
              <a:defRPr/>
            </a:pPr>
            <a:r>
              <a:rPr lang="en-US" sz="900" dirty="0">
                <a:latin typeface="Arial" charset="0"/>
                <a:ea typeface="ＭＳ Ｐゴシック"/>
                <a:cs typeface="Arial" pitchFamily="34" charset="0"/>
              </a:rPr>
              <a:t>The key is to document clearly the stages of your buying cycle for a specific product or solution and get buy-in from all key stakeholders. And, then map your customer’s purchase process to your internal selling process. The benefits include:</a:t>
            </a:r>
          </a:p>
          <a:p>
            <a:pPr marL="213880" indent="-213880" defTabSz="439990">
              <a:buFont typeface="+mj-lt"/>
              <a:buAutoNum type="arabicPeriod"/>
              <a:defRPr/>
            </a:pPr>
            <a:r>
              <a:rPr lang="en-US" sz="900" dirty="0">
                <a:latin typeface="Arial" charset="0"/>
                <a:ea typeface="ＭＳ Ｐゴシック"/>
                <a:cs typeface="Arial" pitchFamily="34" charset="0"/>
              </a:rPr>
              <a:t>Improved opportunities to segment and target communications to potential buyers</a:t>
            </a:r>
          </a:p>
          <a:p>
            <a:pPr marL="213880" indent="-213880" defTabSz="439990">
              <a:buFont typeface="+mj-lt"/>
              <a:buAutoNum type="arabicPeriod"/>
              <a:defRPr/>
            </a:pPr>
            <a:r>
              <a:rPr lang="en-US" sz="900" dirty="0">
                <a:latin typeface="Arial" charset="0"/>
                <a:ea typeface="ＭＳ Ｐゴシック"/>
                <a:cs typeface="Arial" pitchFamily="34" charset="0"/>
              </a:rPr>
              <a:t>Increased sales and marketing alignment</a:t>
            </a:r>
          </a:p>
          <a:p>
            <a:pPr marL="213880" indent="-213880" defTabSz="439990">
              <a:buFont typeface="+mj-lt"/>
              <a:buAutoNum type="arabicPeriod"/>
              <a:defRPr/>
            </a:pPr>
            <a:r>
              <a:rPr lang="en-US" sz="900" dirty="0">
                <a:latin typeface="Arial" charset="0"/>
                <a:ea typeface="ＭＳ Ｐゴシック"/>
                <a:cs typeface="Arial" pitchFamily="34" charset="0"/>
              </a:rPr>
              <a:t>Improved visibility into impact on Customer Lifetime Value</a:t>
            </a:r>
          </a:p>
          <a:p>
            <a:pPr defTabSz="439990">
              <a:spcBef>
                <a:spcPts val="561"/>
              </a:spcBef>
              <a:spcAft>
                <a:spcPts val="561"/>
              </a:spcAft>
              <a:defRPr/>
            </a:pPr>
            <a:endParaRPr lang="en-US" sz="900" dirty="0">
              <a:latin typeface="Arial" charset="0"/>
              <a:ea typeface="ＭＳ Ｐゴシック"/>
              <a:cs typeface="Arial" pitchFamily="34" charset="0"/>
            </a:endParaRPr>
          </a:p>
        </p:txBody>
      </p:sp>
      <p:sp>
        <p:nvSpPr>
          <p:cNvPr id="40963" name="Slide Image Placeholder 1"/>
          <p:cNvSpPr>
            <a:spLocks noGrp="1" noRot="1" noChangeAspect="1" noTextEdit="1"/>
          </p:cNvSpPr>
          <p:nvPr>
            <p:ph type="sldImg"/>
          </p:nvPr>
        </p:nvSpPr>
        <p:spPr bwMode="auto">
          <a:noFill/>
          <a:ln>
            <a:solidFill>
              <a:srgbClr val="000000"/>
            </a:solidFill>
            <a:miter lim="800000"/>
            <a:headEnd/>
            <a:tailEnd/>
          </a:ln>
        </p:spPr>
      </p:sp>
      <p:sp>
        <p:nvSpPr>
          <p:cNvPr id="40964" name="Slide Number Placeholder 3"/>
          <p:cNvSpPr txBox="1">
            <a:spLocks noGrp="1"/>
          </p:cNvSpPr>
          <p:nvPr/>
        </p:nvSpPr>
        <p:spPr bwMode="auto">
          <a:xfrm>
            <a:off x="3965061" y="8817059"/>
            <a:ext cx="3031121" cy="465107"/>
          </a:xfrm>
          <a:prstGeom prst="rect">
            <a:avLst/>
          </a:prstGeom>
          <a:noFill/>
          <a:ln w="9525">
            <a:noFill/>
            <a:miter lim="800000"/>
            <a:headEnd/>
            <a:tailEnd/>
          </a:ln>
        </p:spPr>
        <p:txBody>
          <a:bodyPr lIns="87998" tIns="43999" rIns="87998" bIns="43999" anchor="b"/>
          <a:lstStyle/>
          <a:p>
            <a:pPr algn="r" defTabSz="439990"/>
            <a:fld id="{EBE31ADF-776D-44D7-AB0C-CA8059063C85}" type="slidenum">
              <a:rPr lang="en-US">
                <a:latin typeface="Times" pitchFamily="18" charset="0"/>
                <a:ea typeface="ＭＳ Ｐゴシック"/>
                <a:cs typeface="ＭＳ Ｐゴシック"/>
              </a:rPr>
              <a:pPr algn="r" defTabSz="439990"/>
              <a:t>6</a:t>
            </a:fld>
            <a:endParaRPr lang="en-US" dirty="0">
              <a:latin typeface="Times" pitchFamily="18" charset="0"/>
              <a:ea typeface="ＭＳ Ｐゴシック"/>
              <a:cs typeface="ＭＳ Ｐゴシック"/>
            </a:endParaRPr>
          </a:p>
        </p:txBody>
      </p:sp>
      <p:sp>
        <p:nvSpPr>
          <p:cNvPr id="40965" name="Notes Placeholder 5"/>
          <p:cNvSpPr>
            <a:spLocks noGrp="1"/>
          </p:cNvSpPr>
          <p:nvPr/>
        </p:nvSpPr>
        <p:spPr bwMode="auto">
          <a:xfrm>
            <a:off x="932420" y="4410066"/>
            <a:ext cx="5132862" cy="4176743"/>
          </a:xfrm>
          <a:prstGeom prst="rect">
            <a:avLst/>
          </a:prstGeom>
          <a:noFill/>
          <a:ln w="9525">
            <a:noFill/>
            <a:miter lim="800000"/>
            <a:headEnd/>
            <a:tailEnd/>
          </a:ln>
        </p:spPr>
        <p:txBody>
          <a:bodyPr lIns="87998" tIns="43999" rIns="87998" bIns="43999"/>
          <a:lstStyle/>
          <a:p>
            <a:pPr defTabSz="439990" eaLnBrk="0" hangingPunct="0">
              <a:spcBef>
                <a:spcPct val="30000"/>
              </a:spcBef>
            </a:pPr>
            <a:endParaRPr lang="en-US" dirty="0">
              <a:ea typeface="ＭＳ Ｐゴシック"/>
              <a:cs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a:noFill/>
          <a:ln/>
        </p:spPr>
        <p:txBody>
          <a:bodyPr/>
          <a:lstStyle/>
          <a:p>
            <a:endParaRPr lang="en-US" dirty="0" smtClean="0"/>
          </a:p>
        </p:txBody>
      </p:sp>
      <p:sp>
        <p:nvSpPr>
          <p:cNvPr id="84995" name="Slide Number Placeholder 3"/>
          <p:cNvSpPr>
            <a:spLocks noGrp="1"/>
          </p:cNvSpPr>
          <p:nvPr>
            <p:ph type="sldNum" sz="quarter" idx="5"/>
          </p:nvPr>
        </p:nvSpPr>
        <p:spPr>
          <a:noFill/>
        </p:spPr>
        <p:txBody>
          <a:bodyPr/>
          <a:lstStyle/>
          <a:p>
            <a:fld id="{3556BA71-E911-4C5A-8628-46D11B1D0869}" type="slidenum">
              <a:rPr lang="en-GB" smtClean="0">
                <a:latin typeface="Arial" charset="0"/>
              </a:rPr>
              <a:pPr/>
              <a:t>21</a:t>
            </a:fld>
            <a:endParaRPr lang="en-GB"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a:noFill/>
          <a:ln/>
        </p:spPr>
        <p:txBody>
          <a:bodyPr/>
          <a:lstStyle/>
          <a:p>
            <a:endParaRPr lang="en-US" dirty="0" smtClean="0"/>
          </a:p>
        </p:txBody>
      </p:sp>
      <p:sp>
        <p:nvSpPr>
          <p:cNvPr id="87043" name="Slide Number Placeholder 3"/>
          <p:cNvSpPr>
            <a:spLocks noGrp="1"/>
          </p:cNvSpPr>
          <p:nvPr>
            <p:ph type="sldNum" sz="quarter" idx="5"/>
          </p:nvPr>
        </p:nvSpPr>
        <p:spPr>
          <a:noFill/>
        </p:spPr>
        <p:txBody>
          <a:bodyPr/>
          <a:lstStyle/>
          <a:p>
            <a:fld id="{C2AF4D9B-1F3F-42F7-88DF-F4AC865F0F1F}" type="slidenum">
              <a:rPr lang="en-GB" smtClean="0">
                <a:latin typeface="Arial" charset="0"/>
              </a:rPr>
              <a:pPr/>
              <a:t>22</a:t>
            </a:fld>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a:noFill/>
          <a:ln/>
        </p:spPr>
        <p:txBody>
          <a:bodyPr/>
          <a:lstStyle/>
          <a:p>
            <a:endParaRPr lang="en-US" dirty="0" smtClean="0"/>
          </a:p>
        </p:txBody>
      </p:sp>
      <p:sp>
        <p:nvSpPr>
          <p:cNvPr id="89091" name="Slide Number Placeholder 3"/>
          <p:cNvSpPr>
            <a:spLocks noGrp="1"/>
          </p:cNvSpPr>
          <p:nvPr>
            <p:ph type="sldNum" sz="quarter" idx="5"/>
          </p:nvPr>
        </p:nvSpPr>
        <p:spPr>
          <a:noFill/>
        </p:spPr>
        <p:txBody>
          <a:bodyPr/>
          <a:lstStyle/>
          <a:p>
            <a:fld id="{A189530E-2765-4C1D-857A-1F81B4D26A52}" type="slidenum">
              <a:rPr lang="en-GB" smtClean="0">
                <a:latin typeface="Arial" charset="0"/>
              </a:rPr>
              <a:pPr/>
              <a:t>23</a:t>
            </a:fld>
            <a:endParaRPr lang="en-GB"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5205"/>
            <a:ext cx="7772400" cy="1470025"/>
          </a:xfrm>
        </p:spPr>
        <p:txBody>
          <a:bodyPr>
            <a:normAutofit/>
          </a:bodyPr>
          <a:lstStyle>
            <a:lvl1pPr algn="l">
              <a:defRPr sz="3200" b="0" i="0" baseline="0">
                <a:solidFill>
                  <a:schemeClr val="bg1"/>
                </a:solidFill>
                <a:latin typeface="Arial Narrow"/>
                <a:cs typeface="Arial Narrow"/>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85689"/>
            <a:ext cx="7086600" cy="2095500"/>
          </a:xfrm>
        </p:spPr>
        <p:txBody>
          <a:bodyPr>
            <a:normAutofit/>
          </a:bodyPr>
          <a:lstStyle>
            <a:lvl1pPr marL="0" indent="0" algn="l">
              <a:buNone/>
              <a:defRPr sz="2000" baseline="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tint val="75000"/>
                  </a:schemeClr>
                </a:solidFill>
              </a:defRPr>
            </a:lvl1pPr>
          </a:lstStyle>
          <a:p>
            <a:pPr>
              <a:defRPr/>
            </a:pPr>
            <a:fld id="{C031554A-F6C3-4D46-942F-B667FC78D15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buClr>
                <a:schemeClr val="accent4">
                  <a:lumMod val="50000"/>
                </a:schemeClr>
              </a:buClr>
              <a:buSzPct val="100000"/>
              <a:buFont typeface="Arial"/>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2047369-5292-4606-A527-88B633DDFF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sz="half" idx="1"/>
          </p:nvPr>
        </p:nvSpPr>
        <p:spPr>
          <a:xfrm>
            <a:off x="457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648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647BF7F-B3AB-47B0-B920-C8DB6B51579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lgn="l">
              <a:defRPr sz="1000">
                <a:solidFill>
                  <a:schemeClr val="tx1">
                    <a:tint val="75000"/>
                  </a:schemeClr>
                </a:solidFill>
              </a:defRPr>
            </a:lvl1pPr>
          </a:lstStyle>
          <a:p>
            <a:pPr>
              <a:defRPr/>
            </a:pPr>
            <a:fld id="{DD479CFA-84E6-40FD-91C0-1282E42D75D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3" name="Freeform 9"/>
          <p:cNvSpPr>
            <a:spLocks/>
          </p:cNvSpPr>
          <p:nvPr userDrawn="1"/>
        </p:nvSpPr>
        <p:spPr bwMode="auto">
          <a:xfrm>
            <a:off x="249238" y="2803525"/>
            <a:ext cx="1587"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GB" dirty="0"/>
          </a:p>
        </p:txBody>
      </p:sp>
      <p:grpSp>
        <p:nvGrpSpPr>
          <p:cNvPr id="4" name="Group 4"/>
          <p:cNvGrpSpPr>
            <a:grpSpLocks/>
          </p:cNvGrpSpPr>
          <p:nvPr userDrawn="1"/>
        </p:nvGrpSpPr>
        <p:grpSpPr bwMode="auto">
          <a:xfrm>
            <a:off x="-22225" y="0"/>
            <a:ext cx="9144000" cy="6634163"/>
            <a:chOff x="0" y="0"/>
            <a:chExt cx="5760" cy="4179"/>
          </a:xfrm>
        </p:grpSpPr>
        <p:sp>
          <p:nvSpPr>
            <p:cNvPr id="5" name="Rectangle 5"/>
            <p:cNvSpPr>
              <a:spLocks noChangeArrowheads="1"/>
            </p:cNvSpPr>
            <p:nvPr/>
          </p:nvSpPr>
          <p:spPr bwMode="auto">
            <a:xfrm>
              <a:off x="0" y="0"/>
              <a:ext cx="5760" cy="618"/>
            </a:xfrm>
            <a:prstGeom prst="rect">
              <a:avLst/>
            </a:prstGeom>
            <a:solidFill>
              <a:srgbClr val="4D207A"/>
            </a:solidFill>
            <a:ln w="9525">
              <a:solidFill>
                <a:srgbClr val="4D207A"/>
              </a:solidFill>
              <a:miter lim="800000"/>
              <a:headEnd/>
              <a:tailEnd/>
            </a:ln>
            <a:effectLst/>
          </p:spPr>
          <p:txBody>
            <a:bodyPr wrap="none" anchor="ctr"/>
            <a:lstStyle/>
            <a:p>
              <a:pPr>
                <a:defRPr/>
              </a:pPr>
              <a:endParaRPr lang="en-US" dirty="0"/>
            </a:p>
          </p:txBody>
        </p:sp>
        <p:pic>
          <p:nvPicPr>
            <p:cNvPr id="6" name="Picture 6" descr="mardevdm2_cmyk"/>
            <p:cNvPicPr>
              <a:picLocks noChangeAspect="1" noChangeArrowheads="1"/>
            </p:cNvPicPr>
            <p:nvPr/>
          </p:nvPicPr>
          <p:blipFill>
            <a:blip r:embed="rId2" cstate="print"/>
            <a:srcRect/>
            <a:stretch>
              <a:fillRect/>
            </a:stretch>
          </p:blipFill>
          <p:spPr bwMode="auto">
            <a:xfrm>
              <a:off x="4422" y="3884"/>
              <a:ext cx="1225" cy="295"/>
            </a:xfrm>
            <a:prstGeom prst="rect">
              <a:avLst/>
            </a:prstGeom>
            <a:noFill/>
            <a:ln w="9525">
              <a:noFill/>
              <a:miter lim="800000"/>
              <a:headEnd/>
              <a:tailEnd/>
            </a:ln>
          </p:spPr>
        </p:pic>
      </p:grpSp>
      <p:sp>
        <p:nvSpPr>
          <p:cNvPr id="2" name="Title 1"/>
          <p:cNvSpPr>
            <a:spLocks noGrp="1"/>
          </p:cNvSpPr>
          <p:nvPr>
            <p:ph type="title"/>
          </p:nvPr>
        </p:nvSpPr>
        <p:spPr>
          <a:xfrm>
            <a:off x="467544" y="-27384"/>
            <a:ext cx="8424936" cy="1143000"/>
          </a:xfrm>
        </p:spPr>
        <p:txBody>
          <a:bodyPr/>
          <a:lstStyle>
            <a:lvl1pPr algn="l">
              <a:defRPr sz="3600">
                <a:solidFill>
                  <a:schemeClr val="bg1"/>
                </a:solidFill>
              </a:defRPr>
            </a:lvl1pPr>
          </a:lstStyle>
          <a:p>
            <a:r>
              <a:rPr lang="en-US" dirty="0" smtClean="0"/>
              <a:t>Click to edit Master title style</a:t>
            </a:r>
            <a:endParaRPr lang="en-US" dirty="0"/>
          </a:p>
        </p:txBody>
      </p:sp>
      <p:sp>
        <p:nvSpPr>
          <p:cNvPr id="7" name="Date Placeholder 2"/>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GB" dirty="0"/>
          </a:p>
        </p:txBody>
      </p:sp>
      <p:sp>
        <p:nvSpPr>
          <p:cNvPr id="8"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GB" dirty="0"/>
          </a:p>
        </p:txBody>
      </p:sp>
      <p:sp>
        <p:nvSpPr>
          <p:cNvPr id="9" name="Slide Number Placeholder 4"/>
          <p:cNvSpPr>
            <a:spLocks noGrp="1"/>
          </p:cNvSpPr>
          <p:nvPr>
            <p:ph type="sldNum" sz="quarter" idx="12"/>
          </p:nvPr>
        </p:nvSpPr>
        <p:spPr/>
        <p:txBody>
          <a:bodyPr/>
          <a:lstStyle>
            <a:lvl1pPr>
              <a:defRPr/>
            </a:lvl1pPr>
          </a:lstStyle>
          <a:p>
            <a:pPr>
              <a:defRPr/>
            </a:pPr>
            <a:fld id="{73960B96-4FD7-48BC-9AEF-C2987D2E6DDF}"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7963" y="320675"/>
            <a:ext cx="8478837"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52588"/>
            <a:ext cx="8229600" cy="447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4"/>
          </p:nvPr>
        </p:nvSpPr>
        <p:spPr>
          <a:xfrm>
            <a:off x="153988" y="6392863"/>
            <a:ext cx="4953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mn-lt"/>
              </a:defRPr>
            </a:lvl1pPr>
          </a:lstStyle>
          <a:p>
            <a:pPr>
              <a:defRPr/>
            </a:pPr>
            <a:fld id="{9D726FCD-E5AD-4043-B7D1-7F5242008BB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5" r:id="rId2"/>
    <p:sldLayoutId id="2147483706" r:id="rId3"/>
    <p:sldLayoutId id="2147483708" r:id="rId4"/>
    <p:sldLayoutId id="2147483709" r:id="rId5"/>
  </p:sldLayoutIdLst>
  <p:hf hdr="0" ftr="0" dt="0"/>
  <p:txStyles>
    <p:titleStyle>
      <a:lvl1pPr algn="l" defTabSz="457200" rtl="0" eaLnBrk="0" fontAlgn="base" hangingPunct="0">
        <a:spcBef>
          <a:spcPct val="0"/>
        </a:spcBef>
        <a:spcAft>
          <a:spcPct val="0"/>
        </a:spcAft>
        <a:defRPr sz="2600" kern="1200">
          <a:solidFill>
            <a:srgbClr val="403152"/>
          </a:solidFill>
          <a:latin typeface="Arial Narrow"/>
          <a:ea typeface="Arial Narrow" pitchFamily="34" charset="0"/>
          <a:cs typeface="Arial Narrow"/>
        </a:defRPr>
      </a:lvl1pPr>
      <a:lvl2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2pPr>
      <a:lvl3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3pPr>
      <a:lvl4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4pPr>
      <a:lvl5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5pPr>
      <a:lvl6pPr marL="4572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6pPr>
      <a:lvl7pPr marL="9144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7pPr>
      <a:lvl8pPr marL="13716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8pPr>
      <a:lvl9pPr marL="18288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595959"/>
          </a:solidFill>
          <a:latin typeface="Arial Narrow"/>
          <a:ea typeface="Arial Narrow" pitchFamily="34" charset="0"/>
          <a:cs typeface="Arial Narrow"/>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595959"/>
          </a:solidFill>
          <a:latin typeface="Arial Narrow"/>
          <a:ea typeface="Arial Narrow" pitchFamily="34" charset="0"/>
          <a:cs typeface="Arial Narrow"/>
        </a:defRPr>
      </a:lvl2pPr>
      <a:lvl3pPr marL="1143000" indent="-228600" algn="l" defTabSz="457200" rtl="0" eaLnBrk="0" fontAlgn="base" hangingPunct="0">
        <a:spcBef>
          <a:spcPct val="20000"/>
        </a:spcBef>
        <a:spcAft>
          <a:spcPct val="0"/>
        </a:spcAft>
        <a:buFont typeface="Arial" pitchFamily="34" charset="0"/>
        <a:buChar char="•"/>
        <a:defRPr sz="1600" kern="1200">
          <a:solidFill>
            <a:srgbClr val="595959"/>
          </a:solidFill>
          <a:latin typeface="Arial Narrow"/>
          <a:ea typeface="Arial Narrow" pitchFamily="34" charset="0"/>
          <a:cs typeface="Arial Narrow"/>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napsblog.com/i/285/snaps_nice_outlook__icon.jpg" TargetMode="Externa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jpe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8"/>
          <p:cNvSpPr>
            <a:spLocks noGrp="1"/>
          </p:cNvSpPr>
          <p:nvPr>
            <p:ph type="subTitle" idx="1"/>
          </p:nvPr>
        </p:nvSpPr>
        <p:spPr>
          <a:xfrm>
            <a:off x="685800" y="3786188"/>
            <a:ext cx="7086600" cy="2095500"/>
          </a:xfrm>
        </p:spPr>
        <p:txBody>
          <a:bodyPr/>
          <a:lstStyle/>
          <a:p>
            <a:pPr eaLnBrk="1" hangingPunct="1"/>
            <a:endParaRPr lang="en-US" dirty="0" smtClean="0">
              <a:latin typeface="Arial Narrow" pitchFamily="34" charset="0"/>
              <a:cs typeface="Arial Narrow" pitchFamily="34" charset="0"/>
            </a:endParaRPr>
          </a:p>
          <a:p>
            <a:pPr eaLnBrk="1" hangingPunct="1"/>
            <a:r>
              <a:rPr lang="en-US" dirty="0" smtClean="0">
                <a:latin typeface="Arial Narrow" pitchFamily="34" charset="0"/>
                <a:cs typeface="Arial Narrow" pitchFamily="34" charset="0"/>
              </a:rPr>
              <a:t>March </a:t>
            </a:r>
            <a:r>
              <a:rPr lang="en-US" dirty="0" smtClean="0">
                <a:latin typeface="Arial Narrow" pitchFamily="34" charset="0"/>
                <a:cs typeface="Arial Narrow" pitchFamily="34" charset="0"/>
              </a:rPr>
              <a:t>23, </a:t>
            </a:r>
            <a:r>
              <a:rPr lang="en-US" dirty="0" smtClean="0">
                <a:latin typeface="Arial Narrow" pitchFamily="34" charset="0"/>
                <a:cs typeface="Arial Narrow" pitchFamily="34" charset="0"/>
              </a:rPr>
              <a:t>2012</a:t>
            </a:r>
          </a:p>
        </p:txBody>
      </p:sp>
      <p:sp>
        <p:nvSpPr>
          <p:cNvPr id="4" name="Slide Number Placeholder 3"/>
          <p:cNvSpPr>
            <a:spLocks noGrp="1"/>
          </p:cNvSpPr>
          <p:nvPr>
            <p:ph type="sldNum" sz="quarter" idx="10"/>
          </p:nvPr>
        </p:nvSpPr>
        <p:spPr/>
        <p:txBody>
          <a:bodyPr/>
          <a:lstStyle/>
          <a:p>
            <a:pPr>
              <a:defRPr/>
            </a:pPr>
            <a:fld id="{40837739-EE2F-4176-9AF0-BAA8028EA817}" type="slidenum">
              <a:rPr lang="en-US"/>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44699"/>
            <a:ext cx="9144000" cy="685800"/>
          </a:xfrm>
        </p:spPr>
        <p:txBody>
          <a:bodyPr rtlCol="0">
            <a:normAutofit/>
          </a:bodyPr>
          <a:lstStyle/>
          <a:p>
            <a:pPr eaLnBrk="1" fontAlgn="auto" hangingPunct="1">
              <a:spcAft>
                <a:spcPts val="0"/>
              </a:spcAft>
              <a:defRPr/>
            </a:pPr>
            <a:r>
              <a:rPr lang="en-US" dirty="0" smtClean="0">
                <a:solidFill>
                  <a:schemeClr val="tx1"/>
                </a:solidFill>
              </a:rPr>
              <a:t>Lead Scoring - Evaluating </a:t>
            </a:r>
            <a:r>
              <a:rPr lang="en-US" dirty="0">
                <a:solidFill>
                  <a:schemeClr val="tx1"/>
                </a:solidFill>
              </a:rPr>
              <a:t>Implicit Scores (Activity)</a:t>
            </a:r>
          </a:p>
        </p:txBody>
      </p:sp>
      <p:sp>
        <p:nvSpPr>
          <p:cNvPr id="14339" name="TextBox 3"/>
          <p:cNvSpPr txBox="1">
            <a:spLocks noChangeArrowheads="1"/>
          </p:cNvSpPr>
          <p:nvPr/>
        </p:nvSpPr>
        <p:spPr bwMode="auto">
          <a:xfrm>
            <a:off x="76200" y="762000"/>
            <a:ext cx="8991600" cy="1938338"/>
          </a:xfrm>
          <a:prstGeom prst="rect">
            <a:avLst/>
          </a:prstGeom>
          <a:noFill/>
          <a:ln w="9525">
            <a:noFill/>
            <a:miter lim="800000"/>
            <a:headEnd/>
            <a:tailEnd/>
          </a:ln>
        </p:spPr>
        <p:txBody>
          <a:bodyPr>
            <a:spAutoFit/>
          </a:bodyPr>
          <a:lstStyle/>
          <a:p>
            <a:pPr>
              <a:defRPr/>
            </a:pPr>
            <a:r>
              <a:rPr lang="en-US" sz="2000" spc="-100" dirty="0">
                <a:latin typeface="Arial Narrow" pitchFamily="34" charset="0"/>
                <a:ea typeface="ＭＳ Ｐゴシック"/>
                <a:cs typeface="ＭＳ Ｐゴシック"/>
              </a:rPr>
              <a:t>Engagement: </a:t>
            </a:r>
            <a:r>
              <a:rPr lang="en-US" sz="2000" dirty="0">
                <a:latin typeface="Arial Narrow" pitchFamily="34" charset="0"/>
                <a:ea typeface="ＭＳ Ｐゴシック"/>
                <a:cs typeface="ＭＳ Ｐゴシック"/>
              </a:rPr>
              <a:t>Behavior such as web visits and responsiveness to promotions, etc.</a:t>
            </a:r>
          </a:p>
          <a:p>
            <a:pPr>
              <a:defRPr/>
            </a:pPr>
            <a:r>
              <a:rPr lang="en-US" sz="2000" dirty="0">
                <a:latin typeface="Arial Narrow" pitchFamily="34" charset="0"/>
              </a:rPr>
              <a:t>The activity that tells us this person may want to do business with us.</a:t>
            </a:r>
          </a:p>
          <a:p>
            <a:pPr>
              <a:defRPr/>
            </a:pPr>
            <a:r>
              <a:rPr lang="en-US" sz="2000" dirty="0">
                <a:latin typeface="Arial Narrow" pitchFamily="34" charset="0"/>
              </a:rPr>
              <a:t>Key Elements in Evaluating Activity</a:t>
            </a:r>
          </a:p>
          <a:p>
            <a:pPr lvl="1">
              <a:buFontTx/>
              <a:buBlip>
                <a:blip r:embed="rId2"/>
              </a:buBlip>
              <a:defRPr/>
            </a:pPr>
            <a:r>
              <a:rPr lang="en-US" sz="2000" dirty="0">
                <a:latin typeface="Arial Narrow" pitchFamily="34" charset="0"/>
              </a:rPr>
              <a:t>  Recency</a:t>
            </a:r>
          </a:p>
          <a:p>
            <a:pPr lvl="1">
              <a:buFontTx/>
              <a:buBlip>
                <a:blip r:embed="rId2"/>
              </a:buBlip>
              <a:defRPr/>
            </a:pPr>
            <a:r>
              <a:rPr lang="en-US" sz="2000" dirty="0">
                <a:latin typeface="Arial Narrow" pitchFamily="34" charset="0"/>
              </a:rPr>
              <a:t>  Activity Type</a:t>
            </a:r>
          </a:p>
          <a:p>
            <a:pPr>
              <a:defRPr/>
            </a:pPr>
            <a:endParaRPr lang="en-US" sz="2000" dirty="0">
              <a:latin typeface="+mj-lt"/>
            </a:endParaRPr>
          </a:p>
        </p:txBody>
      </p:sp>
      <p:graphicFrame>
        <p:nvGraphicFramePr>
          <p:cNvPr id="7" name="Table 6"/>
          <p:cNvGraphicFramePr>
            <a:graphicFrameLocks noGrp="1"/>
          </p:cNvGraphicFramePr>
          <p:nvPr/>
        </p:nvGraphicFramePr>
        <p:xfrm>
          <a:off x="381000" y="2700338"/>
          <a:ext cx="8381999" cy="3505201"/>
        </p:xfrm>
        <a:graphic>
          <a:graphicData uri="http://schemas.openxmlformats.org/drawingml/2006/table">
            <a:tbl>
              <a:tblPr/>
              <a:tblGrid>
                <a:gridCol w="2303523"/>
                <a:gridCol w="703587"/>
                <a:gridCol w="828883"/>
                <a:gridCol w="1143731"/>
                <a:gridCol w="520461"/>
                <a:gridCol w="857798"/>
                <a:gridCol w="269870"/>
                <a:gridCol w="799968"/>
                <a:gridCol w="954178"/>
              </a:tblGrid>
              <a:tr h="192536">
                <a:tc gridSpan="9">
                  <a:txBody>
                    <a:bodyPr/>
                    <a:lstStyle/>
                    <a:p>
                      <a:pPr algn="l" fontAlgn="b"/>
                      <a:r>
                        <a:rPr lang="en-US" sz="900" b="1" i="0" u="none" strike="noStrike" dirty="0">
                          <a:solidFill>
                            <a:srgbClr val="FFFFFF"/>
                          </a:solidFill>
                          <a:latin typeface="Arial"/>
                        </a:rPr>
                        <a:t>Engagement</a:t>
                      </a:r>
                    </a:p>
                  </a:txBody>
                  <a:tcPr marL="7002" marR="7002" marT="7002" marB="0" anchor="b">
                    <a:lnL>
                      <a:noFill/>
                    </a:lnL>
                    <a:lnR>
                      <a:noFill/>
                    </a:lnR>
                    <a:lnT>
                      <a:noFill/>
                    </a:lnT>
                    <a:lnB>
                      <a:noFill/>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536">
                <a:tc>
                  <a:txBody>
                    <a:bodyPr/>
                    <a:lstStyle/>
                    <a:p>
                      <a:pPr algn="ctr" fontAlgn="ctr"/>
                      <a:r>
                        <a:rPr lang="en-US" sz="900" b="1" i="0" u="none" strike="noStrike" dirty="0">
                          <a:latin typeface="Arial"/>
                        </a:rPr>
                        <a:t>Category</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Ranking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Weighting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Time Frame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Max 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1" i="0" u="none" strike="noStrike" dirty="0">
                          <a:latin typeface="Arial"/>
                        </a:rPr>
                        <a:t>Engagement</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92536">
                <a:tc rowSpan="3">
                  <a:txBody>
                    <a:bodyPr/>
                    <a:lstStyle/>
                    <a:p>
                      <a:pPr algn="ctr" fontAlgn="ctr"/>
                      <a:r>
                        <a:rPr lang="en-US" sz="900" b="0" i="0" u="none" strike="noStrike" dirty="0">
                          <a:latin typeface="Arial"/>
                        </a:rPr>
                        <a:t>High Touch Event Participation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1</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&lt; 6 Months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1</a:t>
                      </a:r>
                    </a:p>
                  </a:txBody>
                  <a:tcPr marL="7002" marR="7002" marT="7002"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75 - 100</a:t>
                      </a:r>
                    </a:p>
                  </a:txBody>
                  <a:tcPr marL="7002" marR="7002" marT="7002"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b"/>
                      <a:r>
                        <a:rPr lang="en-US" sz="900" b="0" i="0" u="none" strike="noStrike" dirty="0">
                          <a:latin typeface="Arial"/>
                        </a:rPr>
                        <a:t>50 - 74</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3</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fontAlgn="b"/>
                      <a:r>
                        <a:rPr lang="en-US" sz="900" b="0" i="0" u="none" strike="noStrike" dirty="0">
                          <a:latin typeface="Arial"/>
                        </a:rPr>
                        <a:t>25 - 49</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192536">
                <a:tc rowSpan="3">
                  <a:txBody>
                    <a:bodyPr/>
                    <a:lstStyle/>
                    <a:p>
                      <a:pPr algn="ctr" fontAlgn="ctr"/>
                      <a:r>
                        <a:rPr lang="en-US" sz="900" b="0" i="0" u="none" strike="noStrike" dirty="0">
                          <a:latin typeface="Arial"/>
                        </a:rPr>
                        <a:t>Form Submission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0 - 24</a:t>
                      </a:r>
                    </a:p>
                  </a:txBody>
                  <a:tcPr marL="7002" marR="7002" marT="700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Visited High Value Web Content</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20%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636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3+ Website Visits</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4</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15%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Email Click Through</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10%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636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14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224423">
                <a:tc>
                  <a:txBody>
                    <a:bodyPr/>
                    <a:lstStyle/>
                    <a:p>
                      <a:pPr algn="l"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Total Possible</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100</a:t>
                      </a:r>
                    </a:p>
                  </a:txBody>
                  <a:tcPr marL="7002" marR="7002" marT="700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bl>
          </a:graphicData>
        </a:graphic>
      </p:graphicFrame>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93183"/>
            <a:ext cx="8229600" cy="762000"/>
          </a:xfrm>
        </p:spPr>
        <p:txBody>
          <a:bodyPr/>
          <a:lstStyle/>
          <a:p>
            <a:r>
              <a:rPr lang="en-US" dirty="0" smtClean="0">
                <a:solidFill>
                  <a:schemeClr val="tx1"/>
                </a:solidFill>
              </a:rPr>
              <a:t>Lead Scoring - Process Steps</a:t>
            </a:r>
          </a:p>
        </p:txBody>
      </p:sp>
      <p:pic>
        <p:nvPicPr>
          <p:cNvPr id="23555" name="Picture 2"/>
          <p:cNvPicPr>
            <a:picLocks noChangeAspect="1" noChangeArrowheads="1"/>
          </p:cNvPicPr>
          <p:nvPr/>
        </p:nvPicPr>
        <p:blipFill>
          <a:blip r:embed="rId2"/>
          <a:srcRect/>
          <a:stretch>
            <a:fillRect/>
          </a:stretch>
        </p:blipFill>
        <p:spPr bwMode="auto">
          <a:xfrm>
            <a:off x="381000" y="1143000"/>
            <a:ext cx="8207375" cy="4105275"/>
          </a:xfrm>
          <a:prstGeom prst="rect">
            <a:avLst/>
          </a:prstGeom>
          <a:noFill/>
          <a:ln w="9525">
            <a:noFill/>
            <a:miter lim="800000"/>
            <a:headEnd/>
            <a:tailEnd/>
          </a:ln>
        </p:spPr>
      </p:pic>
      <p:pic>
        <p:nvPicPr>
          <p:cNvPr id="23556" name="Picture 2"/>
          <p:cNvPicPr>
            <a:picLocks noChangeAspect="1" noChangeArrowheads="1"/>
          </p:cNvPicPr>
          <p:nvPr/>
        </p:nvPicPr>
        <p:blipFill>
          <a:blip r:embed="rId3"/>
          <a:srcRect/>
          <a:stretch>
            <a:fillRect/>
          </a:stretch>
        </p:blipFill>
        <p:spPr bwMode="auto">
          <a:xfrm>
            <a:off x="333375" y="1195388"/>
            <a:ext cx="8477250" cy="44672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Lead </a:t>
            </a:r>
            <a:r>
              <a:rPr lang="en-US" dirty="0" smtClean="0"/>
              <a:t>Nurture </a:t>
            </a:r>
            <a:r>
              <a:rPr lang="en-US" dirty="0" smtClean="0"/>
              <a:t>Flow</a:t>
            </a:r>
            <a:endParaRPr lang="en-US" dirty="0"/>
          </a:p>
        </p:txBody>
      </p:sp>
      <p:pic>
        <p:nvPicPr>
          <p:cNvPr id="23556" name="Picture 4"/>
          <p:cNvPicPr>
            <a:picLocks noChangeAspect="1" noChangeArrowheads="1"/>
          </p:cNvPicPr>
          <p:nvPr/>
        </p:nvPicPr>
        <p:blipFill>
          <a:blip r:embed="rId2"/>
          <a:srcRect/>
          <a:stretch>
            <a:fillRect/>
          </a:stretch>
        </p:blipFill>
        <p:spPr bwMode="auto">
          <a:xfrm>
            <a:off x="447004" y="886742"/>
            <a:ext cx="6781800" cy="5686425"/>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fld id="{42047369-5292-4606-A527-88B633DDFFA2}"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latin typeface="Arial Narrow" pitchFamily="34" charset="0"/>
                <a:cs typeface="Arial Narrow" pitchFamily="34" charset="0"/>
              </a:rPr>
              <a:t>Sample custom client journey via dynamic content based emails</a:t>
            </a:r>
          </a:p>
        </p:txBody>
      </p:sp>
      <p:pic>
        <p:nvPicPr>
          <p:cNvPr id="18437" name="Picture 5" descr="email3.png"/>
          <p:cNvPicPr>
            <a:picLocks noChangeAspect="1"/>
          </p:cNvPicPr>
          <p:nvPr/>
        </p:nvPicPr>
        <p:blipFill>
          <a:blip r:embed="rId2"/>
          <a:srcRect/>
          <a:stretch>
            <a:fillRect/>
          </a:stretch>
        </p:blipFill>
        <p:spPr bwMode="auto">
          <a:xfrm>
            <a:off x="5795963" y="2667000"/>
            <a:ext cx="3348037" cy="3768725"/>
          </a:xfrm>
          <a:prstGeom prst="rect">
            <a:avLst/>
          </a:prstGeom>
          <a:noFill/>
          <a:ln w="9525">
            <a:noFill/>
            <a:miter lim="800000"/>
            <a:headEnd/>
            <a:tailEnd/>
          </a:ln>
        </p:spPr>
      </p:pic>
      <p:pic>
        <p:nvPicPr>
          <p:cNvPr id="18438" name="Picture 6" descr="email2.png"/>
          <p:cNvPicPr>
            <a:picLocks noChangeAspect="1"/>
          </p:cNvPicPr>
          <p:nvPr/>
        </p:nvPicPr>
        <p:blipFill>
          <a:blip r:embed="rId3"/>
          <a:srcRect/>
          <a:stretch>
            <a:fillRect/>
          </a:stretch>
        </p:blipFill>
        <p:spPr bwMode="auto">
          <a:xfrm>
            <a:off x="2735263" y="1246188"/>
            <a:ext cx="3405187" cy="4352925"/>
          </a:xfrm>
          <a:prstGeom prst="rect">
            <a:avLst/>
          </a:prstGeom>
          <a:noFill/>
          <a:ln w="9525">
            <a:noFill/>
            <a:miter lim="800000"/>
            <a:headEnd/>
            <a:tailEnd/>
          </a:ln>
        </p:spPr>
      </p:pic>
      <p:pic>
        <p:nvPicPr>
          <p:cNvPr id="18439" name="Picture 8" descr="email1.png"/>
          <p:cNvPicPr>
            <a:picLocks noChangeAspect="1"/>
          </p:cNvPicPr>
          <p:nvPr/>
        </p:nvPicPr>
        <p:blipFill>
          <a:blip r:embed="rId4"/>
          <a:srcRect/>
          <a:stretch>
            <a:fillRect/>
          </a:stretch>
        </p:blipFill>
        <p:spPr bwMode="auto">
          <a:xfrm>
            <a:off x="152400" y="2057400"/>
            <a:ext cx="3417888" cy="4392613"/>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2119313" y="2292350"/>
            <a:ext cx="4905375" cy="4143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1+#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Narrow" pitchFamily="34" charset="0"/>
                <a:cs typeface="Arial Narrow" pitchFamily="34" charset="0"/>
              </a:rPr>
              <a:t>Measurement </a:t>
            </a:r>
            <a:r>
              <a:rPr lang="en-US" dirty="0" smtClean="0">
                <a:latin typeface="Arial Narrow" pitchFamily="34" charset="0"/>
                <a:cs typeface="Arial Narrow" pitchFamily="34" charset="0"/>
              </a:rPr>
              <a:t>&amp; Reporting</a:t>
            </a:r>
          </a:p>
        </p:txBody>
      </p:sp>
      <p:sp>
        <p:nvSpPr>
          <p:cNvPr id="3" name="Content Placeholder 2"/>
          <p:cNvSpPr>
            <a:spLocks noGrp="1"/>
          </p:cNvSpPr>
          <p:nvPr>
            <p:ph idx="1"/>
          </p:nvPr>
        </p:nvSpPr>
        <p:spPr>
          <a:xfrm>
            <a:off x="457200" y="1119116"/>
            <a:ext cx="8229600" cy="5007047"/>
          </a:xfrm>
        </p:spPr>
        <p:txBody>
          <a:bodyPr/>
          <a:lstStyle/>
          <a:p>
            <a:pPr>
              <a:buFont typeface="Wingdings" pitchFamily="2" charset="2"/>
              <a:buChar char="§"/>
              <a:defRPr/>
            </a:pPr>
            <a:r>
              <a:rPr lang="en-AU" dirty="0" smtClean="0"/>
              <a:t>mardevdm2 will track the effectiveness of each channel, for instance – SEO, SEM, online ads, emails, events, websites, enewsletters, etc. </a:t>
            </a:r>
          </a:p>
          <a:p>
            <a:pPr>
              <a:buFont typeface="Wingdings" pitchFamily="2" charset="2"/>
              <a:buChar char="§"/>
              <a:defRPr/>
            </a:pPr>
            <a:r>
              <a:rPr lang="en-AU" dirty="0" smtClean="0"/>
              <a:t>Depending on current in-house bandwidth availability around analytics, mardevdm2 will </a:t>
            </a:r>
            <a:r>
              <a:rPr lang="en-AU" dirty="0" smtClean="0"/>
              <a:t>set </a:t>
            </a:r>
            <a:r>
              <a:rPr lang="en-AU" dirty="0" smtClean="0"/>
              <a:t>up appropriate dashboards including Attribution Reports as well as enhance the reporting available in Eloqua to create custom dashboards.  </a:t>
            </a:r>
          </a:p>
          <a:p>
            <a:pPr>
              <a:buFont typeface="Wingdings" pitchFamily="2" charset="2"/>
              <a:buChar char="§"/>
              <a:defRPr/>
            </a:pPr>
            <a:r>
              <a:rPr lang="en-AU" dirty="0" smtClean="0"/>
              <a:t>In addition, ongoing “custom” mardevdm2 reports will </a:t>
            </a:r>
            <a:r>
              <a:rPr lang="en-US" dirty="0" smtClean="0"/>
              <a:t>determine overall ROI + ROI by channel w.r.t Cost Per Conversion, Cost per Acquisition, etc.</a:t>
            </a:r>
            <a:r>
              <a:rPr lang="en-AU" dirty="0" smtClean="0"/>
              <a:t>  and allow us to </a:t>
            </a:r>
          </a:p>
          <a:p>
            <a:pPr lvl="1">
              <a:buFont typeface="Arial" pitchFamily="34" charset="0"/>
              <a:buChar char="•"/>
              <a:defRPr/>
            </a:pPr>
            <a:r>
              <a:rPr lang="en-AU" dirty="0" smtClean="0"/>
              <a:t>Track the Effectiveness of each Channel</a:t>
            </a:r>
          </a:p>
          <a:p>
            <a:pPr lvl="1">
              <a:buFont typeface="Arial" pitchFamily="34" charset="0"/>
              <a:buChar char="•"/>
              <a:defRPr/>
            </a:pPr>
            <a:r>
              <a:rPr lang="en-AU" dirty="0" smtClean="0"/>
              <a:t>Optimize marketing spend via funnel management</a:t>
            </a:r>
          </a:p>
          <a:p>
            <a:pPr lvl="1">
              <a:buFont typeface="Arial" pitchFamily="34" charset="0"/>
              <a:buChar char="•"/>
              <a:defRPr/>
            </a:pPr>
            <a:r>
              <a:rPr lang="en-AU" dirty="0" smtClean="0"/>
              <a:t>Enhance the overall RoMI</a:t>
            </a:r>
          </a:p>
          <a:p>
            <a:pPr>
              <a:buFont typeface="Wingdings" pitchFamily="2" charset="2"/>
              <a:buChar char="§"/>
              <a:defRPr/>
            </a:pPr>
            <a:endParaRPr lang="en-AU" dirty="0" smtClean="0"/>
          </a:p>
        </p:txBody>
      </p:sp>
      <p:sp>
        <p:nvSpPr>
          <p:cNvPr id="4" name="Slide Number Placeholder 3"/>
          <p:cNvSpPr>
            <a:spLocks noGrp="1"/>
          </p:cNvSpPr>
          <p:nvPr>
            <p:ph type="sldNum" sz="quarter" idx="10"/>
          </p:nvPr>
        </p:nvSpPr>
        <p:spPr/>
        <p:txBody>
          <a:bodyPr/>
          <a:lstStyle/>
          <a:p>
            <a:pPr>
              <a:defRPr/>
            </a:pPr>
            <a:fld id="{55514CBB-0FBF-46AA-BBAB-D016492C70A5}"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7963" y="320675"/>
            <a:ext cx="8478837" cy="501650"/>
          </a:xfrm>
        </p:spPr>
        <p:txBody>
          <a:bodyPr/>
          <a:lstStyle/>
          <a:p>
            <a:pPr eaLnBrk="1" hangingPunct="1"/>
            <a:r>
              <a:rPr lang="en-US" dirty="0" smtClean="0">
                <a:latin typeface="Arial Narrow" pitchFamily="34" charset="0"/>
                <a:cs typeface="Arial Narrow" pitchFamily="34" charset="0"/>
              </a:rPr>
              <a:t>Sample - Social Media Monitoring Report</a:t>
            </a:r>
          </a:p>
        </p:txBody>
      </p:sp>
      <p:sp>
        <p:nvSpPr>
          <p:cNvPr id="21507" name="Footer Placeholder 3"/>
          <p:cNvSpPr>
            <a:spLocks noGrp="1"/>
          </p:cNvSpPr>
          <p:nvPr>
            <p:ph type="ftr" sz="quarter" idx="10"/>
          </p:nvPr>
        </p:nvSpPr>
        <p:spPr bwMode="auto">
          <a:noFill/>
          <a:ln>
            <a:miter lim="800000"/>
            <a:headEnd/>
            <a:tailEnd/>
          </a:ln>
        </p:spPr>
        <p:txBody>
          <a:bodyPr/>
          <a:lstStyle/>
          <a:p>
            <a:r>
              <a:rPr lang="en-US" dirty="0" smtClean="0">
                <a:latin typeface="Arial Narrow" pitchFamily="34" charset="0"/>
              </a:rPr>
              <a:t>Samples</a:t>
            </a:r>
          </a:p>
        </p:txBody>
      </p:sp>
      <p:sp>
        <p:nvSpPr>
          <p:cNvPr id="21508" name="Slide Number Placeholder 4"/>
          <p:cNvSpPr>
            <a:spLocks noGrp="1"/>
          </p:cNvSpPr>
          <p:nvPr>
            <p:ph type="sldNum" sz="quarter" idx="4294967295"/>
          </p:nvPr>
        </p:nvSpPr>
        <p:spPr bwMode="auto">
          <a:xfrm>
            <a:off x="207963" y="6356350"/>
            <a:ext cx="450850" cy="365125"/>
          </a:xfrm>
          <a:prstGeom prst="rect">
            <a:avLst/>
          </a:prstGeom>
          <a:noFill/>
          <a:ln>
            <a:miter lim="800000"/>
            <a:headEnd/>
            <a:tailEnd/>
          </a:ln>
        </p:spPr>
        <p:txBody>
          <a:bodyPr/>
          <a:lstStyle/>
          <a:p>
            <a:fld id="{ABB3EC4A-A90C-4D0F-B3C8-F78389F49BC3}" type="slidenum">
              <a:rPr lang="en-US" smtClean="0">
                <a:latin typeface="Arial Narrow" pitchFamily="34" charset="0"/>
              </a:rPr>
              <a:pPr/>
              <a:t>15</a:t>
            </a:fld>
            <a:endParaRPr lang="en-US" dirty="0" smtClean="0">
              <a:latin typeface="Arial Narrow" pitchFamily="34" charset="0"/>
            </a:endParaRPr>
          </a:p>
        </p:txBody>
      </p:sp>
      <p:pic>
        <p:nvPicPr>
          <p:cNvPr id="21509" name="Picture 2"/>
          <p:cNvPicPr>
            <a:picLocks noChangeAspect="1" noChangeArrowheads="1"/>
          </p:cNvPicPr>
          <p:nvPr/>
        </p:nvPicPr>
        <p:blipFill>
          <a:blip r:embed="rId2"/>
          <a:srcRect/>
          <a:stretch>
            <a:fillRect/>
          </a:stretch>
        </p:blipFill>
        <p:spPr bwMode="auto">
          <a:xfrm>
            <a:off x="207963" y="822325"/>
            <a:ext cx="5684837" cy="1063625"/>
          </a:xfrm>
          <a:prstGeom prst="rect">
            <a:avLst/>
          </a:prstGeom>
          <a:noFill/>
          <a:ln w="9525">
            <a:noFill/>
            <a:miter lim="800000"/>
            <a:headEnd/>
            <a:tailEnd/>
          </a:ln>
        </p:spPr>
      </p:pic>
      <p:pic>
        <p:nvPicPr>
          <p:cNvPr id="21510" name="Picture 3"/>
          <p:cNvPicPr>
            <a:picLocks noChangeAspect="1" noChangeArrowheads="1"/>
          </p:cNvPicPr>
          <p:nvPr/>
        </p:nvPicPr>
        <p:blipFill>
          <a:blip r:embed="rId3"/>
          <a:srcRect/>
          <a:stretch>
            <a:fillRect/>
          </a:stretch>
        </p:blipFill>
        <p:spPr bwMode="auto">
          <a:xfrm>
            <a:off x="207963" y="1960563"/>
            <a:ext cx="3321050" cy="3581400"/>
          </a:xfrm>
          <a:prstGeom prst="rect">
            <a:avLst/>
          </a:prstGeom>
          <a:noFill/>
          <a:ln w="9525">
            <a:noFill/>
            <a:miter lim="800000"/>
            <a:headEnd/>
            <a:tailEnd/>
          </a:ln>
        </p:spPr>
      </p:pic>
      <p:pic>
        <p:nvPicPr>
          <p:cNvPr id="21511" name="Picture 4"/>
          <p:cNvPicPr>
            <a:picLocks noChangeAspect="1" noChangeArrowheads="1"/>
          </p:cNvPicPr>
          <p:nvPr/>
        </p:nvPicPr>
        <p:blipFill>
          <a:blip r:embed="rId4"/>
          <a:srcRect/>
          <a:stretch>
            <a:fillRect/>
          </a:stretch>
        </p:blipFill>
        <p:spPr bwMode="auto">
          <a:xfrm>
            <a:off x="3529013" y="3014663"/>
            <a:ext cx="4352925" cy="2546350"/>
          </a:xfrm>
          <a:prstGeom prst="rect">
            <a:avLst/>
          </a:prstGeom>
          <a:noFill/>
          <a:ln w="9525">
            <a:noFill/>
            <a:miter lim="800000"/>
            <a:headEnd/>
            <a:tailEnd/>
          </a:ln>
        </p:spPr>
      </p:pic>
      <p:pic>
        <p:nvPicPr>
          <p:cNvPr id="21512" name="Picture 5"/>
          <p:cNvPicPr>
            <a:picLocks noChangeAspect="1" noChangeArrowheads="1"/>
          </p:cNvPicPr>
          <p:nvPr/>
        </p:nvPicPr>
        <p:blipFill>
          <a:blip r:embed="rId5"/>
          <a:srcRect/>
          <a:stretch>
            <a:fillRect/>
          </a:stretch>
        </p:blipFill>
        <p:spPr bwMode="auto">
          <a:xfrm>
            <a:off x="3594100" y="1960563"/>
            <a:ext cx="4287838" cy="1004887"/>
          </a:xfrm>
          <a:prstGeom prst="rect">
            <a:avLst/>
          </a:prstGeom>
          <a:noFill/>
          <a:ln w="9525">
            <a:noFill/>
            <a:miter lim="800000"/>
            <a:headEnd/>
            <a:tailEnd/>
          </a:ln>
        </p:spPr>
      </p:pic>
      <p:pic>
        <p:nvPicPr>
          <p:cNvPr id="21513" name="Picture 6"/>
          <p:cNvPicPr>
            <a:picLocks noChangeAspect="1" noChangeArrowheads="1"/>
          </p:cNvPicPr>
          <p:nvPr/>
        </p:nvPicPr>
        <p:blipFill>
          <a:blip r:embed="rId6"/>
          <a:srcRect/>
          <a:stretch>
            <a:fillRect/>
          </a:stretch>
        </p:blipFill>
        <p:spPr bwMode="auto">
          <a:xfrm>
            <a:off x="6005513" y="320675"/>
            <a:ext cx="1665287" cy="1639888"/>
          </a:xfrm>
          <a:prstGeom prst="rect">
            <a:avLst/>
          </a:prstGeom>
          <a:noFill/>
          <a:ln w="9525">
            <a:noFill/>
            <a:miter lim="800000"/>
            <a:headEnd/>
            <a:tailEnd/>
          </a:ln>
        </p:spPr>
      </p:pic>
      <p:pic>
        <p:nvPicPr>
          <p:cNvPr id="21514" name="Picture 7"/>
          <p:cNvPicPr>
            <a:picLocks noChangeAspect="1" noChangeArrowheads="1"/>
          </p:cNvPicPr>
          <p:nvPr/>
        </p:nvPicPr>
        <p:blipFill>
          <a:blip r:embed="rId7"/>
          <a:srcRect/>
          <a:stretch>
            <a:fillRect/>
          </a:stretch>
        </p:blipFill>
        <p:spPr bwMode="auto">
          <a:xfrm>
            <a:off x="7670800" y="320675"/>
            <a:ext cx="1374775" cy="2065338"/>
          </a:xfrm>
          <a:prstGeom prst="rect">
            <a:avLst/>
          </a:prstGeom>
          <a:noFill/>
          <a:ln w="9525">
            <a:noFill/>
            <a:miter lim="800000"/>
            <a:headEnd/>
            <a:tailEnd/>
          </a:ln>
        </p:spPr>
      </p:pic>
      <p:pic>
        <p:nvPicPr>
          <p:cNvPr id="21515" name="Picture 8"/>
          <p:cNvPicPr>
            <a:picLocks noChangeAspect="1" noChangeArrowheads="1"/>
          </p:cNvPicPr>
          <p:nvPr/>
        </p:nvPicPr>
        <p:blipFill>
          <a:blip r:embed="rId8"/>
          <a:srcRect/>
          <a:stretch>
            <a:fillRect/>
          </a:stretch>
        </p:blipFill>
        <p:spPr bwMode="auto">
          <a:xfrm>
            <a:off x="7816850" y="2312988"/>
            <a:ext cx="1228725" cy="1825625"/>
          </a:xfrm>
          <a:prstGeom prst="rect">
            <a:avLst/>
          </a:prstGeom>
          <a:noFill/>
          <a:ln w="9525">
            <a:noFill/>
            <a:miter lim="800000"/>
            <a:headEnd/>
            <a:tailEnd/>
          </a:ln>
        </p:spPr>
      </p:pic>
      <p:pic>
        <p:nvPicPr>
          <p:cNvPr id="21516" name="Picture 9"/>
          <p:cNvPicPr>
            <a:picLocks noChangeAspect="1" noChangeArrowheads="1"/>
          </p:cNvPicPr>
          <p:nvPr/>
        </p:nvPicPr>
        <p:blipFill>
          <a:blip r:embed="rId9"/>
          <a:srcRect/>
          <a:stretch>
            <a:fillRect/>
          </a:stretch>
        </p:blipFill>
        <p:spPr bwMode="auto">
          <a:xfrm>
            <a:off x="7816850" y="4037013"/>
            <a:ext cx="1228725" cy="1827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latin typeface="Arial Narrow" pitchFamily="34" charset="0"/>
                <a:cs typeface="Arial Narrow" pitchFamily="34" charset="0"/>
              </a:rPr>
              <a:t>Custom Eloqua Dashboards</a:t>
            </a:r>
          </a:p>
        </p:txBody>
      </p:sp>
      <p:pic>
        <p:nvPicPr>
          <p:cNvPr id="13317" name="Picture 6"/>
          <p:cNvPicPr>
            <a:picLocks noChangeAspect="1" noChangeArrowheads="1"/>
          </p:cNvPicPr>
          <p:nvPr/>
        </p:nvPicPr>
        <p:blipFill>
          <a:blip r:embed="rId2"/>
          <a:srcRect/>
          <a:stretch>
            <a:fillRect/>
          </a:stretch>
        </p:blipFill>
        <p:spPr bwMode="auto">
          <a:xfrm>
            <a:off x="2286000" y="1371600"/>
            <a:ext cx="3232387" cy="2111375"/>
          </a:xfrm>
          <a:prstGeom prst="rect">
            <a:avLst/>
          </a:prstGeom>
          <a:noFill/>
          <a:ln w="9525">
            <a:noFill/>
            <a:miter lim="800000"/>
            <a:headEnd/>
            <a:tailEnd/>
          </a:ln>
        </p:spPr>
      </p:pic>
      <p:pic>
        <p:nvPicPr>
          <p:cNvPr id="13318" name="Picture 5"/>
          <p:cNvPicPr>
            <a:picLocks noChangeAspect="1" noChangeArrowheads="1"/>
          </p:cNvPicPr>
          <p:nvPr/>
        </p:nvPicPr>
        <p:blipFill>
          <a:blip r:embed="rId3"/>
          <a:srcRect/>
          <a:stretch>
            <a:fillRect/>
          </a:stretch>
        </p:blipFill>
        <p:spPr bwMode="auto">
          <a:xfrm>
            <a:off x="3581400" y="2667000"/>
            <a:ext cx="3733800" cy="2638425"/>
          </a:xfrm>
          <a:prstGeom prst="rect">
            <a:avLst/>
          </a:prstGeom>
          <a:noFill/>
          <a:ln w="9525">
            <a:noFill/>
            <a:miter lim="800000"/>
            <a:headEnd/>
            <a:tailEnd/>
          </a:ln>
        </p:spPr>
      </p:pic>
      <p:pic>
        <p:nvPicPr>
          <p:cNvPr id="13319" name="Picture 11" descr="dash.png"/>
          <p:cNvPicPr>
            <a:picLocks noChangeAspect="1"/>
          </p:cNvPicPr>
          <p:nvPr/>
        </p:nvPicPr>
        <p:blipFill>
          <a:blip r:embed="rId4"/>
          <a:srcRect/>
          <a:stretch>
            <a:fillRect/>
          </a:stretch>
        </p:blipFill>
        <p:spPr bwMode="auto">
          <a:xfrm>
            <a:off x="304800" y="1295400"/>
            <a:ext cx="2085975" cy="4762500"/>
          </a:xfrm>
          <a:prstGeom prst="rect">
            <a:avLst/>
          </a:prstGeom>
          <a:noFill/>
          <a:ln w="9525">
            <a:noFill/>
            <a:miter lim="800000"/>
            <a:headEnd/>
            <a:tailEnd/>
          </a:ln>
        </p:spPr>
      </p:pic>
      <p:pic>
        <p:nvPicPr>
          <p:cNvPr id="13320" name="Picture 14"/>
          <p:cNvPicPr>
            <a:picLocks noChangeAspect="1" noChangeArrowheads="1"/>
          </p:cNvPicPr>
          <p:nvPr/>
        </p:nvPicPr>
        <p:blipFill>
          <a:blip r:embed="rId5"/>
          <a:srcRect/>
          <a:stretch>
            <a:fillRect/>
          </a:stretch>
        </p:blipFill>
        <p:spPr bwMode="auto">
          <a:xfrm>
            <a:off x="5334000" y="3810000"/>
            <a:ext cx="3703637" cy="2890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Demand Generation Dashboard</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17</a:t>
            </a:fld>
            <a:endParaRPr lang="en-US" dirty="0"/>
          </a:p>
        </p:txBody>
      </p:sp>
      <p:pic>
        <p:nvPicPr>
          <p:cNvPr id="3076" name="Picture 4"/>
          <p:cNvPicPr>
            <a:picLocks noChangeAspect="1" noChangeArrowheads="1"/>
          </p:cNvPicPr>
          <p:nvPr/>
        </p:nvPicPr>
        <p:blipFill>
          <a:blip r:embed="rId2"/>
          <a:srcRect/>
          <a:stretch>
            <a:fillRect/>
          </a:stretch>
        </p:blipFill>
        <p:spPr bwMode="auto">
          <a:xfrm>
            <a:off x="4572000" y="1463675"/>
            <a:ext cx="3952875" cy="4550759"/>
          </a:xfrm>
          <a:prstGeom prst="rect">
            <a:avLst/>
          </a:prstGeom>
          <a:noFill/>
          <a:ln w="9525">
            <a:noFill/>
            <a:miter lim="800000"/>
            <a:headEnd/>
            <a:tailEnd/>
          </a:ln>
        </p:spPr>
      </p:pic>
      <p:pic>
        <p:nvPicPr>
          <p:cNvPr id="3077" name="Picture 5"/>
          <p:cNvPicPr>
            <a:picLocks noChangeAspect="1" noChangeArrowheads="1"/>
          </p:cNvPicPr>
          <p:nvPr/>
        </p:nvPicPr>
        <p:blipFill>
          <a:blip r:embed="rId3"/>
          <a:srcRect/>
          <a:stretch>
            <a:fillRect/>
          </a:stretch>
        </p:blipFill>
        <p:spPr bwMode="auto">
          <a:xfrm>
            <a:off x="7122017" y="1319556"/>
            <a:ext cx="1402858" cy="248894"/>
          </a:xfrm>
          <a:prstGeom prst="rect">
            <a:avLst/>
          </a:prstGeom>
          <a:noFill/>
          <a:ln w="9525">
            <a:noFill/>
            <a:miter lim="800000"/>
            <a:headEnd/>
            <a:tailEnd/>
          </a:ln>
        </p:spPr>
      </p:pic>
      <p:pic>
        <p:nvPicPr>
          <p:cNvPr id="3079" name="Picture 7"/>
          <p:cNvPicPr>
            <a:picLocks noChangeAspect="1" noChangeArrowheads="1"/>
          </p:cNvPicPr>
          <p:nvPr/>
        </p:nvPicPr>
        <p:blipFill>
          <a:blip r:embed="rId4"/>
          <a:srcRect/>
          <a:stretch>
            <a:fillRect/>
          </a:stretch>
        </p:blipFill>
        <p:spPr bwMode="auto">
          <a:xfrm>
            <a:off x="207963" y="1168488"/>
            <a:ext cx="4000500" cy="45507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Arial Narrow" pitchFamily="34" charset="0"/>
                <a:cs typeface="Arial Narrow" pitchFamily="34" charset="0"/>
              </a:rPr>
              <a:t>Evaluate Program &amp; Channel Effectiveness - ROI Analysis</a:t>
            </a:r>
          </a:p>
        </p:txBody>
      </p:sp>
      <p:pic>
        <p:nvPicPr>
          <p:cNvPr id="10243" name="Picture 2"/>
          <p:cNvPicPr>
            <a:picLocks noGrp="1" noChangeAspect="1" noChangeArrowheads="1"/>
          </p:cNvPicPr>
          <p:nvPr>
            <p:ph idx="1"/>
          </p:nvPr>
        </p:nvPicPr>
        <p:blipFill>
          <a:blip r:embed="rId2"/>
          <a:srcRect/>
          <a:stretch>
            <a:fillRect/>
          </a:stretch>
        </p:blipFill>
        <p:spPr>
          <a:xfrm>
            <a:off x="207963" y="1608138"/>
            <a:ext cx="8478837" cy="4432300"/>
          </a:xfrm>
          <a:noFill/>
        </p:spPr>
      </p:pic>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Source Performance Review</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19</a:t>
            </a:fld>
            <a:endParaRPr lang="en-US" dirty="0"/>
          </a:p>
        </p:txBody>
      </p:sp>
      <p:pic>
        <p:nvPicPr>
          <p:cNvPr id="25602" name="Picture 2"/>
          <p:cNvPicPr>
            <a:picLocks noChangeAspect="1" noChangeArrowheads="1"/>
          </p:cNvPicPr>
          <p:nvPr/>
        </p:nvPicPr>
        <p:blipFill>
          <a:blip r:embed="rId2"/>
          <a:srcRect/>
          <a:stretch>
            <a:fillRect/>
          </a:stretch>
        </p:blipFill>
        <p:spPr bwMode="auto">
          <a:xfrm>
            <a:off x="153988" y="1463677"/>
            <a:ext cx="6100862" cy="2232562"/>
          </a:xfrm>
          <a:prstGeom prst="rect">
            <a:avLst/>
          </a:prstGeom>
          <a:noFill/>
          <a:ln w="9525">
            <a:noFill/>
            <a:miter lim="800000"/>
            <a:headEnd/>
            <a:tailEnd/>
          </a:ln>
        </p:spPr>
      </p:pic>
      <p:pic>
        <p:nvPicPr>
          <p:cNvPr id="25603" name="Picture 3"/>
          <p:cNvPicPr>
            <a:picLocks noGrp="1" noChangeAspect="1" noChangeArrowheads="1"/>
          </p:cNvPicPr>
          <p:nvPr>
            <p:ph idx="1"/>
          </p:nvPr>
        </p:nvPicPr>
        <p:blipFill>
          <a:blip r:embed="rId3"/>
          <a:srcRect/>
          <a:stretch>
            <a:fillRect/>
          </a:stretch>
        </p:blipFill>
        <p:spPr bwMode="auto">
          <a:xfrm>
            <a:off x="6254850" y="1463677"/>
            <a:ext cx="2725712" cy="2232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4546"/>
            <a:ext cx="9144000" cy="685800"/>
          </a:xfrm>
        </p:spPr>
        <p:txBody>
          <a:bodyPr rtlCol="0">
            <a:normAutofit/>
          </a:bodyPr>
          <a:lstStyle/>
          <a:p>
            <a:pPr eaLnBrk="1" fontAlgn="auto" hangingPunct="1">
              <a:spcAft>
                <a:spcPts val="0"/>
              </a:spcAft>
              <a:defRPr/>
            </a:pPr>
            <a:r>
              <a:rPr lang="en-US" sz="2900" dirty="0" smtClean="0"/>
              <a:t>mardevdm2 Marketing Services</a:t>
            </a:r>
            <a:endParaRPr lang="en-US" sz="3600" dirty="0" smtClean="0">
              <a:solidFill>
                <a:schemeClr val="bg1">
                  <a:lumMod val="95000"/>
                </a:schemeClr>
              </a:solidFill>
            </a:endParaRPr>
          </a:p>
        </p:txBody>
      </p:sp>
      <p:sp>
        <p:nvSpPr>
          <p:cNvPr id="6" name="TextBox 3"/>
          <p:cNvSpPr txBox="1">
            <a:spLocks noChangeArrowheads="1"/>
          </p:cNvSpPr>
          <p:nvPr/>
        </p:nvSpPr>
        <p:spPr bwMode="auto">
          <a:xfrm>
            <a:off x="0" y="2805113"/>
            <a:ext cx="4046538" cy="3832225"/>
          </a:xfrm>
          <a:prstGeom prst="rect">
            <a:avLst/>
          </a:prstGeom>
          <a:noFill/>
          <a:ln w="9525">
            <a:noFill/>
            <a:miter lim="800000"/>
            <a:headEnd/>
            <a:tailEnd/>
          </a:ln>
        </p:spPr>
        <p:txBody>
          <a:bodyPr>
            <a:spAutoFit/>
          </a:bodyPr>
          <a:lstStyle/>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Addressing prospect needs based on their online behaviour and where they    are in the buying cycle</a:t>
            </a:r>
          </a:p>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Allowing prospects to pick their route based on preferred channel and engagement and not pushing them down a predefined path </a:t>
            </a:r>
          </a:p>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Ensuring measurability and accountability at every step</a:t>
            </a:r>
          </a:p>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Utilizing technology to ensure we produce reactive, transparent, fully optimized campaigns</a:t>
            </a:r>
          </a:p>
        </p:txBody>
      </p:sp>
      <p:pic>
        <p:nvPicPr>
          <p:cNvPr id="9220" name="Picture 8" descr="LVfunnel.png"/>
          <p:cNvPicPr>
            <a:picLocks noChangeAspect="1"/>
          </p:cNvPicPr>
          <p:nvPr/>
        </p:nvPicPr>
        <p:blipFill>
          <a:blip r:embed="rId2"/>
          <a:srcRect/>
          <a:stretch>
            <a:fillRect/>
          </a:stretch>
        </p:blipFill>
        <p:spPr bwMode="auto">
          <a:xfrm>
            <a:off x="3733800" y="2805113"/>
            <a:ext cx="5410200" cy="3276600"/>
          </a:xfrm>
          <a:prstGeom prst="rect">
            <a:avLst/>
          </a:prstGeom>
          <a:noFill/>
          <a:ln w="9525">
            <a:noFill/>
            <a:miter lim="800000"/>
            <a:headEnd/>
            <a:tailEnd/>
          </a:ln>
        </p:spPr>
      </p:pic>
      <p:sp>
        <p:nvSpPr>
          <p:cNvPr id="9221" name="TextBox 6"/>
          <p:cNvSpPr txBox="1">
            <a:spLocks noChangeArrowheads="1"/>
          </p:cNvSpPr>
          <p:nvPr/>
        </p:nvSpPr>
        <p:spPr bwMode="auto">
          <a:xfrm>
            <a:off x="5181600" y="3705225"/>
            <a:ext cx="2590800" cy="369888"/>
          </a:xfrm>
          <a:prstGeom prst="rect">
            <a:avLst/>
          </a:prstGeom>
          <a:noFill/>
          <a:ln w="9525">
            <a:noFill/>
            <a:miter lim="800000"/>
            <a:headEnd/>
            <a:tailEnd/>
          </a:ln>
        </p:spPr>
        <p:txBody>
          <a:bodyPr>
            <a:spAutoFit/>
          </a:bodyPr>
          <a:lstStyle/>
          <a:p>
            <a:pPr algn="ctr"/>
            <a:r>
              <a:rPr lang="en-US" dirty="0">
                <a:solidFill>
                  <a:schemeClr val="bg1"/>
                </a:solidFill>
              </a:rPr>
              <a:t>Build Target Database</a:t>
            </a:r>
          </a:p>
        </p:txBody>
      </p:sp>
      <p:sp>
        <p:nvSpPr>
          <p:cNvPr id="9222" name="TextBox 7"/>
          <p:cNvSpPr txBox="1">
            <a:spLocks noChangeArrowheads="1"/>
          </p:cNvSpPr>
          <p:nvPr/>
        </p:nvSpPr>
        <p:spPr bwMode="auto">
          <a:xfrm>
            <a:off x="5410200" y="3335338"/>
            <a:ext cx="1981200" cy="369887"/>
          </a:xfrm>
          <a:prstGeom prst="rect">
            <a:avLst/>
          </a:prstGeom>
          <a:noFill/>
          <a:ln w="9525">
            <a:noFill/>
            <a:miter lim="800000"/>
            <a:headEnd/>
            <a:tailEnd/>
          </a:ln>
        </p:spPr>
        <p:txBody>
          <a:bodyPr>
            <a:spAutoFit/>
          </a:bodyPr>
          <a:lstStyle/>
          <a:p>
            <a:r>
              <a:rPr lang="en-US" dirty="0">
                <a:solidFill>
                  <a:schemeClr val="bg1"/>
                </a:solidFill>
              </a:rPr>
              <a:t>Profile Audience</a:t>
            </a:r>
          </a:p>
        </p:txBody>
      </p:sp>
      <p:sp>
        <p:nvSpPr>
          <p:cNvPr id="9223" name="TextBox 8"/>
          <p:cNvSpPr txBox="1">
            <a:spLocks noChangeArrowheads="1"/>
          </p:cNvSpPr>
          <p:nvPr/>
        </p:nvSpPr>
        <p:spPr bwMode="auto">
          <a:xfrm>
            <a:off x="5943600" y="4262438"/>
            <a:ext cx="1143000" cy="369887"/>
          </a:xfrm>
          <a:prstGeom prst="rect">
            <a:avLst/>
          </a:prstGeom>
          <a:noFill/>
          <a:ln w="9525">
            <a:noFill/>
            <a:miter lim="800000"/>
            <a:headEnd/>
            <a:tailEnd/>
          </a:ln>
        </p:spPr>
        <p:txBody>
          <a:bodyPr>
            <a:spAutoFit/>
          </a:bodyPr>
          <a:lstStyle/>
          <a:p>
            <a:pPr algn="ctr"/>
            <a:r>
              <a:rPr lang="en-US" dirty="0">
                <a:solidFill>
                  <a:schemeClr val="bg1"/>
                </a:solidFill>
              </a:rPr>
              <a:t>Score</a:t>
            </a:r>
          </a:p>
        </p:txBody>
      </p:sp>
      <p:sp>
        <p:nvSpPr>
          <p:cNvPr id="9224" name="TextBox 9"/>
          <p:cNvSpPr txBox="1">
            <a:spLocks noChangeArrowheads="1"/>
          </p:cNvSpPr>
          <p:nvPr/>
        </p:nvSpPr>
        <p:spPr bwMode="auto">
          <a:xfrm>
            <a:off x="6019800" y="5149850"/>
            <a:ext cx="990600" cy="276225"/>
          </a:xfrm>
          <a:prstGeom prst="rect">
            <a:avLst/>
          </a:prstGeom>
          <a:noFill/>
          <a:ln w="9525">
            <a:noFill/>
            <a:miter lim="800000"/>
            <a:headEnd/>
            <a:tailEnd/>
          </a:ln>
        </p:spPr>
        <p:txBody>
          <a:bodyPr>
            <a:spAutoFit/>
          </a:bodyPr>
          <a:lstStyle/>
          <a:p>
            <a:r>
              <a:rPr lang="en-US" sz="1200" dirty="0">
                <a:solidFill>
                  <a:schemeClr val="bg1"/>
                </a:solidFill>
              </a:rPr>
              <a:t>  Nurture</a:t>
            </a:r>
          </a:p>
        </p:txBody>
      </p:sp>
      <p:sp>
        <p:nvSpPr>
          <p:cNvPr id="9225" name="TextBox 10"/>
          <p:cNvSpPr txBox="1">
            <a:spLocks noChangeArrowheads="1"/>
          </p:cNvSpPr>
          <p:nvPr/>
        </p:nvSpPr>
        <p:spPr bwMode="auto">
          <a:xfrm>
            <a:off x="6096000" y="5564188"/>
            <a:ext cx="762000" cy="307975"/>
          </a:xfrm>
          <a:prstGeom prst="rect">
            <a:avLst/>
          </a:prstGeom>
          <a:noFill/>
          <a:ln w="9525">
            <a:noFill/>
            <a:miter lim="800000"/>
            <a:headEnd/>
            <a:tailEnd/>
          </a:ln>
        </p:spPr>
        <p:txBody>
          <a:bodyPr>
            <a:spAutoFit/>
          </a:bodyPr>
          <a:lstStyle/>
          <a:p>
            <a:r>
              <a:rPr lang="en-US" sz="1400" dirty="0">
                <a:solidFill>
                  <a:schemeClr val="bg1"/>
                </a:solidFill>
              </a:rPr>
              <a:t>  SQLs</a:t>
            </a:r>
          </a:p>
        </p:txBody>
      </p:sp>
      <p:sp>
        <p:nvSpPr>
          <p:cNvPr id="9226" name="TextBox 12"/>
          <p:cNvSpPr txBox="1">
            <a:spLocks noChangeArrowheads="1"/>
          </p:cNvSpPr>
          <p:nvPr/>
        </p:nvSpPr>
        <p:spPr bwMode="auto">
          <a:xfrm>
            <a:off x="5943600" y="4841875"/>
            <a:ext cx="1066800" cy="307975"/>
          </a:xfrm>
          <a:prstGeom prst="rect">
            <a:avLst/>
          </a:prstGeom>
          <a:noFill/>
          <a:ln w="9525">
            <a:noFill/>
            <a:miter lim="800000"/>
            <a:headEnd/>
            <a:tailEnd/>
          </a:ln>
        </p:spPr>
        <p:txBody>
          <a:bodyPr>
            <a:spAutoFit/>
          </a:bodyPr>
          <a:lstStyle/>
          <a:p>
            <a:pPr algn="ctr"/>
            <a:r>
              <a:rPr lang="en-US" sz="1400" dirty="0">
                <a:solidFill>
                  <a:schemeClr val="bg1"/>
                </a:solidFill>
              </a:rPr>
              <a:t>Lead Gen</a:t>
            </a:r>
          </a:p>
        </p:txBody>
      </p:sp>
      <p:sp>
        <p:nvSpPr>
          <p:cNvPr id="9227" name="TextBox 10"/>
          <p:cNvSpPr txBox="1">
            <a:spLocks noChangeArrowheads="1"/>
          </p:cNvSpPr>
          <p:nvPr/>
        </p:nvSpPr>
        <p:spPr bwMode="auto">
          <a:xfrm>
            <a:off x="438150" y="685800"/>
            <a:ext cx="8408988" cy="2031325"/>
          </a:xfrm>
          <a:prstGeom prst="rect">
            <a:avLst/>
          </a:prstGeom>
          <a:noFill/>
          <a:ln w="9525">
            <a:noFill/>
            <a:miter lim="800000"/>
            <a:headEnd/>
            <a:tailEnd/>
          </a:ln>
        </p:spPr>
        <p:txBody>
          <a:bodyPr>
            <a:spAutoFit/>
          </a:bodyPr>
          <a:lstStyle/>
          <a:p>
            <a:r>
              <a:rPr lang="en-GB" dirty="0" smtClean="0">
                <a:latin typeface="Arial Narrow" pitchFamily="34" charset="0"/>
              </a:rPr>
              <a:t>Mardevdm2 specializes </a:t>
            </a:r>
            <a:r>
              <a:rPr lang="en-GB" dirty="0">
                <a:latin typeface="Arial Narrow" pitchFamily="34" charset="0"/>
              </a:rPr>
              <a:t>in end-to-end marketing services that range from marketing strategy to ideation, development and execution of marketing plans.  </a:t>
            </a:r>
          </a:p>
          <a:p>
            <a:endParaRPr lang="en-GB" dirty="0">
              <a:latin typeface="Arial Narrow" pitchFamily="34" charset="0"/>
            </a:endParaRPr>
          </a:p>
          <a:p>
            <a:r>
              <a:rPr lang="en-GB" dirty="0">
                <a:latin typeface="Arial Narrow" pitchFamily="34" charset="0"/>
              </a:rPr>
              <a:t>In addition, </a:t>
            </a:r>
            <a:r>
              <a:rPr lang="en-GB" dirty="0" smtClean="0">
                <a:latin typeface="Arial Narrow" pitchFamily="34" charset="0"/>
              </a:rPr>
              <a:t>the team provides </a:t>
            </a:r>
            <a:r>
              <a:rPr lang="en-GB" dirty="0">
                <a:latin typeface="Arial Narrow" pitchFamily="34" charset="0"/>
              </a:rPr>
              <a:t>technical and analytical support for demand generation programs through marketing automation, from planning through implementation and analysis, to </a:t>
            </a:r>
            <a:r>
              <a:rPr lang="en-US" dirty="0">
                <a:latin typeface="Arial Narrow" pitchFamily="34" charset="0"/>
              </a:rPr>
              <a:t>better leverage and scale integrated marketing communications to maximize return on investments.   Our approach:</a:t>
            </a:r>
          </a:p>
        </p:txBody>
      </p:sp>
      <p:sp>
        <p:nvSpPr>
          <p:cNvPr id="12" name="Slide Number Placeholder 11"/>
          <p:cNvSpPr>
            <a:spLocks noGrp="1"/>
          </p:cNvSpPr>
          <p:nvPr>
            <p:ph type="sldNum" sz="quarter" idx="10"/>
          </p:nvPr>
        </p:nvSpPr>
        <p:spPr/>
        <p:txBody>
          <a:bodyPr/>
          <a:lstStyle/>
          <a:p>
            <a:pPr>
              <a:defRPr/>
            </a:pPr>
            <a:fld id="{42047369-5292-4606-A527-88B633DDFFA2}"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Source Performance Review, Cont.</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20</a:t>
            </a:fld>
            <a:endParaRPr lang="en-US" dirty="0"/>
          </a:p>
        </p:txBody>
      </p:sp>
      <p:pic>
        <p:nvPicPr>
          <p:cNvPr id="26626" name="Picture 2"/>
          <p:cNvPicPr>
            <a:picLocks noChangeAspect="1" noChangeArrowheads="1"/>
          </p:cNvPicPr>
          <p:nvPr/>
        </p:nvPicPr>
        <p:blipFill>
          <a:blip r:embed="rId2"/>
          <a:srcRect/>
          <a:stretch>
            <a:fillRect/>
          </a:stretch>
        </p:blipFill>
        <p:spPr bwMode="auto">
          <a:xfrm>
            <a:off x="207963" y="1463675"/>
            <a:ext cx="2646608" cy="2385215"/>
          </a:xfrm>
          <a:prstGeom prst="rect">
            <a:avLst/>
          </a:prstGeom>
          <a:noFill/>
          <a:ln w="9525">
            <a:noFill/>
            <a:miter lim="800000"/>
            <a:headEnd/>
            <a:tailEnd/>
          </a:ln>
        </p:spPr>
      </p:pic>
      <p:pic>
        <p:nvPicPr>
          <p:cNvPr id="26627" name="Picture 3"/>
          <p:cNvPicPr>
            <a:picLocks noChangeAspect="1" noChangeArrowheads="1"/>
          </p:cNvPicPr>
          <p:nvPr/>
        </p:nvPicPr>
        <p:blipFill>
          <a:blip r:embed="rId3"/>
          <a:srcRect/>
          <a:stretch>
            <a:fillRect/>
          </a:stretch>
        </p:blipFill>
        <p:spPr bwMode="auto">
          <a:xfrm>
            <a:off x="2980369" y="1463675"/>
            <a:ext cx="2775897" cy="2385215"/>
          </a:xfrm>
          <a:prstGeom prst="rect">
            <a:avLst/>
          </a:prstGeom>
          <a:noFill/>
          <a:ln w="9525">
            <a:noFill/>
            <a:miter lim="800000"/>
            <a:headEnd/>
            <a:tailEnd/>
          </a:ln>
        </p:spPr>
      </p:pic>
      <p:pic>
        <p:nvPicPr>
          <p:cNvPr id="26628" name="Picture 4"/>
          <p:cNvPicPr>
            <a:picLocks noGrp="1" noChangeAspect="1" noChangeArrowheads="1"/>
          </p:cNvPicPr>
          <p:nvPr>
            <p:ph idx="1"/>
          </p:nvPr>
        </p:nvPicPr>
        <p:blipFill>
          <a:blip r:embed="rId4"/>
          <a:srcRect/>
          <a:stretch>
            <a:fillRect/>
          </a:stretch>
        </p:blipFill>
        <p:spPr bwMode="auto">
          <a:xfrm>
            <a:off x="5756266" y="1463675"/>
            <a:ext cx="2930534" cy="2238398"/>
          </a:xfrm>
          <a:prstGeom prst="rect">
            <a:avLst/>
          </a:prstGeom>
          <a:noFill/>
          <a:ln w="9525">
            <a:noFill/>
            <a:miter lim="800000"/>
            <a:headEnd/>
            <a:tailEnd/>
          </a:ln>
        </p:spPr>
      </p:pic>
      <p:pic>
        <p:nvPicPr>
          <p:cNvPr id="26629" name="Picture 5"/>
          <p:cNvPicPr>
            <a:picLocks noChangeAspect="1" noChangeArrowheads="1"/>
          </p:cNvPicPr>
          <p:nvPr/>
        </p:nvPicPr>
        <p:blipFill>
          <a:blip r:embed="rId5"/>
          <a:srcRect/>
          <a:stretch>
            <a:fillRect/>
          </a:stretch>
        </p:blipFill>
        <p:spPr bwMode="auto">
          <a:xfrm>
            <a:off x="439783" y="3848890"/>
            <a:ext cx="3016921" cy="2798740"/>
          </a:xfrm>
          <a:prstGeom prst="rect">
            <a:avLst/>
          </a:prstGeom>
          <a:noFill/>
          <a:ln w="9525">
            <a:noFill/>
            <a:miter lim="800000"/>
            <a:headEnd/>
            <a:tailEnd/>
          </a:ln>
        </p:spPr>
      </p:pic>
      <p:pic>
        <p:nvPicPr>
          <p:cNvPr id="26630" name="Picture 6"/>
          <p:cNvPicPr>
            <a:picLocks noChangeAspect="1" noChangeArrowheads="1"/>
          </p:cNvPicPr>
          <p:nvPr/>
        </p:nvPicPr>
        <p:blipFill>
          <a:blip r:embed="rId6"/>
          <a:srcRect/>
          <a:stretch>
            <a:fillRect/>
          </a:stretch>
        </p:blipFill>
        <p:spPr bwMode="auto">
          <a:xfrm>
            <a:off x="3611250" y="3852863"/>
            <a:ext cx="3838575" cy="290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dirty="0" smtClean="0"/>
              <a:t>Attribution Model: ROI by channel</a:t>
            </a:r>
          </a:p>
        </p:txBody>
      </p:sp>
      <p:grpSp>
        <p:nvGrpSpPr>
          <p:cNvPr id="2" name="Group 113"/>
          <p:cNvGrpSpPr>
            <a:grpSpLocks noChangeAspect="1"/>
          </p:cNvGrpSpPr>
          <p:nvPr/>
        </p:nvGrpSpPr>
        <p:grpSpPr bwMode="auto">
          <a:xfrm>
            <a:off x="2771775" y="1052513"/>
            <a:ext cx="3816350" cy="2454275"/>
            <a:chOff x="930" y="709"/>
            <a:chExt cx="2767" cy="1779"/>
          </a:xfrm>
        </p:grpSpPr>
        <p:sp>
          <p:nvSpPr>
            <p:cNvPr id="84023" name="AutoShape 112"/>
            <p:cNvSpPr>
              <a:spLocks noChangeAspect="1" noChangeArrowheads="1" noTextEdit="1"/>
            </p:cNvSpPr>
            <p:nvPr/>
          </p:nvSpPr>
          <p:spPr bwMode="auto">
            <a:xfrm>
              <a:off x="930" y="709"/>
              <a:ext cx="2767" cy="1779"/>
            </a:xfrm>
            <a:prstGeom prst="rect">
              <a:avLst/>
            </a:prstGeom>
            <a:noFill/>
            <a:ln w="9525">
              <a:noFill/>
              <a:miter lim="800000"/>
              <a:headEnd/>
              <a:tailEnd/>
            </a:ln>
          </p:spPr>
          <p:txBody>
            <a:bodyPr/>
            <a:lstStyle/>
            <a:p>
              <a:endParaRPr lang="en-US" dirty="0"/>
            </a:p>
          </p:txBody>
        </p:sp>
        <p:sp>
          <p:nvSpPr>
            <p:cNvPr id="84024" name="Freeform 114"/>
            <p:cNvSpPr>
              <a:spLocks/>
            </p:cNvSpPr>
            <p:nvPr/>
          </p:nvSpPr>
          <p:spPr bwMode="auto">
            <a:xfrm>
              <a:off x="942" y="721"/>
              <a:ext cx="2743" cy="589"/>
            </a:xfrm>
            <a:custGeom>
              <a:avLst/>
              <a:gdLst>
                <a:gd name="T0" fmla="*/ 2743 w 2743"/>
                <a:gd name="T1" fmla="*/ 0 h 589"/>
                <a:gd name="T2" fmla="*/ 2286 w 2743"/>
                <a:gd name="T3" fmla="*/ 589 h 589"/>
                <a:gd name="T4" fmla="*/ 457 w 2743"/>
                <a:gd name="T5" fmla="*/ 589 h 589"/>
                <a:gd name="T6" fmla="*/ 0 w 2743"/>
                <a:gd name="T7" fmla="*/ 0 h 589"/>
                <a:gd name="T8" fmla="*/ 2743 w 2743"/>
                <a:gd name="T9" fmla="*/ 0 h 589"/>
                <a:gd name="T10" fmla="*/ 0 60000 65536"/>
                <a:gd name="T11" fmla="*/ 0 60000 65536"/>
                <a:gd name="T12" fmla="*/ 0 60000 65536"/>
                <a:gd name="T13" fmla="*/ 0 60000 65536"/>
                <a:gd name="T14" fmla="*/ 0 60000 65536"/>
                <a:gd name="T15" fmla="*/ 0 w 2743"/>
                <a:gd name="T16" fmla="*/ 0 h 589"/>
                <a:gd name="T17" fmla="*/ 2743 w 2743"/>
                <a:gd name="T18" fmla="*/ 589 h 589"/>
              </a:gdLst>
              <a:ahLst/>
              <a:cxnLst>
                <a:cxn ang="T10">
                  <a:pos x="T0" y="T1"/>
                </a:cxn>
                <a:cxn ang="T11">
                  <a:pos x="T2" y="T3"/>
                </a:cxn>
                <a:cxn ang="T12">
                  <a:pos x="T4" y="T5"/>
                </a:cxn>
                <a:cxn ang="T13">
                  <a:pos x="T6" y="T7"/>
                </a:cxn>
                <a:cxn ang="T14">
                  <a:pos x="T8" y="T9"/>
                </a:cxn>
              </a:cxnLst>
              <a:rect l="T15" t="T16" r="T17" b="T18"/>
              <a:pathLst>
                <a:path w="2743" h="589">
                  <a:moveTo>
                    <a:pt x="2743" y="0"/>
                  </a:moveTo>
                  <a:lnTo>
                    <a:pt x="2286" y="589"/>
                  </a:lnTo>
                  <a:lnTo>
                    <a:pt x="457" y="589"/>
                  </a:lnTo>
                  <a:lnTo>
                    <a:pt x="0" y="0"/>
                  </a:lnTo>
                  <a:lnTo>
                    <a:pt x="2743" y="0"/>
                  </a:lnTo>
                  <a:close/>
                </a:path>
              </a:pathLst>
            </a:custGeom>
            <a:solidFill>
              <a:srgbClr val="C0504D"/>
            </a:solidFill>
            <a:ln w="9525">
              <a:noFill/>
              <a:round/>
              <a:headEnd/>
              <a:tailEnd/>
            </a:ln>
          </p:spPr>
          <p:txBody>
            <a:bodyPr/>
            <a:lstStyle/>
            <a:p>
              <a:endParaRPr lang="en-US" dirty="0"/>
            </a:p>
          </p:txBody>
        </p:sp>
        <p:sp>
          <p:nvSpPr>
            <p:cNvPr id="84025" name="Freeform 115"/>
            <p:cNvSpPr>
              <a:spLocks noEditPoints="1"/>
            </p:cNvSpPr>
            <p:nvPr/>
          </p:nvSpPr>
          <p:spPr bwMode="auto">
            <a:xfrm>
              <a:off x="933" y="712"/>
              <a:ext cx="2762" cy="607"/>
            </a:xfrm>
            <a:custGeom>
              <a:avLst/>
              <a:gdLst>
                <a:gd name="T0" fmla="*/ 2752 w 7203"/>
                <a:gd name="T1" fmla="*/ 0 h 1584"/>
                <a:gd name="T2" fmla="*/ 2760 w 7203"/>
                <a:gd name="T3" fmla="*/ 5 h 1584"/>
                <a:gd name="T4" fmla="*/ 2759 w 7203"/>
                <a:gd name="T5" fmla="*/ 15 h 1584"/>
                <a:gd name="T6" fmla="*/ 2302 w 7203"/>
                <a:gd name="T7" fmla="*/ 604 h 1584"/>
                <a:gd name="T8" fmla="*/ 2295 w 7203"/>
                <a:gd name="T9" fmla="*/ 607 h 1584"/>
                <a:gd name="T10" fmla="*/ 467 w 7203"/>
                <a:gd name="T11" fmla="*/ 607 h 1584"/>
                <a:gd name="T12" fmla="*/ 460 w 7203"/>
                <a:gd name="T13" fmla="*/ 604 h 1584"/>
                <a:gd name="T14" fmla="*/ 3 w 7203"/>
                <a:gd name="T15" fmla="*/ 15 h 1584"/>
                <a:gd name="T16" fmla="*/ 2 w 7203"/>
                <a:gd name="T17" fmla="*/ 5 h 1584"/>
                <a:gd name="T18" fmla="*/ 10 w 7203"/>
                <a:gd name="T19" fmla="*/ 0 h 1584"/>
                <a:gd name="T20" fmla="*/ 2752 w 7203"/>
                <a:gd name="T21" fmla="*/ 0 h 1584"/>
                <a:gd name="T22" fmla="*/ 10 w 7203"/>
                <a:gd name="T23" fmla="*/ 18 h 1584"/>
                <a:gd name="T24" fmla="*/ 17 w 7203"/>
                <a:gd name="T25" fmla="*/ 4 h 1584"/>
                <a:gd name="T26" fmla="*/ 474 w 7203"/>
                <a:gd name="T27" fmla="*/ 592 h 1584"/>
                <a:gd name="T28" fmla="*/ 467 w 7203"/>
                <a:gd name="T29" fmla="*/ 589 h 1584"/>
                <a:gd name="T30" fmla="*/ 2295 w 7203"/>
                <a:gd name="T31" fmla="*/ 589 h 1584"/>
                <a:gd name="T32" fmla="*/ 2288 w 7203"/>
                <a:gd name="T33" fmla="*/ 592 h 1584"/>
                <a:gd name="T34" fmla="*/ 2745 w 7203"/>
                <a:gd name="T35" fmla="*/ 4 h 1584"/>
                <a:gd name="T36" fmla="*/ 2752 w 7203"/>
                <a:gd name="T37" fmla="*/ 18 h 1584"/>
                <a:gd name="T38" fmla="*/ 10 w 7203"/>
                <a:gd name="T39" fmla="*/ 18 h 1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03"/>
                <a:gd name="T61" fmla="*/ 0 h 1584"/>
                <a:gd name="T62" fmla="*/ 7203 w 7203"/>
                <a:gd name="T63" fmla="*/ 1584 h 15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03" h="1584">
                  <a:moveTo>
                    <a:pt x="7177" y="0"/>
                  </a:moveTo>
                  <a:cubicBezTo>
                    <a:pt x="7187" y="0"/>
                    <a:pt x="7195" y="6"/>
                    <a:pt x="7199" y="14"/>
                  </a:cubicBezTo>
                  <a:cubicBezTo>
                    <a:pt x="7203" y="22"/>
                    <a:pt x="7202" y="32"/>
                    <a:pt x="7196" y="39"/>
                  </a:cubicBezTo>
                  <a:lnTo>
                    <a:pt x="6004" y="1575"/>
                  </a:lnTo>
                  <a:cubicBezTo>
                    <a:pt x="6000" y="1581"/>
                    <a:pt x="5993" y="1584"/>
                    <a:pt x="5985" y="1584"/>
                  </a:cubicBezTo>
                  <a:lnTo>
                    <a:pt x="1217" y="1584"/>
                  </a:lnTo>
                  <a:cubicBezTo>
                    <a:pt x="1210" y="1584"/>
                    <a:pt x="1203" y="1581"/>
                    <a:pt x="1199" y="1575"/>
                  </a:cubicBezTo>
                  <a:lnTo>
                    <a:pt x="7" y="39"/>
                  </a:lnTo>
                  <a:cubicBezTo>
                    <a:pt x="1" y="32"/>
                    <a:pt x="0" y="22"/>
                    <a:pt x="4" y="14"/>
                  </a:cubicBezTo>
                  <a:cubicBezTo>
                    <a:pt x="8" y="6"/>
                    <a:pt x="16" y="0"/>
                    <a:pt x="25" y="0"/>
                  </a:cubicBezTo>
                  <a:lnTo>
                    <a:pt x="7177" y="0"/>
                  </a:lnTo>
                  <a:close/>
                  <a:moveTo>
                    <a:pt x="25" y="48"/>
                  </a:moveTo>
                  <a:lnTo>
                    <a:pt x="44" y="10"/>
                  </a:lnTo>
                  <a:lnTo>
                    <a:pt x="1236" y="1546"/>
                  </a:lnTo>
                  <a:lnTo>
                    <a:pt x="1217" y="1536"/>
                  </a:lnTo>
                  <a:lnTo>
                    <a:pt x="5985" y="1536"/>
                  </a:lnTo>
                  <a:lnTo>
                    <a:pt x="5967" y="1546"/>
                  </a:lnTo>
                  <a:lnTo>
                    <a:pt x="7159" y="10"/>
                  </a:lnTo>
                  <a:lnTo>
                    <a:pt x="7177" y="48"/>
                  </a:lnTo>
                  <a:lnTo>
                    <a:pt x="25" y="48"/>
                  </a:lnTo>
                  <a:close/>
                </a:path>
              </a:pathLst>
            </a:custGeom>
            <a:solidFill>
              <a:srgbClr val="FFFFFF"/>
            </a:solidFill>
            <a:ln w="0" cap="flat">
              <a:solidFill>
                <a:srgbClr val="FFFFFF"/>
              </a:solidFill>
              <a:prstDash val="solid"/>
              <a:round/>
              <a:headEnd/>
              <a:tailEnd/>
            </a:ln>
          </p:spPr>
          <p:txBody>
            <a:bodyPr/>
            <a:lstStyle/>
            <a:p>
              <a:endParaRPr lang="en-US" dirty="0"/>
            </a:p>
          </p:txBody>
        </p:sp>
        <p:sp>
          <p:nvSpPr>
            <p:cNvPr id="84026" name="Rectangle 116"/>
            <p:cNvSpPr>
              <a:spLocks noChangeArrowheads="1"/>
            </p:cNvSpPr>
            <p:nvPr/>
          </p:nvSpPr>
          <p:spPr bwMode="auto">
            <a:xfrm>
              <a:off x="1774" y="865"/>
              <a:ext cx="1140" cy="310"/>
            </a:xfrm>
            <a:prstGeom prst="rect">
              <a:avLst/>
            </a:prstGeom>
            <a:noFill/>
            <a:ln w="9525">
              <a:noFill/>
              <a:miter lim="800000"/>
              <a:headEnd/>
              <a:tailEnd/>
            </a:ln>
          </p:spPr>
          <p:txBody>
            <a:bodyPr wrap="none" lIns="0" tIns="0" rIns="0" bIns="0">
              <a:spAutoFit/>
            </a:bodyPr>
            <a:lstStyle/>
            <a:p>
              <a:r>
                <a:rPr lang="en-GB" sz="2800" dirty="0">
                  <a:solidFill>
                    <a:srgbClr val="000000"/>
                  </a:solidFill>
                  <a:latin typeface="Calibri" pitchFamily="34" charset="0"/>
                </a:rPr>
                <a:t>Awareness</a:t>
              </a:r>
              <a:endParaRPr lang="en-GB" dirty="0"/>
            </a:p>
          </p:txBody>
        </p:sp>
        <p:sp>
          <p:nvSpPr>
            <p:cNvPr id="84027" name="Freeform 117"/>
            <p:cNvSpPr>
              <a:spLocks/>
            </p:cNvSpPr>
            <p:nvPr/>
          </p:nvSpPr>
          <p:spPr bwMode="auto">
            <a:xfrm>
              <a:off x="1396" y="1310"/>
              <a:ext cx="1829" cy="589"/>
            </a:xfrm>
            <a:custGeom>
              <a:avLst/>
              <a:gdLst>
                <a:gd name="T0" fmla="*/ 1829 w 1829"/>
                <a:gd name="T1" fmla="*/ 0 h 589"/>
                <a:gd name="T2" fmla="*/ 1372 w 1829"/>
                <a:gd name="T3" fmla="*/ 589 h 589"/>
                <a:gd name="T4" fmla="*/ 457 w 1829"/>
                <a:gd name="T5" fmla="*/ 589 h 589"/>
                <a:gd name="T6" fmla="*/ 0 w 1829"/>
                <a:gd name="T7" fmla="*/ 0 h 589"/>
                <a:gd name="T8" fmla="*/ 1829 w 1829"/>
                <a:gd name="T9" fmla="*/ 0 h 589"/>
                <a:gd name="T10" fmla="*/ 0 60000 65536"/>
                <a:gd name="T11" fmla="*/ 0 60000 65536"/>
                <a:gd name="T12" fmla="*/ 0 60000 65536"/>
                <a:gd name="T13" fmla="*/ 0 60000 65536"/>
                <a:gd name="T14" fmla="*/ 0 60000 65536"/>
                <a:gd name="T15" fmla="*/ 0 w 1829"/>
                <a:gd name="T16" fmla="*/ 0 h 589"/>
                <a:gd name="T17" fmla="*/ 1829 w 1829"/>
                <a:gd name="T18" fmla="*/ 589 h 589"/>
              </a:gdLst>
              <a:ahLst/>
              <a:cxnLst>
                <a:cxn ang="T10">
                  <a:pos x="T0" y="T1"/>
                </a:cxn>
                <a:cxn ang="T11">
                  <a:pos x="T2" y="T3"/>
                </a:cxn>
                <a:cxn ang="T12">
                  <a:pos x="T4" y="T5"/>
                </a:cxn>
                <a:cxn ang="T13">
                  <a:pos x="T6" y="T7"/>
                </a:cxn>
                <a:cxn ang="T14">
                  <a:pos x="T8" y="T9"/>
                </a:cxn>
              </a:cxnLst>
              <a:rect l="T15" t="T16" r="T17" b="T18"/>
              <a:pathLst>
                <a:path w="1829" h="589">
                  <a:moveTo>
                    <a:pt x="1829" y="0"/>
                  </a:moveTo>
                  <a:lnTo>
                    <a:pt x="1372" y="589"/>
                  </a:lnTo>
                  <a:lnTo>
                    <a:pt x="457" y="589"/>
                  </a:lnTo>
                  <a:lnTo>
                    <a:pt x="0" y="0"/>
                  </a:lnTo>
                  <a:lnTo>
                    <a:pt x="1829" y="0"/>
                  </a:lnTo>
                  <a:close/>
                </a:path>
              </a:pathLst>
            </a:custGeom>
            <a:solidFill>
              <a:srgbClr val="BD9B53"/>
            </a:solidFill>
            <a:ln w="9525">
              <a:noFill/>
              <a:round/>
              <a:headEnd/>
              <a:tailEnd/>
            </a:ln>
          </p:spPr>
          <p:txBody>
            <a:bodyPr/>
            <a:lstStyle/>
            <a:p>
              <a:endParaRPr lang="en-US" dirty="0"/>
            </a:p>
          </p:txBody>
        </p:sp>
        <p:sp>
          <p:nvSpPr>
            <p:cNvPr id="84028" name="Freeform 118"/>
            <p:cNvSpPr>
              <a:spLocks noEditPoints="1"/>
            </p:cNvSpPr>
            <p:nvPr/>
          </p:nvSpPr>
          <p:spPr bwMode="auto">
            <a:xfrm>
              <a:off x="1387" y="1301"/>
              <a:ext cx="1848" cy="607"/>
            </a:xfrm>
            <a:custGeom>
              <a:avLst/>
              <a:gdLst>
                <a:gd name="T0" fmla="*/ 1838 w 4819"/>
                <a:gd name="T1" fmla="*/ 0 h 1584"/>
                <a:gd name="T2" fmla="*/ 1846 w 4819"/>
                <a:gd name="T3" fmla="*/ 5 h 1584"/>
                <a:gd name="T4" fmla="*/ 1845 w 4819"/>
                <a:gd name="T5" fmla="*/ 15 h 1584"/>
                <a:gd name="T6" fmla="*/ 1388 w 4819"/>
                <a:gd name="T7" fmla="*/ 604 h 1584"/>
                <a:gd name="T8" fmla="*/ 1381 w 4819"/>
                <a:gd name="T9" fmla="*/ 607 h 1584"/>
                <a:gd name="T10" fmla="*/ 467 w 4819"/>
                <a:gd name="T11" fmla="*/ 607 h 1584"/>
                <a:gd name="T12" fmla="*/ 460 w 4819"/>
                <a:gd name="T13" fmla="*/ 604 h 1584"/>
                <a:gd name="T14" fmla="*/ 3 w 4819"/>
                <a:gd name="T15" fmla="*/ 15 h 1584"/>
                <a:gd name="T16" fmla="*/ 2 w 4819"/>
                <a:gd name="T17" fmla="*/ 5 h 1584"/>
                <a:gd name="T18" fmla="*/ 10 w 4819"/>
                <a:gd name="T19" fmla="*/ 0 h 1584"/>
                <a:gd name="T20" fmla="*/ 1838 w 4819"/>
                <a:gd name="T21" fmla="*/ 0 h 1584"/>
                <a:gd name="T22" fmla="*/ 10 w 4819"/>
                <a:gd name="T23" fmla="*/ 18 h 1584"/>
                <a:gd name="T24" fmla="*/ 17 w 4819"/>
                <a:gd name="T25" fmla="*/ 4 h 1584"/>
                <a:gd name="T26" fmla="*/ 474 w 4819"/>
                <a:gd name="T27" fmla="*/ 592 h 1584"/>
                <a:gd name="T28" fmla="*/ 467 w 4819"/>
                <a:gd name="T29" fmla="*/ 589 h 1584"/>
                <a:gd name="T30" fmla="*/ 1381 w 4819"/>
                <a:gd name="T31" fmla="*/ 589 h 1584"/>
                <a:gd name="T32" fmla="*/ 1374 w 4819"/>
                <a:gd name="T33" fmla="*/ 592 h 1584"/>
                <a:gd name="T34" fmla="*/ 1831 w 4819"/>
                <a:gd name="T35" fmla="*/ 4 h 1584"/>
                <a:gd name="T36" fmla="*/ 1838 w 4819"/>
                <a:gd name="T37" fmla="*/ 18 h 1584"/>
                <a:gd name="T38" fmla="*/ 10 w 4819"/>
                <a:gd name="T39" fmla="*/ 18 h 1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19"/>
                <a:gd name="T61" fmla="*/ 0 h 1584"/>
                <a:gd name="T62" fmla="*/ 4819 w 4819"/>
                <a:gd name="T63" fmla="*/ 1584 h 15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19" h="1584">
                  <a:moveTo>
                    <a:pt x="4793" y="0"/>
                  </a:moveTo>
                  <a:cubicBezTo>
                    <a:pt x="4803" y="0"/>
                    <a:pt x="4811" y="6"/>
                    <a:pt x="4815" y="14"/>
                  </a:cubicBezTo>
                  <a:cubicBezTo>
                    <a:pt x="4819" y="22"/>
                    <a:pt x="4818" y="32"/>
                    <a:pt x="4812" y="39"/>
                  </a:cubicBezTo>
                  <a:lnTo>
                    <a:pt x="3620" y="1575"/>
                  </a:lnTo>
                  <a:cubicBezTo>
                    <a:pt x="3616" y="1581"/>
                    <a:pt x="3609" y="1584"/>
                    <a:pt x="3601" y="1584"/>
                  </a:cubicBezTo>
                  <a:lnTo>
                    <a:pt x="1217" y="1584"/>
                  </a:lnTo>
                  <a:cubicBezTo>
                    <a:pt x="1210" y="1584"/>
                    <a:pt x="1203" y="1581"/>
                    <a:pt x="1199" y="1575"/>
                  </a:cubicBezTo>
                  <a:lnTo>
                    <a:pt x="7" y="39"/>
                  </a:lnTo>
                  <a:cubicBezTo>
                    <a:pt x="1" y="32"/>
                    <a:pt x="0" y="22"/>
                    <a:pt x="4" y="14"/>
                  </a:cubicBezTo>
                  <a:cubicBezTo>
                    <a:pt x="8" y="6"/>
                    <a:pt x="16" y="0"/>
                    <a:pt x="25" y="0"/>
                  </a:cubicBezTo>
                  <a:lnTo>
                    <a:pt x="4793" y="0"/>
                  </a:lnTo>
                  <a:close/>
                  <a:moveTo>
                    <a:pt x="25" y="48"/>
                  </a:moveTo>
                  <a:lnTo>
                    <a:pt x="44" y="10"/>
                  </a:lnTo>
                  <a:lnTo>
                    <a:pt x="1236" y="1546"/>
                  </a:lnTo>
                  <a:lnTo>
                    <a:pt x="1217" y="1536"/>
                  </a:lnTo>
                  <a:lnTo>
                    <a:pt x="3601" y="1536"/>
                  </a:lnTo>
                  <a:lnTo>
                    <a:pt x="3583" y="1546"/>
                  </a:lnTo>
                  <a:lnTo>
                    <a:pt x="4775" y="10"/>
                  </a:lnTo>
                  <a:lnTo>
                    <a:pt x="4793" y="48"/>
                  </a:lnTo>
                  <a:lnTo>
                    <a:pt x="25" y="48"/>
                  </a:lnTo>
                  <a:close/>
                </a:path>
              </a:pathLst>
            </a:custGeom>
            <a:solidFill>
              <a:srgbClr val="FFFFFF"/>
            </a:solidFill>
            <a:ln w="0" cap="flat">
              <a:solidFill>
                <a:srgbClr val="FFFFFF"/>
              </a:solidFill>
              <a:prstDash val="solid"/>
              <a:round/>
              <a:headEnd/>
              <a:tailEnd/>
            </a:ln>
          </p:spPr>
          <p:txBody>
            <a:bodyPr/>
            <a:lstStyle/>
            <a:p>
              <a:endParaRPr lang="en-US" dirty="0"/>
            </a:p>
          </p:txBody>
        </p:sp>
        <p:sp>
          <p:nvSpPr>
            <p:cNvPr id="84029" name="Rectangle 119"/>
            <p:cNvSpPr>
              <a:spLocks noChangeArrowheads="1"/>
            </p:cNvSpPr>
            <p:nvPr/>
          </p:nvSpPr>
          <p:spPr bwMode="auto">
            <a:xfrm>
              <a:off x="1661" y="1413"/>
              <a:ext cx="1250" cy="309"/>
            </a:xfrm>
            <a:prstGeom prst="rect">
              <a:avLst/>
            </a:prstGeom>
            <a:noFill/>
            <a:ln w="9525">
              <a:noFill/>
              <a:miter lim="800000"/>
              <a:headEnd/>
              <a:tailEnd/>
            </a:ln>
          </p:spPr>
          <p:txBody>
            <a:bodyPr wrap="none" lIns="0" tIns="0" rIns="0" bIns="0">
              <a:spAutoFit/>
            </a:bodyPr>
            <a:lstStyle/>
            <a:p>
              <a:r>
                <a:rPr lang="en-GB" sz="2800" dirty="0">
                  <a:solidFill>
                    <a:srgbClr val="000000"/>
                  </a:solidFill>
                  <a:latin typeface="Calibri" pitchFamily="34" charset="0"/>
                </a:rPr>
                <a:t>Information</a:t>
              </a:r>
              <a:endParaRPr lang="en-GB" dirty="0"/>
            </a:p>
          </p:txBody>
        </p:sp>
        <p:sp>
          <p:nvSpPr>
            <p:cNvPr id="84030" name="Freeform 120"/>
            <p:cNvSpPr>
              <a:spLocks/>
            </p:cNvSpPr>
            <p:nvPr/>
          </p:nvSpPr>
          <p:spPr bwMode="auto">
            <a:xfrm>
              <a:off x="1856" y="1887"/>
              <a:ext cx="915" cy="589"/>
            </a:xfrm>
            <a:custGeom>
              <a:avLst/>
              <a:gdLst>
                <a:gd name="T0" fmla="*/ 915 w 915"/>
                <a:gd name="T1" fmla="*/ 0 h 589"/>
                <a:gd name="T2" fmla="*/ 457 w 915"/>
                <a:gd name="T3" fmla="*/ 589 h 589"/>
                <a:gd name="T4" fmla="*/ 457 w 915"/>
                <a:gd name="T5" fmla="*/ 589 h 589"/>
                <a:gd name="T6" fmla="*/ 0 w 915"/>
                <a:gd name="T7" fmla="*/ 0 h 589"/>
                <a:gd name="T8" fmla="*/ 915 w 915"/>
                <a:gd name="T9" fmla="*/ 0 h 589"/>
                <a:gd name="T10" fmla="*/ 0 60000 65536"/>
                <a:gd name="T11" fmla="*/ 0 60000 65536"/>
                <a:gd name="T12" fmla="*/ 0 60000 65536"/>
                <a:gd name="T13" fmla="*/ 0 60000 65536"/>
                <a:gd name="T14" fmla="*/ 0 60000 65536"/>
                <a:gd name="T15" fmla="*/ 0 w 915"/>
                <a:gd name="T16" fmla="*/ 0 h 589"/>
                <a:gd name="T17" fmla="*/ 915 w 915"/>
                <a:gd name="T18" fmla="*/ 589 h 589"/>
              </a:gdLst>
              <a:ahLst/>
              <a:cxnLst>
                <a:cxn ang="T10">
                  <a:pos x="T0" y="T1"/>
                </a:cxn>
                <a:cxn ang="T11">
                  <a:pos x="T2" y="T3"/>
                </a:cxn>
                <a:cxn ang="T12">
                  <a:pos x="T4" y="T5"/>
                </a:cxn>
                <a:cxn ang="T13">
                  <a:pos x="T6" y="T7"/>
                </a:cxn>
                <a:cxn ang="T14">
                  <a:pos x="T8" y="T9"/>
                </a:cxn>
              </a:cxnLst>
              <a:rect l="T15" t="T16" r="T17" b="T18"/>
              <a:pathLst>
                <a:path w="915" h="589">
                  <a:moveTo>
                    <a:pt x="915" y="0"/>
                  </a:moveTo>
                  <a:lnTo>
                    <a:pt x="457" y="589"/>
                  </a:lnTo>
                  <a:lnTo>
                    <a:pt x="0" y="0"/>
                  </a:lnTo>
                  <a:lnTo>
                    <a:pt x="915" y="0"/>
                  </a:lnTo>
                  <a:close/>
                </a:path>
              </a:pathLst>
            </a:custGeom>
            <a:solidFill>
              <a:srgbClr val="9BBB59"/>
            </a:solidFill>
            <a:ln w="9525">
              <a:noFill/>
              <a:round/>
              <a:headEnd/>
              <a:tailEnd/>
            </a:ln>
          </p:spPr>
          <p:txBody>
            <a:bodyPr/>
            <a:lstStyle/>
            <a:p>
              <a:endParaRPr lang="en-US" dirty="0"/>
            </a:p>
          </p:txBody>
        </p:sp>
        <p:sp>
          <p:nvSpPr>
            <p:cNvPr id="84031" name="Freeform 121"/>
            <p:cNvSpPr>
              <a:spLocks noEditPoints="1"/>
            </p:cNvSpPr>
            <p:nvPr/>
          </p:nvSpPr>
          <p:spPr bwMode="auto">
            <a:xfrm>
              <a:off x="1847" y="1878"/>
              <a:ext cx="934" cy="607"/>
            </a:xfrm>
            <a:custGeom>
              <a:avLst/>
              <a:gdLst>
                <a:gd name="T0" fmla="*/ 924 w 2435"/>
                <a:gd name="T1" fmla="*/ 0 h 1584"/>
                <a:gd name="T2" fmla="*/ 932 w 2435"/>
                <a:gd name="T3" fmla="*/ 5 h 1584"/>
                <a:gd name="T4" fmla="*/ 931 w 2435"/>
                <a:gd name="T5" fmla="*/ 15 h 1584"/>
                <a:gd name="T6" fmla="*/ 474 w 2435"/>
                <a:gd name="T7" fmla="*/ 604 h 1584"/>
                <a:gd name="T8" fmla="*/ 467 w 2435"/>
                <a:gd name="T9" fmla="*/ 607 h 1584"/>
                <a:gd name="T10" fmla="*/ 467 w 2435"/>
                <a:gd name="T11" fmla="*/ 607 h 1584"/>
                <a:gd name="T12" fmla="*/ 460 w 2435"/>
                <a:gd name="T13" fmla="*/ 604 h 1584"/>
                <a:gd name="T14" fmla="*/ 3 w 2435"/>
                <a:gd name="T15" fmla="*/ 15 h 1584"/>
                <a:gd name="T16" fmla="*/ 2 w 2435"/>
                <a:gd name="T17" fmla="*/ 5 h 1584"/>
                <a:gd name="T18" fmla="*/ 10 w 2435"/>
                <a:gd name="T19" fmla="*/ 0 h 1584"/>
                <a:gd name="T20" fmla="*/ 924 w 2435"/>
                <a:gd name="T21" fmla="*/ 0 h 1584"/>
                <a:gd name="T22" fmla="*/ 10 w 2435"/>
                <a:gd name="T23" fmla="*/ 18 h 1584"/>
                <a:gd name="T24" fmla="*/ 17 w 2435"/>
                <a:gd name="T25" fmla="*/ 4 h 1584"/>
                <a:gd name="T26" fmla="*/ 474 w 2435"/>
                <a:gd name="T27" fmla="*/ 592 h 1584"/>
                <a:gd name="T28" fmla="*/ 467 w 2435"/>
                <a:gd name="T29" fmla="*/ 589 h 1584"/>
                <a:gd name="T30" fmla="*/ 467 w 2435"/>
                <a:gd name="T31" fmla="*/ 589 h 1584"/>
                <a:gd name="T32" fmla="*/ 460 w 2435"/>
                <a:gd name="T33" fmla="*/ 592 h 1584"/>
                <a:gd name="T34" fmla="*/ 917 w 2435"/>
                <a:gd name="T35" fmla="*/ 4 h 1584"/>
                <a:gd name="T36" fmla="*/ 924 w 2435"/>
                <a:gd name="T37" fmla="*/ 18 h 1584"/>
                <a:gd name="T38" fmla="*/ 10 w 2435"/>
                <a:gd name="T39" fmla="*/ 18 h 1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35"/>
                <a:gd name="T61" fmla="*/ 0 h 1584"/>
                <a:gd name="T62" fmla="*/ 2435 w 2435"/>
                <a:gd name="T63" fmla="*/ 1584 h 15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35" h="1584">
                  <a:moveTo>
                    <a:pt x="2409" y="0"/>
                  </a:moveTo>
                  <a:cubicBezTo>
                    <a:pt x="2419" y="0"/>
                    <a:pt x="2427" y="6"/>
                    <a:pt x="2431" y="14"/>
                  </a:cubicBezTo>
                  <a:cubicBezTo>
                    <a:pt x="2435" y="22"/>
                    <a:pt x="2434" y="32"/>
                    <a:pt x="2428" y="39"/>
                  </a:cubicBezTo>
                  <a:lnTo>
                    <a:pt x="1236" y="1575"/>
                  </a:lnTo>
                  <a:cubicBezTo>
                    <a:pt x="1232" y="1581"/>
                    <a:pt x="1225" y="1584"/>
                    <a:pt x="1217" y="1584"/>
                  </a:cubicBezTo>
                  <a:cubicBezTo>
                    <a:pt x="1210" y="1584"/>
                    <a:pt x="1203" y="1581"/>
                    <a:pt x="1198" y="1575"/>
                  </a:cubicBezTo>
                  <a:lnTo>
                    <a:pt x="7" y="39"/>
                  </a:lnTo>
                  <a:cubicBezTo>
                    <a:pt x="1" y="32"/>
                    <a:pt x="0" y="22"/>
                    <a:pt x="4" y="14"/>
                  </a:cubicBezTo>
                  <a:cubicBezTo>
                    <a:pt x="8" y="6"/>
                    <a:pt x="16" y="0"/>
                    <a:pt x="25" y="0"/>
                  </a:cubicBezTo>
                  <a:lnTo>
                    <a:pt x="2409" y="0"/>
                  </a:lnTo>
                  <a:close/>
                  <a:moveTo>
                    <a:pt x="25" y="48"/>
                  </a:moveTo>
                  <a:lnTo>
                    <a:pt x="44" y="10"/>
                  </a:lnTo>
                  <a:lnTo>
                    <a:pt x="1236" y="1546"/>
                  </a:lnTo>
                  <a:lnTo>
                    <a:pt x="1217" y="1536"/>
                  </a:lnTo>
                  <a:lnTo>
                    <a:pt x="1199" y="1546"/>
                  </a:lnTo>
                  <a:lnTo>
                    <a:pt x="2391" y="10"/>
                  </a:lnTo>
                  <a:lnTo>
                    <a:pt x="2409" y="48"/>
                  </a:lnTo>
                  <a:lnTo>
                    <a:pt x="25" y="48"/>
                  </a:lnTo>
                  <a:close/>
                </a:path>
              </a:pathLst>
            </a:custGeom>
            <a:solidFill>
              <a:srgbClr val="FFFFFF"/>
            </a:solidFill>
            <a:ln w="0" cap="flat">
              <a:solidFill>
                <a:srgbClr val="FFFFFF"/>
              </a:solidFill>
              <a:prstDash val="solid"/>
              <a:round/>
              <a:headEnd/>
              <a:tailEnd/>
            </a:ln>
          </p:spPr>
          <p:txBody>
            <a:bodyPr/>
            <a:lstStyle/>
            <a:p>
              <a:endParaRPr lang="en-US" dirty="0"/>
            </a:p>
          </p:txBody>
        </p:sp>
        <p:sp>
          <p:nvSpPr>
            <p:cNvPr id="84032" name="Rectangle 122"/>
            <p:cNvSpPr>
              <a:spLocks noChangeArrowheads="1"/>
            </p:cNvSpPr>
            <p:nvPr/>
          </p:nvSpPr>
          <p:spPr bwMode="auto">
            <a:xfrm>
              <a:off x="2046" y="1936"/>
              <a:ext cx="589" cy="156"/>
            </a:xfrm>
            <a:prstGeom prst="rect">
              <a:avLst/>
            </a:prstGeom>
            <a:noFill/>
            <a:ln w="9525">
              <a:noFill/>
              <a:miter lim="800000"/>
              <a:headEnd/>
              <a:tailEnd/>
            </a:ln>
          </p:spPr>
          <p:txBody>
            <a:bodyPr wrap="none" lIns="0" tIns="0" rIns="0" bIns="0">
              <a:spAutoFit/>
            </a:bodyPr>
            <a:lstStyle/>
            <a:p>
              <a:r>
                <a:rPr lang="en-GB" sz="1400" dirty="0">
                  <a:solidFill>
                    <a:srgbClr val="000000"/>
                  </a:solidFill>
                  <a:latin typeface="Calibri" pitchFamily="34" charset="0"/>
                </a:rPr>
                <a:t>Conversion</a:t>
              </a:r>
              <a:endParaRPr lang="en-GB" sz="1400" dirty="0"/>
            </a:p>
          </p:txBody>
        </p:sp>
      </p:grpSp>
      <p:graphicFrame>
        <p:nvGraphicFramePr>
          <p:cNvPr id="83303" name="Group 359"/>
          <p:cNvGraphicFramePr>
            <a:graphicFrameLocks noGrp="1"/>
          </p:cNvGraphicFramePr>
          <p:nvPr/>
        </p:nvGraphicFramePr>
        <p:xfrm>
          <a:off x="827088" y="3573463"/>
          <a:ext cx="7632700" cy="2518095"/>
        </p:xfrm>
        <a:graphic>
          <a:graphicData uri="http://schemas.openxmlformats.org/drawingml/2006/table">
            <a:tbl>
              <a:tblPr/>
              <a:tblGrid>
                <a:gridCol w="2716212"/>
                <a:gridCol w="1543050"/>
                <a:gridCol w="1233488"/>
                <a:gridCol w="2139950"/>
              </a:tblGrid>
              <a:tr h="428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Marketing Source</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Total Revenue</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Total Spend</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ROI</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Banner Ads</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10,264.29</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105.29%</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Search</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28,965.00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-3.45%</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Email</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14,146.43</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12,000.00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17.89%</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Direct Mail</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0975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7,617.86</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-61.91%</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Telemarketing</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0975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5,135.71</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15,000.00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-65.76%</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Social Media</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0975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20,587.50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311.75%</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Website/Microsite</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49,181.31</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-1.64%</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Case Studies/Whitepapers</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37,201.90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272.02%</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 name="Slide Number Placeholder 15"/>
          <p:cNvSpPr>
            <a:spLocks noGrp="1"/>
          </p:cNvSpPr>
          <p:nvPr>
            <p:ph type="sldNum" sz="quarter" idx="10"/>
          </p:nvPr>
        </p:nvSpPr>
        <p:spPr/>
        <p:txBody>
          <a:bodyPr/>
          <a:lstStyle/>
          <a:p>
            <a:pPr>
              <a:defRPr/>
            </a:pPr>
            <a:fld id="{42047369-5292-4606-A527-88B633DDFFA2}"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5"/>
          <p:cNvSpPr txBox="1">
            <a:spLocks/>
          </p:cNvSpPr>
          <p:nvPr/>
        </p:nvSpPr>
        <p:spPr bwMode="auto">
          <a:xfrm>
            <a:off x="468313" y="-26988"/>
            <a:ext cx="8424862" cy="1143001"/>
          </a:xfrm>
          <a:prstGeom prst="rect">
            <a:avLst/>
          </a:prstGeom>
          <a:noFill/>
          <a:ln w="9525">
            <a:noFill/>
            <a:miter lim="800000"/>
            <a:headEnd/>
            <a:tailEnd/>
          </a:ln>
        </p:spPr>
        <p:txBody>
          <a:bodyPr anchor="ctr"/>
          <a:lstStyle/>
          <a:p>
            <a:pPr eaLnBrk="0" hangingPunct="0">
              <a:defRPr/>
            </a:pPr>
            <a:r>
              <a:rPr lang="en-US" sz="3600" kern="0" dirty="0">
                <a:solidFill>
                  <a:schemeClr val="bg1"/>
                </a:solidFill>
                <a:latin typeface="+mj-lt"/>
                <a:ea typeface="+mj-ea"/>
                <a:cs typeface="+mj-cs"/>
              </a:rPr>
              <a:t>ROI: best performing campaigns</a:t>
            </a:r>
          </a:p>
        </p:txBody>
      </p:sp>
      <p:pic>
        <p:nvPicPr>
          <p:cNvPr id="86018" name="Chart 6"/>
          <p:cNvPicPr>
            <a:picLocks noChangeArrowheads="1"/>
          </p:cNvPicPr>
          <p:nvPr/>
        </p:nvPicPr>
        <p:blipFill>
          <a:blip r:embed="rId3" cstate="print"/>
          <a:srcRect b="21471"/>
          <a:stretch>
            <a:fillRect/>
          </a:stretch>
        </p:blipFill>
        <p:spPr bwMode="auto">
          <a:xfrm>
            <a:off x="347663" y="1700213"/>
            <a:ext cx="8174037" cy="3457575"/>
          </a:xfrm>
          <a:prstGeom prst="rect">
            <a:avLst/>
          </a:prstGeom>
          <a:noFill/>
          <a:ln w="9525">
            <a:noFill/>
            <a:miter lim="800000"/>
            <a:headEnd/>
            <a:tailEnd/>
          </a:ln>
        </p:spPr>
      </p:pic>
      <p:sp>
        <p:nvSpPr>
          <p:cNvPr id="20" name="TextBox 19"/>
          <p:cNvSpPr txBox="1"/>
          <p:nvPr/>
        </p:nvSpPr>
        <p:spPr bwMode="auto">
          <a:xfrm rot="16200000">
            <a:off x="49213" y="3479800"/>
            <a:ext cx="1630362" cy="573088"/>
          </a:xfrm>
          <a:prstGeom prst="rect">
            <a:avLst/>
          </a:prstGeom>
          <a:noFill/>
        </p:spPr>
        <p:txBody>
          <a:bodyPr wrap="none">
            <a:spAutoFit/>
          </a:bodyPr>
          <a:lstStyle/>
          <a:p>
            <a:pPr>
              <a:defRPr/>
            </a:pPr>
            <a:r>
              <a:rPr lang="en-US" sz="1600" dirty="0">
                <a:solidFill>
                  <a:srgbClr val="000000"/>
                </a:solidFill>
                <a:latin typeface="+mn-lt"/>
              </a:rPr>
              <a:t>Revenue Attributed</a:t>
            </a:r>
          </a:p>
          <a:p>
            <a:pPr>
              <a:defRPr/>
            </a:pPr>
            <a:r>
              <a:rPr lang="en-US" sz="1600" dirty="0">
                <a:solidFill>
                  <a:srgbClr val="000000"/>
                </a:solidFill>
                <a:latin typeface="+mn-lt"/>
              </a:rPr>
              <a:t>To First Source</a:t>
            </a:r>
          </a:p>
        </p:txBody>
      </p:sp>
      <p:grpSp>
        <p:nvGrpSpPr>
          <p:cNvPr id="2" name="Group 24"/>
          <p:cNvGrpSpPr>
            <a:grpSpLocks/>
          </p:cNvGrpSpPr>
          <p:nvPr/>
        </p:nvGrpSpPr>
        <p:grpSpPr bwMode="auto">
          <a:xfrm>
            <a:off x="1835150" y="5157788"/>
            <a:ext cx="6553200" cy="936625"/>
            <a:chOff x="1835696" y="5157192"/>
            <a:chExt cx="6552728" cy="936699"/>
          </a:xfrm>
        </p:grpSpPr>
        <p:pic>
          <p:nvPicPr>
            <p:cNvPr id="86022" name="Chart 6"/>
            <p:cNvPicPr>
              <a:picLocks noChangeArrowheads="1"/>
            </p:cNvPicPr>
            <p:nvPr/>
          </p:nvPicPr>
          <p:blipFill>
            <a:blip r:embed="rId3" cstate="print"/>
            <a:srcRect l="16737" t="78516" r="5740" b="206"/>
            <a:stretch>
              <a:fillRect/>
            </a:stretch>
          </p:blipFill>
          <p:spPr bwMode="auto">
            <a:xfrm>
              <a:off x="1835696" y="5157192"/>
              <a:ext cx="6336704" cy="936699"/>
            </a:xfrm>
            <a:prstGeom prst="rect">
              <a:avLst/>
            </a:prstGeom>
            <a:noFill/>
            <a:ln w="9525">
              <a:noFill/>
              <a:miter lim="800000"/>
              <a:headEnd/>
              <a:tailEnd/>
            </a:ln>
          </p:spPr>
        </p:pic>
        <p:sp>
          <p:nvSpPr>
            <p:cNvPr id="22" name="Rectangle 21"/>
            <p:cNvSpPr/>
            <p:nvPr/>
          </p:nvSpPr>
          <p:spPr>
            <a:xfrm>
              <a:off x="2483349"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6024" name="TextBox 20"/>
            <p:cNvSpPr txBox="1">
              <a:spLocks noChangeArrowheads="1"/>
            </p:cNvSpPr>
            <p:nvPr/>
          </p:nvSpPr>
          <p:spPr bwMode="auto">
            <a:xfrm>
              <a:off x="2411760" y="5229200"/>
              <a:ext cx="1728192" cy="815608"/>
            </a:xfrm>
            <a:prstGeom prst="rect">
              <a:avLst/>
            </a:prstGeom>
            <a:noFill/>
            <a:ln w="9525">
              <a:noFill/>
              <a:miter lim="800000"/>
              <a:headEnd/>
              <a:tailEnd/>
            </a:ln>
          </p:spPr>
          <p:txBody>
            <a:bodyPr>
              <a:spAutoFit/>
            </a:bodyPr>
            <a:lstStyle/>
            <a:p>
              <a:pPr>
                <a:spcBef>
                  <a:spcPts val="300"/>
                </a:spcBef>
              </a:pPr>
              <a:r>
                <a:rPr lang="en-US" sz="1400" dirty="0"/>
                <a:t>Search</a:t>
              </a:r>
            </a:p>
            <a:p>
              <a:pPr>
                <a:spcBef>
                  <a:spcPts val="300"/>
                </a:spcBef>
              </a:pPr>
              <a:r>
                <a:rPr lang="en-US" sz="1400" dirty="0"/>
                <a:t>Banner Ads</a:t>
              </a:r>
            </a:p>
            <a:p>
              <a:pPr>
                <a:spcBef>
                  <a:spcPts val="300"/>
                </a:spcBef>
              </a:pPr>
              <a:r>
                <a:rPr lang="en-US" sz="1400" dirty="0"/>
                <a:t>Social Media</a:t>
              </a:r>
            </a:p>
          </p:txBody>
        </p:sp>
        <p:sp>
          <p:nvSpPr>
            <p:cNvPr id="23" name="Rectangle 22"/>
            <p:cNvSpPr/>
            <p:nvPr/>
          </p:nvSpPr>
          <p:spPr>
            <a:xfrm>
              <a:off x="5724791"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6026" name="TextBox 23"/>
            <p:cNvSpPr txBox="1">
              <a:spLocks noChangeArrowheads="1"/>
            </p:cNvSpPr>
            <p:nvPr/>
          </p:nvSpPr>
          <p:spPr bwMode="auto">
            <a:xfrm>
              <a:off x="5724128" y="5229200"/>
              <a:ext cx="2664296" cy="815608"/>
            </a:xfrm>
            <a:prstGeom prst="rect">
              <a:avLst/>
            </a:prstGeom>
            <a:noFill/>
            <a:ln w="9525">
              <a:noFill/>
              <a:miter lim="800000"/>
              <a:headEnd/>
              <a:tailEnd/>
            </a:ln>
          </p:spPr>
          <p:txBody>
            <a:bodyPr>
              <a:spAutoFit/>
            </a:bodyPr>
            <a:lstStyle/>
            <a:p>
              <a:pPr>
                <a:spcBef>
                  <a:spcPts val="300"/>
                </a:spcBef>
              </a:pPr>
              <a:r>
                <a:rPr lang="en-US" sz="1400" dirty="0"/>
                <a:t>Direct Mail</a:t>
              </a:r>
            </a:p>
            <a:p>
              <a:pPr>
                <a:spcBef>
                  <a:spcPts val="300"/>
                </a:spcBef>
              </a:pPr>
              <a:r>
                <a:rPr lang="en-US" sz="1400" dirty="0"/>
                <a:t>Email</a:t>
              </a:r>
            </a:p>
            <a:p>
              <a:pPr>
                <a:spcBef>
                  <a:spcPts val="300"/>
                </a:spcBef>
              </a:pPr>
              <a:r>
                <a:rPr lang="en-US" sz="1400" dirty="0"/>
                <a:t>Case Studies/White papers</a:t>
              </a:r>
            </a:p>
          </p:txBody>
        </p:sp>
      </p:grpSp>
      <p:sp>
        <p:nvSpPr>
          <p:cNvPr id="15" name="Rectangular Callout 14"/>
          <p:cNvSpPr/>
          <p:nvPr/>
        </p:nvSpPr>
        <p:spPr>
          <a:xfrm>
            <a:off x="5735638" y="981075"/>
            <a:ext cx="3300412" cy="841375"/>
          </a:xfrm>
          <a:prstGeom prst="wedgeRectCallout">
            <a:avLst>
              <a:gd name="adj1" fmla="val -24507"/>
              <a:gd name="adj2" fmla="val 74223"/>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solidFill>
                  <a:schemeClr val="tx1"/>
                </a:solidFill>
              </a:rPr>
              <a:t>Which campaigns had the </a:t>
            </a:r>
          </a:p>
          <a:p>
            <a:pPr algn="ctr">
              <a:defRPr/>
            </a:pPr>
            <a:r>
              <a:rPr lang="en-US" sz="2000" b="1" dirty="0">
                <a:solidFill>
                  <a:schemeClr val="tx1"/>
                </a:solidFill>
              </a:rPr>
              <a:t>Best ROI </a:t>
            </a:r>
            <a:r>
              <a:rPr lang="en-US" sz="2000" dirty="0">
                <a:solidFill>
                  <a:schemeClr val="tx1"/>
                </a:solidFill>
              </a:rPr>
              <a:t>(bigger is better)</a:t>
            </a:r>
          </a:p>
        </p:txBody>
      </p:sp>
      <p:sp>
        <p:nvSpPr>
          <p:cNvPr id="12" name="Title 11"/>
          <p:cNvSpPr>
            <a:spLocks noGrp="1"/>
          </p:cNvSpPr>
          <p:nvPr>
            <p:ph type="title"/>
          </p:nvPr>
        </p:nvSpPr>
        <p:spPr/>
        <p:txBody>
          <a:bodyPr/>
          <a:lstStyle/>
          <a:p>
            <a:r>
              <a:rPr lang="en-US" dirty="0" smtClean="0"/>
              <a:t>ROI: Best Performing Campaigns</a:t>
            </a:r>
            <a:endParaRPr lang="en-US" dirty="0"/>
          </a:p>
        </p:txBody>
      </p:sp>
      <p:sp>
        <p:nvSpPr>
          <p:cNvPr id="14" name="Slide Number Placeholder 13"/>
          <p:cNvSpPr>
            <a:spLocks noGrp="1"/>
          </p:cNvSpPr>
          <p:nvPr>
            <p:ph type="sldNum" sz="quarter" idx="10"/>
          </p:nvPr>
        </p:nvSpPr>
        <p:spPr/>
        <p:txBody>
          <a:bodyPr/>
          <a:lstStyle/>
          <a:p>
            <a:pPr>
              <a:defRPr/>
            </a:pPr>
            <a:fld id="{42047369-5292-4606-A527-88B633DDFFA2}"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ular Callout 14"/>
          <p:cNvSpPr/>
          <p:nvPr/>
        </p:nvSpPr>
        <p:spPr>
          <a:xfrm>
            <a:off x="1908175" y="981075"/>
            <a:ext cx="3621088" cy="804863"/>
          </a:xfrm>
          <a:prstGeom prst="wedgeRectCallout">
            <a:avLst>
              <a:gd name="adj1" fmla="val -31829"/>
              <a:gd name="adj2" fmla="val 12930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solidFill>
                  <a:schemeClr val="tx1"/>
                </a:solidFill>
              </a:rPr>
              <a:t>Which campaigns </a:t>
            </a:r>
            <a:r>
              <a:rPr lang="en-US" sz="2000" b="1" dirty="0">
                <a:solidFill>
                  <a:schemeClr val="tx1"/>
                </a:solidFill>
              </a:rPr>
              <a:t>Sourced</a:t>
            </a:r>
            <a:r>
              <a:rPr lang="en-US" sz="2000" dirty="0">
                <a:solidFill>
                  <a:schemeClr val="tx1"/>
                </a:solidFill>
              </a:rPr>
              <a:t> </a:t>
            </a:r>
          </a:p>
          <a:p>
            <a:pPr algn="ctr">
              <a:defRPr/>
            </a:pPr>
            <a:r>
              <a:rPr lang="en-US" sz="2000" dirty="0">
                <a:solidFill>
                  <a:schemeClr val="tx1"/>
                </a:solidFill>
              </a:rPr>
              <a:t>deals that closed?</a:t>
            </a:r>
            <a:endParaRPr lang="en-US" sz="2000" b="1" dirty="0">
              <a:solidFill>
                <a:schemeClr val="tx1"/>
              </a:solidFill>
            </a:endParaRPr>
          </a:p>
        </p:txBody>
      </p:sp>
      <p:sp>
        <p:nvSpPr>
          <p:cNvPr id="88066" name="Title 15"/>
          <p:cNvSpPr>
            <a:spLocks noGrp="1"/>
          </p:cNvSpPr>
          <p:nvPr>
            <p:ph type="title"/>
          </p:nvPr>
        </p:nvSpPr>
        <p:spPr/>
        <p:txBody>
          <a:bodyPr/>
          <a:lstStyle/>
          <a:p>
            <a:r>
              <a:rPr lang="en-US" dirty="0" smtClean="0"/>
              <a:t>ROI: Best Performing Campaigns</a:t>
            </a:r>
          </a:p>
        </p:txBody>
      </p:sp>
      <p:pic>
        <p:nvPicPr>
          <p:cNvPr id="88067" name="Chart 6"/>
          <p:cNvPicPr>
            <a:picLocks noChangeArrowheads="1"/>
          </p:cNvPicPr>
          <p:nvPr/>
        </p:nvPicPr>
        <p:blipFill>
          <a:blip r:embed="rId3" cstate="print"/>
          <a:srcRect b="19835"/>
          <a:stretch>
            <a:fillRect/>
          </a:stretch>
        </p:blipFill>
        <p:spPr bwMode="auto">
          <a:xfrm>
            <a:off x="347663" y="1700213"/>
            <a:ext cx="8174037" cy="3529012"/>
          </a:xfrm>
          <a:prstGeom prst="rect">
            <a:avLst/>
          </a:prstGeom>
          <a:noFill/>
          <a:ln w="9525">
            <a:noFill/>
            <a:miter lim="800000"/>
            <a:headEnd/>
            <a:tailEnd/>
          </a:ln>
        </p:spPr>
      </p:pic>
      <p:sp>
        <p:nvSpPr>
          <p:cNvPr id="16" name="TextBox 15"/>
          <p:cNvSpPr txBox="1"/>
          <p:nvPr/>
        </p:nvSpPr>
        <p:spPr bwMode="auto">
          <a:xfrm rot="16200000">
            <a:off x="49213" y="3479800"/>
            <a:ext cx="1630362" cy="573088"/>
          </a:xfrm>
          <a:prstGeom prst="rect">
            <a:avLst/>
          </a:prstGeom>
          <a:noFill/>
        </p:spPr>
        <p:txBody>
          <a:bodyPr wrap="none">
            <a:spAutoFit/>
          </a:bodyPr>
          <a:lstStyle/>
          <a:p>
            <a:pPr>
              <a:defRPr/>
            </a:pPr>
            <a:r>
              <a:rPr lang="en-US" sz="1600" dirty="0">
                <a:solidFill>
                  <a:srgbClr val="000000"/>
                </a:solidFill>
                <a:latin typeface="+mn-lt"/>
              </a:rPr>
              <a:t>Revenue Attributed</a:t>
            </a:r>
          </a:p>
          <a:p>
            <a:pPr>
              <a:defRPr/>
            </a:pPr>
            <a:r>
              <a:rPr lang="en-US" sz="1600" dirty="0">
                <a:solidFill>
                  <a:srgbClr val="000000"/>
                </a:solidFill>
                <a:latin typeface="+mn-lt"/>
              </a:rPr>
              <a:t>To First Source</a:t>
            </a:r>
          </a:p>
        </p:txBody>
      </p:sp>
      <p:grpSp>
        <p:nvGrpSpPr>
          <p:cNvPr id="2" name="Group 16"/>
          <p:cNvGrpSpPr>
            <a:grpSpLocks/>
          </p:cNvGrpSpPr>
          <p:nvPr/>
        </p:nvGrpSpPr>
        <p:grpSpPr bwMode="auto">
          <a:xfrm>
            <a:off x="1835150" y="5157788"/>
            <a:ext cx="6553200" cy="936625"/>
            <a:chOff x="1835696" y="5157192"/>
            <a:chExt cx="6552728" cy="936699"/>
          </a:xfrm>
        </p:grpSpPr>
        <p:pic>
          <p:nvPicPr>
            <p:cNvPr id="88070" name="Chart 6"/>
            <p:cNvPicPr>
              <a:picLocks noChangeArrowheads="1"/>
            </p:cNvPicPr>
            <p:nvPr/>
          </p:nvPicPr>
          <p:blipFill>
            <a:blip r:embed="rId3" cstate="print"/>
            <a:srcRect l="16737" t="78516" r="5740" b="206"/>
            <a:stretch>
              <a:fillRect/>
            </a:stretch>
          </p:blipFill>
          <p:spPr bwMode="auto">
            <a:xfrm>
              <a:off x="1835696" y="5157192"/>
              <a:ext cx="6336704" cy="936699"/>
            </a:xfrm>
            <a:prstGeom prst="rect">
              <a:avLst/>
            </a:prstGeom>
            <a:noFill/>
            <a:ln w="9525">
              <a:noFill/>
              <a:miter lim="800000"/>
              <a:headEnd/>
              <a:tailEnd/>
            </a:ln>
          </p:spPr>
        </p:pic>
        <p:sp>
          <p:nvSpPr>
            <p:cNvPr id="19" name="Rectangle 18"/>
            <p:cNvSpPr/>
            <p:nvPr/>
          </p:nvSpPr>
          <p:spPr>
            <a:xfrm>
              <a:off x="2483349"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8072" name="TextBox 19"/>
            <p:cNvSpPr txBox="1">
              <a:spLocks noChangeArrowheads="1"/>
            </p:cNvSpPr>
            <p:nvPr/>
          </p:nvSpPr>
          <p:spPr bwMode="auto">
            <a:xfrm>
              <a:off x="2411760" y="5229200"/>
              <a:ext cx="1728192" cy="815608"/>
            </a:xfrm>
            <a:prstGeom prst="rect">
              <a:avLst/>
            </a:prstGeom>
            <a:noFill/>
            <a:ln w="9525">
              <a:noFill/>
              <a:miter lim="800000"/>
              <a:headEnd/>
              <a:tailEnd/>
            </a:ln>
          </p:spPr>
          <p:txBody>
            <a:bodyPr>
              <a:spAutoFit/>
            </a:bodyPr>
            <a:lstStyle/>
            <a:p>
              <a:pPr>
                <a:spcBef>
                  <a:spcPts val="300"/>
                </a:spcBef>
              </a:pPr>
              <a:r>
                <a:rPr lang="en-US" sz="1400" dirty="0"/>
                <a:t>Search</a:t>
              </a:r>
            </a:p>
            <a:p>
              <a:pPr>
                <a:spcBef>
                  <a:spcPts val="300"/>
                </a:spcBef>
              </a:pPr>
              <a:r>
                <a:rPr lang="en-US" sz="1400" dirty="0"/>
                <a:t>Banner Ads</a:t>
              </a:r>
            </a:p>
            <a:p>
              <a:pPr>
                <a:spcBef>
                  <a:spcPts val="300"/>
                </a:spcBef>
              </a:pPr>
              <a:r>
                <a:rPr lang="en-US" sz="1400" dirty="0"/>
                <a:t>Social Media</a:t>
              </a:r>
            </a:p>
          </p:txBody>
        </p:sp>
        <p:sp>
          <p:nvSpPr>
            <p:cNvPr id="21" name="Rectangle 20"/>
            <p:cNvSpPr/>
            <p:nvPr/>
          </p:nvSpPr>
          <p:spPr>
            <a:xfrm>
              <a:off x="5724791"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8074" name="TextBox 21"/>
            <p:cNvSpPr txBox="1">
              <a:spLocks noChangeArrowheads="1"/>
            </p:cNvSpPr>
            <p:nvPr/>
          </p:nvSpPr>
          <p:spPr bwMode="auto">
            <a:xfrm>
              <a:off x="5724128" y="5229200"/>
              <a:ext cx="2664296" cy="815608"/>
            </a:xfrm>
            <a:prstGeom prst="rect">
              <a:avLst/>
            </a:prstGeom>
            <a:noFill/>
            <a:ln w="9525">
              <a:noFill/>
              <a:miter lim="800000"/>
              <a:headEnd/>
              <a:tailEnd/>
            </a:ln>
          </p:spPr>
          <p:txBody>
            <a:bodyPr>
              <a:spAutoFit/>
            </a:bodyPr>
            <a:lstStyle/>
            <a:p>
              <a:pPr>
                <a:spcBef>
                  <a:spcPts val="300"/>
                </a:spcBef>
              </a:pPr>
              <a:r>
                <a:rPr lang="en-US" sz="1400" dirty="0"/>
                <a:t>Direct Mail</a:t>
              </a:r>
            </a:p>
            <a:p>
              <a:pPr>
                <a:spcBef>
                  <a:spcPts val="300"/>
                </a:spcBef>
              </a:pPr>
              <a:r>
                <a:rPr lang="en-US" sz="1400" dirty="0"/>
                <a:t>Email</a:t>
              </a:r>
            </a:p>
            <a:p>
              <a:pPr>
                <a:spcBef>
                  <a:spcPts val="300"/>
                </a:spcBef>
              </a:pPr>
              <a:r>
                <a:rPr lang="en-US" sz="1400" dirty="0"/>
                <a:t>Case Studies/White papers</a:t>
              </a:r>
            </a:p>
          </p:txBody>
        </p:sp>
      </p:grpSp>
      <p:sp>
        <p:nvSpPr>
          <p:cNvPr id="13" name="Slide Number Placeholder 12"/>
          <p:cNvSpPr>
            <a:spLocks noGrp="1"/>
          </p:cNvSpPr>
          <p:nvPr>
            <p:ph type="sldNum" sz="quarter" idx="10"/>
          </p:nvPr>
        </p:nvSpPr>
        <p:spPr/>
        <p:txBody>
          <a:bodyPr/>
          <a:lstStyle/>
          <a:p>
            <a:pPr>
              <a:defRPr/>
            </a:pPr>
            <a:fld id="{42047369-5292-4606-A527-88B633DDFFA2}" type="slidenum">
              <a:rPr lang="en-US" smtClean="0"/>
              <a:pPr>
                <a:defRPr/>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smtClean="0"/>
              <a:t>Web Analytics Reporting</a:t>
            </a:r>
          </a:p>
        </p:txBody>
      </p:sp>
      <p:sp>
        <p:nvSpPr>
          <p:cNvPr id="4" name="Slide Number Placeholder 3"/>
          <p:cNvSpPr>
            <a:spLocks noGrp="1"/>
          </p:cNvSpPr>
          <p:nvPr>
            <p:ph type="sldNum" sz="quarter" idx="4294967295"/>
          </p:nvPr>
        </p:nvSpPr>
        <p:spPr>
          <a:xfrm>
            <a:off x="457200" y="6356350"/>
            <a:ext cx="2133600" cy="365125"/>
          </a:xfrm>
          <a:prstGeom prst="rect">
            <a:avLst/>
          </a:prstGeom>
        </p:spPr>
        <p:txBody>
          <a:bodyPr/>
          <a:lstStyle/>
          <a:p>
            <a:pPr algn="l">
              <a:defRPr/>
            </a:pPr>
            <a:fld id="{6EE8389E-71F7-49A5-99BE-0A8643523FA1}" type="slidenum">
              <a:rPr lang="en-US"/>
              <a:pPr algn="l">
                <a:defRPr/>
              </a:pPr>
              <a:t>24</a:t>
            </a:fld>
            <a:endParaRPr lang="en-US" dirty="0"/>
          </a:p>
        </p:txBody>
      </p:sp>
      <p:pic>
        <p:nvPicPr>
          <p:cNvPr id="2052" name="Picture 3"/>
          <p:cNvPicPr>
            <a:picLocks noChangeAspect="1" noChangeArrowheads="1"/>
          </p:cNvPicPr>
          <p:nvPr/>
        </p:nvPicPr>
        <p:blipFill>
          <a:blip r:embed="rId2"/>
          <a:srcRect/>
          <a:stretch>
            <a:fillRect/>
          </a:stretch>
        </p:blipFill>
        <p:spPr bwMode="auto">
          <a:xfrm>
            <a:off x="153988" y="1463675"/>
            <a:ext cx="4729162" cy="2132013"/>
          </a:xfrm>
          <a:prstGeom prst="rect">
            <a:avLst/>
          </a:prstGeom>
          <a:noFill/>
          <a:ln w="9525">
            <a:noFill/>
            <a:miter lim="800000"/>
            <a:headEnd/>
            <a:tailEnd/>
          </a:ln>
        </p:spPr>
      </p:pic>
      <p:pic>
        <p:nvPicPr>
          <p:cNvPr id="2053" name="Picture 4"/>
          <p:cNvPicPr>
            <a:picLocks noGrp="1" noChangeAspect="1" noChangeArrowheads="1"/>
          </p:cNvPicPr>
          <p:nvPr>
            <p:ph idx="1"/>
          </p:nvPr>
        </p:nvPicPr>
        <p:blipFill>
          <a:blip r:embed="rId3"/>
          <a:srcRect/>
          <a:stretch>
            <a:fillRect/>
          </a:stretch>
        </p:blipFill>
        <p:spPr>
          <a:xfrm>
            <a:off x="207963" y="3675063"/>
            <a:ext cx="1755775" cy="2717800"/>
          </a:xfrm>
          <a:noFill/>
        </p:spPr>
      </p:pic>
      <p:pic>
        <p:nvPicPr>
          <p:cNvPr id="2054" name="Picture 5"/>
          <p:cNvPicPr>
            <a:picLocks noChangeAspect="1" noChangeArrowheads="1"/>
          </p:cNvPicPr>
          <p:nvPr/>
        </p:nvPicPr>
        <p:blipFill>
          <a:blip r:embed="rId4"/>
          <a:srcRect/>
          <a:stretch>
            <a:fillRect/>
          </a:stretch>
        </p:blipFill>
        <p:spPr bwMode="auto">
          <a:xfrm>
            <a:off x="2038350" y="3675063"/>
            <a:ext cx="1838325" cy="2717800"/>
          </a:xfrm>
          <a:prstGeom prst="rect">
            <a:avLst/>
          </a:prstGeom>
          <a:noFill/>
          <a:ln w="9525">
            <a:noFill/>
            <a:miter lim="800000"/>
            <a:headEnd/>
            <a:tailEnd/>
          </a:ln>
        </p:spPr>
      </p:pic>
      <p:pic>
        <p:nvPicPr>
          <p:cNvPr id="2055" name="Picture 6"/>
          <p:cNvPicPr>
            <a:picLocks noChangeAspect="1" noChangeArrowheads="1"/>
          </p:cNvPicPr>
          <p:nvPr/>
        </p:nvPicPr>
        <p:blipFill>
          <a:blip r:embed="rId5"/>
          <a:srcRect/>
          <a:stretch>
            <a:fillRect/>
          </a:stretch>
        </p:blipFill>
        <p:spPr bwMode="auto">
          <a:xfrm>
            <a:off x="4019550" y="3595688"/>
            <a:ext cx="3898900" cy="2933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Web Analytics Reporting, Cont.</a:t>
            </a:r>
          </a:p>
        </p:txBody>
      </p:sp>
      <p:sp>
        <p:nvSpPr>
          <p:cNvPr id="4" name="Slide Number Placeholder 3"/>
          <p:cNvSpPr>
            <a:spLocks noGrp="1"/>
          </p:cNvSpPr>
          <p:nvPr>
            <p:ph type="sldNum" sz="quarter" idx="4294967295"/>
          </p:nvPr>
        </p:nvSpPr>
        <p:spPr>
          <a:xfrm>
            <a:off x="457200" y="6356350"/>
            <a:ext cx="2133600" cy="365125"/>
          </a:xfrm>
          <a:prstGeom prst="rect">
            <a:avLst/>
          </a:prstGeom>
        </p:spPr>
        <p:txBody>
          <a:bodyPr/>
          <a:lstStyle/>
          <a:p>
            <a:pPr algn="l">
              <a:defRPr/>
            </a:pPr>
            <a:fld id="{9F84F3CF-ABD9-440D-8020-A28B7B20283E}" type="slidenum">
              <a:rPr lang="en-US"/>
              <a:pPr algn="l">
                <a:defRPr/>
              </a:pPr>
              <a:t>25</a:t>
            </a:fld>
            <a:endParaRPr lang="en-US" dirty="0"/>
          </a:p>
        </p:txBody>
      </p:sp>
      <p:pic>
        <p:nvPicPr>
          <p:cNvPr id="3076" name="Picture 2"/>
          <p:cNvPicPr>
            <a:picLocks noGrp="1" noChangeAspect="1" noChangeArrowheads="1"/>
          </p:cNvPicPr>
          <p:nvPr>
            <p:ph idx="1"/>
          </p:nvPr>
        </p:nvPicPr>
        <p:blipFill>
          <a:blip r:embed="rId2"/>
          <a:srcRect/>
          <a:stretch>
            <a:fillRect/>
          </a:stretch>
        </p:blipFill>
        <p:spPr>
          <a:xfrm>
            <a:off x="1909763" y="1601788"/>
            <a:ext cx="5076825" cy="2206625"/>
          </a:xfrm>
          <a:noFill/>
        </p:spPr>
      </p:pic>
      <p:pic>
        <p:nvPicPr>
          <p:cNvPr id="3077" name="Picture 3"/>
          <p:cNvPicPr>
            <a:picLocks noChangeAspect="1" noChangeArrowheads="1"/>
          </p:cNvPicPr>
          <p:nvPr/>
        </p:nvPicPr>
        <p:blipFill>
          <a:blip r:embed="rId3"/>
          <a:srcRect/>
          <a:stretch>
            <a:fillRect/>
          </a:stretch>
        </p:blipFill>
        <p:spPr bwMode="auto">
          <a:xfrm>
            <a:off x="1909763" y="3965575"/>
            <a:ext cx="5208587" cy="22494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mardevdm2 – Strategic Recommendation</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3</a:t>
            </a:fld>
            <a:endParaRPr lang="en-US" dirty="0"/>
          </a:p>
        </p:txBody>
      </p:sp>
      <p:pic>
        <p:nvPicPr>
          <p:cNvPr id="1026" name="Picture 2"/>
          <p:cNvPicPr>
            <a:picLocks noChangeAspect="1" noChangeArrowheads="1"/>
          </p:cNvPicPr>
          <p:nvPr/>
        </p:nvPicPr>
        <p:blipFill>
          <a:blip r:embed="rId2"/>
          <a:srcRect/>
          <a:stretch>
            <a:fillRect/>
          </a:stretch>
        </p:blipFill>
        <p:spPr bwMode="auto">
          <a:xfrm>
            <a:off x="123825" y="1021474"/>
            <a:ext cx="9020175" cy="515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250825" y="-90488"/>
            <a:ext cx="8642350" cy="1143001"/>
          </a:xfrm>
          <a:prstGeom prst="rect">
            <a:avLst/>
          </a:prstGeom>
          <a:noFill/>
          <a:ln w="9525">
            <a:noFill/>
            <a:miter lim="800000"/>
            <a:headEnd/>
            <a:tailEnd/>
          </a:ln>
        </p:spPr>
        <p:txBody>
          <a:bodyPr anchor="ctr"/>
          <a:lstStyle/>
          <a:p>
            <a:pPr eaLnBrk="0" hangingPunct="0"/>
            <a:r>
              <a:rPr lang="en-US" sz="2400" b="1" dirty="0" smtClean="0">
                <a:solidFill>
                  <a:srgbClr val="4C4B4A"/>
                </a:solidFill>
                <a:latin typeface="Arial Narrow" pitchFamily="34" charset="0"/>
              </a:rPr>
              <a:t>mardevdm2 - Overall Tactical Topology</a:t>
            </a:r>
            <a:endParaRPr lang="en-GB" sz="2400" b="1" dirty="0">
              <a:solidFill>
                <a:srgbClr val="4C4B4A"/>
              </a:solidFill>
              <a:latin typeface="Arial Narrow" pitchFamily="34" charset="0"/>
            </a:endParaRPr>
          </a:p>
        </p:txBody>
      </p:sp>
      <p:sp>
        <p:nvSpPr>
          <p:cNvPr id="19459" name="AutoShape 138"/>
          <p:cNvSpPr>
            <a:spLocks noChangeArrowheads="1"/>
          </p:cNvSpPr>
          <p:nvPr/>
        </p:nvSpPr>
        <p:spPr bwMode="auto">
          <a:xfrm>
            <a:off x="239713" y="4330700"/>
            <a:ext cx="1590675" cy="914400"/>
          </a:xfrm>
          <a:prstGeom prst="flowChartMagneticDisk">
            <a:avLst/>
          </a:prstGeom>
          <a:solidFill>
            <a:srgbClr val="DDDDDD"/>
          </a:solidFill>
          <a:ln w="9525">
            <a:solidFill>
              <a:srgbClr val="B2B2B2"/>
            </a:solidFill>
            <a:round/>
            <a:headEnd/>
            <a:tailEnd/>
          </a:ln>
        </p:spPr>
        <p:txBody>
          <a:bodyPr wrap="none" anchor="ctr"/>
          <a:lstStyle/>
          <a:p>
            <a:pPr algn="ctr">
              <a:spcBef>
                <a:spcPct val="20000"/>
              </a:spcBef>
            </a:pPr>
            <a:r>
              <a:rPr lang="en-US"/>
              <a:t>CRM              </a:t>
            </a:r>
            <a:endParaRPr lang="en-CA"/>
          </a:p>
        </p:txBody>
      </p:sp>
      <p:sp>
        <p:nvSpPr>
          <p:cNvPr id="6" name="AutoShape 139"/>
          <p:cNvSpPr>
            <a:spLocks noChangeArrowheads="1"/>
          </p:cNvSpPr>
          <p:nvPr/>
        </p:nvSpPr>
        <p:spPr bwMode="auto">
          <a:xfrm>
            <a:off x="1200150" y="1564482"/>
            <a:ext cx="5702300" cy="3821112"/>
          </a:xfrm>
          <a:prstGeom prst="roundRect">
            <a:avLst>
              <a:gd name="adj" fmla="val 7468"/>
            </a:avLst>
          </a:prstGeom>
          <a:solidFill>
            <a:schemeClr val="bg1"/>
          </a:solidFill>
          <a:ln w="9525">
            <a:solidFill>
              <a:schemeClr val="bg2"/>
            </a:solidFill>
            <a:round/>
            <a:headEnd/>
            <a:tailEnd/>
          </a:ln>
          <a:effectLst>
            <a:outerShdw dist="107763" dir="18900000" algn="ctr" rotWithShape="0">
              <a:schemeClr val="bg2">
                <a:alpha val="50000"/>
              </a:schemeClr>
            </a:outerShdw>
          </a:effectLst>
        </p:spPr>
        <p:txBody>
          <a:bodyPr wrap="none" anchor="ctr"/>
          <a:lstStyle/>
          <a:p>
            <a:pPr>
              <a:defRPr/>
            </a:pPr>
            <a:endParaRPr lang="en-US">
              <a:latin typeface="Arial" charset="0"/>
            </a:endParaRPr>
          </a:p>
        </p:txBody>
      </p:sp>
      <p:grpSp>
        <p:nvGrpSpPr>
          <p:cNvPr id="2" name="Group 140"/>
          <p:cNvGrpSpPr>
            <a:grpSpLocks/>
          </p:cNvGrpSpPr>
          <p:nvPr/>
        </p:nvGrpSpPr>
        <p:grpSpPr bwMode="auto">
          <a:xfrm>
            <a:off x="1362075" y="4738688"/>
            <a:ext cx="7458075" cy="1200150"/>
            <a:chOff x="1001" y="3659"/>
            <a:chExt cx="4698" cy="756"/>
          </a:xfrm>
        </p:grpSpPr>
        <p:sp>
          <p:nvSpPr>
            <p:cNvPr id="19555" name="Text Box 141"/>
            <p:cNvSpPr txBox="1">
              <a:spLocks noChangeArrowheads="1"/>
            </p:cNvSpPr>
            <p:nvPr/>
          </p:nvSpPr>
          <p:spPr bwMode="auto">
            <a:xfrm>
              <a:off x="4600" y="3659"/>
              <a:ext cx="1099" cy="756"/>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Common analytics platform across all marketing channels</a:t>
              </a:r>
            </a:p>
          </p:txBody>
        </p:sp>
        <p:sp>
          <p:nvSpPr>
            <p:cNvPr id="19556" name="Rectangle 142"/>
            <p:cNvSpPr>
              <a:spLocks noChangeArrowheads="1"/>
            </p:cNvSpPr>
            <p:nvPr/>
          </p:nvSpPr>
          <p:spPr bwMode="auto">
            <a:xfrm>
              <a:off x="1001" y="3725"/>
              <a:ext cx="3247" cy="24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Segmentation, Profiling, and Analytics</a:t>
              </a:r>
            </a:p>
          </p:txBody>
        </p:sp>
        <p:cxnSp>
          <p:nvCxnSpPr>
            <p:cNvPr id="19557" name="AutoShape 143"/>
            <p:cNvCxnSpPr>
              <a:cxnSpLocks noChangeShapeType="1"/>
              <a:stCxn id="19556" idx="3"/>
              <a:endCxn id="19555" idx="1"/>
            </p:cNvCxnSpPr>
            <p:nvPr/>
          </p:nvCxnSpPr>
          <p:spPr bwMode="auto">
            <a:xfrm>
              <a:off x="4248" y="3845"/>
              <a:ext cx="352" cy="192"/>
            </a:xfrm>
            <a:prstGeom prst="straightConnector1">
              <a:avLst/>
            </a:prstGeom>
            <a:noFill/>
            <a:ln w="9525">
              <a:solidFill>
                <a:schemeClr val="tx1"/>
              </a:solidFill>
              <a:round/>
              <a:headEnd/>
              <a:tailEnd/>
            </a:ln>
          </p:spPr>
        </p:cxnSp>
      </p:grpSp>
      <p:grpSp>
        <p:nvGrpSpPr>
          <p:cNvPr id="3" name="Group 144"/>
          <p:cNvGrpSpPr>
            <a:grpSpLocks/>
          </p:cNvGrpSpPr>
          <p:nvPr/>
        </p:nvGrpSpPr>
        <p:grpSpPr bwMode="auto">
          <a:xfrm>
            <a:off x="6672263" y="2938463"/>
            <a:ext cx="1995487" cy="1671637"/>
            <a:chOff x="4332" y="2564"/>
            <a:chExt cx="1257" cy="1053"/>
          </a:xfrm>
        </p:grpSpPr>
        <p:sp>
          <p:nvSpPr>
            <p:cNvPr id="19553" name="Text Box 145"/>
            <p:cNvSpPr txBox="1">
              <a:spLocks noChangeArrowheads="1"/>
            </p:cNvSpPr>
            <p:nvPr/>
          </p:nvSpPr>
          <p:spPr bwMode="auto">
            <a:xfrm>
              <a:off x="4580" y="2957"/>
              <a:ext cx="1009" cy="47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Individual Marketing channels</a:t>
              </a:r>
            </a:p>
          </p:txBody>
        </p:sp>
        <p:sp>
          <p:nvSpPr>
            <p:cNvPr id="19554" name="AutoShape 146"/>
            <p:cNvSpPr>
              <a:spLocks/>
            </p:cNvSpPr>
            <p:nvPr/>
          </p:nvSpPr>
          <p:spPr bwMode="auto">
            <a:xfrm>
              <a:off x="4332" y="2564"/>
              <a:ext cx="62" cy="1053"/>
            </a:xfrm>
            <a:prstGeom prst="rightBracket">
              <a:avLst>
                <a:gd name="adj" fmla="val 141532"/>
              </a:avLst>
            </a:prstGeom>
            <a:noFill/>
            <a:ln w="9525">
              <a:solidFill>
                <a:schemeClr val="tx1"/>
              </a:solidFill>
              <a:round/>
              <a:headEnd/>
              <a:tailEnd/>
            </a:ln>
          </p:spPr>
          <p:txBody>
            <a:bodyPr wrap="none" anchor="ctr"/>
            <a:lstStyle/>
            <a:p>
              <a:endParaRPr lang="en-US"/>
            </a:p>
          </p:txBody>
        </p:sp>
      </p:grpSp>
      <p:grpSp>
        <p:nvGrpSpPr>
          <p:cNvPr id="4" name="Group 147"/>
          <p:cNvGrpSpPr>
            <a:grpSpLocks/>
          </p:cNvGrpSpPr>
          <p:nvPr/>
        </p:nvGrpSpPr>
        <p:grpSpPr bwMode="auto">
          <a:xfrm>
            <a:off x="701178" y="2727875"/>
            <a:ext cx="6363831" cy="1883813"/>
            <a:chOff x="697" y="2044"/>
            <a:chExt cx="3868" cy="1145"/>
          </a:xfrm>
        </p:grpSpPr>
        <p:grpSp>
          <p:nvGrpSpPr>
            <p:cNvPr id="5" name="Group 148"/>
            <p:cNvGrpSpPr>
              <a:grpSpLocks/>
            </p:cNvGrpSpPr>
            <p:nvPr/>
          </p:nvGrpSpPr>
          <p:grpSpPr bwMode="auto">
            <a:xfrm>
              <a:off x="1020" y="2251"/>
              <a:ext cx="3160" cy="938"/>
              <a:chOff x="1030" y="2705"/>
              <a:chExt cx="3160" cy="938"/>
            </a:xfrm>
          </p:grpSpPr>
          <p:sp>
            <p:nvSpPr>
              <p:cNvPr id="37" name="Rectangle 149"/>
              <p:cNvSpPr>
                <a:spLocks noChangeArrowheads="1"/>
              </p:cNvSpPr>
              <p:nvPr/>
            </p:nvSpPr>
            <p:spPr bwMode="auto">
              <a:xfrm rot="-5400000">
                <a:off x="689"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marketing email</a:t>
                </a:r>
              </a:p>
            </p:txBody>
          </p:sp>
          <p:sp>
            <p:nvSpPr>
              <p:cNvPr id="38" name="Rectangle 150"/>
              <p:cNvSpPr>
                <a:spLocks noChangeArrowheads="1"/>
              </p:cNvSpPr>
              <p:nvPr/>
            </p:nvSpPr>
            <p:spPr bwMode="auto">
              <a:xfrm rot="-5400000">
                <a:off x="1055"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sales email</a:t>
                </a:r>
              </a:p>
            </p:txBody>
          </p:sp>
          <p:sp>
            <p:nvSpPr>
              <p:cNvPr id="39" name="Rectangle 151"/>
              <p:cNvSpPr>
                <a:spLocks noChangeArrowheads="1"/>
              </p:cNvSpPr>
              <p:nvPr/>
            </p:nvSpPr>
            <p:spPr bwMode="auto">
              <a:xfrm rot="-5400000">
                <a:off x="1424"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smtClean="0">
                    <a:latin typeface="Arial" charset="0"/>
                  </a:rPr>
                  <a:t>Social Media</a:t>
                </a:r>
                <a:endParaRPr lang="en-US" sz="1300" dirty="0">
                  <a:latin typeface="Arial" charset="0"/>
                </a:endParaRPr>
              </a:p>
            </p:txBody>
          </p:sp>
          <p:sp>
            <p:nvSpPr>
              <p:cNvPr id="40" name="Rectangle 152"/>
              <p:cNvSpPr>
                <a:spLocks noChangeArrowheads="1"/>
              </p:cNvSpPr>
              <p:nvPr/>
            </p:nvSpPr>
            <p:spPr bwMode="auto">
              <a:xfrm rot="-5400000">
                <a:off x="2522"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direct mail</a:t>
                </a:r>
              </a:p>
            </p:txBody>
          </p:sp>
          <p:sp>
            <p:nvSpPr>
              <p:cNvPr id="41" name="Rectangle 153"/>
              <p:cNvSpPr>
                <a:spLocks noChangeArrowheads="1"/>
              </p:cNvSpPr>
              <p:nvPr/>
            </p:nvSpPr>
            <p:spPr bwMode="auto">
              <a:xfrm rot="-5400000">
                <a:off x="2884"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advertising</a:t>
                </a:r>
              </a:p>
            </p:txBody>
          </p:sp>
          <p:sp>
            <p:nvSpPr>
              <p:cNvPr id="42" name="Rectangle 154"/>
              <p:cNvSpPr>
                <a:spLocks noChangeArrowheads="1"/>
              </p:cNvSpPr>
              <p:nvPr/>
            </p:nvSpPr>
            <p:spPr bwMode="auto">
              <a:xfrm rot="-5400000">
                <a:off x="3242"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keyword search</a:t>
                </a:r>
              </a:p>
            </p:txBody>
          </p:sp>
          <p:sp>
            <p:nvSpPr>
              <p:cNvPr id="43" name="Rectangle 155"/>
              <p:cNvSpPr>
                <a:spLocks noChangeArrowheads="1"/>
              </p:cNvSpPr>
              <p:nvPr/>
            </p:nvSpPr>
            <p:spPr bwMode="auto">
              <a:xfrm rot="-5400000">
                <a:off x="3607"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telemarketing</a:t>
                </a:r>
              </a:p>
            </p:txBody>
          </p:sp>
          <p:sp>
            <p:nvSpPr>
              <p:cNvPr id="44" name="Rectangle 156"/>
              <p:cNvSpPr>
                <a:spLocks noChangeArrowheads="1"/>
              </p:cNvSpPr>
              <p:nvPr/>
            </p:nvSpPr>
            <p:spPr bwMode="auto">
              <a:xfrm rot="-5400000">
                <a:off x="1787" y="3049"/>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landing pages</a:t>
                </a:r>
              </a:p>
            </p:txBody>
          </p:sp>
          <p:sp>
            <p:nvSpPr>
              <p:cNvPr id="45" name="Rectangle 157"/>
              <p:cNvSpPr>
                <a:spLocks noChangeArrowheads="1"/>
              </p:cNvSpPr>
              <p:nvPr/>
            </p:nvSpPr>
            <p:spPr bwMode="auto">
              <a:xfrm rot="-5400000">
                <a:off x="2153" y="3043"/>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Web forms</a:t>
                </a:r>
              </a:p>
            </p:txBody>
          </p:sp>
        </p:grpSp>
        <p:pic>
          <p:nvPicPr>
            <p:cNvPr id="19524" name="Picture 158" descr="Phone3"/>
            <p:cNvPicPr>
              <a:picLocks noChangeAspect="1" noChangeArrowheads="1"/>
            </p:cNvPicPr>
            <p:nvPr/>
          </p:nvPicPr>
          <p:blipFill>
            <a:blip r:embed="rId2"/>
            <a:srcRect l="5173" t="13980" r="4138" b="10797"/>
            <a:stretch>
              <a:fillRect/>
            </a:stretch>
          </p:blipFill>
          <p:spPr bwMode="auto">
            <a:xfrm>
              <a:off x="3950" y="2259"/>
              <a:ext cx="224" cy="186"/>
            </a:xfrm>
            <a:prstGeom prst="rect">
              <a:avLst/>
            </a:prstGeom>
            <a:noFill/>
            <a:ln w="9525">
              <a:noFill/>
              <a:miter lim="800000"/>
              <a:headEnd/>
              <a:tailEnd/>
            </a:ln>
          </p:spPr>
        </p:pic>
        <p:grpSp>
          <p:nvGrpSpPr>
            <p:cNvPr id="7" name="Group 159"/>
            <p:cNvGrpSpPr>
              <a:grpSpLocks/>
            </p:cNvGrpSpPr>
            <p:nvPr/>
          </p:nvGrpSpPr>
          <p:grpSpPr bwMode="auto">
            <a:xfrm>
              <a:off x="1042" y="2277"/>
              <a:ext cx="218" cy="116"/>
              <a:chOff x="3118" y="709"/>
              <a:chExt cx="623" cy="409"/>
            </a:xfrm>
          </p:grpSpPr>
          <p:sp>
            <p:nvSpPr>
              <p:cNvPr id="19540" name="Rectangle 160"/>
              <p:cNvSpPr>
                <a:spLocks noChangeArrowheads="1"/>
              </p:cNvSpPr>
              <p:nvPr/>
            </p:nvSpPr>
            <p:spPr bwMode="auto">
              <a:xfrm>
                <a:off x="3118" y="709"/>
                <a:ext cx="590" cy="409"/>
              </a:xfrm>
              <a:prstGeom prst="rect">
                <a:avLst/>
              </a:prstGeom>
              <a:solidFill>
                <a:srgbClr val="FFFFDD"/>
              </a:solidFill>
              <a:ln w="9525">
                <a:solidFill>
                  <a:schemeClr val="bg2"/>
                </a:solidFill>
                <a:miter lim="800000"/>
                <a:headEnd/>
                <a:tailEnd/>
              </a:ln>
            </p:spPr>
            <p:txBody>
              <a:bodyPr wrap="none" anchor="ctr"/>
              <a:lstStyle/>
              <a:p>
                <a:pPr algn="ctr"/>
                <a:endParaRPr lang="en-US" sz="1300">
                  <a:cs typeface="Times New Roman" pitchFamily="18" charset="0"/>
                </a:endParaRPr>
              </a:p>
            </p:txBody>
          </p:sp>
          <p:sp>
            <p:nvSpPr>
              <p:cNvPr id="19541" name="Line 161"/>
              <p:cNvSpPr>
                <a:spLocks noChangeShapeType="1"/>
              </p:cNvSpPr>
              <p:nvPr/>
            </p:nvSpPr>
            <p:spPr bwMode="auto">
              <a:xfrm flipV="1">
                <a:off x="3151" y="890"/>
                <a:ext cx="227" cy="227"/>
              </a:xfrm>
              <a:prstGeom prst="line">
                <a:avLst/>
              </a:prstGeom>
              <a:noFill/>
              <a:ln w="9525">
                <a:solidFill>
                  <a:schemeClr val="bg2"/>
                </a:solidFill>
                <a:round/>
                <a:headEnd/>
                <a:tailEnd/>
              </a:ln>
            </p:spPr>
            <p:txBody>
              <a:bodyPr wrap="none" anchor="ctr"/>
              <a:lstStyle/>
              <a:p>
                <a:endParaRPr lang="en-US" sz="1300"/>
              </a:p>
            </p:txBody>
          </p:sp>
          <p:sp>
            <p:nvSpPr>
              <p:cNvPr id="19542" name="Line 162"/>
              <p:cNvSpPr>
                <a:spLocks noChangeShapeType="1"/>
              </p:cNvSpPr>
              <p:nvPr/>
            </p:nvSpPr>
            <p:spPr bwMode="auto">
              <a:xfrm>
                <a:off x="3514" y="890"/>
                <a:ext cx="227" cy="227"/>
              </a:xfrm>
              <a:prstGeom prst="line">
                <a:avLst/>
              </a:prstGeom>
              <a:noFill/>
              <a:ln w="9525">
                <a:solidFill>
                  <a:schemeClr val="bg2"/>
                </a:solidFill>
                <a:round/>
                <a:headEnd/>
                <a:tailEnd/>
              </a:ln>
            </p:spPr>
            <p:txBody>
              <a:bodyPr wrap="none" anchor="ctr"/>
              <a:lstStyle/>
              <a:p>
                <a:endParaRPr lang="en-US" sz="1300"/>
              </a:p>
            </p:txBody>
          </p:sp>
          <p:sp>
            <p:nvSpPr>
              <p:cNvPr id="19543" name="Freeform 163"/>
              <p:cNvSpPr>
                <a:spLocks/>
              </p:cNvSpPr>
              <p:nvPr/>
            </p:nvSpPr>
            <p:spPr bwMode="auto">
              <a:xfrm>
                <a:off x="3151" y="709"/>
                <a:ext cx="590" cy="272"/>
              </a:xfrm>
              <a:custGeom>
                <a:avLst/>
                <a:gdLst>
                  <a:gd name="T0" fmla="*/ 0 w 590"/>
                  <a:gd name="T1" fmla="*/ 0 h 272"/>
                  <a:gd name="T2" fmla="*/ 318 w 590"/>
                  <a:gd name="T3" fmla="*/ 272 h 272"/>
                  <a:gd name="T4" fmla="*/ 590 w 590"/>
                  <a:gd name="T5" fmla="*/ 0 h 272"/>
                  <a:gd name="T6" fmla="*/ 0 w 590"/>
                  <a:gd name="T7" fmla="*/ 0 h 272"/>
                  <a:gd name="T8" fmla="*/ 0 60000 65536"/>
                  <a:gd name="T9" fmla="*/ 0 60000 65536"/>
                  <a:gd name="T10" fmla="*/ 0 60000 65536"/>
                  <a:gd name="T11" fmla="*/ 0 60000 65536"/>
                  <a:gd name="T12" fmla="*/ 0 w 590"/>
                  <a:gd name="T13" fmla="*/ 0 h 272"/>
                  <a:gd name="T14" fmla="*/ 590 w 590"/>
                  <a:gd name="T15" fmla="*/ 272 h 272"/>
                </a:gdLst>
                <a:ahLst/>
                <a:cxnLst>
                  <a:cxn ang="T8">
                    <a:pos x="T0" y="T1"/>
                  </a:cxn>
                  <a:cxn ang="T9">
                    <a:pos x="T2" y="T3"/>
                  </a:cxn>
                  <a:cxn ang="T10">
                    <a:pos x="T4" y="T5"/>
                  </a:cxn>
                  <a:cxn ang="T11">
                    <a:pos x="T6" y="T7"/>
                  </a:cxn>
                </a:cxnLst>
                <a:rect l="T12" t="T13" r="T14" b="T15"/>
                <a:pathLst>
                  <a:path w="590" h="272">
                    <a:moveTo>
                      <a:pt x="0" y="0"/>
                    </a:moveTo>
                    <a:lnTo>
                      <a:pt x="318" y="272"/>
                    </a:lnTo>
                    <a:lnTo>
                      <a:pt x="590" y="0"/>
                    </a:lnTo>
                    <a:lnTo>
                      <a:pt x="0" y="0"/>
                    </a:lnTo>
                    <a:close/>
                  </a:path>
                </a:pathLst>
              </a:custGeom>
              <a:solidFill>
                <a:srgbClr val="FFFFDD"/>
              </a:solidFill>
              <a:ln w="9525">
                <a:solidFill>
                  <a:schemeClr val="bg2"/>
                </a:solidFill>
                <a:round/>
                <a:headEnd/>
                <a:tailEnd/>
              </a:ln>
            </p:spPr>
            <p:txBody>
              <a:bodyPr wrap="none" anchor="ctr"/>
              <a:lstStyle/>
              <a:p>
                <a:endParaRPr lang="en-US" sz="1300"/>
              </a:p>
            </p:txBody>
          </p:sp>
        </p:grpSp>
        <p:grpSp>
          <p:nvGrpSpPr>
            <p:cNvPr id="8" name="Group 164"/>
            <p:cNvGrpSpPr>
              <a:grpSpLocks/>
            </p:cNvGrpSpPr>
            <p:nvPr/>
          </p:nvGrpSpPr>
          <p:grpSpPr bwMode="auto">
            <a:xfrm>
              <a:off x="2869" y="2293"/>
              <a:ext cx="210" cy="120"/>
              <a:chOff x="2744" y="3385"/>
              <a:chExt cx="480" cy="333"/>
            </a:xfrm>
          </p:grpSpPr>
          <p:sp>
            <p:nvSpPr>
              <p:cNvPr id="19535" name="Rectangle 165"/>
              <p:cNvSpPr>
                <a:spLocks noChangeArrowheads="1"/>
              </p:cNvSpPr>
              <p:nvPr/>
            </p:nvSpPr>
            <p:spPr bwMode="auto">
              <a:xfrm>
                <a:off x="2744" y="3385"/>
                <a:ext cx="480" cy="333"/>
              </a:xfrm>
              <a:prstGeom prst="rect">
                <a:avLst/>
              </a:prstGeom>
              <a:gradFill rotWithShape="1">
                <a:gsLst>
                  <a:gs pos="0">
                    <a:schemeClr val="bg1"/>
                  </a:gs>
                  <a:gs pos="100000">
                    <a:srgbClr val="DDE5EB"/>
                  </a:gs>
                </a:gsLst>
                <a:lin ang="2700000" scaled="1"/>
              </a:gradFill>
              <a:ln w="9525">
                <a:solidFill>
                  <a:schemeClr val="bg2"/>
                </a:solidFill>
                <a:miter lim="800000"/>
                <a:headEnd/>
                <a:tailEnd/>
              </a:ln>
            </p:spPr>
            <p:txBody>
              <a:bodyPr wrap="none" anchor="ctr"/>
              <a:lstStyle/>
              <a:p>
                <a:pPr algn="ctr"/>
                <a:endParaRPr lang="en-US" sz="1300">
                  <a:cs typeface="Times New Roman" pitchFamily="18" charset="0"/>
                </a:endParaRPr>
              </a:p>
            </p:txBody>
          </p:sp>
          <p:sp>
            <p:nvSpPr>
              <p:cNvPr id="19536" name="Rectangle 166"/>
              <p:cNvSpPr>
                <a:spLocks noChangeArrowheads="1"/>
              </p:cNvSpPr>
              <p:nvPr/>
            </p:nvSpPr>
            <p:spPr bwMode="auto">
              <a:xfrm>
                <a:off x="3061" y="3430"/>
                <a:ext cx="92" cy="90"/>
              </a:xfrm>
              <a:prstGeom prst="rect">
                <a:avLst/>
              </a:prstGeom>
              <a:solidFill>
                <a:srgbClr val="FF9933"/>
              </a:solidFill>
              <a:ln w="9525">
                <a:solidFill>
                  <a:schemeClr val="bg2"/>
                </a:solidFill>
                <a:miter lim="800000"/>
                <a:headEnd/>
                <a:tailEnd/>
              </a:ln>
            </p:spPr>
            <p:txBody>
              <a:bodyPr wrap="none" anchor="ctr"/>
              <a:lstStyle/>
              <a:p>
                <a:endParaRPr lang="en-US" sz="1300"/>
              </a:p>
            </p:txBody>
          </p:sp>
          <p:sp>
            <p:nvSpPr>
              <p:cNvPr id="19537" name="Line 167"/>
              <p:cNvSpPr>
                <a:spLocks noChangeShapeType="1"/>
              </p:cNvSpPr>
              <p:nvPr/>
            </p:nvSpPr>
            <p:spPr bwMode="auto">
              <a:xfrm>
                <a:off x="2834" y="3521"/>
                <a:ext cx="182" cy="0"/>
              </a:xfrm>
              <a:prstGeom prst="line">
                <a:avLst/>
              </a:prstGeom>
              <a:noFill/>
              <a:ln w="9525">
                <a:solidFill>
                  <a:schemeClr val="bg2"/>
                </a:solidFill>
                <a:round/>
                <a:headEnd/>
                <a:tailEnd/>
              </a:ln>
            </p:spPr>
            <p:txBody>
              <a:bodyPr wrap="none" anchor="ctr"/>
              <a:lstStyle/>
              <a:p>
                <a:endParaRPr lang="en-US" sz="1300"/>
              </a:p>
            </p:txBody>
          </p:sp>
          <p:sp>
            <p:nvSpPr>
              <p:cNvPr id="19538" name="Line 168"/>
              <p:cNvSpPr>
                <a:spLocks noChangeShapeType="1"/>
              </p:cNvSpPr>
              <p:nvPr/>
            </p:nvSpPr>
            <p:spPr bwMode="auto">
              <a:xfrm>
                <a:off x="2834" y="3566"/>
                <a:ext cx="182" cy="0"/>
              </a:xfrm>
              <a:prstGeom prst="line">
                <a:avLst/>
              </a:prstGeom>
              <a:noFill/>
              <a:ln w="9525">
                <a:solidFill>
                  <a:schemeClr val="bg2"/>
                </a:solidFill>
                <a:round/>
                <a:headEnd/>
                <a:tailEnd/>
              </a:ln>
            </p:spPr>
            <p:txBody>
              <a:bodyPr wrap="none" anchor="ctr"/>
              <a:lstStyle/>
              <a:p>
                <a:endParaRPr lang="en-US" sz="1300"/>
              </a:p>
            </p:txBody>
          </p:sp>
          <p:sp>
            <p:nvSpPr>
              <p:cNvPr id="19539" name="Line 169"/>
              <p:cNvSpPr>
                <a:spLocks noChangeShapeType="1"/>
              </p:cNvSpPr>
              <p:nvPr/>
            </p:nvSpPr>
            <p:spPr bwMode="auto">
              <a:xfrm>
                <a:off x="2834" y="3611"/>
                <a:ext cx="182" cy="0"/>
              </a:xfrm>
              <a:prstGeom prst="line">
                <a:avLst/>
              </a:prstGeom>
              <a:noFill/>
              <a:ln w="9525">
                <a:solidFill>
                  <a:schemeClr val="bg2"/>
                </a:solidFill>
                <a:round/>
                <a:headEnd/>
                <a:tailEnd/>
              </a:ln>
            </p:spPr>
            <p:txBody>
              <a:bodyPr wrap="none" anchor="ctr"/>
              <a:lstStyle/>
              <a:p>
                <a:endParaRPr lang="en-US" sz="1300"/>
              </a:p>
            </p:txBody>
          </p:sp>
        </p:grpSp>
        <p:pic>
          <p:nvPicPr>
            <p:cNvPr id="19527" name="Picture 170"/>
            <p:cNvPicPr>
              <a:picLocks noChangeAspect="1" noChangeArrowheads="1"/>
            </p:cNvPicPr>
            <p:nvPr/>
          </p:nvPicPr>
          <p:blipFill>
            <a:blip r:embed="rId3"/>
            <a:srcRect l="35547" t="31567" r="62044" b="64355"/>
            <a:stretch>
              <a:fillRect/>
            </a:stretch>
          </p:blipFill>
          <p:spPr bwMode="auto">
            <a:xfrm>
              <a:off x="1813" y="2262"/>
              <a:ext cx="144" cy="195"/>
            </a:xfrm>
            <a:prstGeom prst="rect">
              <a:avLst/>
            </a:prstGeom>
            <a:noFill/>
            <a:ln w="9525">
              <a:noFill/>
              <a:miter lim="800000"/>
              <a:headEnd/>
              <a:tailEnd/>
            </a:ln>
          </p:spPr>
        </p:pic>
        <p:pic>
          <p:nvPicPr>
            <p:cNvPr id="19528" name="Picture 171"/>
            <p:cNvPicPr>
              <a:picLocks noChangeAspect="1" noChangeArrowheads="1"/>
            </p:cNvPicPr>
            <p:nvPr/>
          </p:nvPicPr>
          <p:blipFill>
            <a:blip r:embed="rId4"/>
            <a:srcRect/>
            <a:stretch>
              <a:fillRect/>
            </a:stretch>
          </p:blipFill>
          <p:spPr bwMode="auto">
            <a:xfrm>
              <a:off x="3560" y="2294"/>
              <a:ext cx="276" cy="82"/>
            </a:xfrm>
            <a:prstGeom prst="rect">
              <a:avLst/>
            </a:prstGeom>
            <a:noFill/>
            <a:ln w="9525">
              <a:noFill/>
              <a:miter lim="800000"/>
              <a:headEnd/>
              <a:tailEnd/>
            </a:ln>
          </p:spPr>
        </p:pic>
        <p:pic>
          <p:nvPicPr>
            <p:cNvPr id="19529" name="Picture 172" descr="Magaxine"/>
            <p:cNvPicPr>
              <a:picLocks noChangeAspect="1" noChangeArrowheads="1"/>
            </p:cNvPicPr>
            <p:nvPr/>
          </p:nvPicPr>
          <p:blipFill>
            <a:blip r:embed="rId5"/>
            <a:srcRect l="16495" t="18654" r="13634" b="14095"/>
            <a:stretch>
              <a:fillRect/>
            </a:stretch>
          </p:blipFill>
          <p:spPr bwMode="auto">
            <a:xfrm>
              <a:off x="3200" y="2272"/>
              <a:ext cx="210" cy="187"/>
            </a:xfrm>
            <a:prstGeom prst="rect">
              <a:avLst/>
            </a:prstGeom>
            <a:noFill/>
            <a:ln w="9525">
              <a:noFill/>
              <a:miter lim="800000"/>
              <a:headEnd/>
              <a:tailEnd/>
            </a:ln>
          </p:spPr>
        </p:pic>
        <p:pic>
          <p:nvPicPr>
            <p:cNvPr id="19530" name="Picture 173"/>
            <p:cNvPicPr>
              <a:picLocks noChangeAspect="1" noChangeArrowheads="1"/>
            </p:cNvPicPr>
            <p:nvPr/>
          </p:nvPicPr>
          <p:blipFill>
            <a:blip r:embed="rId6"/>
            <a:srcRect/>
            <a:stretch>
              <a:fillRect/>
            </a:stretch>
          </p:blipFill>
          <p:spPr bwMode="auto">
            <a:xfrm>
              <a:off x="2118" y="2278"/>
              <a:ext cx="238" cy="179"/>
            </a:xfrm>
            <a:prstGeom prst="rect">
              <a:avLst/>
            </a:prstGeom>
            <a:noFill/>
            <a:ln w="9525">
              <a:solidFill>
                <a:schemeClr val="bg2"/>
              </a:solidFill>
              <a:miter lim="800000"/>
              <a:headEnd/>
              <a:tailEnd/>
            </a:ln>
          </p:spPr>
        </p:pic>
        <p:pic>
          <p:nvPicPr>
            <p:cNvPr id="19531" name="Picture 174" descr="newuserform"/>
            <p:cNvPicPr>
              <a:picLocks noChangeAspect="1" noChangeArrowheads="1"/>
            </p:cNvPicPr>
            <p:nvPr/>
          </p:nvPicPr>
          <p:blipFill>
            <a:blip r:embed="rId7"/>
            <a:srcRect/>
            <a:stretch>
              <a:fillRect/>
            </a:stretch>
          </p:blipFill>
          <p:spPr bwMode="auto">
            <a:xfrm>
              <a:off x="2526" y="2286"/>
              <a:ext cx="166" cy="187"/>
            </a:xfrm>
            <a:prstGeom prst="rect">
              <a:avLst/>
            </a:prstGeom>
            <a:noFill/>
            <a:ln w="9525">
              <a:noFill/>
              <a:miter lim="800000"/>
              <a:headEnd/>
              <a:tailEnd/>
            </a:ln>
          </p:spPr>
        </p:pic>
        <p:pic>
          <p:nvPicPr>
            <p:cNvPr id="19532" name="Picture 175" descr="snaps_nice_outlook__icon">
              <a:hlinkClick r:id="rId8"/>
            </p:cNvPr>
            <p:cNvPicPr>
              <a:picLocks noChangeAspect="1" noChangeArrowheads="1"/>
            </p:cNvPicPr>
            <p:nvPr/>
          </p:nvPicPr>
          <p:blipFill>
            <a:blip r:embed="rId9"/>
            <a:srcRect/>
            <a:stretch>
              <a:fillRect/>
            </a:stretch>
          </p:blipFill>
          <p:spPr bwMode="auto">
            <a:xfrm>
              <a:off x="1413" y="2264"/>
              <a:ext cx="177" cy="177"/>
            </a:xfrm>
            <a:prstGeom prst="rect">
              <a:avLst/>
            </a:prstGeom>
            <a:noFill/>
            <a:ln w="9525">
              <a:noFill/>
              <a:miter lim="800000"/>
              <a:headEnd/>
              <a:tailEnd/>
            </a:ln>
          </p:spPr>
        </p:pic>
        <p:cxnSp>
          <p:nvCxnSpPr>
            <p:cNvPr id="19533" name="AutoShape 176"/>
            <p:cNvCxnSpPr>
              <a:cxnSpLocks noChangeShapeType="1"/>
              <a:stCxn id="19554" idx="2"/>
              <a:endCxn id="19553" idx="1"/>
            </p:cNvCxnSpPr>
            <p:nvPr/>
          </p:nvCxnSpPr>
          <p:spPr bwMode="auto">
            <a:xfrm rot="10800000" flipH="1" flipV="1">
              <a:off x="4386" y="2680"/>
              <a:ext cx="179" cy="101"/>
            </a:xfrm>
            <a:prstGeom prst="straightConnector1">
              <a:avLst/>
            </a:prstGeom>
            <a:noFill/>
            <a:ln w="9525">
              <a:solidFill>
                <a:schemeClr val="tx1"/>
              </a:solidFill>
              <a:round/>
              <a:headEnd/>
              <a:tailEnd/>
            </a:ln>
          </p:spPr>
        </p:cxnSp>
        <p:sp>
          <p:nvSpPr>
            <p:cNvPr id="19534" name="Rectangle 177"/>
            <p:cNvSpPr>
              <a:spLocks noChangeArrowheads="1"/>
            </p:cNvSpPr>
            <p:nvPr/>
          </p:nvSpPr>
          <p:spPr bwMode="auto">
            <a:xfrm>
              <a:off x="697" y="2044"/>
              <a:ext cx="1646" cy="720"/>
            </a:xfrm>
            <a:prstGeom prst="rect">
              <a:avLst/>
            </a:prstGeom>
            <a:noFill/>
            <a:ln w="9525">
              <a:noFill/>
              <a:miter lim="800000"/>
              <a:headEnd/>
              <a:tailEnd/>
            </a:ln>
          </p:spPr>
          <p:txBody>
            <a:bodyPr wrap="none" anchor="ctr"/>
            <a:lstStyle/>
            <a:p>
              <a:endParaRPr lang="en-US" sz="1300"/>
            </a:p>
          </p:txBody>
        </p:sp>
      </p:grpSp>
      <p:grpSp>
        <p:nvGrpSpPr>
          <p:cNvPr id="9" name="Group 178"/>
          <p:cNvGrpSpPr>
            <a:grpSpLocks/>
          </p:cNvGrpSpPr>
          <p:nvPr/>
        </p:nvGrpSpPr>
        <p:grpSpPr bwMode="auto">
          <a:xfrm>
            <a:off x="1366838" y="2386014"/>
            <a:ext cx="7453312" cy="979487"/>
            <a:chOff x="980" y="2207"/>
            <a:chExt cx="4695" cy="617"/>
          </a:xfrm>
        </p:grpSpPr>
        <p:grpSp>
          <p:nvGrpSpPr>
            <p:cNvPr id="10" name="Group 179"/>
            <p:cNvGrpSpPr>
              <a:grpSpLocks/>
            </p:cNvGrpSpPr>
            <p:nvPr/>
          </p:nvGrpSpPr>
          <p:grpSpPr bwMode="auto">
            <a:xfrm>
              <a:off x="980" y="2207"/>
              <a:ext cx="4695" cy="617"/>
              <a:chOff x="1004" y="1907"/>
              <a:chExt cx="4695" cy="617"/>
            </a:xfrm>
          </p:grpSpPr>
          <p:sp>
            <p:nvSpPr>
              <p:cNvPr id="19520" name="Text Box 180"/>
              <p:cNvSpPr txBox="1">
                <a:spLocks noChangeArrowheads="1"/>
              </p:cNvSpPr>
              <p:nvPr/>
            </p:nvSpPr>
            <p:spPr bwMode="auto">
              <a:xfrm>
                <a:off x="4600" y="1907"/>
                <a:ext cx="1099" cy="61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Event-based, multi-step, multi-channel automation</a:t>
                </a:r>
              </a:p>
            </p:txBody>
          </p:sp>
          <p:sp>
            <p:nvSpPr>
              <p:cNvPr id="19521" name="Rectangle 181"/>
              <p:cNvSpPr>
                <a:spLocks noChangeArrowheads="1"/>
              </p:cNvSpPr>
              <p:nvPr/>
            </p:nvSpPr>
            <p:spPr bwMode="auto">
              <a:xfrm>
                <a:off x="1004" y="2010"/>
                <a:ext cx="3241" cy="264"/>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Marketing Automation</a:t>
                </a:r>
              </a:p>
            </p:txBody>
          </p:sp>
          <p:cxnSp>
            <p:nvCxnSpPr>
              <p:cNvPr id="19522" name="AutoShape 182"/>
              <p:cNvCxnSpPr>
                <a:cxnSpLocks noChangeShapeType="1"/>
                <a:stCxn id="19521" idx="3"/>
                <a:endCxn id="19520" idx="1"/>
              </p:cNvCxnSpPr>
              <p:nvPr/>
            </p:nvCxnSpPr>
            <p:spPr bwMode="auto">
              <a:xfrm>
                <a:off x="4245" y="2142"/>
                <a:ext cx="355" cy="73"/>
              </a:xfrm>
              <a:prstGeom prst="straightConnector1">
                <a:avLst/>
              </a:prstGeom>
              <a:noFill/>
              <a:ln w="9525">
                <a:solidFill>
                  <a:schemeClr val="tx1"/>
                </a:solidFill>
                <a:round/>
                <a:headEnd/>
                <a:tailEnd/>
              </a:ln>
            </p:spPr>
          </p:cxnSp>
        </p:grpSp>
        <p:grpSp>
          <p:nvGrpSpPr>
            <p:cNvPr id="11" name="Group 183"/>
            <p:cNvGrpSpPr>
              <a:grpSpLocks/>
            </p:cNvGrpSpPr>
            <p:nvPr/>
          </p:nvGrpSpPr>
          <p:grpSpPr bwMode="auto">
            <a:xfrm>
              <a:off x="1240" y="2298"/>
              <a:ext cx="396" cy="282"/>
              <a:chOff x="2412" y="1694"/>
              <a:chExt cx="725" cy="508"/>
            </a:xfrm>
          </p:grpSpPr>
          <p:sp>
            <p:nvSpPr>
              <p:cNvPr id="19479" name="AutoShape 184"/>
              <p:cNvSpPr>
                <a:spLocks noChangeAspect="1" noChangeArrowheads="1" noTextEdit="1"/>
              </p:cNvSpPr>
              <p:nvPr/>
            </p:nvSpPr>
            <p:spPr bwMode="auto">
              <a:xfrm>
                <a:off x="2412" y="1694"/>
                <a:ext cx="725" cy="508"/>
              </a:xfrm>
              <a:prstGeom prst="rect">
                <a:avLst/>
              </a:prstGeom>
              <a:noFill/>
              <a:ln w="9525">
                <a:noFill/>
                <a:miter lim="800000"/>
                <a:headEnd/>
                <a:tailEnd/>
              </a:ln>
            </p:spPr>
            <p:txBody>
              <a:bodyPr/>
              <a:lstStyle/>
              <a:p>
                <a:endParaRPr lang="en-US"/>
              </a:p>
            </p:txBody>
          </p:sp>
          <p:sp>
            <p:nvSpPr>
              <p:cNvPr id="19480" name="Freeform 185"/>
              <p:cNvSpPr>
                <a:spLocks/>
              </p:cNvSpPr>
              <p:nvPr/>
            </p:nvSpPr>
            <p:spPr bwMode="auto">
              <a:xfrm>
                <a:off x="2843" y="1764"/>
                <a:ext cx="224" cy="302"/>
              </a:xfrm>
              <a:custGeom>
                <a:avLst/>
                <a:gdLst>
                  <a:gd name="T0" fmla="*/ 0 w 1222"/>
                  <a:gd name="T1" fmla="*/ 0 h 1644"/>
                  <a:gd name="T2" fmla="*/ 0 w 1222"/>
                  <a:gd name="T3" fmla="*/ 0 h 1644"/>
                  <a:gd name="T4" fmla="*/ 0 w 1222"/>
                  <a:gd name="T5" fmla="*/ 0 h 1644"/>
                  <a:gd name="T6" fmla="*/ 0 w 1222"/>
                  <a:gd name="T7" fmla="*/ 0 h 1644"/>
                  <a:gd name="T8" fmla="*/ 0 w 1222"/>
                  <a:gd name="T9" fmla="*/ 0 h 1644"/>
                  <a:gd name="T10" fmla="*/ 0 w 1222"/>
                  <a:gd name="T11" fmla="*/ 0 h 1644"/>
                  <a:gd name="T12" fmla="*/ 0 w 1222"/>
                  <a:gd name="T13" fmla="*/ 0 h 1644"/>
                  <a:gd name="T14" fmla="*/ 0 w 1222"/>
                  <a:gd name="T15" fmla="*/ 0 h 1644"/>
                  <a:gd name="T16" fmla="*/ 0 w 1222"/>
                  <a:gd name="T17" fmla="*/ 0 h 1644"/>
                  <a:gd name="T18" fmla="*/ 0 w 1222"/>
                  <a:gd name="T19" fmla="*/ 0 h 1644"/>
                  <a:gd name="T20" fmla="*/ 0 w 1222"/>
                  <a:gd name="T21" fmla="*/ 0 h 1644"/>
                  <a:gd name="T22" fmla="*/ 0 w 1222"/>
                  <a:gd name="T23" fmla="*/ 0 h 1644"/>
                  <a:gd name="T24" fmla="*/ 0 w 1222"/>
                  <a:gd name="T25" fmla="*/ 0 h 1644"/>
                  <a:gd name="T26" fmla="*/ 0 w 1222"/>
                  <a:gd name="T27" fmla="*/ 0 h 1644"/>
                  <a:gd name="T28" fmla="*/ 0 w 1222"/>
                  <a:gd name="T29" fmla="*/ 0 h 1644"/>
                  <a:gd name="T30" fmla="*/ 0 w 1222"/>
                  <a:gd name="T31" fmla="*/ 0 h 1644"/>
                  <a:gd name="T32" fmla="*/ 0 w 1222"/>
                  <a:gd name="T33" fmla="*/ 0 h 1644"/>
                  <a:gd name="T34" fmla="*/ 0 w 1222"/>
                  <a:gd name="T35" fmla="*/ 0 h 1644"/>
                  <a:gd name="T36" fmla="*/ 0 w 1222"/>
                  <a:gd name="T37" fmla="*/ 0 h 1644"/>
                  <a:gd name="T38" fmla="*/ 0 w 1222"/>
                  <a:gd name="T39" fmla="*/ 0 h 1644"/>
                  <a:gd name="T40" fmla="*/ 0 w 1222"/>
                  <a:gd name="T41" fmla="*/ 0 h 1644"/>
                  <a:gd name="T42" fmla="*/ 0 w 1222"/>
                  <a:gd name="T43" fmla="*/ 0 h 1644"/>
                  <a:gd name="T44" fmla="*/ 0 w 1222"/>
                  <a:gd name="T45" fmla="*/ 0 h 1644"/>
                  <a:gd name="T46" fmla="*/ 0 w 1222"/>
                  <a:gd name="T47" fmla="*/ 0 h 1644"/>
                  <a:gd name="T48" fmla="*/ 0 w 1222"/>
                  <a:gd name="T49" fmla="*/ 0 h 1644"/>
                  <a:gd name="T50" fmla="*/ 0 w 1222"/>
                  <a:gd name="T51" fmla="*/ 0 h 1644"/>
                  <a:gd name="T52" fmla="*/ 0 w 1222"/>
                  <a:gd name="T53" fmla="*/ 0 h 1644"/>
                  <a:gd name="T54" fmla="*/ 0 w 1222"/>
                  <a:gd name="T55" fmla="*/ 0 h 1644"/>
                  <a:gd name="T56" fmla="*/ 0 w 1222"/>
                  <a:gd name="T57" fmla="*/ 0 h 1644"/>
                  <a:gd name="T58" fmla="*/ 0 w 1222"/>
                  <a:gd name="T59" fmla="*/ 0 h 1644"/>
                  <a:gd name="T60" fmla="*/ 0 w 1222"/>
                  <a:gd name="T61" fmla="*/ 0 h 1644"/>
                  <a:gd name="T62" fmla="*/ 0 w 1222"/>
                  <a:gd name="T63" fmla="*/ 0 h 1644"/>
                  <a:gd name="T64" fmla="*/ 0 w 1222"/>
                  <a:gd name="T65" fmla="*/ 0 h 1644"/>
                  <a:gd name="T66" fmla="*/ 0 w 1222"/>
                  <a:gd name="T67" fmla="*/ 0 h 1644"/>
                  <a:gd name="T68" fmla="*/ 0 w 1222"/>
                  <a:gd name="T69" fmla="*/ 0 h 1644"/>
                  <a:gd name="T70" fmla="*/ 0 w 1222"/>
                  <a:gd name="T71" fmla="*/ 0 h 1644"/>
                  <a:gd name="T72" fmla="*/ 0 w 1222"/>
                  <a:gd name="T73" fmla="*/ 0 h 1644"/>
                  <a:gd name="T74" fmla="*/ 0 w 1222"/>
                  <a:gd name="T75" fmla="*/ 0 h 1644"/>
                  <a:gd name="T76" fmla="*/ 0 w 1222"/>
                  <a:gd name="T77" fmla="*/ 0 h 1644"/>
                  <a:gd name="T78" fmla="*/ 0 w 1222"/>
                  <a:gd name="T79" fmla="*/ 0 h 1644"/>
                  <a:gd name="T80" fmla="*/ 0 w 1222"/>
                  <a:gd name="T81" fmla="*/ 0 h 1644"/>
                  <a:gd name="T82" fmla="*/ 0 w 1222"/>
                  <a:gd name="T83" fmla="*/ 0 h 1644"/>
                  <a:gd name="T84" fmla="*/ 0 w 1222"/>
                  <a:gd name="T85" fmla="*/ 0 h 1644"/>
                  <a:gd name="T86" fmla="*/ 0 w 1222"/>
                  <a:gd name="T87" fmla="*/ 0 h 1644"/>
                  <a:gd name="T88" fmla="*/ 0 w 1222"/>
                  <a:gd name="T89" fmla="*/ 0 h 1644"/>
                  <a:gd name="T90" fmla="*/ 0 w 1222"/>
                  <a:gd name="T91" fmla="*/ 0 h 1644"/>
                  <a:gd name="T92" fmla="*/ 0 w 1222"/>
                  <a:gd name="T93" fmla="*/ 0 h 1644"/>
                  <a:gd name="T94" fmla="*/ 0 w 1222"/>
                  <a:gd name="T95" fmla="*/ 0 h 1644"/>
                  <a:gd name="T96" fmla="*/ 0 w 1222"/>
                  <a:gd name="T97" fmla="*/ 0 h 1644"/>
                  <a:gd name="T98" fmla="*/ 0 w 1222"/>
                  <a:gd name="T99" fmla="*/ 0 h 1644"/>
                  <a:gd name="T100" fmla="*/ 0 w 1222"/>
                  <a:gd name="T101" fmla="*/ 0 h 1644"/>
                  <a:gd name="T102" fmla="*/ 0 w 1222"/>
                  <a:gd name="T103" fmla="*/ 0 h 1644"/>
                  <a:gd name="T104" fmla="*/ 0 w 1222"/>
                  <a:gd name="T105" fmla="*/ 0 h 1644"/>
                  <a:gd name="T106" fmla="*/ 0 w 1222"/>
                  <a:gd name="T107" fmla="*/ 0 h 16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22"/>
                  <a:gd name="T163" fmla="*/ 0 h 1644"/>
                  <a:gd name="T164" fmla="*/ 1222 w 1222"/>
                  <a:gd name="T165" fmla="*/ 1644 h 16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22" h="1644">
                    <a:moveTo>
                      <a:pt x="1100" y="399"/>
                    </a:moveTo>
                    <a:lnTo>
                      <a:pt x="1088" y="382"/>
                    </a:lnTo>
                    <a:lnTo>
                      <a:pt x="1078" y="365"/>
                    </a:lnTo>
                    <a:lnTo>
                      <a:pt x="1066" y="348"/>
                    </a:lnTo>
                    <a:lnTo>
                      <a:pt x="1053" y="332"/>
                    </a:lnTo>
                    <a:lnTo>
                      <a:pt x="1041" y="316"/>
                    </a:lnTo>
                    <a:lnTo>
                      <a:pt x="1028" y="300"/>
                    </a:lnTo>
                    <a:lnTo>
                      <a:pt x="1015" y="286"/>
                    </a:lnTo>
                    <a:lnTo>
                      <a:pt x="1002" y="270"/>
                    </a:lnTo>
                    <a:lnTo>
                      <a:pt x="975" y="241"/>
                    </a:lnTo>
                    <a:lnTo>
                      <a:pt x="946" y="214"/>
                    </a:lnTo>
                    <a:lnTo>
                      <a:pt x="916" y="189"/>
                    </a:lnTo>
                    <a:lnTo>
                      <a:pt x="885" y="164"/>
                    </a:lnTo>
                    <a:lnTo>
                      <a:pt x="877" y="159"/>
                    </a:lnTo>
                    <a:lnTo>
                      <a:pt x="869" y="153"/>
                    </a:lnTo>
                    <a:lnTo>
                      <a:pt x="861" y="147"/>
                    </a:lnTo>
                    <a:lnTo>
                      <a:pt x="853" y="142"/>
                    </a:lnTo>
                    <a:lnTo>
                      <a:pt x="844" y="137"/>
                    </a:lnTo>
                    <a:lnTo>
                      <a:pt x="836" y="132"/>
                    </a:lnTo>
                    <a:lnTo>
                      <a:pt x="828" y="127"/>
                    </a:lnTo>
                    <a:lnTo>
                      <a:pt x="819" y="121"/>
                    </a:lnTo>
                    <a:lnTo>
                      <a:pt x="812" y="116"/>
                    </a:lnTo>
                    <a:lnTo>
                      <a:pt x="804" y="111"/>
                    </a:lnTo>
                    <a:lnTo>
                      <a:pt x="787" y="102"/>
                    </a:lnTo>
                    <a:lnTo>
                      <a:pt x="770" y="93"/>
                    </a:lnTo>
                    <a:lnTo>
                      <a:pt x="752" y="85"/>
                    </a:lnTo>
                    <a:lnTo>
                      <a:pt x="735" y="76"/>
                    </a:lnTo>
                    <a:lnTo>
                      <a:pt x="716" y="68"/>
                    </a:lnTo>
                    <a:lnTo>
                      <a:pt x="699" y="61"/>
                    </a:lnTo>
                    <a:lnTo>
                      <a:pt x="681" y="54"/>
                    </a:lnTo>
                    <a:lnTo>
                      <a:pt x="663" y="47"/>
                    </a:lnTo>
                    <a:lnTo>
                      <a:pt x="645" y="42"/>
                    </a:lnTo>
                    <a:lnTo>
                      <a:pt x="626" y="35"/>
                    </a:lnTo>
                    <a:lnTo>
                      <a:pt x="608" y="30"/>
                    </a:lnTo>
                    <a:lnTo>
                      <a:pt x="590" y="25"/>
                    </a:lnTo>
                    <a:lnTo>
                      <a:pt x="570" y="21"/>
                    </a:lnTo>
                    <a:lnTo>
                      <a:pt x="532" y="13"/>
                    </a:lnTo>
                    <a:lnTo>
                      <a:pt x="495" y="8"/>
                    </a:lnTo>
                    <a:lnTo>
                      <a:pt x="457" y="3"/>
                    </a:lnTo>
                    <a:lnTo>
                      <a:pt x="380" y="0"/>
                    </a:lnTo>
                    <a:lnTo>
                      <a:pt x="303" y="4"/>
                    </a:lnTo>
                    <a:lnTo>
                      <a:pt x="225" y="16"/>
                    </a:lnTo>
                    <a:lnTo>
                      <a:pt x="187" y="24"/>
                    </a:lnTo>
                    <a:lnTo>
                      <a:pt x="149" y="34"/>
                    </a:lnTo>
                    <a:lnTo>
                      <a:pt x="130" y="41"/>
                    </a:lnTo>
                    <a:lnTo>
                      <a:pt x="111" y="47"/>
                    </a:lnTo>
                    <a:lnTo>
                      <a:pt x="93" y="54"/>
                    </a:lnTo>
                    <a:lnTo>
                      <a:pt x="74" y="60"/>
                    </a:lnTo>
                    <a:lnTo>
                      <a:pt x="55" y="68"/>
                    </a:lnTo>
                    <a:lnTo>
                      <a:pt x="37" y="76"/>
                    </a:lnTo>
                    <a:lnTo>
                      <a:pt x="19" y="85"/>
                    </a:lnTo>
                    <a:lnTo>
                      <a:pt x="0" y="94"/>
                    </a:lnTo>
                    <a:lnTo>
                      <a:pt x="177" y="494"/>
                    </a:lnTo>
                    <a:lnTo>
                      <a:pt x="186" y="489"/>
                    </a:lnTo>
                    <a:lnTo>
                      <a:pt x="193" y="484"/>
                    </a:lnTo>
                    <a:lnTo>
                      <a:pt x="212" y="475"/>
                    </a:lnTo>
                    <a:lnTo>
                      <a:pt x="230" y="465"/>
                    </a:lnTo>
                    <a:lnTo>
                      <a:pt x="250" y="459"/>
                    </a:lnTo>
                    <a:lnTo>
                      <a:pt x="268" y="452"/>
                    </a:lnTo>
                    <a:lnTo>
                      <a:pt x="287" y="447"/>
                    </a:lnTo>
                    <a:lnTo>
                      <a:pt x="325" y="439"/>
                    </a:lnTo>
                    <a:lnTo>
                      <a:pt x="363" y="435"/>
                    </a:lnTo>
                    <a:lnTo>
                      <a:pt x="402" y="434"/>
                    </a:lnTo>
                    <a:lnTo>
                      <a:pt x="476" y="446"/>
                    </a:lnTo>
                    <a:lnTo>
                      <a:pt x="513" y="456"/>
                    </a:lnTo>
                    <a:lnTo>
                      <a:pt x="531" y="463"/>
                    </a:lnTo>
                    <a:lnTo>
                      <a:pt x="549" y="471"/>
                    </a:lnTo>
                    <a:lnTo>
                      <a:pt x="566" y="478"/>
                    </a:lnTo>
                    <a:lnTo>
                      <a:pt x="583" y="488"/>
                    </a:lnTo>
                    <a:lnTo>
                      <a:pt x="599" y="498"/>
                    </a:lnTo>
                    <a:lnTo>
                      <a:pt x="608" y="503"/>
                    </a:lnTo>
                    <a:lnTo>
                      <a:pt x="616" y="510"/>
                    </a:lnTo>
                    <a:lnTo>
                      <a:pt x="646" y="533"/>
                    </a:lnTo>
                    <a:lnTo>
                      <a:pt x="675" y="562"/>
                    </a:lnTo>
                    <a:lnTo>
                      <a:pt x="699" y="592"/>
                    </a:lnTo>
                    <a:lnTo>
                      <a:pt x="712" y="609"/>
                    </a:lnTo>
                    <a:lnTo>
                      <a:pt x="723" y="626"/>
                    </a:lnTo>
                    <a:lnTo>
                      <a:pt x="733" y="644"/>
                    </a:lnTo>
                    <a:lnTo>
                      <a:pt x="742" y="662"/>
                    </a:lnTo>
                    <a:lnTo>
                      <a:pt x="758" y="700"/>
                    </a:lnTo>
                    <a:lnTo>
                      <a:pt x="779" y="776"/>
                    </a:lnTo>
                    <a:lnTo>
                      <a:pt x="784" y="854"/>
                    </a:lnTo>
                    <a:lnTo>
                      <a:pt x="780" y="893"/>
                    </a:lnTo>
                    <a:lnTo>
                      <a:pt x="775" y="931"/>
                    </a:lnTo>
                    <a:lnTo>
                      <a:pt x="765" y="967"/>
                    </a:lnTo>
                    <a:lnTo>
                      <a:pt x="750" y="1004"/>
                    </a:lnTo>
                    <a:lnTo>
                      <a:pt x="742" y="1021"/>
                    </a:lnTo>
                    <a:lnTo>
                      <a:pt x="733" y="1039"/>
                    </a:lnTo>
                    <a:lnTo>
                      <a:pt x="723" y="1054"/>
                    </a:lnTo>
                    <a:lnTo>
                      <a:pt x="712" y="1071"/>
                    </a:lnTo>
                    <a:lnTo>
                      <a:pt x="701" y="1087"/>
                    </a:lnTo>
                    <a:lnTo>
                      <a:pt x="689" y="1103"/>
                    </a:lnTo>
                    <a:lnTo>
                      <a:pt x="675" y="1117"/>
                    </a:lnTo>
                    <a:lnTo>
                      <a:pt x="662" y="1131"/>
                    </a:lnTo>
                    <a:lnTo>
                      <a:pt x="630" y="1157"/>
                    </a:lnTo>
                    <a:lnTo>
                      <a:pt x="622" y="1163"/>
                    </a:lnTo>
                    <a:lnTo>
                      <a:pt x="613" y="1169"/>
                    </a:lnTo>
                    <a:lnTo>
                      <a:pt x="606" y="1174"/>
                    </a:lnTo>
                    <a:lnTo>
                      <a:pt x="596" y="1180"/>
                    </a:lnTo>
                    <a:lnTo>
                      <a:pt x="589" y="1185"/>
                    </a:lnTo>
                    <a:lnTo>
                      <a:pt x="579" y="1190"/>
                    </a:lnTo>
                    <a:lnTo>
                      <a:pt x="562" y="1199"/>
                    </a:lnTo>
                    <a:lnTo>
                      <a:pt x="544" y="1207"/>
                    </a:lnTo>
                    <a:lnTo>
                      <a:pt x="527" y="1215"/>
                    </a:lnTo>
                    <a:lnTo>
                      <a:pt x="509" y="1220"/>
                    </a:lnTo>
                    <a:lnTo>
                      <a:pt x="491" y="1225"/>
                    </a:lnTo>
                    <a:lnTo>
                      <a:pt x="454" y="1234"/>
                    </a:lnTo>
                    <a:lnTo>
                      <a:pt x="611" y="1644"/>
                    </a:lnTo>
                    <a:lnTo>
                      <a:pt x="638" y="1636"/>
                    </a:lnTo>
                    <a:lnTo>
                      <a:pt x="665" y="1627"/>
                    </a:lnTo>
                    <a:lnTo>
                      <a:pt x="693" y="1616"/>
                    </a:lnTo>
                    <a:lnTo>
                      <a:pt x="706" y="1611"/>
                    </a:lnTo>
                    <a:lnTo>
                      <a:pt x="719" y="1604"/>
                    </a:lnTo>
                    <a:lnTo>
                      <a:pt x="732" y="1599"/>
                    </a:lnTo>
                    <a:lnTo>
                      <a:pt x="746" y="1593"/>
                    </a:lnTo>
                    <a:lnTo>
                      <a:pt x="759" y="1586"/>
                    </a:lnTo>
                    <a:lnTo>
                      <a:pt x="772" y="1580"/>
                    </a:lnTo>
                    <a:lnTo>
                      <a:pt x="785" y="1573"/>
                    </a:lnTo>
                    <a:lnTo>
                      <a:pt x="798" y="1565"/>
                    </a:lnTo>
                    <a:lnTo>
                      <a:pt x="810" y="1559"/>
                    </a:lnTo>
                    <a:lnTo>
                      <a:pt x="823" y="1551"/>
                    </a:lnTo>
                    <a:lnTo>
                      <a:pt x="832" y="1544"/>
                    </a:lnTo>
                    <a:lnTo>
                      <a:pt x="842" y="1539"/>
                    </a:lnTo>
                    <a:lnTo>
                      <a:pt x="851" y="1533"/>
                    </a:lnTo>
                    <a:lnTo>
                      <a:pt x="860" y="1528"/>
                    </a:lnTo>
                    <a:lnTo>
                      <a:pt x="869" y="1521"/>
                    </a:lnTo>
                    <a:lnTo>
                      <a:pt x="877" y="1515"/>
                    </a:lnTo>
                    <a:lnTo>
                      <a:pt x="886" y="1508"/>
                    </a:lnTo>
                    <a:lnTo>
                      <a:pt x="894" y="1501"/>
                    </a:lnTo>
                    <a:lnTo>
                      <a:pt x="926" y="1475"/>
                    </a:lnTo>
                    <a:lnTo>
                      <a:pt x="959" y="1448"/>
                    </a:lnTo>
                    <a:lnTo>
                      <a:pt x="988" y="1419"/>
                    </a:lnTo>
                    <a:lnTo>
                      <a:pt x="1016" y="1388"/>
                    </a:lnTo>
                    <a:lnTo>
                      <a:pt x="1042" y="1357"/>
                    </a:lnTo>
                    <a:lnTo>
                      <a:pt x="1054" y="1341"/>
                    </a:lnTo>
                    <a:lnTo>
                      <a:pt x="1066" y="1324"/>
                    </a:lnTo>
                    <a:lnTo>
                      <a:pt x="1078" y="1307"/>
                    </a:lnTo>
                    <a:lnTo>
                      <a:pt x="1089" y="1290"/>
                    </a:lnTo>
                    <a:lnTo>
                      <a:pt x="1100" y="1273"/>
                    </a:lnTo>
                    <a:lnTo>
                      <a:pt x="1110" y="1256"/>
                    </a:lnTo>
                    <a:lnTo>
                      <a:pt x="1121" y="1238"/>
                    </a:lnTo>
                    <a:lnTo>
                      <a:pt x="1130" y="1220"/>
                    </a:lnTo>
                    <a:lnTo>
                      <a:pt x="1139" y="1203"/>
                    </a:lnTo>
                    <a:lnTo>
                      <a:pt x="1147" y="1185"/>
                    </a:lnTo>
                    <a:lnTo>
                      <a:pt x="1162" y="1147"/>
                    </a:lnTo>
                    <a:lnTo>
                      <a:pt x="1177" y="1109"/>
                    </a:lnTo>
                    <a:lnTo>
                      <a:pt x="1188" y="1071"/>
                    </a:lnTo>
                    <a:lnTo>
                      <a:pt x="1199" y="1032"/>
                    </a:lnTo>
                    <a:lnTo>
                      <a:pt x="1222" y="873"/>
                    </a:lnTo>
                    <a:lnTo>
                      <a:pt x="1221" y="793"/>
                    </a:lnTo>
                    <a:lnTo>
                      <a:pt x="1213" y="712"/>
                    </a:lnTo>
                    <a:lnTo>
                      <a:pt x="1207" y="671"/>
                    </a:lnTo>
                    <a:lnTo>
                      <a:pt x="1197" y="631"/>
                    </a:lnTo>
                    <a:lnTo>
                      <a:pt x="1186" y="592"/>
                    </a:lnTo>
                    <a:lnTo>
                      <a:pt x="1173" y="553"/>
                    </a:lnTo>
                    <a:lnTo>
                      <a:pt x="1157" y="514"/>
                    </a:lnTo>
                    <a:lnTo>
                      <a:pt x="1149" y="494"/>
                    </a:lnTo>
                    <a:lnTo>
                      <a:pt x="1140" y="475"/>
                    </a:lnTo>
                    <a:lnTo>
                      <a:pt x="1131" y="455"/>
                    </a:lnTo>
                    <a:lnTo>
                      <a:pt x="1121" y="437"/>
                    </a:lnTo>
                    <a:lnTo>
                      <a:pt x="1110" y="418"/>
                    </a:lnTo>
                    <a:lnTo>
                      <a:pt x="1100" y="399"/>
                    </a:lnTo>
                    <a:close/>
                  </a:path>
                </a:pathLst>
              </a:custGeom>
              <a:solidFill>
                <a:schemeClr val="bg2"/>
              </a:solidFill>
              <a:ln w="9525">
                <a:noFill/>
                <a:round/>
                <a:headEnd/>
                <a:tailEnd/>
              </a:ln>
            </p:spPr>
            <p:txBody>
              <a:bodyPr/>
              <a:lstStyle/>
              <a:p>
                <a:endParaRPr lang="en-US"/>
              </a:p>
            </p:txBody>
          </p:sp>
          <p:sp>
            <p:nvSpPr>
              <p:cNvPr id="19481" name="Freeform 186"/>
              <p:cNvSpPr>
                <a:spLocks/>
              </p:cNvSpPr>
              <p:nvPr/>
            </p:nvSpPr>
            <p:spPr bwMode="auto">
              <a:xfrm>
                <a:off x="2762" y="1779"/>
                <a:ext cx="248" cy="291"/>
              </a:xfrm>
              <a:custGeom>
                <a:avLst/>
                <a:gdLst>
                  <a:gd name="T0" fmla="*/ 0 w 1352"/>
                  <a:gd name="T1" fmla="*/ 0 h 1589"/>
                  <a:gd name="T2" fmla="*/ 0 w 1352"/>
                  <a:gd name="T3" fmla="*/ 0 h 1589"/>
                  <a:gd name="T4" fmla="*/ 0 w 1352"/>
                  <a:gd name="T5" fmla="*/ 0 h 1589"/>
                  <a:gd name="T6" fmla="*/ 0 w 1352"/>
                  <a:gd name="T7" fmla="*/ 0 h 1589"/>
                  <a:gd name="T8" fmla="*/ 0 w 1352"/>
                  <a:gd name="T9" fmla="*/ 0 h 1589"/>
                  <a:gd name="T10" fmla="*/ 0 w 1352"/>
                  <a:gd name="T11" fmla="*/ 0 h 1589"/>
                  <a:gd name="T12" fmla="*/ 0 w 1352"/>
                  <a:gd name="T13" fmla="*/ 0 h 1589"/>
                  <a:gd name="T14" fmla="*/ 0 w 1352"/>
                  <a:gd name="T15" fmla="*/ 0 h 1589"/>
                  <a:gd name="T16" fmla="*/ 0 w 1352"/>
                  <a:gd name="T17" fmla="*/ 0 h 1589"/>
                  <a:gd name="T18" fmla="*/ 0 w 1352"/>
                  <a:gd name="T19" fmla="*/ 0 h 1589"/>
                  <a:gd name="T20" fmla="*/ 0 w 1352"/>
                  <a:gd name="T21" fmla="*/ 0 h 1589"/>
                  <a:gd name="T22" fmla="*/ 0 w 1352"/>
                  <a:gd name="T23" fmla="*/ 0 h 1589"/>
                  <a:gd name="T24" fmla="*/ 0 w 1352"/>
                  <a:gd name="T25" fmla="*/ 0 h 1589"/>
                  <a:gd name="T26" fmla="*/ 0 w 1352"/>
                  <a:gd name="T27" fmla="*/ 0 h 1589"/>
                  <a:gd name="T28" fmla="*/ 0 w 1352"/>
                  <a:gd name="T29" fmla="*/ 0 h 1589"/>
                  <a:gd name="T30" fmla="*/ 0 w 1352"/>
                  <a:gd name="T31" fmla="*/ 0 h 1589"/>
                  <a:gd name="T32" fmla="*/ 0 w 1352"/>
                  <a:gd name="T33" fmla="*/ 0 h 1589"/>
                  <a:gd name="T34" fmla="*/ 0 w 1352"/>
                  <a:gd name="T35" fmla="*/ 0 h 1589"/>
                  <a:gd name="T36" fmla="*/ 0 w 1352"/>
                  <a:gd name="T37" fmla="*/ 0 h 1589"/>
                  <a:gd name="T38" fmla="*/ 0 w 1352"/>
                  <a:gd name="T39" fmla="*/ 0 h 1589"/>
                  <a:gd name="T40" fmla="*/ 0 w 1352"/>
                  <a:gd name="T41" fmla="*/ 0 h 1589"/>
                  <a:gd name="T42" fmla="*/ 0 w 1352"/>
                  <a:gd name="T43" fmla="*/ 0 h 1589"/>
                  <a:gd name="T44" fmla="*/ 0 w 1352"/>
                  <a:gd name="T45" fmla="*/ 0 h 1589"/>
                  <a:gd name="T46" fmla="*/ 0 w 1352"/>
                  <a:gd name="T47" fmla="*/ 0 h 1589"/>
                  <a:gd name="T48" fmla="*/ 0 w 1352"/>
                  <a:gd name="T49" fmla="*/ 0 h 1589"/>
                  <a:gd name="T50" fmla="*/ 0 w 1352"/>
                  <a:gd name="T51" fmla="*/ 0 h 1589"/>
                  <a:gd name="T52" fmla="*/ 0 w 1352"/>
                  <a:gd name="T53" fmla="*/ 0 h 1589"/>
                  <a:gd name="T54" fmla="*/ 0 w 1352"/>
                  <a:gd name="T55" fmla="*/ 0 h 1589"/>
                  <a:gd name="T56" fmla="*/ 0 w 1352"/>
                  <a:gd name="T57" fmla="*/ 0 h 1589"/>
                  <a:gd name="T58" fmla="*/ 0 w 1352"/>
                  <a:gd name="T59" fmla="*/ 0 h 1589"/>
                  <a:gd name="T60" fmla="*/ 0 w 1352"/>
                  <a:gd name="T61" fmla="*/ 0 h 1589"/>
                  <a:gd name="T62" fmla="*/ 0 w 1352"/>
                  <a:gd name="T63" fmla="*/ 0 h 1589"/>
                  <a:gd name="T64" fmla="*/ 0 w 1352"/>
                  <a:gd name="T65" fmla="*/ 0 h 1589"/>
                  <a:gd name="T66" fmla="*/ 0 w 1352"/>
                  <a:gd name="T67" fmla="*/ 0 h 1589"/>
                  <a:gd name="T68" fmla="*/ 0 w 1352"/>
                  <a:gd name="T69" fmla="*/ 0 h 1589"/>
                  <a:gd name="T70" fmla="*/ 0 w 1352"/>
                  <a:gd name="T71" fmla="*/ 0 h 1589"/>
                  <a:gd name="T72" fmla="*/ 0 w 1352"/>
                  <a:gd name="T73" fmla="*/ 0 h 1589"/>
                  <a:gd name="T74" fmla="*/ 0 w 1352"/>
                  <a:gd name="T75" fmla="*/ 0 h 1589"/>
                  <a:gd name="T76" fmla="*/ 0 w 1352"/>
                  <a:gd name="T77" fmla="*/ 0 h 1589"/>
                  <a:gd name="T78" fmla="*/ 0 w 1352"/>
                  <a:gd name="T79" fmla="*/ 0 h 1589"/>
                  <a:gd name="T80" fmla="*/ 0 w 1352"/>
                  <a:gd name="T81" fmla="*/ 0 h 1589"/>
                  <a:gd name="T82" fmla="*/ 0 w 1352"/>
                  <a:gd name="T83" fmla="*/ 0 h 1589"/>
                  <a:gd name="T84" fmla="*/ 0 w 1352"/>
                  <a:gd name="T85" fmla="*/ 0 h 1589"/>
                  <a:gd name="T86" fmla="*/ 0 w 1352"/>
                  <a:gd name="T87" fmla="*/ 0 h 1589"/>
                  <a:gd name="T88" fmla="*/ 0 w 1352"/>
                  <a:gd name="T89" fmla="*/ 0 h 1589"/>
                  <a:gd name="T90" fmla="*/ 0 w 1352"/>
                  <a:gd name="T91" fmla="*/ 0 h 1589"/>
                  <a:gd name="T92" fmla="*/ 0 w 1352"/>
                  <a:gd name="T93" fmla="*/ 0 h 1589"/>
                  <a:gd name="T94" fmla="*/ 0 w 1352"/>
                  <a:gd name="T95" fmla="*/ 0 h 1589"/>
                  <a:gd name="T96" fmla="*/ 0 w 1352"/>
                  <a:gd name="T97" fmla="*/ 0 h 1589"/>
                  <a:gd name="T98" fmla="*/ 0 w 1352"/>
                  <a:gd name="T99" fmla="*/ 0 h 1589"/>
                  <a:gd name="T100" fmla="*/ 0 w 1352"/>
                  <a:gd name="T101" fmla="*/ 0 h 1589"/>
                  <a:gd name="T102" fmla="*/ 0 w 1352"/>
                  <a:gd name="T103" fmla="*/ 0 h 1589"/>
                  <a:gd name="T104" fmla="*/ 0 w 1352"/>
                  <a:gd name="T105" fmla="*/ 0 h 1589"/>
                  <a:gd name="T106" fmla="*/ 0 w 1352"/>
                  <a:gd name="T107" fmla="*/ 0 h 1589"/>
                  <a:gd name="T108" fmla="*/ 0 w 1352"/>
                  <a:gd name="T109" fmla="*/ 0 h 1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89"/>
                  <a:gd name="T167" fmla="*/ 1352 w 1352"/>
                  <a:gd name="T168" fmla="*/ 1589 h 1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89">
                    <a:moveTo>
                      <a:pt x="62" y="1068"/>
                    </a:moveTo>
                    <a:lnTo>
                      <a:pt x="47" y="1030"/>
                    </a:lnTo>
                    <a:lnTo>
                      <a:pt x="35" y="991"/>
                    </a:lnTo>
                    <a:lnTo>
                      <a:pt x="16" y="913"/>
                    </a:lnTo>
                    <a:lnTo>
                      <a:pt x="0" y="755"/>
                    </a:lnTo>
                    <a:lnTo>
                      <a:pt x="3" y="678"/>
                    </a:lnTo>
                    <a:lnTo>
                      <a:pt x="15" y="601"/>
                    </a:lnTo>
                    <a:lnTo>
                      <a:pt x="22" y="563"/>
                    </a:lnTo>
                    <a:lnTo>
                      <a:pt x="32" y="525"/>
                    </a:lnTo>
                    <a:lnTo>
                      <a:pt x="43" y="489"/>
                    </a:lnTo>
                    <a:lnTo>
                      <a:pt x="55" y="452"/>
                    </a:lnTo>
                    <a:lnTo>
                      <a:pt x="71" y="417"/>
                    </a:lnTo>
                    <a:lnTo>
                      <a:pt x="78" y="400"/>
                    </a:lnTo>
                    <a:lnTo>
                      <a:pt x="86" y="382"/>
                    </a:lnTo>
                    <a:lnTo>
                      <a:pt x="95" y="365"/>
                    </a:lnTo>
                    <a:lnTo>
                      <a:pt x="105" y="348"/>
                    </a:lnTo>
                    <a:lnTo>
                      <a:pt x="114" y="331"/>
                    </a:lnTo>
                    <a:lnTo>
                      <a:pt x="123" y="314"/>
                    </a:lnTo>
                    <a:lnTo>
                      <a:pt x="133" y="299"/>
                    </a:lnTo>
                    <a:lnTo>
                      <a:pt x="144" y="283"/>
                    </a:lnTo>
                    <a:lnTo>
                      <a:pt x="155" y="266"/>
                    </a:lnTo>
                    <a:lnTo>
                      <a:pt x="166" y="250"/>
                    </a:lnTo>
                    <a:lnTo>
                      <a:pt x="179" y="236"/>
                    </a:lnTo>
                    <a:lnTo>
                      <a:pt x="191" y="221"/>
                    </a:lnTo>
                    <a:lnTo>
                      <a:pt x="202" y="206"/>
                    </a:lnTo>
                    <a:lnTo>
                      <a:pt x="215" y="191"/>
                    </a:lnTo>
                    <a:lnTo>
                      <a:pt x="243" y="163"/>
                    </a:lnTo>
                    <a:lnTo>
                      <a:pt x="270" y="136"/>
                    </a:lnTo>
                    <a:lnTo>
                      <a:pt x="300" y="110"/>
                    </a:lnTo>
                    <a:lnTo>
                      <a:pt x="330" y="85"/>
                    </a:lnTo>
                    <a:lnTo>
                      <a:pt x="339" y="80"/>
                    </a:lnTo>
                    <a:lnTo>
                      <a:pt x="347" y="73"/>
                    </a:lnTo>
                    <a:lnTo>
                      <a:pt x="355" y="67"/>
                    </a:lnTo>
                    <a:lnTo>
                      <a:pt x="363" y="62"/>
                    </a:lnTo>
                    <a:lnTo>
                      <a:pt x="371" y="56"/>
                    </a:lnTo>
                    <a:lnTo>
                      <a:pt x="380" y="51"/>
                    </a:lnTo>
                    <a:lnTo>
                      <a:pt x="388" y="46"/>
                    </a:lnTo>
                    <a:lnTo>
                      <a:pt x="397" y="41"/>
                    </a:lnTo>
                    <a:lnTo>
                      <a:pt x="404" y="34"/>
                    </a:lnTo>
                    <a:lnTo>
                      <a:pt x="414" y="30"/>
                    </a:lnTo>
                    <a:lnTo>
                      <a:pt x="423" y="25"/>
                    </a:lnTo>
                    <a:lnTo>
                      <a:pt x="431" y="20"/>
                    </a:lnTo>
                    <a:lnTo>
                      <a:pt x="449" y="9"/>
                    </a:lnTo>
                    <a:lnTo>
                      <a:pt x="467" y="0"/>
                    </a:lnTo>
                    <a:lnTo>
                      <a:pt x="685" y="378"/>
                    </a:lnTo>
                    <a:lnTo>
                      <a:pt x="665" y="387"/>
                    </a:lnTo>
                    <a:lnTo>
                      <a:pt x="647" y="396"/>
                    </a:lnTo>
                    <a:lnTo>
                      <a:pt x="630" y="407"/>
                    </a:lnTo>
                    <a:lnTo>
                      <a:pt x="621" y="412"/>
                    </a:lnTo>
                    <a:lnTo>
                      <a:pt x="613" y="417"/>
                    </a:lnTo>
                    <a:lnTo>
                      <a:pt x="604" y="423"/>
                    </a:lnTo>
                    <a:lnTo>
                      <a:pt x="596" y="429"/>
                    </a:lnTo>
                    <a:lnTo>
                      <a:pt x="580" y="441"/>
                    </a:lnTo>
                    <a:lnTo>
                      <a:pt x="552" y="468"/>
                    </a:lnTo>
                    <a:lnTo>
                      <a:pt x="526" y="497"/>
                    </a:lnTo>
                    <a:lnTo>
                      <a:pt x="502" y="528"/>
                    </a:lnTo>
                    <a:lnTo>
                      <a:pt x="483" y="561"/>
                    </a:lnTo>
                    <a:lnTo>
                      <a:pt x="474" y="578"/>
                    </a:lnTo>
                    <a:lnTo>
                      <a:pt x="466" y="596"/>
                    </a:lnTo>
                    <a:lnTo>
                      <a:pt x="442" y="669"/>
                    </a:lnTo>
                    <a:lnTo>
                      <a:pt x="434" y="747"/>
                    </a:lnTo>
                    <a:lnTo>
                      <a:pt x="441" y="825"/>
                    </a:lnTo>
                    <a:lnTo>
                      <a:pt x="450" y="866"/>
                    </a:lnTo>
                    <a:lnTo>
                      <a:pt x="464" y="903"/>
                    </a:lnTo>
                    <a:lnTo>
                      <a:pt x="472" y="923"/>
                    </a:lnTo>
                    <a:lnTo>
                      <a:pt x="481" y="941"/>
                    </a:lnTo>
                    <a:lnTo>
                      <a:pt x="492" y="958"/>
                    </a:lnTo>
                    <a:lnTo>
                      <a:pt x="502" y="976"/>
                    </a:lnTo>
                    <a:lnTo>
                      <a:pt x="514" y="992"/>
                    </a:lnTo>
                    <a:lnTo>
                      <a:pt x="526" y="1008"/>
                    </a:lnTo>
                    <a:lnTo>
                      <a:pt x="539" y="1022"/>
                    </a:lnTo>
                    <a:lnTo>
                      <a:pt x="552" y="1036"/>
                    </a:lnTo>
                    <a:lnTo>
                      <a:pt x="582" y="1062"/>
                    </a:lnTo>
                    <a:lnTo>
                      <a:pt x="596" y="1074"/>
                    </a:lnTo>
                    <a:lnTo>
                      <a:pt x="605" y="1081"/>
                    </a:lnTo>
                    <a:lnTo>
                      <a:pt x="613" y="1086"/>
                    </a:lnTo>
                    <a:lnTo>
                      <a:pt x="621" y="1091"/>
                    </a:lnTo>
                    <a:lnTo>
                      <a:pt x="629" y="1096"/>
                    </a:lnTo>
                    <a:lnTo>
                      <a:pt x="638" y="1101"/>
                    </a:lnTo>
                    <a:lnTo>
                      <a:pt x="646" y="1105"/>
                    </a:lnTo>
                    <a:lnTo>
                      <a:pt x="663" y="1115"/>
                    </a:lnTo>
                    <a:lnTo>
                      <a:pt x="681" y="1122"/>
                    </a:lnTo>
                    <a:lnTo>
                      <a:pt x="699" y="1130"/>
                    </a:lnTo>
                    <a:lnTo>
                      <a:pt x="717" y="1135"/>
                    </a:lnTo>
                    <a:lnTo>
                      <a:pt x="736" y="1141"/>
                    </a:lnTo>
                    <a:lnTo>
                      <a:pt x="754" y="1146"/>
                    </a:lnTo>
                    <a:lnTo>
                      <a:pt x="793" y="1152"/>
                    </a:lnTo>
                    <a:lnTo>
                      <a:pt x="832" y="1154"/>
                    </a:lnTo>
                    <a:lnTo>
                      <a:pt x="910" y="1147"/>
                    </a:lnTo>
                    <a:lnTo>
                      <a:pt x="949" y="1138"/>
                    </a:lnTo>
                    <a:lnTo>
                      <a:pt x="969" y="1131"/>
                    </a:lnTo>
                    <a:lnTo>
                      <a:pt x="989" y="1125"/>
                    </a:lnTo>
                    <a:lnTo>
                      <a:pt x="1007" y="1117"/>
                    </a:lnTo>
                    <a:lnTo>
                      <a:pt x="1024" y="1108"/>
                    </a:lnTo>
                    <a:lnTo>
                      <a:pt x="1041" y="1099"/>
                    </a:lnTo>
                    <a:lnTo>
                      <a:pt x="1058" y="1088"/>
                    </a:lnTo>
                    <a:lnTo>
                      <a:pt x="1066" y="1083"/>
                    </a:lnTo>
                    <a:lnTo>
                      <a:pt x="1073" y="1077"/>
                    </a:lnTo>
                    <a:lnTo>
                      <a:pt x="1088" y="1066"/>
                    </a:lnTo>
                    <a:lnTo>
                      <a:pt x="1116" y="1042"/>
                    </a:lnTo>
                    <a:lnTo>
                      <a:pt x="1352" y="1410"/>
                    </a:lnTo>
                    <a:lnTo>
                      <a:pt x="1330" y="1427"/>
                    </a:lnTo>
                    <a:lnTo>
                      <a:pt x="1319" y="1436"/>
                    </a:lnTo>
                    <a:lnTo>
                      <a:pt x="1307" y="1444"/>
                    </a:lnTo>
                    <a:lnTo>
                      <a:pt x="1295" y="1452"/>
                    </a:lnTo>
                    <a:lnTo>
                      <a:pt x="1282" y="1460"/>
                    </a:lnTo>
                    <a:lnTo>
                      <a:pt x="1270" y="1468"/>
                    </a:lnTo>
                    <a:lnTo>
                      <a:pt x="1257" y="1476"/>
                    </a:lnTo>
                    <a:lnTo>
                      <a:pt x="1245" y="1482"/>
                    </a:lnTo>
                    <a:lnTo>
                      <a:pt x="1232" y="1489"/>
                    </a:lnTo>
                    <a:lnTo>
                      <a:pt x="1219" y="1496"/>
                    </a:lnTo>
                    <a:lnTo>
                      <a:pt x="1206" y="1503"/>
                    </a:lnTo>
                    <a:lnTo>
                      <a:pt x="1193" y="1508"/>
                    </a:lnTo>
                    <a:lnTo>
                      <a:pt x="1179" y="1515"/>
                    </a:lnTo>
                    <a:lnTo>
                      <a:pt x="1166" y="1521"/>
                    </a:lnTo>
                    <a:lnTo>
                      <a:pt x="1153" y="1526"/>
                    </a:lnTo>
                    <a:lnTo>
                      <a:pt x="1132" y="1534"/>
                    </a:lnTo>
                    <a:lnTo>
                      <a:pt x="1112" y="1542"/>
                    </a:lnTo>
                    <a:lnTo>
                      <a:pt x="1092" y="1549"/>
                    </a:lnTo>
                    <a:lnTo>
                      <a:pt x="1072" y="1555"/>
                    </a:lnTo>
                    <a:lnTo>
                      <a:pt x="1051" y="1560"/>
                    </a:lnTo>
                    <a:lnTo>
                      <a:pt x="1030" y="1565"/>
                    </a:lnTo>
                    <a:lnTo>
                      <a:pt x="990" y="1575"/>
                    </a:lnTo>
                    <a:lnTo>
                      <a:pt x="949" y="1581"/>
                    </a:lnTo>
                    <a:lnTo>
                      <a:pt x="908" y="1585"/>
                    </a:lnTo>
                    <a:lnTo>
                      <a:pt x="827" y="1589"/>
                    </a:lnTo>
                    <a:lnTo>
                      <a:pt x="745" y="1584"/>
                    </a:lnTo>
                    <a:lnTo>
                      <a:pt x="665" y="1571"/>
                    </a:lnTo>
                    <a:lnTo>
                      <a:pt x="626" y="1562"/>
                    </a:lnTo>
                    <a:lnTo>
                      <a:pt x="607" y="1556"/>
                    </a:lnTo>
                    <a:lnTo>
                      <a:pt x="588" y="1551"/>
                    </a:lnTo>
                    <a:lnTo>
                      <a:pt x="569" y="1545"/>
                    </a:lnTo>
                    <a:lnTo>
                      <a:pt x="549" y="1538"/>
                    </a:lnTo>
                    <a:lnTo>
                      <a:pt x="531" y="1530"/>
                    </a:lnTo>
                    <a:lnTo>
                      <a:pt x="513" y="1522"/>
                    </a:lnTo>
                    <a:lnTo>
                      <a:pt x="494" y="1515"/>
                    </a:lnTo>
                    <a:lnTo>
                      <a:pt x="476" y="1507"/>
                    </a:lnTo>
                    <a:lnTo>
                      <a:pt x="458" y="1498"/>
                    </a:lnTo>
                    <a:lnTo>
                      <a:pt x="440" y="1489"/>
                    </a:lnTo>
                    <a:lnTo>
                      <a:pt x="423" y="1478"/>
                    </a:lnTo>
                    <a:lnTo>
                      <a:pt x="404" y="1468"/>
                    </a:lnTo>
                    <a:lnTo>
                      <a:pt x="397" y="1462"/>
                    </a:lnTo>
                    <a:lnTo>
                      <a:pt x="388" y="1457"/>
                    </a:lnTo>
                    <a:lnTo>
                      <a:pt x="380" y="1452"/>
                    </a:lnTo>
                    <a:lnTo>
                      <a:pt x="371" y="1447"/>
                    </a:lnTo>
                    <a:lnTo>
                      <a:pt x="363" y="1442"/>
                    </a:lnTo>
                    <a:lnTo>
                      <a:pt x="354" y="1435"/>
                    </a:lnTo>
                    <a:lnTo>
                      <a:pt x="346" y="1430"/>
                    </a:lnTo>
                    <a:lnTo>
                      <a:pt x="338" y="1423"/>
                    </a:lnTo>
                    <a:lnTo>
                      <a:pt x="307" y="1399"/>
                    </a:lnTo>
                    <a:lnTo>
                      <a:pt x="275" y="1373"/>
                    </a:lnTo>
                    <a:lnTo>
                      <a:pt x="245" y="1344"/>
                    </a:lnTo>
                    <a:lnTo>
                      <a:pt x="218" y="1315"/>
                    </a:lnTo>
                    <a:lnTo>
                      <a:pt x="191" y="1284"/>
                    </a:lnTo>
                    <a:lnTo>
                      <a:pt x="178" y="1268"/>
                    </a:lnTo>
                    <a:lnTo>
                      <a:pt x="166" y="1251"/>
                    </a:lnTo>
                    <a:lnTo>
                      <a:pt x="153" y="1234"/>
                    </a:lnTo>
                    <a:lnTo>
                      <a:pt x="141" y="1217"/>
                    </a:lnTo>
                    <a:lnTo>
                      <a:pt x="129" y="1201"/>
                    </a:lnTo>
                    <a:lnTo>
                      <a:pt x="119" y="1182"/>
                    </a:lnTo>
                    <a:lnTo>
                      <a:pt x="108" y="1164"/>
                    </a:lnTo>
                    <a:lnTo>
                      <a:pt x="98" y="1146"/>
                    </a:lnTo>
                    <a:lnTo>
                      <a:pt x="89" y="1126"/>
                    </a:lnTo>
                    <a:lnTo>
                      <a:pt x="80" y="1107"/>
                    </a:lnTo>
                    <a:lnTo>
                      <a:pt x="71" y="1087"/>
                    </a:lnTo>
                    <a:lnTo>
                      <a:pt x="62" y="1068"/>
                    </a:lnTo>
                    <a:close/>
                  </a:path>
                </a:pathLst>
              </a:custGeom>
              <a:solidFill>
                <a:schemeClr val="bg2"/>
              </a:solidFill>
              <a:ln w="9525">
                <a:noFill/>
                <a:round/>
                <a:headEnd/>
                <a:tailEnd/>
              </a:ln>
            </p:spPr>
            <p:txBody>
              <a:bodyPr/>
              <a:lstStyle/>
              <a:p>
                <a:endParaRPr lang="en-US"/>
              </a:p>
            </p:txBody>
          </p:sp>
          <p:sp>
            <p:nvSpPr>
              <p:cNvPr id="19482" name="Freeform 187"/>
              <p:cNvSpPr>
                <a:spLocks/>
              </p:cNvSpPr>
              <p:nvPr/>
            </p:nvSpPr>
            <p:spPr bwMode="auto">
              <a:xfrm>
                <a:off x="3026" y="1824"/>
                <a:ext cx="64" cy="74"/>
              </a:xfrm>
              <a:custGeom>
                <a:avLst/>
                <a:gdLst>
                  <a:gd name="T0" fmla="*/ 0 w 345"/>
                  <a:gd name="T1" fmla="*/ 0 h 406"/>
                  <a:gd name="T2" fmla="*/ 0 w 345"/>
                  <a:gd name="T3" fmla="*/ 0 h 406"/>
                  <a:gd name="T4" fmla="*/ 0 w 345"/>
                  <a:gd name="T5" fmla="*/ 0 h 406"/>
                  <a:gd name="T6" fmla="*/ 0 w 345"/>
                  <a:gd name="T7" fmla="*/ 0 h 406"/>
                  <a:gd name="T8" fmla="*/ 0 w 345"/>
                  <a:gd name="T9" fmla="*/ 0 h 406"/>
                  <a:gd name="T10" fmla="*/ 0 w 345"/>
                  <a:gd name="T11" fmla="*/ 0 h 406"/>
                  <a:gd name="T12" fmla="*/ 0 60000 65536"/>
                  <a:gd name="T13" fmla="*/ 0 60000 65536"/>
                  <a:gd name="T14" fmla="*/ 0 60000 65536"/>
                  <a:gd name="T15" fmla="*/ 0 60000 65536"/>
                  <a:gd name="T16" fmla="*/ 0 60000 65536"/>
                  <a:gd name="T17" fmla="*/ 0 60000 65536"/>
                  <a:gd name="T18" fmla="*/ 0 w 345"/>
                  <a:gd name="T19" fmla="*/ 0 h 406"/>
                  <a:gd name="T20" fmla="*/ 345 w 345"/>
                  <a:gd name="T21" fmla="*/ 406 h 406"/>
                </a:gdLst>
                <a:ahLst/>
                <a:cxnLst>
                  <a:cxn ang="T12">
                    <a:pos x="T0" y="T1"/>
                  </a:cxn>
                  <a:cxn ang="T13">
                    <a:pos x="T2" y="T3"/>
                  </a:cxn>
                  <a:cxn ang="T14">
                    <a:pos x="T4" y="T5"/>
                  </a:cxn>
                  <a:cxn ang="T15">
                    <a:pos x="T6" y="T7"/>
                  </a:cxn>
                  <a:cxn ang="T16">
                    <a:pos x="T8" y="T9"/>
                  </a:cxn>
                  <a:cxn ang="T17">
                    <a:pos x="T10" y="T11"/>
                  </a:cxn>
                </a:cxnLst>
                <a:rect l="T18" t="T19" r="T20" b="T21"/>
                <a:pathLst>
                  <a:path w="345" h="406">
                    <a:moveTo>
                      <a:pt x="0" y="80"/>
                    </a:moveTo>
                    <a:lnTo>
                      <a:pt x="226" y="0"/>
                    </a:lnTo>
                    <a:lnTo>
                      <a:pt x="345" y="292"/>
                    </a:lnTo>
                    <a:lnTo>
                      <a:pt x="150" y="406"/>
                    </a:lnTo>
                    <a:lnTo>
                      <a:pt x="0" y="80"/>
                    </a:lnTo>
                    <a:close/>
                  </a:path>
                </a:pathLst>
              </a:custGeom>
              <a:solidFill>
                <a:srgbClr val="999999"/>
              </a:solidFill>
              <a:ln w="9525">
                <a:noFill/>
                <a:round/>
                <a:headEnd/>
                <a:tailEnd/>
              </a:ln>
            </p:spPr>
            <p:txBody>
              <a:bodyPr/>
              <a:lstStyle/>
              <a:p>
                <a:endParaRPr lang="en-US"/>
              </a:p>
            </p:txBody>
          </p:sp>
          <p:sp>
            <p:nvSpPr>
              <p:cNvPr id="19483" name="Freeform 188"/>
              <p:cNvSpPr>
                <a:spLocks/>
              </p:cNvSpPr>
              <p:nvPr/>
            </p:nvSpPr>
            <p:spPr bwMode="auto">
              <a:xfrm>
                <a:off x="2947" y="1749"/>
                <a:ext cx="76" cy="63"/>
              </a:xfrm>
              <a:custGeom>
                <a:avLst/>
                <a:gdLst>
                  <a:gd name="T0" fmla="*/ 0 w 418"/>
                  <a:gd name="T1" fmla="*/ 0 h 342"/>
                  <a:gd name="T2" fmla="*/ 0 w 418"/>
                  <a:gd name="T3" fmla="*/ 0 h 342"/>
                  <a:gd name="T4" fmla="*/ 0 w 418"/>
                  <a:gd name="T5" fmla="*/ 0 h 342"/>
                  <a:gd name="T6" fmla="*/ 0 w 418"/>
                  <a:gd name="T7" fmla="*/ 0 h 342"/>
                  <a:gd name="T8" fmla="*/ 0 w 418"/>
                  <a:gd name="T9" fmla="*/ 0 h 342"/>
                  <a:gd name="T10" fmla="*/ 0 w 418"/>
                  <a:gd name="T11" fmla="*/ 0 h 342"/>
                  <a:gd name="T12" fmla="*/ 0 60000 65536"/>
                  <a:gd name="T13" fmla="*/ 0 60000 65536"/>
                  <a:gd name="T14" fmla="*/ 0 60000 65536"/>
                  <a:gd name="T15" fmla="*/ 0 60000 65536"/>
                  <a:gd name="T16" fmla="*/ 0 60000 65536"/>
                  <a:gd name="T17" fmla="*/ 0 60000 65536"/>
                  <a:gd name="T18" fmla="*/ 0 w 418"/>
                  <a:gd name="T19" fmla="*/ 0 h 342"/>
                  <a:gd name="T20" fmla="*/ 418 w 418"/>
                  <a:gd name="T21" fmla="*/ 342 h 342"/>
                </a:gdLst>
                <a:ahLst/>
                <a:cxnLst>
                  <a:cxn ang="T12">
                    <a:pos x="T0" y="T1"/>
                  </a:cxn>
                  <a:cxn ang="T13">
                    <a:pos x="T2" y="T3"/>
                  </a:cxn>
                  <a:cxn ang="T14">
                    <a:pos x="T4" y="T5"/>
                  </a:cxn>
                  <a:cxn ang="T15">
                    <a:pos x="T6" y="T7"/>
                  </a:cxn>
                  <a:cxn ang="T16">
                    <a:pos x="T8" y="T9"/>
                  </a:cxn>
                  <a:cxn ang="T17">
                    <a:pos x="T10" y="T11"/>
                  </a:cxn>
                </a:cxnLst>
                <a:rect l="T18" t="T19" r="T20" b="T21"/>
                <a:pathLst>
                  <a:path w="418" h="342">
                    <a:moveTo>
                      <a:pt x="418" y="131"/>
                    </a:moveTo>
                    <a:lnTo>
                      <a:pt x="338" y="342"/>
                    </a:lnTo>
                    <a:lnTo>
                      <a:pt x="0" y="191"/>
                    </a:lnTo>
                    <a:lnTo>
                      <a:pt x="148" y="0"/>
                    </a:lnTo>
                    <a:lnTo>
                      <a:pt x="418" y="131"/>
                    </a:lnTo>
                    <a:close/>
                  </a:path>
                </a:pathLst>
              </a:custGeom>
              <a:solidFill>
                <a:srgbClr val="999999"/>
              </a:solidFill>
              <a:ln w="9525">
                <a:noFill/>
                <a:round/>
                <a:headEnd/>
                <a:tailEnd/>
              </a:ln>
            </p:spPr>
            <p:txBody>
              <a:bodyPr/>
              <a:lstStyle/>
              <a:p>
                <a:endParaRPr lang="en-US"/>
              </a:p>
            </p:txBody>
          </p:sp>
          <p:sp>
            <p:nvSpPr>
              <p:cNvPr id="19484" name="Freeform 189"/>
              <p:cNvSpPr>
                <a:spLocks/>
              </p:cNvSpPr>
              <p:nvPr/>
            </p:nvSpPr>
            <p:spPr bwMode="auto">
              <a:xfrm>
                <a:off x="3023" y="1943"/>
                <a:ext cx="64" cy="76"/>
              </a:xfrm>
              <a:custGeom>
                <a:avLst/>
                <a:gdLst>
                  <a:gd name="T0" fmla="*/ 0 w 352"/>
                  <a:gd name="T1" fmla="*/ 0 h 420"/>
                  <a:gd name="T2" fmla="*/ 0 w 352"/>
                  <a:gd name="T3" fmla="*/ 0 h 420"/>
                  <a:gd name="T4" fmla="*/ 0 w 352"/>
                  <a:gd name="T5" fmla="*/ 0 h 420"/>
                  <a:gd name="T6" fmla="*/ 0 w 352"/>
                  <a:gd name="T7" fmla="*/ 0 h 420"/>
                  <a:gd name="T8" fmla="*/ 0 w 352"/>
                  <a:gd name="T9" fmla="*/ 0 h 420"/>
                  <a:gd name="T10" fmla="*/ 0 w 352"/>
                  <a:gd name="T11" fmla="*/ 0 h 420"/>
                  <a:gd name="T12" fmla="*/ 0 60000 65536"/>
                  <a:gd name="T13" fmla="*/ 0 60000 65536"/>
                  <a:gd name="T14" fmla="*/ 0 60000 65536"/>
                  <a:gd name="T15" fmla="*/ 0 60000 65536"/>
                  <a:gd name="T16" fmla="*/ 0 60000 65536"/>
                  <a:gd name="T17" fmla="*/ 0 60000 65536"/>
                  <a:gd name="T18" fmla="*/ 0 w 352"/>
                  <a:gd name="T19" fmla="*/ 0 h 420"/>
                  <a:gd name="T20" fmla="*/ 352 w 352"/>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352" h="420">
                    <a:moveTo>
                      <a:pt x="160" y="0"/>
                    </a:moveTo>
                    <a:lnTo>
                      <a:pt x="352" y="168"/>
                    </a:lnTo>
                    <a:lnTo>
                      <a:pt x="225" y="420"/>
                    </a:lnTo>
                    <a:lnTo>
                      <a:pt x="0" y="366"/>
                    </a:lnTo>
                    <a:lnTo>
                      <a:pt x="160" y="0"/>
                    </a:lnTo>
                    <a:close/>
                  </a:path>
                </a:pathLst>
              </a:custGeom>
              <a:solidFill>
                <a:schemeClr val="bg2"/>
              </a:solidFill>
              <a:ln w="9525">
                <a:noFill/>
                <a:round/>
                <a:headEnd/>
                <a:tailEnd/>
              </a:ln>
            </p:spPr>
            <p:txBody>
              <a:bodyPr/>
              <a:lstStyle/>
              <a:p>
                <a:endParaRPr lang="en-US"/>
              </a:p>
            </p:txBody>
          </p:sp>
          <p:sp>
            <p:nvSpPr>
              <p:cNvPr id="19485" name="Freeform 190"/>
              <p:cNvSpPr>
                <a:spLocks/>
              </p:cNvSpPr>
              <p:nvPr/>
            </p:nvSpPr>
            <p:spPr bwMode="auto">
              <a:xfrm>
                <a:off x="2845" y="1737"/>
                <a:ext cx="77" cy="60"/>
              </a:xfrm>
              <a:custGeom>
                <a:avLst/>
                <a:gdLst>
                  <a:gd name="T0" fmla="*/ 0 w 425"/>
                  <a:gd name="T1" fmla="*/ 0 h 325"/>
                  <a:gd name="T2" fmla="*/ 0 w 425"/>
                  <a:gd name="T3" fmla="*/ 0 h 325"/>
                  <a:gd name="T4" fmla="*/ 0 w 425"/>
                  <a:gd name="T5" fmla="*/ 0 h 325"/>
                  <a:gd name="T6" fmla="*/ 0 w 425"/>
                  <a:gd name="T7" fmla="*/ 0 h 325"/>
                  <a:gd name="T8" fmla="*/ 0 w 425"/>
                  <a:gd name="T9" fmla="*/ 0 h 325"/>
                  <a:gd name="T10" fmla="*/ 0 w 425"/>
                  <a:gd name="T11" fmla="*/ 0 h 325"/>
                  <a:gd name="T12" fmla="*/ 0 60000 65536"/>
                  <a:gd name="T13" fmla="*/ 0 60000 65536"/>
                  <a:gd name="T14" fmla="*/ 0 60000 65536"/>
                  <a:gd name="T15" fmla="*/ 0 60000 65536"/>
                  <a:gd name="T16" fmla="*/ 0 60000 65536"/>
                  <a:gd name="T17" fmla="*/ 0 60000 65536"/>
                  <a:gd name="T18" fmla="*/ 0 w 425"/>
                  <a:gd name="T19" fmla="*/ 0 h 325"/>
                  <a:gd name="T20" fmla="*/ 425 w 425"/>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425" h="325">
                    <a:moveTo>
                      <a:pt x="425" y="260"/>
                    </a:moveTo>
                    <a:lnTo>
                      <a:pt x="323" y="0"/>
                    </a:lnTo>
                    <a:lnTo>
                      <a:pt x="0" y="82"/>
                    </a:lnTo>
                    <a:lnTo>
                      <a:pt x="35" y="325"/>
                    </a:lnTo>
                    <a:lnTo>
                      <a:pt x="425" y="260"/>
                    </a:lnTo>
                    <a:close/>
                  </a:path>
                </a:pathLst>
              </a:custGeom>
              <a:solidFill>
                <a:schemeClr val="bg2"/>
              </a:solidFill>
              <a:ln w="9525">
                <a:noFill/>
                <a:round/>
                <a:headEnd/>
                <a:tailEnd/>
              </a:ln>
            </p:spPr>
            <p:txBody>
              <a:bodyPr/>
              <a:lstStyle/>
              <a:p>
                <a:endParaRPr lang="en-US"/>
              </a:p>
            </p:txBody>
          </p:sp>
          <p:sp>
            <p:nvSpPr>
              <p:cNvPr id="19486" name="Freeform 191"/>
              <p:cNvSpPr>
                <a:spLocks/>
              </p:cNvSpPr>
              <p:nvPr/>
            </p:nvSpPr>
            <p:spPr bwMode="auto">
              <a:xfrm>
                <a:off x="2754" y="1800"/>
                <a:ext cx="65" cy="71"/>
              </a:xfrm>
              <a:custGeom>
                <a:avLst/>
                <a:gdLst>
                  <a:gd name="T0" fmla="*/ 0 w 355"/>
                  <a:gd name="T1" fmla="*/ 0 h 391"/>
                  <a:gd name="T2" fmla="*/ 0 w 355"/>
                  <a:gd name="T3" fmla="*/ 0 h 391"/>
                  <a:gd name="T4" fmla="*/ 0 w 355"/>
                  <a:gd name="T5" fmla="*/ 0 h 391"/>
                  <a:gd name="T6" fmla="*/ 0 w 355"/>
                  <a:gd name="T7" fmla="*/ 0 h 391"/>
                  <a:gd name="T8" fmla="*/ 0 w 355"/>
                  <a:gd name="T9" fmla="*/ 0 h 391"/>
                  <a:gd name="T10" fmla="*/ 0 w 355"/>
                  <a:gd name="T11" fmla="*/ 0 h 391"/>
                  <a:gd name="T12" fmla="*/ 0 60000 65536"/>
                  <a:gd name="T13" fmla="*/ 0 60000 65536"/>
                  <a:gd name="T14" fmla="*/ 0 60000 65536"/>
                  <a:gd name="T15" fmla="*/ 0 60000 65536"/>
                  <a:gd name="T16" fmla="*/ 0 60000 65536"/>
                  <a:gd name="T17" fmla="*/ 0 60000 65536"/>
                  <a:gd name="T18" fmla="*/ 0 w 355"/>
                  <a:gd name="T19" fmla="*/ 0 h 391"/>
                  <a:gd name="T20" fmla="*/ 355 w 355"/>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355" h="391">
                    <a:moveTo>
                      <a:pt x="355" y="83"/>
                    </a:moveTo>
                    <a:lnTo>
                      <a:pt x="134" y="0"/>
                    </a:lnTo>
                    <a:lnTo>
                      <a:pt x="0" y="271"/>
                    </a:lnTo>
                    <a:lnTo>
                      <a:pt x="163" y="391"/>
                    </a:lnTo>
                    <a:lnTo>
                      <a:pt x="355" y="83"/>
                    </a:lnTo>
                    <a:close/>
                  </a:path>
                </a:pathLst>
              </a:custGeom>
              <a:solidFill>
                <a:schemeClr val="bg2"/>
              </a:solidFill>
              <a:ln w="9525">
                <a:noFill/>
                <a:round/>
                <a:headEnd/>
                <a:tailEnd/>
              </a:ln>
            </p:spPr>
            <p:txBody>
              <a:bodyPr/>
              <a:lstStyle/>
              <a:p>
                <a:endParaRPr lang="en-US"/>
              </a:p>
            </p:txBody>
          </p:sp>
          <p:sp>
            <p:nvSpPr>
              <p:cNvPr id="19487" name="Freeform 192"/>
              <p:cNvSpPr>
                <a:spLocks/>
              </p:cNvSpPr>
              <p:nvPr/>
            </p:nvSpPr>
            <p:spPr bwMode="auto">
              <a:xfrm>
                <a:off x="2734" y="1918"/>
                <a:ext cx="54" cy="75"/>
              </a:xfrm>
              <a:custGeom>
                <a:avLst/>
                <a:gdLst>
                  <a:gd name="T0" fmla="*/ 0 w 296"/>
                  <a:gd name="T1" fmla="*/ 0 h 411"/>
                  <a:gd name="T2" fmla="*/ 0 w 296"/>
                  <a:gd name="T3" fmla="*/ 0 h 411"/>
                  <a:gd name="T4" fmla="*/ 0 w 296"/>
                  <a:gd name="T5" fmla="*/ 0 h 411"/>
                  <a:gd name="T6" fmla="*/ 0 w 296"/>
                  <a:gd name="T7" fmla="*/ 0 h 411"/>
                  <a:gd name="T8" fmla="*/ 0 w 296"/>
                  <a:gd name="T9" fmla="*/ 0 h 411"/>
                  <a:gd name="T10" fmla="*/ 0 w 296"/>
                  <a:gd name="T11" fmla="*/ 0 h 411"/>
                  <a:gd name="T12" fmla="*/ 0 60000 65536"/>
                  <a:gd name="T13" fmla="*/ 0 60000 65536"/>
                  <a:gd name="T14" fmla="*/ 0 60000 65536"/>
                  <a:gd name="T15" fmla="*/ 0 60000 65536"/>
                  <a:gd name="T16" fmla="*/ 0 60000 65536"/>
                  <a:gd name="T17" fmla="*/ 0 60000 65536"/>
                  <a:gd name="T18" fmla="*/ 0 w 296"/>
                  <a:gd name="T19" fmla="*/ 0 h 411"/>
                  <a:gd name="T20" fmla="*/ 296 w 296"/>
                  <a:gd name="T21" fmla="*/ 411 h 411"/>
                </a:gdLst>
                <a:ahLst/>
                <a:cxnLst>
                  <a:cxn ang="T12">
                    <a:pos x="T0" y="T1"/>
                  </a:cxn>
                  <a:cxn ang="T13">
                    <a:pos x="T2" y="T3"/>
                  </a:cxn>
                  <a:cxn ang="T14">
                    <a:pos x="T4" y="T5"/>
                  </a:cxn>
                  <a:cxn ang="T15">
                    <a:pos x="T6" y="T7"/>
                  </a:cxn>
                  <a:cxn ang="T16">
                    <a:pos x="T8" y="T9"/>
                  </a:cxn>
                  <a:cxn ang="T17">
                    <a:pos x="T10" y="T11"/>
                  </a:cxn>
                </a:cxnLst>
                <a:rect l="T18" t="T19" r="T20" b="T21"/>
                <a:pathLst>
                  <a:path w="296" h="411">
                    <a:moveTo>
                      <a:pt x="188" y="0"/>
                    </a:moveTo>
                    <a:lnTo>
                      <a:pt x="0" y="103"/>
                    </a:lnTo>
                    <a:lnTo>
                      <a:pt x="94" y="404"/>
                    </a:lnTo>
                    <a:lnTo>
                      <a:pt x="296" y="411"/>
                    </a:lnTo>
                    <a:lnTo>
                      <a:pt x="188" y="0"/>
                    </a:lnTo>
                    <a:close/>
                  </a:path>
                </a:pathLst>
              </a:custGeom>
              <a:solidFill>
                <a:srgbClr val="999999"/>
              </a:solidFill>
              <a:ln w="9525">
                <a:noFill/>
                <a:round/>
                <a:headEnd/>
                <a:tailEnd/>
              </a:ln>
            </p:spPr>
            <p:txBody>
              <a:bodyPr/>
              <a:lstStyle/>
              <a:p>
                <a:endParaRPr lang="en-US"/>
              </a:p>
            </p:txBody>
          </p:sp>
          <p:sp>
            <p:nvSpPr>
              <p:cNvPr id="19488" name="Freeform 193"/>
              <p:cNvSpPr>
                <a:spLocks/>
              </p:cNvSpPr>
              <p:nvPr/>
            </p:nvSpPr>
            <p:spPr bwMode="auto">
              <a:xfrm>
                <a:off x="2806" y="2023"/>
                <a:ext cx="84" cy="65"/>
              </a:xfrm>
              <a:custGeom>
                <a:avLst/>
                <a:gdLst>
                  <a:gd name="T0" fmla="*/ 0 w 462"/>
                  <a:gd name="T1" fmla="*/ 0 h 357"/>
                  <a:gd name="T2" fmla="*/ 0 w 462"/>
                  <a:gd name="T3" fmla="*/ 0 h 357"/>
                  <a:gd name="T4" fmla="*/ 0 w 462"/>
                  <a:gd name="T5" fmla="*/ 0 h 357"/>
                  <a:gd name="T6" fmla="*/ 0 w 462"/>
                  <a:gd name="T7" fmla="*/ 0 h 357"/>
                  <a:gd name="T8" fmla="*/ 0 w 462"/>
                  <a:gd name="T9" fmla="*/ 0 h 357"/>
                  <a:gd name="T10" fmla="*/ 0 w 462"/>
                  <a:gd name="T11" fmla="*/ 0 h 357"/>
                  <a:gd name="T12" fmla="*/ 0 60000 65536"/>
                  <a:gd name="T13" fmla="*/ 0 60000 65536"/>
                  <a:gd name="T14" fmla="*/ 0 60000 65536"/>
                  <a:gd name="T15" fmla="*/ 0 60000 65536"/>
                  <a:gd name="T16" fmla="*/ 0 60000 65536"/>
                  <a:gd name="T17" fmla="*/ 0 60000 65536"/>
                  <a:gd name="T18" fmla="*/ 0 w 462"/>
                  <a:gd name="T19" fmla="*/ 0 h 357"/>
                  <a:gd name="T20" fmla="*/ 462 w 462"/>
                  <a:gd name="T21" fmla="*/ 357 h 357"/>
                </a:gdLst>
                <a:ahLst/>
                <a:cxnLst>
                  <a:cxn ang="T12">
                    <a:pos x="T0" y="T1"/>
                  </a:cxn>
                  <a:cxn ang="T13">
                    <a:pos x="T2" y="T3"/>
                  </a:cxn>
                  <a:cxn ang="T14">
                    <a:pos x="T4" y="T5"/>
                  </a:cxn>
                  <a:cxn ang="T15">
                    <a:pos x="T6" y="T7"/>
                  </a:cxn>
                  <a:cxn ang="T16">
                    <a:pos x="T8" y="T9"/>
                  </a:cxn>
                  <a:cxn ang="T17">
                    <a:pos x="T10" y="T11"/>
                  </a:cxn>
                </a:cxnLst>
                <a:rect l="T18" t="T19" r="T20" b="T21"/>
                <a:pathLst>
                  <a:path w="462" h="357">
                    <a:moveTo>
                      <a:pt x="69" y="0"/>
                    </a:moveTo>
                    <a:lnTo>
                      <a:pt x="0" y="215"/>
                    </a:lnTo>
                    <a:lnTo>
                      <a:pt x="278" y="357"/>
                    </a:lnTo>
                    <a:lnTo>
                      <a:pt x="462" y="170"/>
                    </a:lnTo>
                    <a:lnTo>
                      <a:pt x="69" y="0"/>
                    </a:lnTo>
                    <a:close/>
                  </a:path>
                </a:pathLst>
              </a:custGeom>
              <a:solidFill>
                <a:schemeClr val="bg2"/>
              </a:solidFill>
              <a:ln w="9525">
                <a:noFill/>
                <a:round/>
                <a:headEnd/>
                <a:tailEnd/>
              </a:ln>
            </p:spPr>
            <p:txBody>
              <a:bodyPr/>
              <a:lstStyle/>
              <a:p>
                <a:endParaRPr lang="en-US"/>
              </a:p>
            </p:txBody>
          </p:sp>
          <p:sp>
            <p:nvSpPr>
              <p:cNvPr id="19489" name="Freeform 194"/>
              <p:cNvSpPr>
                <a:spLocks/>
              </p:cNvSpPr>
              <p:nvPr/>
            </p:nvSpPr>
            <p:spPr bwMode="auto">
              <a:xfrm>
                <a:off x="2928" y="2022"/>
                <a:ext cx="74" cy="69"/>
              </a:xfrm>
              <a:custGeom>
                <a:avLst/>
                <a:gdLst>
                  <a:gd name="T0" fmla="*/ 0 w 405"/>
                  <a:gd name="T1" fmla="*/ 0 h 369"/>
                  <a:gd name="T2" fmla="*/ 0 w 405"/>
                  <a:gd name="T3" fmla="*/ 0 h 369"/>
                  <a:gd name="T4" fmla="*/ 0 w 405"/>
                  <a:gd name="T5" fmla="*/ 0 h 369"/>
                  <a:gd name="T6" fmla="*/ 0 w 405"/>
                  <a:gd name="T7" fmla="*/ 0 h 369"/>
                  <a:gd name="T8" fmla="*/ 0 w 405"/>
                  <a:gd name="T9" fmla="*/ 0 h 369"/>
                  <a:gd name="T10" fmla="*/ 0 w 405"/>
                  <a:gd name="T11" fmla="*/ 0 h 369"/>
                  <a:gd name="T12" fmla="*/ 0 60000 65536"/>
                  <a:gd name="T13" fmla="*/ 0 60000 65536"/>
                  <a:gd name="T14" fmla="*/ 0 60000 65536"/>
                  <a:gd name="T15" fmla="*/ 0 60000 65536"/>
                  <a:gd name="T16" fmla="*/ 0 60000 65536"/>
                  <a:gd name="T17" fmla="*/ 0 60000 65536"/>
                  <a:gd name="T18" fmla="*/ 0 w 405"/>
                  <a:gd name="T19" fmla="*/ 0 h 369"/>
                  <a:gd name="T20" fmla="*/ 405 w 405"/>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405" h="369">
                    <a:moveTo>
                      <a:pt x="0" y="176"/>
                    </a:moveTo>
                    <a:lnTo>
                      <a:pt x="80" y="369"/>
                    </a:lnTo>
                    <a:lnTo>
                      <a:pt x="405" y="249"/>
                    </a:lnTo>
                    <a:lnTo>
                      <a:pt x="350" y="0"/>
                    </a:lnTo>
                    <a:lnTo>
                      <a:pt x="0" y="176"/>
                    </a:lnTo>
                    <a:close/>
                  </a:path>
                </a:pathLst>
              </a:custGeom>
              <a:solidFill>
                <a:schemeClr val="bg2"/>
              </a:solidFill>
              <a:ln w="9525">
                <a:noFill/>
                <a:round/>
                <a:headEnd/>
                <a:tailEnd/>
              </a:ln>
            </p:spPr>
            <p:txBody>
              <a:bodyPr/>
              <a:lstStyle/>
              <a:p>
                <a:endParaRPr lang="en-US"/>
              </a:p>
            </p:txBody>
          </p:sp>
          <p:sp>
            <p:nvSpPr>
              <p:cNvPr id="19490" name="Freeform 195"/>
              <p:cNvSpPr>
                <a:spLocks/>
              </p:cNvSpPr>
              <p:nvPr/>
            </p:nvSpPr>
            <p:spPr bwMode="auto">
              <a:xfrm>
                <a:off x="2438" y="1865"/>
                <a:ext cx="306" cy="171"/>
              </a:xfrm>
              <a:custGeom>
                <a:avLst/>
                <a:gdLst>
                  <a:gd name="T0" fmla="*/ 0 w 1673"/>
                  <a:gd name="T1" fmla="*/ 0 h 933"/>
                  <a:gd name="T2" fmla="*/ 0 w 1673"/>
                  <a:gd name="T3" fmla="*/ 0 h 933"/>
                  <a:gd name="T4" fmla="*/ 0 w 1673"/>
                  <a:gd name="T5" fmla="*/ 0 h 933"/>
                  <a:gd name="T6" fmla="*/ 0 w 1673"/>
                  <a:gd name="T7" fmla="*/ 0 h 933"/>
                  <a:gd name="T8" fmla="*/ 0 w 1673"/>
                  <a:gd name="T9" fmla="*/ 0 h 933"/>
                  <a:gd name="T10" fmla="*/ 0 w 1673"/>
                  <a:gd name="T11" fmla="*/ 0 h 933"/>
                  <a:gd name="T12" fmla="*/ 0 w 1673"/>
                  <a:gd name="T13" fmla="*/ 0 h 933"/>
                  <a:gd name="T14" fmla="*/ 0 w 1673"/>
                  <a:gd name="T15" fmla="*/ 0 h 933"/>
                  <a:gd name="T16" fmla="*/ 0 w 1673"/>
                  <a:gd name="T17" fmla="*/ 0 h 933"/>
                  <a:gd name="T18" fmla="*/ 0 w 1673"/>
                  <a:gd name="T19" fmla="*/ 0 h 933"/>
                  <a:gd name="T20" fmla="*/ 0 w 1673"/>
                  <a:gd name="T21" fmla="*/ 0 h 933"/>
                  <a:gd name="T22" fmla="*/ 0 w 1673"/>
                  <a:gd name="T23" fmla="*/ 0 h 933"/>
                  <a:gd name="T24" fmla="*/ 0 w 1673"/>
                  <a:gd name="T25" fmla="*/ 0 h 933"/>
                  <a:gd name="T26" fmla="*/ 0 w 1673"/>
                  <a:gd name="T27" fmla="*/ 0 h 933"/>
                  <a:gd name="T28" fmla="*/ 0 w 1673"/>
                  <a:gd name="T29" fmla="*/ 0 h 933"/>
                  <a:gd name="T30" fmla="*/ 0 w 1673"/>
                  <a:gd name="T31" fmla="*/ 0 h 933"/>
                  <a:gd name="T32" fmla="*/ 0 w 1673"/>
                  <a:gd name="T33" fmla="*/ 0 h 933"/>
                  <a:gd name="T34" fmla="*/ 0 w 1673"/>
                  <a:gd name="T35" fmla="*/ 0 h 933"/>
                  <a:gd name="T36" fmla="*/ 0 w 1673"/>
                  <a:gd name="T37" fmla="*/ 0 h 933"/>
                  <a:gd name="T38" fmla="*/ 0 w 1673"/>
                  <a:gd name="T39" fmla="*/ 0 h 933"/>
                  <a:gd name="T40" fmla="*/ 0 w 1673"/>
                  <a:gd name="T41" fmla="*/ 0 h 933"/>
                  <a:gd name="T42" fmla="*/ 0 w 1673"/>
                  <a:gd name="T43" fmla="*/ 0 h 933"/>
                  <a:gd name="T44" fmla="*/ 0 w 1673"/>
                  <a:gd name="T45" fmla="*/ 0 h 933"/>
                  <a:gd name="T46" fmla="*/ 0 w 1673"/>
                  <a:gd name="T47" fmla="*/ 0 h 933"/>
                  <a:gd name="T48" fmla="*/ 0 w 1673"/>
                  <a:gd name="T49" fmla="*/ 0 h 933"/>
                  <a:gd name="T50" fmla="*/ 0 w 1673"/>
                  <a:gd name="T51" fmla="*/ 0 h 933"/>
                  <a:gd name="T52" fmla="*/ 0 w 1673"/>
                  <a:gd name="T53" fmla="*/ 0 h 933"/>
                  <a:gd name="T54" fmla="*/ 0 w 1673"/>
                  <a:gd name="T55" fmla="*/ 0 h 933"/>
                  <a:gd name="T56" fmla="*/ 0 w 1673"/>
                  <a:gd name="T57" fmla="*/ 0 h 933"/>
                  <a:gd name="T58" fmla="*/ 0 w 1673"/>
                  <a:gd name="T59" fmla="*/ 0 h 933"/>
                  <a:gd name="T60" fmla="*/ 0 w 1673"/>
                  <a:gd name="T61" fmla="*/ 0 h 933"/>
                  <a:gd name="T62" fmla="*/ 0 w 1673"/>
                  <a:gd name="T63" fmla="*/ 0 h 933"/>
                  <a:gd name="T64" fmla="*/ 0 w 1673"/>
                  <a:gd name="T65" fmla="*/ 0 h 933"/>
                  <a:gd name="T66" fmla="*/ 0 w 1673"/>
                  <a:gd name="T67" fmla="*/ 0 h 933"/>
                  <a:gd name="T68" fmla="*/ 0 w 1673"/>
                  <a:gd name="T69" fmla="*/ 0 h 933"/>
                  <a:gd name="T70" fmla="*/ 0 w 1673"/>
                  <a:gd name="T71" fmla="*/ 0 h 933"/>
                  <a:gd name="T72" fmla="*/ 0 w 1673"/>
                  <a:gd name="T73" fmla="*/ 0 h 933"/>
                  <a:gd name="T74" fmla="*/ 0 w 1673"/>
                  <a:gd name="T75" fmla="*/ 0 h 933"/>
                  <a:gd name="T76" fmla="*/ 0 w 1673"/>
                  <a:gd name="T77" fmla="*/ 0 h 933"/>
                  <a:gd name="T78" fmla="*/ 0 w 1673"/>
                  <a:gd name="T79" fmla="*/ 0 h 933"/>
                  <a:gd name="T80" fmla="*/ 0 w 1673"/>
                  <a:gd name="T81" fmla="*/ 0 h 933"/>
                  <a:gd name="T82" fmla="*/ 0 w 1673"/>
                  <a:gd name="T83" fmla="*/ 0 h 933"/>
                  <a:gd name="T84" fmla="*/ 0 w 1673"/>
                  <a:gd name="T85" fmla="*/ 0 h 933"/>
                  <a:gd name="T86" fmla="*/ 0 w 1673"/>
                  <a:gd name="T87" fmla="*/ 0 h 933"/>
                  <a:gd name="T88" fmla="*/ 0 w 1673"/>
                  <a:gd name="T89" fmla="*/ 0 h 933"/>
                  <a:gd name="T90" fmla="*/ 0 w 1673"/>
                  <a:gd name="T91" fmla="*/ 0 h 933"/>
                  <a:gd name="T92" fmla="*/ 0 w 1673"/>
                  <a:gd name="T93" fmla="*/ 0 h 933"/>
                  <a:gd name="T94" fmla="*/ 0 w 1673"/>
                  <a:gd name="T95" fmla="*/ 0 h 933"/>
                  <a:gd name="T96" fmla="*/ 0 w 1673"/>
                  <a:gd name="T97" fmla="*/ 0 h 9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73"/>
                  <a:gd name="T148" fmla="*/ 0 h 933"/>
                  <a:gd name="T149" fmla="*/ 1673 w 1673"/>
                  <a:gd name="T150" fmla="*/ 933 h 9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73" h="933">
                    <a:moveTo>
                      <a:pt x="702" y="10"/>
                    </a:moveTo>
                    <a:lnTo>
                      <a:pt x="661" y="18"/>
                    </a:lnTo>
                    <a:lnTo>
                      <a:pt x="621" y="27"/>
                    </a:lnTo>
                    <a:lnTo>
                      <a:pt x="601" y="33"/>
                    </a:lnTo>
                    <a:lnTo>
                      <a:pt x="582" y="39"/>
                    </a:lnTo>
                    <a:lnTo>
                      <a:pt x="563" y="45"/>
                    </a:lnTo>
                    <a:lnTo>
                      <a:pt x="545" y="52"/>
                    </a:lnTo>
                    <a:lnTo>
                      <a:pt x="526" y="59"/>
                    </a:lnTo>
                    <a:lnTo>
                      <a:pt x="507" y="67"/>
                    </a:lnTo>
                    <a:lnTo>
                      <a:pt x="489" y="75"/>
                    </a:lnTo>
                    <a:lnTo>
                      <a:pt x="472" y="83"/>
                    </a:lnTo>
                    <a:lnTo>
                      <a:pt x="454" y="92"/>
                    </a:lnTo>
                    <a:lnTo>
                      <a:pt x="437" y="101"/>
                    </a:lnTo>
                    <a:lnTo>
                      <a:pt x="420" y="110"/>
                    </a:lnTo>
                    <a:lnTo>
                      <a:pt x="403" y="121"/>
                    </a:lnTo>
                    <a:lnTo>
                      <a:pt x="394" y="126"/>
                    </a:lnTo>
                    <a:lnTo>
                      <a:pt x="386" y="131"/>
                    </a:lnTo>
                    <a:lnTo>
                      <a:pt x="378" y="136"/>
                    </a:lnTo>
                    <a:lnTo>
                      <a:pt x="370" y="142"/>
                    </a:lnTo>
                    <a:lnTo>
                      <a:pt x="361" y="147"/>
                    </a:lnTo>
                    <a:lnTo>
                      <a:pt x="353" y="153"/>
                    </a:lnTo>
                    <a:lnTo>
                      <a:pt x="346" y="159"/>
                    </a:lnTo>
                    <a:lnTo>
                      <a:pt x="338" y="164"/>
                    </a:lnTo>
                    <a:lnTo>
                      <a:pt x="308" y="188"/>
                    </a:lnTo>
                    <a:lnTo>
                      <a:pt x="278" y="213"/>
                    </a:lnTo>
                    <a:lnTo>
                      <a:pt x="250" y="239"/>
                    </a:lnTo>
                    <a:lnTo>
                      <a:pt x="223" y="267"/>
                    </a:lnTo>
                    <a:lnTo>
                      <a:pt x="198" y="297"/>
                    </a:lnTo>
                    <a:lnTo>
                      <a:pt x="174" y="327"/>
                    </a:lnTo>
                    <a:lnTo>
                      <a:pt x="151" y="357"/>
                    </a:lnTo>
                    <a:lnTo>
                      <a:pt x="141" y="374"/>
                    </a:lnTo>
                    <a:lnTo>
                      <a:pt x="131" y="389"/>
                    </a:lnTo>
                    <a:lnTo>
                      <a:pt x="120" y="405"/>
                    </a:lnTo>
                    <a:lnTo>
                      <a:pt x="110" y="422"/>
                    </a:lnTo>
                    <a:lnTo>
                      <a:pt x="101" y="439"/>
                    </a:lnTo>
                    <a:lnTo>
                      <a:pt x="91" y="456"/>
                    </a:lnTo>
                    <a:lnTo>
                      <a:pt x="84" y="473"/>
                    </a:lnTo>
                    <a:lnTo>
                      <a:pt x="76" y="491"/>
                    </a:lnTo>
                    <a:lnTo>
                      <a:pt x="60" y="526"/>
                    </a:lnTo>
                    <a:lnTo>
                      <a:pt x="46" y="563"/>
                    </a:lnTo>
                    <a:lnTo>
                      <a:pt x="34" y="599"/>
                    </a:lnTo>
                    <a:lnTo>
                      <a:pt x="4" y="753"/>
                    </a:lnTo>
                    <a:lnTo>
                      <a:pt x="0" y="832"/>
                    </a:lnTo>
                    <a:lnTo>
                      <a:pt x="4" y="913"/>
                    </a:lnTo>
                    <a:lnTo>
                      <a:pt x="440" y="901"/>
                    </a:lnTo>
                    <a:lnTo>
                      <a:pt x="434" y="821"/>
                    </a:lnTo>
                    <a:lnTo>
                      <a:pt x="438" y="781"/>
                    </a:lnTo>
                    <a:lnTo>
                      <a:pt x="445" y="742"/>
                    </a:lnTo>
                    <a:lnTo>
                      <a:pt x="456" y="706"/>
                    </a:lnTo>
                    <a:lnTo>
                      <a:pt x="471" y="669"/>
                    </a:lnTo>
                    <a:lnTo>
                      <a:pt x="479" y="652"/>
                    </a:lnTo>
                    <a:lnTo>
                      <a:pt x="488" y="637"/>
                    </a:lnTo>
                    <a:lnTo>
                      <a:pt x="498" y="620"/>
                    </a:lnTo>
                    <a:lnTo>
                      <a:pt x="509" y="604"/>
                    </a:lnTo>
                    <a:lnTo>
                      <a:pt x="520" y="589"/>
                    </a:lnTo>
                    <a:lnTo>
                      <a:pt x="532" y="574"/>
                    </a:lnTo>
                    <a:lnTo>
                      <a:pt x="560" y="547"/>
                    </a:lnTo>
                    <a:lnTo>
                      <a:pt x="588" y="522"/>
                    </a:lnTo>
                    <a:lnTo>
                      <a:pt x="596" y="517"/>
                    </a:lnTo>
                    <a:lnTo>
                      <a:pt x="604" y="510"/>
                    </a:lnTo>
                    <a:lnTo>
                      <a:pt x="612" y="505"/>
                    </a:lnTo>
                    <a:lnTo>
                      <a:pt x="619" y="500"/>
                    </a:lnTo>
                    <a:lnTo>
                      <a:pt x="629" y="495"/>
                    </a:lnTo>
                    <a:lnTo>
                      <a:pt x="636" y="491"/>
                    </a:lnTo>
                    <a:lnTo>
                      <a:pt x="655" y="482"/>
                    </a:lnTo>
                    <a:lnTo>
                      <a:pt x="672" y="473"/>
                    </a:lnTo>
                    <a:lnTo>
                      <a:pt x="690" y="465"/>
                    </a:lnTo>
                    <a:lnTo>
                      <a:pt x="709" y="458"/>
                    </a:lnTo>
                    <a:lnTo>
                      <a:pt x="729" y="453"/>
                    </a:lnTo>
                    <a:lnTo>
                      <a:pt x="749" y="448"/>
                    </a:lnTo>
                    <a:lnTo>
                      <a:pt x="768" y="444"/>
                    </a:lnTo>
                    <a:lnTo>
                      <a:pt x="810" y="440"/>
                    </a:lnTo>
                    <a:lnTo>
                      <a:pt x="850" y="439"/>
                    </a:lnTo>
                    <a:lnTo>
                      <a:pt x="929" y="449"/>
                    </a:lnTo>
                    <a:lnTo>
                      <a:pt x="966" y="460"/>
                    </a:lnTo>
                    <a:lnTo>
                      <a:pt x="985" y="466"/>
                    </a:lnTo>
                    <a:lnTo>
                      <a:pt x="1003" y="474"/>
                    </a:lnTo>
                    <a:lnTo>
                      <a:pt x="1020" y="482"/>
                    </a:lnTo>
                    <a:lnTo>
                      <a:pt x="1037" y="491"/>
                    </a:lnTo>
                    <a:lnTo>
                      <a:pt x="1054" y="501"/>
                    </a:lnTo>
                    <a:lnTo>
                      <a:pt x="1062" y="506"/>
                    </a:lnTo>
                    <a:lnTo>
                      <a:pt x="1069" y="512"/>
                    </a:lnTo>
                    <a:lnTo>
                      <a:pt x="1101" y="535"/>
                    </a:lnTo>
                    <a:lnTo>
                      <a:pt x="1128" y="563"/>
                    </a:lnTo>
                    <a:lnTo>
                      <a:pt x="1154" y="591"/>
                    </a:lnTo>
                    <a:lnTo>
                      <a:pt x="1176" y="622"/>
                    </a:lnTo>
                    <a:lnTo>
                      <a:pt x="1196" y="656"/>
                    </a:lnTo>
                    <a:lnTo>
                      <a:pt x="1205" y="675"/>
                    </a:lnTo>
                    <a:lnTo>
                      <a:pt x="1213" y="693"/>
                    </a:lnTo>
                    <a:lnTo>
                      <a:pt x="1234" y="771"/>
                    </a:lnTo>
                    <a:lnTo>
                      <a:pt x="1239" y="849"/>
                    </a:lnTo>
                    <a:lnTo>
                      <a:pt x="1236" y="886"/>
                    </a:lnTo>
                    <a:lnTo>
                      <a:pt x="1230" y="924"/>
                    </a:lnTo>
                    <a:lnTo>
                      <a:pt x="1668" y="933"/>
                    </a:lnTo>
                    <a:lnTo>
                      <a:pt x="1673" y="818"/>
                    </a:lnTo>
                    <a:lnTo>
                      <a:pt x="1669" y="759"/>
                    </a:lnTo>
                    <a:lnTo>
                      <a:pt x="1663" y="701"/>
                    </a:lnTo>
                    <a:lnTo>
                      <a:pt x="1653" y="658"/>
                    </a:lnTo>
                    <a:lnTo>
                      <a:pt x="1644" y="617"/>
                    </a:lnTo>
                    <a:lnTo>
                      <a:pt x="1631" y="577"/>
                    </a:lnTo>
                    <a:lnTo>
                      <a:pt x="1618" y="538"/>
                    </a:lnTo>
                    <a:lnTo>
                      <a:pt x="1603" y="499"/>
                    </a:lnTo>
                    <a:lnTo>
                      <a:pt x="1594" y="480"/>
                    </a:lnTo>
                    <a:lnTo>
                      <a:pt x="1584" y="461"/>
                    </a:lnTo>
                    <a:lnTo>
                      <a:pt x="1575" y="443"/>
                    </a:lnTo>
                    <a:lnTo>
                      <a:pt x="1565" y="426"/>
                    </a:lnTo>
                    <a:lnTo>
                      <a:pt x="1556" y="407"/>
                    </a:lnTo>
                    <a:lnTo>
                      <a:pt x="1544" y="390"/>
                    </a:lnTo>
                    <a:lnTo>
                      <a:pt x="1534" y="374"/>
                    </a:lnTo>
                    <a:lnTo>
                      <a:pt x="1522" y="357"/>
                    </a:lnTo>
                    <a:lnTo>
                      <a:pt x="1510" y="340"/>
                    </a:lnTo>
                    <a:lnTo>
                      <a:pt x="1497" y="324"/>
                    </a:lnTo>
                    <a:lnTo>
                      <a:pt x="1485" y="307"/>
                    </a:lnTo>
                    <a:lnTo>
                      <a:pt x="1472" y="293"/>
                    </a:lnTo>
                    <a:lnTo>
                      <a:pt x="1459" y="277"/>
                    </a:lnTo>
                    <a:lnTo>
                      <a:pt x="1445" y="263"/>
                    </a:lnTo>
                    <a:lnTo>
                      <a:pt x="1417" y="234"/>
                    </a:lnTo>
                    <a:lnTo>
                      <a:pt x="1387" y="207"/>
                    </a:lnTo>
                    <a:lnTo>
                      <a:pt x="1356" y="181"/>
                    </a:lnTo>
                    <a:lnTo>
                      <a:pt x="1325" y="156"/>
                    </a:lnTo>
                    <a:lnTo>
                      <a:pt x="1316" y="151"/>
                    </a:lnTo>
                    <a:lnTo>
                      <a:pt x="1308" y="145"/>
                    </a:lnTo>
                    <a:lnTo>
                      <a:pt x="1300" y="139"/>
                    </a:lnTo>
                    <a:lnTo>
                      <a:pt x="1291" y="134"/>
                    </a:lnTo>
                    <a:lnTo>
                      <a:pt x="1283" y="129"/>
                    </a:lnTo>
                    <a:lnTo>
                      <a:pt x="1274" y="123"/>
                    </a:lnTo>
                    <a:lnTo>
                      <a:pt x="1265" y="118"/>
                    </a:lnTo>
                    <a:lnTo>
                      <a:pt x="1257" y="113"/>
                    </a:lnTo>
                    <a:lnTo>
                      <a:pt x="1248" y="108"/>
                    </a:lnTo>
                    <a:lnTo>
                      <a:pt x="1239" y="102"/>
                    </a:lnTo>
                    <a:lnTo>
                      <a:pt x="1222" y="93"/>
                    </a:lnTo>
                    <a:lnTo>
                      <a:pt x="1204" y="84"/>
                    </a:lnTo>
                    <a:lnTo>
                      <a:pt x="1185" y="75"/>
                    </a:lnTo>
                    <a:lnTo>
                      <a:pt x="1167" y="67"/>
                    </a:lnTo>
                    <a:lnTo>
                      <a:pt x="1149" y="59"/>
                    </a:lnTo>
                    <a:lnTo>
                      <a:pt x="1129" y="53"/>
                    </a:lnTo>
                    <a:lnTo>
                      <a:pt x="1111" y="45"/>
                    </a:lnTo>
                    <a:lnTo>
                      <a:pt x="1092" y="39"/>
                    </a:lnTo>
                    <a:lnTo>
                      <a:pt x="1072" y="33"/>
                    </a:lnTo>
                    <a:lnTo>
                      <a:pt x="1052" y="27"/>
                    </a:lnTo>
                    <a:lnTo>
                      <a:pt x="1033" y="23"/>
                    </a:lnTo>
                    <a:lnTo>
                      <a:pt x="992" y="14"/>
                    </a:lnTo>
                    <a:lnTo>
                      <a:pt x="952" y="7"/>
                    </a:lnTo>
                    <a:lnTo>
                      <a:pt x="912" y="2"/>
                    </a:lnTo>
                    <a:lnTo>
                      <a:pt x="870" y="0"/>
                    </a:lnTo>
                    <a:lnTo>
                      <a:pt x="786" y="1"/>
                    </a:lnTo>
                    <a:lnTo>
                      <a:pt x="702" y="10"/>
                    </a:lnTo>
                    <a:close/>
                  </a:path>
                </a:pathLst>
              </a:custGeom>
              <a:solidFill>
                <a:schemeClr val="bg2"/>
              </a:solidFill>
              <a:ln w="9525">
                <a:noFill/>
                <a:round/>
                <a:headEnd/>
                <a:tailEnd/>
              </a:ln>
            </p:spPr>
            <p:txBody>
              <a:bodyPr/>
              <a:lstStyle/>
              <a:p>
                <a:endParaRPr lang="en-US"/>
              </a:p>
            </p:txBody>
          </p:sp>
          <p:sp>
            <p:nvSpPr>
              <p:cNvPr id="19491" name="Freeform 196"/>
              <p:cNvSpPr>
                <a:spLocks/>
              </p:cNvSpPr>
              <p:nvPr/>
            </p:nvSpPr>
            <p:spPr bwMode="auto">
              <a:xfrm>
                <a:off x="2438" y="1975"/>
                <a:ext cx="306" cy="195"/>
              </a:xfrm>
              <a:custGeom>
                <a:avLst/>
                <a:gdLst>
                  <a:gd name="T0" fmla="*/ 0 w 1672"/>
                  <a:gd name="T1" fmla="*/ 0 h 1066"/>
                  <a:gd name="T2" fmla="*/ 0 w 1672"/>
                  <a:gd name="T3" fmla="*/ 0 h 1066"/>
                  <a:gd name="T4" fmla="*/ 0 w 1672"/>
                  <a:gd name="T5" fmla="*/ 0 h 1066"/>
                  <a:gd name="T6" fmla="*/ 0 w 1672"/>
                  <a:gd name="T7" fmla="*/ 0 h 1066"/>
                  <a:gd name="T8" fmla="*/ 0 w 1672"/>
                  <a:gd name="T9" fmla="*/ 0 h 1066"/>
                  <a:gd name="T10" fmla="*/ 0 w 1672"/>
                  <a:gd name="T11" fmla="*/ 0 h 1066"/>
                  <a:gd name="T12" fmla="*/ 0 w 1672"/>
                  <a:gd name="T13" fmla="*/ 0 h 1066"/>
                  <a:gd name="T14" fmla="*/ 0 w 1672"/>
                  <a:gd name="T15" fmla="*/ 0 h 1066"/>
                  <a:gd name="T16" fmla="*/ 0 w 1672"/>
                  <a:gd name="T17" fmla="*/ 0 h 1066"/>
                  <a:gd name="T18" fmla="*/ 0 w 1672"/>
                  <a:gd name="T19" fmla="*/ 0 h 1066"/>
                  <a:gd name="T20" fmla="*/ 0 w 1672"/>
                  <a:gd name="T21" fmla="*/ 0 h 1066"/>
                  <a:gd name="T22" fmla="*/ 0 w 1672"/>
                  <a:gd name="T23" fmla="*/ 0 h 1066"/>
                  <a:gd name="T24" fmla="*/ 0 w 1672"/>
                  <a:gd name="T25" fmla="*/ 0 h 1066"/>
                  <a:gd name="T26" fmla="*/ 0 w 1672"/>
                  <a:gd name="T27" fmla="*/ 0 h 1066"/>
                  <a:gd name="T28" fmla="*/ 0 w 1672"/>
                  <a:gd name="T29" fmla="*/ 0 h 1066"/>
                  <a:gd name="T30" fmla="*/ 0 w 1672"/>
                  <a:gd name="T31" fmla="*/ 0 h 1066"/>
                  <a:gd name="T32" fmla="*/ 0 w 1672"/>
                  <a:gd name="T33" fmla="*/ 0 h 1066"/>
                  <a:gd name="T34" fmla="*/ 0 w 1672"/>
                  <a:gd name="T35" fmla="*/ 0 h 1066"/>
                  <a:gd name="T36" fmla="*/ 0 w 1672"/>
                  <a:gd name="T37" fmla="*/ 0 h 1066"/>
                  <a:gd name="T38" fmla="*/ 0 w 1672"/>
                  <a:gd name="T39" fmla="*/ 0 h 1066"/>
                  <a:gd name="T40" fmla="*/ 0 w 1672"/>
                  <a:gd name="T41" fmla="*/ 0 h 1066"/>
                  <a:gd name="T42" fmla="*/ 0 w 1672"/>
                  <a:gd name="T43" fmla="*/ 0 h 1066"/>
                  <a:gd name="T44" fmla="*/ 0 w 1672"/>
                  <a:gd name="T45" fmla="*/ 0 h 1066"/>
                  <a:gd name="T46" fmla="*/ 0 w 1672"/>
                  <a:gd name="T47" fmla="*/ 0 h 1066"/>
                  <a:gd name="T48" fmla="*/ 0 w 1672"/>
                  <a:gd name="T49" fmla="*/ 0 h 1066"/>
                  <a:gd name="T50" fmla="*/ 0 w 1672"/>
                  <a:gd name="T51" fmla="*/ 0 h 1066"/>
                  <a:gd name="T52" fmla="*/ 0 w 1672"/>
                  <a:gd name="T53" fmla="*/ 0 h 1066"/>
                  <a:gd name="T54" fmla="*/ 0 w 1672"/>
                  <a:gd name="T55" fmla="*/ 0 h 1066"/>
                  <a:gd name="T56" fmla="*/ 0 w 1672"/>
                  <a:gd name="T57" fmla="*/ 0 h 1066"/>
                  <a:gd name="T58" fmla="*/ 0 w 1672"/>
                  <a:gd name="T59" fmla="*/ 0 h 1066"/>
                  <a:gd name="T60" fmla="*/ 0 w 1672"/>
                  <a:gd name="T61" fmla="*/ 0 h 1066"/>
                  <a:gd name="T62" fmla="*/ 0 w 1672"/>
                  <a:gd name="T63" fmla="*/ 0 h 1066"/>
                  <a:gd name="T64" fmla="*/ 0 w 1672"/>
                  <a:gd name="T65" fmla="*/ 0 h 1066"/>
                  <a:gd name="T66" fmla="*/ 0 w 1672"/>
                  <a:gd name="T67" fmla="*/ 0 h 1066"/>
                  <a:gd name="T68" fmla="*/ 0 w 1672"/>
                  <a:gd name="T69" fmla="*/ 0 h 1066"/>
                  <a:gd name="T70" fmla="*/ 0 w 1672"/>
                  <a:gd name="T71" fmla="*/ 0 h 1066"/>
                  <a:gd name="T72" fmla="*/ 0 w 1672"/>
                  <a:gd name="T73" fmla="*/ 0 h 1066"/>
                  <a:gd name="T74" fmla="*/ 0 w 1672"/>
                  <a:gd name="T75" fmla="*/ 0 h 1066"/>
                  <a:gd name="T76" fmla="*/ 0 w 1672"/>
                  <a:gd name="T77" fmla="*/ 0 h 1066"/>
                  <a:gd name="T78" fmla="*/ 0 w 1672"/>
                  <a:gd name="T79" fmla="*/ 0 h 1066"/>
                  <a:gd name="T80" fmla="*/ 0 w 1672"/>
                  <a:gd name="T81" fmla="*/ 0 h 1066"/>
                  <a:gd name="T82" fmla="*/ 0 w 1672"/>
                  <a:gd name="T83" fmla="*/ 0 h 1066"/>
                  <a:gd name="T84" fmla="*/ 0 w 1672"/>
                  <a:gd name="T85" fmla="*/ 0 h 1066"/>
                  <a:gd name="T86" fmla="*/ 0 w 1672"/>
                  <a:gd name="T87" fmla="*/ 0 h 1066"/>
                  <a:gd name="T88" fmla="*/ 0 w 1672"/>
                  <a:gd name="T89" fmla="*/ 0 h 1066"/>
                  <a:gd name="T90" fmla="*/ 0 w 1672"/>
                  <a:gd name="T91" fmla="*/ 0 h 1066"/>
                  <a:gd name="T92" fmla="*/ 0 w 1672"/>
                  <a:gd name="T93" fmla="*/ 0 h 1066"/>
                  <a:gd name="T94" fmla="*/ 0 w 1672"/>
                  <a:gd name="T95" fmla="*/ 0 h 1066"/>
                  <a:gd name="T96" fmla="*/ 0 w 1672"/>
                  <a:gd name="T97" fmla="*/ 0 h 1066"/>
                  <a:gd name="T98" fmla="*/ 0 w 1672"/>
                  <a:gd name="T99" fmla="*/ 0 h 1066"/>
                  <a:gd name="T100" fmla="*/ 0 w 1672"/>
                  <a:gd name="T101" fmla="*/ 0 h 10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2"/>
                  <a:gd name="T154" fmla="*/ 0 h 1066"/>
                  <a:gd name="T155" fmla="*/ 1672 w 1672"/>
                  <a:gd name="T156" fmla="*/ 1066 h 10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2" h="1066">
                    <a:moveTo>
                      <a:pt x="835" y="1066"/>
                    </a:moveTo>
                    <a:lnTo>
                      <a:pt x="752" y="1062"/>
                    </a:lnTo>
                    <a:lnTo>
                      <a:pt x="673" y="1050"/>
                    </a:lnTo>
                    <a:lnTo>
                      <a:pt x="635" y="1041"/>
                    </a:lnTo>
                    <a:lnTo>
                      <a:pt x="596" y="1031"/>
                    </a:lnTo>
                    <a:lnTo>
                      <a:pt x="578" y="1026"/>
                    </a:lnTo>
                    <a:lnTo>
                      <a:pt x="560" y="1019"/>
                    </a:lnTo>
                    <a:lnTo>
                      <a:pt x="541" y="1013"/>
                    </a:lnTo>
                    <a:lnTo>
                      <a:pt x="523" y="1006"/>
                    </a:lnTo>
                    <a:lnTo>
                      <a:pt x="505" y="998"/>
                    </a:lnTo>
                    <a:lnTo>
                      <a:pt x="486" y="990"/>
                    </a:lnTo>
                    <a:lnTo>
                      <a:pt x="470" y="981"/>
                    </a:lnTo>
                    <a:lnTo>
                      <a:pt x="451" y="973"/>
                    </a:lnTo>
                    <a:lnTo>
                      <a:pt x="434" y="964"/>
                    </a:lnTo>
                    <a:lnTo>
                      <a:pt x="417" y="954"/>
                    </a:lnTo>
                    <a:lnTo>
                      <a:pt x="402" y="945"/>
                    </a:lnTo>
                    <a:lnTo>
                      <a:pt x="385" y="934"/>
                    </a:lnTo>
                    <a:lnTo>
                      <a:pt x="377" y="929"/>
                    </a:lnTo>
                    <a:lnTo>
                      <a:pt x="369" y="924"/>
                    </a:lnTo>
                    <a:lnTo>
                      <a:pt x="361" y="919"/>
                    </a:lnTo>
                    <a:lnTo>
                      <a:pt x="353" y="912"/>
                    </a:lnTo>
                    <a:lnTo>
                      <a:pt x="346" y="907"/>
                    </a:lnTo>
                    <a:lnTo>
                      <a:pt x="338" y="902"/>
                    </a:lnTo>
                    <a:lnTo>
                      <a:pt x="322" y="890"/>
                    </a:lnTo>
                    <a:lnTo>
                      <a:pt x="292" y="865"/>
                    </a:lnTo>
                    <a:lnTo>
                      <a:pt x="264" y="841"/>
                    </a:lnTo>
                    <a:lnTo>
                      <a:pt x="236" y="813"/>
                    </a:lnTo>
                    <a:lnTo>
                      <a:pt x="210" y="784"/>
                    </a:lnTo>
                    <a:lnTo>
                      <a:pt x="185" y="756"/>
                    </a:lnTo>
                    <a:lnTo>
                      <a:pt x="162" y="725"/>
                    </a:lnTo>
                    <a:lnTo>
                      <a:pt x="140" y="693"/>
                    </a:lnTo>
                    <a:lnTo>
                      <a:pt x="129" y="678"/>
                    </a:lnTo>
                    <a:lnTo>
                      <a:pt x="119" y="661"/>
                    </a:lnTo>
                    <a:lnTo>
                      <a:pt x="108" y="644"/>
                    </a:lnTo>
                    <a:lnTo>
                      <a:pt x="99" y="627"/>
                    </a:lnTo>
                    <a:lnTo>
                      <a:pt x="90" y="610"/>
                    </a:lnTo>
                    <a:lnTo>
                      <a:pt x="82" y="593"/>
                    </a:lnTo>
                    <a:lnTo>
                      <a:pt x="73" y="575"/>
                    </a:lnTo>
                    <a:lnTo>
                      <a:pt x="65" y="558"/>
                    </a:lnTo>
                    <a:lnTo>
                      <a:pt x="51" y="521"/>
                    </a:lnTo>
                    <a:lnTo>
                      <a:pt x="38" y="483"/>
                    </a:lnTo>
                    <a:lnTo>
                      <a:pt x="28" y="446"/>
                    </a:lnTo>
                    <a:lnTo>
                      <a:pt x="11" y="369"/>
                    </a:lnTo>
                    <a:lnTo>
                      <a:pt x="0" y="288"/>
                    </a:lnTo>
                    <a:lnTo>
                      <a:pt x="433" y="229"/>
                    </a:lnTo>
                    <a:lnTo>
                      <a:pt x="434" y="270"/>
                    </a:lnTo>
                    <a:lnTo>
                      <a:pt x="441" y="310"/>
                    </a:lnTo>
                    <a:lnTo>
                      <a:pt x="451" y="349"/>
                    </a:lnTo>
                    <a:lnTo>
                      <a:pt x="464" y="386"/>
                    </a:lnTo>
                    <a:lnTo>
                      <a:pt x="472" y="404"/>
                    </a:lnTo>
                    <a:lnTo>
                      <a:pt x="481" y="421"/>
                    </a:lnTo>
                    <a:lnTo>
                      <a:pt x="490" y="438"/>
                    </a:lnTo>
                    <a:lnTo>
                      <a:pt x="501" y="453"/>
                    </a:lnTo>
                    <a:lnTo>
                      <a:pt x="513" y="470"/>
                    </a:lnTo>
                    <a:lnTo>
                      <a:pt x="524" y="485"/>
                    </a:lnTo>
                    <a:lnTo>
                      <a:pt x="537" y="499"/>
                    </a:lnTo>
                    <a:lnTo>
                      <a:pt x="550" y="513"/>
                    </a:lnTo>
                    <a:lnTo>
                      <a:pt x="579" y="539"/>
                    </a:lnTo>
                    <a:lnTo>
                      <a:pt x="595" y="551"/>
                    </a:lnTo>
                    <a:lnTo>
                      <a:pt x="603" y="558"/>
                    </a:lnTo>
                    <a:lnTo>
                      <a:pt x="610" y="563"/>
                    </a:lnTo>
                    <a:lnTo>
                      <a:pt x="618" y="568"/>
                    </a:lnTo>
                    <a:lnTo>
                      <a:pt x="626" y="573"/>
                    </a:lnTo>
                    <a:lnTo>
                      <a:pt x="635" y="579"/>
                    </a:lnTo>
                    <a:lnTo>
                      <a:pt x="643" y="582"/>
                    </a:lnTo>
                    <a:lnTo>
                      <a:pt x="660" y="592"/>
                    </a:lnTo>
                    <a:lnTo>
                      <a:pt x="678" y="599"/>
                    </a:lnTo>
                    <a:lnTo>
                      <a:pt x="696" y="607"/>
                    </a:lnTo>
                    <a:lnTo>
                      <a:pt x="715" y="614"/>
                    </a:lnTo>
                    <a:lnTo>
                      <a:pt x="734" y="619"/>
                    </a:lnTo>
                    <a:lnTo>
                      <a:pt x="754" y="623"/>
                    </a:lnTo>
                    <a:lnTo>
                      <a:pt x="794" y="629"/>
                    </a:lnTo>
                    <a:lnTo>
                      <a:pt x="835" y="632"/>
                    </a:lnTo>
                    <a:lnTo>
                      <a:pt x="915" y="623"/>
                    </a:lnTo>
                    <a:lnTo>
                      <a:pt x="955" y="614"/>
                    </a:lnTo>
                    <a:lnTo>
                      <a:pt x="973" y="607"/>
                    </a:lnTo>
                    <a:lnTo>
                      <a:pt x="991" y="599"/>
                    </a:lnTo>
                    <a:lnTo>
                      <a:pt x="1009" y="592"/>
                    </a:lnTo>
                    <a:lnTo>
                      <a:pt x="1026" y="582"/>
                    </a:lnTo>
                    <a:lnTo>
                      <a:pt x="1043" y="573"/>
                    </a:lnTo>
                    <a:lnTo>
                      <a:pt x="1060" y="563"/>
                    </a:lnTo>
                    <a:lnTo>
                      <a:pt x="1068" y="558"/>
                    </a:lnTo>
                    <a:lnTo>
                      <a:pt x="1076" y="551"/>
                    </a:lnTo>
                    <a:lnTo>
                      <a:pt x="1090" y="539"/>
                    </a:lnTo>
                    <a:lnTo>
                      <a:pt x="1119" y="513"/>
                    </a:lnTo>
                    <a:lnTo>
                      <a:pt x="1145" y="485"/>
                    </a:lnTo>
                    <a:lnTo>
                      <a:pt x="1168" y="453"/>
                    </a:lnTo>
                    <a:lnTo>
                      <a:pt x="1188" y="421"/>
                    </a:lnTo>
                    <a:lnTo>
                      <a:pt x="1197" y="404"/>
                    </a:lnTo>
                    <a:lnTo>
                      <a:pt x="1205" y="386"/>
                    </a:lnTo>
                    <a:lnTo>
                      <a:pt x="1228" y="310"/>
                    </a:lnTo>
                    <a:lnTo>
                      <a:pt x="1238" y="229"/>
                    </a:lnTo>
                    <a:lnTo>
                      <a:pt x="1230" y="151"/>
                    </a:lnTo>
                    <a:lnTo>
                      <a:pt x="1221" y="115"/>
                    </a:lnTo>
                    <a:lnTo>
                      <a:pt x="1209" y="79"/>
                    </a:lnTo>
                    <a:lnTo>
                      <a:pt x="1639" y="0"/>
                    </a:lnTo>
                    <a:lnTo>
                      <a:pt x="1653" y="55"/>
                    </a:lnTo>
                    <a:lnTo>
                      <a:pt x="1663" y="112"/>
                    </a:lnTo>
                    <a:lnTo>
                      <a:pt x="1672" y="229"/>
                    </a:lnTo>
                    <a:lnTo>
                      <a:pt x="1667" y="314"/>
                    </a:lnTo>
                    <a:lnTo>
                      <a:pt x="1661" y="356"/>
                    </a:lnTo>
                    <a:lnTo>
                      <a:pt x="1655" y="397"/>
                    </a:lnTo>
                    <a:lnTo>
                      <a:pt x="1644" y="438"/>
                    </a:lnTo>
                    <a:lnTo>
                      <a:pt x="1634" y="478"/>
                    </a:lnTo>
                    <a:lnTo>
                      <a:pt x="1621" y="516"/>
                    </a:lnTo>
                    <a:lnTo>
                      <a:pt x="1605" y="555"/>
                    </a:lnTo>
                    <a:lnTo>
                      <a:pt x="1597" y="573"/>
                    </a:lnTo>
                    <a:lnTo>
                      <a:pt x="1588" y="592"/>
                    </a:lnTo>
                    <a:lnTo>
                      <a:pt x="1579" y="610"/>
                    </a:lnTo>
                    <a:lnTo>
                      <a:pt x="1570" y="628"/>
                    </a:lnTo>
                    <a:lnTo>
                      <a:pt x="1560" y="645"/>
                    </a:lnTo>
                    <a:lnTo>
                      <a:pt x="1550" y="663"/>
                    </a:lnTo>
                    <a:lnTo>
                      <a:pt x="1539" y="680"/>
                    </a:lnTo>
                    <a:lnTo>
                      <a:pt x="1528" y="697"/>
                    </a:lnTo>
                    <a:lnTo>
                      <a:pt x="1517" y="713"/>
                    </a:lnTo>
                    <a:lnTo>
                      <a:pt x="1505" y="730"/>
                    </a:lnTo>
                    <a:lnTo>
                      <a:pt x="1493" y="745"/>
                    </a:lnTo>
                    <a:lnTo>
                      <a:pt x="1480" y="761"/>
                    </a:lnTo>
                    <a:lnTo>
                      <a:pt x="1467" y="777"/>
                    </a:lnTo>
                    <a:lnTo>
                      <a:pt x="1454" y="791"/>
                    </a:lnTo>
                    <a:lnTo>
                      <a:pt x="1440" y="807"/>
                    </a:lnTo>
                    <a:lnTo>
                      <a:pt x="1427" y="821"/>
                    </a:lnTo>
                    <a:lnTo>
                      <a:pt x="1397" y="848"/>
                    </a:lnTo>
                    <a:lnTo>
                      <a:pt x="1367" y="874"/>
                    </a:lnTo>
                    <a:lnTo>
                      <a:pt x="1335" y="899"/>
                    </a:lnTo>
                    <a:lnTo>
                      <a:pt x="1328" y="906"/>
                    </a:lnTo>
                    <a:lnTo>
                      <a:pt x="1318" y="911"/>
                    </a:lnTo>
                    <a:lnTo>
                      <a:pt x="1311" y="917"/>
                    </a:lnTo>
                    <a:lnTo>
                      <a:pt x="1303" y="923"/>
                    </a:lnTo>
                    <a:lnTo>
                      <a:pt x="1294" y="928"/>
                    </a:lnTo>
                    <a:lnTo>
                      <a:pt x="1286" y="934"/>
                    </a:lnTo>
                    <a:lnTo>
                      <a:pt x="1277" y="940"/>
                    </a:lnTo>
                    <a:lnTo>
                      <a:pt x="1269" y="945"/>
                    </a:lnTo>
                    <a:lnTo>
                      <a:pt x="1260" y="950"/>
                    </a:lnTo>
                    <a:lnTo>
                      <a:pt x="1251" y="955"/>
                    </a:lnTo>
                    <a:lnTo>
                      <a:pt x="1243" y="960"/>
                    </a:lnTo>
                    <a:lnTo>
                      <a:pt x="1234" y="964"/>
                    </a:lnTo>
                    <a:lnTo>
                      <a:pt x="1215" y="975"/>
                    </a:lnTo>
                    <a:lnTo>
                      <a:pt x="1197" y="984"/>
                    </a:lnTo>
                    <a:lnTo>
                      <a:pt x="1179" y="992"/>
                    </a:lnTo>
                    <a:lnTo>
                      <a:pt x="1161" y="1000"/>
                    </a:lnTo>
                    <a:lnTo>
                      <a:pt x="1141" y="1007"/>
                    </a:lnTo>
                    <a:lnTo>
                      <a:pt x="1123" y="1015"/>
                    </a:lnTo>
                    <a:lnTo>
                      <a:pt x="1103" y="1022"/>
                    </a:lnTo>
                    <a:lnTo>
                      <a:pt x="1084" y="1028"/>
                    </a:lnTo>
                    <a:lnTo>
                      <a:pt x="1064" y="1035"/>
                    </a:lnTo>
                    <a:lnTo>
                      <a:pt x="1043" y="1040"/>
                    </a:lnTo>
                    <a:lnTo>
                      <a:pt x="1024" y="1045"/>
                    </a:lnTo>
                    <a:lnTo>
                      <a:pt x="1003" y="1049"/>
                    </a:lnTo>
                    <a:lnTo>
                      <a:pt x="962" y="1057"/>
                    </a:lnTo>
                    <a:lnTo>
                      <a:pt x="921" y="1062"/>
                    </a:lnTo>
                    <a:lnTo>
                      <a:pt x="835" y="1066"/>
                    </a:lnTo>
                    <a:close/>
                  </a:path>
                </a:pathLst>
              </a:custGeom>
              <a:solidFill>
                <a:schemeClr val="bg2"/>
              </a:solidFill>
              <a:ln w="9525">
                <a:noFill/>
                <a:round/>
                <a:headEnd/>
                <a:tailEnd/>
              </a:ln>
            </p:spPr>
            <p:txBody>
              <a:bodyPr/>
              <a:lstStyle/>
              <a:p>
                <a:endParaRPr lang="en-US"/>
              </a:p>
            </p:txBody>
          </p:sp>
          <p:sp>
            <p:nvSpPr>
              <p:cNvPr id="19492" name="Freeform 197"/>
              <p:cNvSpPr>
                <a:spLocks/>
              </p:cNvSpPr>
              <p:nvPr/>
            </p:nvSpPr>
            <p:spPr bwMode="auto">
              <a:xfrm>
                <a:off x="2560" y="1839"/>
                <a:ext cx="66" cy="45"/>
              </a:xfrm>
              <a:custGeom>
                <a:avLst/>
                <a:gdLst>
                  <a:gd name="T0" fmla="*/ 0 w 359"/>
                  <a:gd name="T1" fmla="*/ 0 h 241"/>
                  <a:gd name="T2" fmla="*/ 0 w 359"/>
                  <a:gd name="T3" fmla="*/ 0 h 241"/>
                  <a:gd name="T4" fmla="*/ 0 w 359"/>
                  <a:gd name="T5" fmla="*/ 0 h 241"/>
                  <a:gd name="T6" fmla="*/ 0 w 359"/>
                  <a:gd name="T7" fmla="*/ 0 h 241"/>
                  <a:gd name="T8" fmla="*/ 0 w 359"/>
                  <a:gd name="T9" fmla="*/ 0 h 241"/>
                  <a:gd name="T10" fmla="*/ 0 w 359"/>
                  <a:gd name="T11" fmla="*/ 0 h 241"/>
                  <a:gd name="T12" fmla="*/ 0 60000 65536"/>
                  <a:gd name="T13" fmla="*/ 0 60000 65536"/>
                  <a:gd name="T14" fmla="*/ 0 60000 65536"/>
                  <a:gd name="T15" fmla="*/ 0 60000 65536"/>
                  <a:gd name="T16" fmla="*/ 0 60000 65536"/>
                  <a:gd name="T17" fmla="*/ 0 60000 65536"/>
                  <a:gd name="T18" fmla="*/ 0 w 359"/>
                  <a:gd name="T19" fmla="*/ 0 h 241"/>
                  <a:gd name="T20" fmla="*/ 359 w 359"/>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59" h="241">
                    <a:moveTo>
                      <a:pt x="0" y="241"/>
                    </a:moveTo>
                    <a:lnTo>
                      <a:pt x="12" y="0"/>
                    </a:lnTo>
                    <a:lnTo>
                      <a:pt x="328" y="0"/>
                    </a:lnTo>
                    <a:lnTo>
                      <a:pt x="359" y="224"/>
                    </a:lnTo>
                    <a:lnTo>
                      <a:pt x="0" y="241"/>
                    </a:lnTo>
                    <a:close/>
                  </a:path>
                </a:pathLst>
              </a:custGeom>
              <a:solidFill>
                <a:srgbClr val="999999"/>
              </a:solidFill>
              <a:ln w="9525">
                <a:noFill/>
                <a:round/>
                <a:headEnd/>
                <a:tailEnd/>
              </a:ln>
            </p:spPr>
            <p:txBody>
              <a:bodyPr/>
              <a:lstStyle/>
              <a:p>
                <a:endParaRPr lang="en-US"/>
              </a:p>
            </p:txBody>
          </p:sp>
          <p:sp>
            <p:nvSpPr>
              <p:cNvPr id="19493" name="Freeform 198"/>
              <p:cNvSpPr>
                <a:spLocks/>
              </p:cNvSpPr>
              <p:nvPr/>
            </p:nvSpPr>
            <p:spPr bwMode="auto">
              <a:xfrm>
                <a:off x="2458" y="1862"/>
                <a:ext cx="71" cy="75"/>
              </a:xfrm>
              <a:custGeom>
                <a:avLst/>
                <a:gdLst>
                  <a:gd name="T0" fmla="*/ 0 w 390"/>
                  <a:gd name="T1" fmla="*/ 0 h 409"/>
                  <a:gd name="T2" fmla="*/ 0 w 390"/>
                  <a:gd name="T3" fmla="*/ 0 h 409"/>
                  <a:gd name="T4" fmla="*/ 0 w 390"/>
                  <a:gd name="T5" fmla="*/ 0 h 409"/>
                  <a:gd name="T6" fmla="*/ 0 w 390"/>
                  <a:gd name="T7" fmla="*/ 0 h 409"/>
                  <a:gd name="T8" fmla="*/ 0 w 390"/>
                  <a:gd name="T9" fmla="*/ 0 h 409"/>
                  <a:gd name="T10" fmla="*/ 0 w 390"/>
                  <a:gd name="T11" fmla="*/ 0 h 409"/>
                  <a:gd name="T12" fmla="*/ 0 60000 65536"/>
                  <a:gd name="T13" fmla="*/ 0 60000 65536"/>
                  <a:gd name="T14" fmla="*/ 0 60000 65536"/>
                  <a:gd name="T15" fmla="*/ 0 60000 65536"/>
                  <a:gd name="T16" fmla="*/ 0 60000 65536"/>
                  <a:gd name="T17" fmla="*/ 0 60000 65536"/>
                  <a:gd name="T18" fmla="*/ 0 w 390"/>
                  <a:gd name="T19" fmla="*/ 0 h 409"/>
                  <a:gd name="T20" fmla="*/ 390 w 390"/>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390" h="409">
                    <a:moveTo>
                      <a:pt x="225" y="0"/>
                    </a:moveTo>
                    <a:lnTo>
                      <a:pt x="390" y="154"/>
                    </a:lnTo>
                    <a:lnTo>
                      <a:pt x="123" y="409"/>
                    </a:lnTo>
                    <a:lnTo>
                      <a:pt x="0" y="201"/>
                    </a:lnTo>
                    <a:lnTo>
                      <a:pt x="225" y="0"/>
                    </a:lnTo>
                    <a:close/>
                  </a:path>
                </a:pathLst>
              </a:custGeom>
              <a:solidFill>
                <a:schemeClr val="bg2"/>
              </a:solidFill>
              <a:ln w="9525">
                <a:noFill/>
                <a:round/>
                <a:headEnd/>
                <a:tailEnd/>
              </a:ln>
            </p:spPr>
            <p:txBody>
              <a:bodyPr/>
              <a:lstStyle/>
              <a:p>
                <a:endParaRPr lang="en-US"/>
              </a:p>
            </p:txBody>
          </p:sp>
          <p:sp>
            <p:nvSpPr>
              <p:cNvPr id="19494" name="Freeform 199"/>
              <p:cNvSpPr>
                <a:spLocks/>
              </p:cNvSpPr>
              <p:nvPr/>
            </p:nvSpPr>
            <p:spPr bwMode="auto">
              <a:xfrm>
                <a:off x="2667" y="1879"/>
                <a:ext cx="75" cy="73"/>
              </a:xfrm>
              <a:custGeom>
                <a:avLst/>
                <a:gdLst>
                  <a:gd name="T0" fmla="*/ 0 w 412"/>
                  <a:gd name="T1" fmla="*/ 0 h 402"/>
                  <a:gd name="T2" fmla="*/ 0 w 412"/>
                  <a:gd name="T3" fmla="*/ 0 h 402"/>
                  <a:gd name="T4" fmla="*/ 0 w 412"/>
                  <a:gd name="T5" fmla="*/ 0 h 402"/>
                  <a:gd name="T6" fmla="*/ 0 w 412"/>
                  <a:gd name="T7" fmla="*/ 0 h 402"/>
                  <a:gd name="T8" fmla="*/ 0 w 412"/>
                  <a:gd name="T9" fmla="*/ 0 h 402"/>
                  <a:gd name="T10" fmla="*/ 0 w 412"/>
                  <a:gd name="T11" fmla="*/ 0 h 402"/>
                  <a:gd name="T12" fmla="*/ 0 60000 65536"/>
                  <a:gd name="T13" fmla="*/ 0 60000 65536"/>
                  <a:gd name="T14" fmla="*/ 0 60000 65536"/>
                  <a:gd name="T15" fmla="*/ 0 60000 65536"/>
                  <a:gd name="T16" fmla="*/ 0 60000 65536"/>
                  <a:gd name="T17" fmla="*/ 0 60000 65536"/>
                  <a:gd name="T18" fmla="*/ 0 w 412"/>
                  <a:gd name="T19" fmla="*/ 0 h 402"/>
                  <a:gd name="T20" fmla="*/ 412 w 412"/>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412" h="402">
                    <a:moveTo>
                      <a:pt x="0" y="115"/>
                    </a:moveTo>
                    <a:lnTo>
                      <a:pt x="228" y="0"/>
                    </a:lnTo>
                    <a:lnTo>
                      <a:pt x="412" y="213"/>
                    </a:lnTo>
                    <a:lnTo>
                      <a:pt x="279" y="402"/>
                    </a:lnTo>
                    <a:lnTo>
                      <a:pt x="0" y="115"/>
                    </a:lnTo>
                    <a:close/>
                  </a:path>
                </a:pathLst>
              </a:custGeom>
              <a:solidFill>
                <a:srgbClr val="999999"/>
              </a:solidFill>
              <a:ln w="9525">
                <a:noFill/>
                <a:round/>
                <a:headEnd/>
                <a:tailEnd/>
              </a:ln>
            </p:spPr>
            <p:txBody>
              <a:bodyPr/>
              <a:lstStyle/>
              <a:p>
                <a:endParaRPr lang="en-US"/>
              </a:p>
            </p:txBody>
          </p:sp>
          <p:sp>
            <p:nvSpPr>
              <p:cNvPr id="19495" name="Freeform 200"/>
              <p:cNvSpPr>
                <a:spLocks/>
              </p:cNvSpPr>
              <p:nvPr/>
            </p:nvSpPr>
            <p:spPr bwMode="auto">
              <a:xfrm>
                <a:off x="2412" y="1959"/>
                <a:ext cx="59" cy="71"/>
              </a:xfrm>
              <a:custGeom>
                <a:avLst/>
                <a:gdLst>
                  <a:gd name="T0" fmla="*/ 0 w 326"/>
                  <a:gd name="T1" fmla="*/ 0 h 388"/>
                  <a:gd name="T2" fmla="*/ 0 w 326"/>
                  <a:gd name="T3" fmla="*/ 0 h 388"/>
                  <a:gd name="T4" fmla="*/ 0 w 326"/>
                  <a:gd name="T5" fmla="*/ 0 h 388"/>
                  <a:gd name="T6" fmla="*/ 0 w 326"/>
                  <a:gd name="T7" fmla="*/ 0 h 388"/>
                  <a:gd name="T8" fmla="*/ 0 w 326"/>
                  <a:gd name="T9" fmla="*/ 0 h 388"/>
                  <a:gd name="T10" fmla="*/ 0 w 326"/>
                  <a:gd name="T11" fmla="*/ 0 h 388"/>
                  <a:gd name="T12" fmla="*/ 0 60000 65536"/>
                  <a:gd name="T13" fmla="*/ 0 60000 65536"/>
                  <a:gd name="T14" fmla="*/ 0 60000 65536"/>
                  <a:gd name="T15" fmla="*/ 0 60000 65536"/>
                  <a:gd name="T16" fmla="*/ 0 60000 65536"/>
                  <a:gd name="T17" fmla="*/ 0 60000 65536"/>
                  <a:gd name="T18" fmla="*/ 0 w 326"/>
                  <a:gd name="T19" fmla="*/ 0 h 388"/>
                  <a:gd name="T20" fmla="*/ 326 w 326"/>
                  <a:gd name="T21" fmla="*/ 388 h 388"/>
                </a:gdLst>
                <a:ahLst/>
                <a:cxnLst>
                  <a:cxn ang="T12">
                    <a:pos x="T0" y="T1"/>
                  </a:cxn>
                  <a:cxn ang="T13">
                    <a:pos x="T2" y="T3"/>
                  </a:cxn>
                  <a:cxn ang="T14">
                    <a:pos x="T4" y="T5"/>
                  </a:cxn>
                  <a:cxn ang="T15">
                    <a:pos x="T6" y="T7"/>
                  </a:cxn>
                  <a:cxn ang="T16">
                    <a:pos x="T8" y="T9"/>
                  </a:cxn>
                  <a:cxn ang="T17">
                    <a:pos x="T10" y="T11"/>
                  </a:cxn>
                </a:cxnLst>
                <a:rect l="T18" t="T19" r="T20" b="T21"/>
                <a:pathLst>
                  <a:path w="326" h="388">
                    <a:moveTo>
                      <a:pt x="326" y="3"/>
                    </a:moveTo>
                    <a:lnTo>
                      <a:pt x="47" y="0"/>
                    </a:lnTo>
                    <a:lnTo>
                      <a:pt x="0" y="330"/>
                    </a:lnTo>
                    <a:lnTo>
                      <a:pt x="239" y="388"/>
                    </a:lnTo>
                    <a:lnTo>
                      <a:pt x="326" y="3"/>
                    </a:lnTo>
                    <a:close/>
                  </a:path>
                </a:pathLst>
              </a:custGeom>
              <a:solidFill>
                <a:schemeClr val="bg2"/>
              </a:solidFill>
              <a:ln w="9525">
                <a:noFill/>
                <a:round/>
                <a:headEnd/>
                <a:tailEnd/>
              </a:ln>
            </p:spPr>
            <p:txBody>
              <a:bodyPr/>
              <a:lstStyle/>
              <a:p>
                <a:endParaRPr lang="en-US"/>
              </a:p>
            </p:txBody>
          </p:sp>
          <p:sp>
            <p:nvSpPr>
              <p:cNvPr id="19496" name="Freeform 201"/>
              <p:cNvSpPr>
                <a:spLocks/>
              </p:cNvSpPr>
              <p:nvPr/>
            </p:nvSpPr>
            <p:spPr bwMode="auto">
              <a:xfrm>
                <a:off x="2431" y="2067"/>
                <a:ext cx="69" cy="74"/>
              </a:xfrm>
              <a:custGeom>
                <a:avLst/>
                <a:gdLst>
                  <a:gd name="T0" fmla="*/ 0 w 373"/>
                  <a:gd name="T1" fmla="*/ 0 h 401"/>
                  <a:gd name="T2" fmla="*/ 0 w 373"/>
                  <a:gd name="T3" fmla="*/ 0 h 401"/>
                  <a:gd name="T4" fmla="*/ 0 w 373"/>
                  <a:gd name="T5" fmla="*/ 0 h 401"/>
                  <a:gd name="T6" fmla="*/ 0 w 373"/>
                  <a:gd name="T7" fmla="*/ 0 h 401"/>
                  <a:gd name="T8" fmla="*/ 0 w 373"/>
                  <a:gd name="T9" fmla="*/ 0 h 401"/>
                  <a:gd name="T10" fmla="*/ 0 w 373"/>
                  <a:gd name="T11" fmla="*/ 0 h 401"/>
                  <a:gd name="T12" fmla="*/ 0 60000 65536"/>
                  <a:gd name="T13" fmla="*/ 0 60000 65536"/>
                  <a:gd name="T14" fmla="*/ 0 60000 65536"/>
                  <a:gd name="T15" fmla="*/ 0 60000 65536"/>
                  <a:gd name="T16" fmla="*/ 0 60000 65536"/>
                  <a:gd name="T17" fmla="*/ 0 60000 65536"/>
                  <a:gd name="T18" fmla="*/ 0 w 373"/>
                  <a:gd name="T19" fmla="*/ 0 h 401"/>
                  <a:gd name="T20" fmla="*/ 373 w 373"/>
                  <a:gd name="T21" fmla="*/ 401 h 401"/>
                </a:gdLst>
                <a:ahLst/>
                <a:cxnLst>
                  <a:cxn ang="T12">
                    <a:pos x="T0" y="T1"/>
                  </a:cxn>
                  <a:cxn ang="T13">
                    <a:pos x="T2" y="T3"/>
                  </a:cxn>
                  <a:cxn ang="T14">
                    <a:pos x="T4" y="T5"/>
                  </a:cxn>
                  <a:cxn ang="T15">
                    <a:pos x="T6" y="T7"/>
                  </a:cxn>
                  <a:cxn ang="T16">
                    <a:pos x="T8" y="T9"/>
                  </a:cxn>
                  <a:cxn ang="T17">
                    <a:pos x="T10" y="T11"/>
                  </a:cxn>
                </a:cxnLst>
                <a:rect l="T18" t="T19" r="T20" b="T21"/>
                <a:pathLst>
                  <a:path w="373" h="401">
                    <a:moveTo>
                      <a:pt x="160" y="0"/>
                    </a:moveTo>
                    <a:lnTo>
                      <a:pt x="0" y="173"/>
                    </a:lnTo>
                    <a:lnTo>
                      <a:pt x="200" y="401"/>
                    </a:lnTo>
                    <a:lnTo>
                      <a:pt x="373" y="296"/>
                    </a:lnTo>
                    <a:lnTo>
                      <a:pt x="160" y="0"/>
                    </a:lnTo>
                    <a:close/>
                  </a:path>
                </a:pathLst>
              </a:custGeom>
              <a:solidFill>
                <a:schemeClr val="bg2"/>
              </a:solidFill>
              <a:ln w="9525">
                <a:noFill/>
                <a:round/>
                <a:headEnd/>
                <a:tailEnd/>
              </a:ln>
            </p:spPr>
            <p:txBody>
              <a:bodyPr/>
              <a:lstStyle/>
              <a:p>
                <a:endParaRPr lang="en-US"/>
              </a:p>
            </p:txBody>
          </p:sp>
          <p:sp>
            <p:nvSpPr>
              <p:cNvPr id="19497" name="Freeform 202"/>
              <p:cNvSpPr>
                <a:spLocks/>
              </p:cNvSpPr>
              <p:nvPr/>
            </p:nvSpPr>
            <p:spPr bwMode="auto">
              <a:xfrm>
                <a:off x="2536" y="2154"/>
                <a:ext cx="77" cy="43"/>
              </a:xfrm>
              <a:custGeom>
                <a:avLst/>
                <a:gdLst>
                  <a:gd name="T0" fmla="*/ 0 w 422"/>
                  <a:gd name="T1" fmla="*/ 0 h 240"/>
                  <a:gd name="T2" fmla="*/ 0 w 422"/>
                  <a:gd name="T3" fmla="*/ 0 h 240"/>
                  <a:gd name="T4" fmla="*/ 0 w 422"/>
                  <a:gd name="T5" fmla="*/ 0 h 240"/>
                  <a:gd name="T6" fmla="*/ 0 w 422"/>
                  <a:gd name="T7" fmla="*/ 0 h 240"/>
                  <a:gd name="T8" fmla="*/ 0 w 422"/>
                  <a:gd name="T9" fmla="*/ 0 h 240"/>
                  <a:gd name="T10" fmla="*/ 0 w 422"/>
                  <a:gd name="T11" fmla="*/ 0 h 240"/>
                  <a:gd name="T12" fmla="*/ 0 60000 65536"/>
                  <a:gd name="T13" fmla="*/ 0 60000 65536"/>
                  <a:gd name="T14" fmla="*/ 0 60000 65536"/>
                  <a:gd name="T15" fmla="*/ 0 60000 65536"/>
                  <a:gd name="T16" fmla="*/ 0 60000 65536"/>
                  <a:gd name="T17" fmla="*/ 0 60000 65536"/>
                  <a:gd name="T18" fmla="*/ 0 w 422"/>
                  <a:gd name="T19" fmla="*/ 0 h 240"/>
                  <a:gd name="T20" fmla="*/ 422 w 42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22" h="240">
                    <a:moveTo>
                      <a:pt x="0" y="0"/>
                    </a:moveTo>
                    <a:lnTo>
                      <a:pt x="24" y="213"/>
                    </a:lnTo>
                    <a:lnTo>
                      <a:pt x="338" y="240"/>
                    </a:lnTo>
                    <a:lnTo>
                      <a:pt x="422" y="55"/>
                    </a:lnTo>
                    <a:lnTo>
                      <a:pt x="0" y="0"/>
                    </a:lnTo>
                    <a:close/>
                  </a:path>
                </a:pathLst>
              </a:custGeom>
              <a:solidFill>
                <a:schemeClr val="bg2"/>
              </a:solidFill>
              <a:ln w="9525">
                <a:noFill/>
                <a:round/>
                <a:headEnd/>
                <a:tailEnd/>
              </a:ln>
            </p:spPr>
            <p:txBody>
              <a:bodyPr/>
              <a:lstStyle/>
              <a:p>
                <a:endParaRPr lang="en-US"/>
              </a:p>
            </p:txBody>
          </p:sp>
          <p:sp>
            <p:nvSpPr>
              <p:cNvPr id="19498" name="Freeform 203"/>
              <p:cNvSpPr>
                <a:spLocks/>
              </p:cNvSpPr>
              <p:nvPr/>
            </p:nvSpPr>
            <p:spPr bwMode="auto">
              <a:xfrm>
                <a:off x="2652" y="2092"/>
                <a:ext cx="75" cy="81"/>
              </a:xfrm>
              <a:custGeom>
                <a:avLst/>
                <a:gdLst>
                  <a:gd name="T0" fmla="*/ 0 w 409"/>
                  <a:gd name="T1" fmla="*/ 0 h 445"/>
                  <a:gd name="T2" fmla="*/ 0 w 409"/>
                  <a:gd name="T3" fmla="*/ 0 h 445"/>
                  <a:gd name="T4" fmla="*/ 0 w 409"/>
                  <a:gd name="T5" fmla="*/ 0 h 445"/>
                  <a:gd name="T6" fmla="*/ 0 w 409"/>
                  <a:gd name="T7" fmla="*/ 0 h 445"/>
                  <a:gd name="T8" fmla="*/ 0 w 409"/>
                  <a:gd name="T9" fmla="*/ 0 h 445"/>
                  <a:gd name="T10" fmla="*/ 0 w 409"/>
                  <a:gd name="T11" fmla="*/ 0 h 445"/>
                  <a:gd name="T12" fmla="*/ 0 60000 65536"/>
                  <a:gd name="T13" fmla="*/ 0 60000 65536"/>
                  <a:gd name="T14" fmla="*/ 0 60000 65536"/>
                  <a:gd name="T15" fmla="*/ 0 60000 65536"/>
                  <a:gd name="T16" fmla="*/ 0 60000 65536"/>
                  <a:gd name="T17" fmla="*/ 0 60000 65536"/>
                  <a:gd name="T18" fmla="*/ 0 w 409"/>
                  <a:gd name="T19" fmla="*/ 0 h 445"/>
                  <a:gd name="T20" fmla="*/ 409 w 40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409" h="445">
                    <a:moveTo>
                      <a:pt x="0" y="299"/>
                    </a:moveTo>
                    <a:lnTo>
                      <a:pt x="173" y="445"/>
                    </a:lnTo>
                    <a:lnTo>
                      <a:pt x="409" y="240"/>
                    </a:lnTo>
                    <a:lnTo>
                      <a:pt x="307" y="0"/>
                    </a:lnTo>
                    <a:lnTo>
                      <a:pt x="0" y="299"/>
                    </a:lnTo>
                    <a:close/>
                  </a:path>
                </a:pathLst>
              </a:custGeom>
              <a:solidFill>
                <a:schemeClr val="bg2"/>
              </a:solidFill>
              <a:ln w="9525">
                <a:noFill/>
                <a:round/>
                <a:headEnd/>
                <a:tailEnd/>
              </a:ln>
            </p:spPr>
            <p:txBody>
              <a:bodyPr/>
              <a:lstStyle/>
              <a:p>
                <a:endParaRPr lang="en-US"/>
              </a:p>
            </p:txBody>
          </p:sp>
          <p:sp>
            <p:nvSpPr>
              <p:cNvPr id="19499" name="Freeform 204"/>
              <p:cNvSpPr>
                <a:spLocks/>
              </p:cNvSpPr>
              <p:nvPr/>
            </p:nvSpPr>
            <p:spPr bwMode="auto">
              <a:xfrm>
                <a:off x="2718" y="1985"/>
                <a:ext cx="46" cy="72"/>
              </a:xfrm>
              <a:custGeom>
                <a:avLst/>
                <a:gdLst>
                  <a:gd name="T0" fmla="*/ 0 w 252"/>
                  <a:gd name="T1" fmla="*/ 0 h 389"/>
                  <a:gd name="T2" fmla="*/ 0 w 252"/>
                  <a:gd name="T3" fmla="*/ 0 h 389"/>
                  <a:gd name="T4" fmla="*/ 0 w 252"/>
                  <a:gd name="T5" fmla="*/ 0 h 389"/>
                  <a:gd name="T6" fmla="*/ 0 w 252"/>
                  <a:gd name="T7" fmla="*/ 0 h 389"/>
                  <a:gd name="T8" fmla="*/ 0 w 252"/>
                  <a:gd name="T9" fmla="*/ 0 h 389"/>
                  <a:gd name="T10" fmla="*/ 0 w 252"/>
                  <a:gd name="T11" fmla="*/ 0 h 389"/>
                  <a:gd name="T12" fmla="*/ 0 60000 65536"/>
                  <a:gd name="T13" fmla="*/ 0 60000 65536"/>
                  <a:gd name="T14" fmla="*/ 0 60000 65536"/>
                  <a:gd name="T15" fmla="*/ 0 60000 65536"/>
                  <a:gd name="T16" fmla="*/ 0 60000 65536"/>
                  <a:gd name="T17" fmla="*/ 0 60000 65536"/>
                  <a:gd name="T18" fmla="*/ 0 w 252"/>
                  <a:gd name="T19" fmla="*/ 0 h 389"/>
                  <a:gd name="T20" fmla="*/ 252 w 252"/>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252" h="389">
                    <a:moveTo>
                      <a:pt x="32" y="389"/>
                    </a:moveTo>
                    <a:lnTo>
                      <a:pt x="240" y="389"/>
                    </a:lnTo>
                    <a:lnTo>
                      <a:pt x="252" y="43"/>
                    </a:lnTo>
                    <a:lnTo>
                      <a:pt x="0" y="0"/>
                    </a:lnTo>
                    <a:lnTo>
                      <a:pt x="32" y="389"/>
                    </a:lnTo>
                    <a:close/>
                  </a:path>
                </a:pathLst>
              </a:custGeom>
              <a:solidFill>
                <a:srgbClr val="999999"/>
              </a:solidFill>
              <a:ln w="9525">
                <a:noFill/>
                <a:round/>
                <a:headEnd/>
                <a:tailEnd/>
              </a:ln>
            </p:spPr>
            <p:txBody>
              <a:bodyPr/>
              <a:lstStyle/>
              <a:p>
                <a:endParaRPr lang="en-US"/>
              </a:p>
            </p:txBody>
          </p:sp>
          <p:sp>
            <p:nvSpPr>
              <p:cNvPr id="19500" name="Freeform 205"/>
              <p:cNvSpPr>
                <a:spLocks/>
              </p:cNvSpPr>
              <p:nvPr/>
            </p:nvSpPr>
            <p:spPr bwMode="auto">
              <a:xfrm>
                <a:off x="2479" y="1836"/>
                <a:ext cx="306" cy="171"/>
              </a:xfrm>
              <a:custGeom>
                <a:avLst/>
                <a:gdLst>
                  <a:gd name="T0" fmla="*/ 0 w 1673"/>
                  <a:gd name="T1" fmla="*/ 0 h 932"/>
                  <a:gd name="T2" fmla="*/ 0 w 1673"/>
                  <a:gd name="T3" fmla="*/ 0 h 932"/>
                  <a:gd name="T4" fmla="*/ 0 w 1673"/>
                  <a:gd name="T5" fmla="*/ 0 h 932"/>
                  <a:gd name="T6" fmla="*/ 0 w 1673"/>
                  <a:gd name="T7" fmla="*/ 0 h 932"/>
                  <a:gd name="T8" fmla="*/ 0 w 1673"/>
                  <a:gd name="T9" fmla="*/ 0 h 932"/>
                  <a:gd name="T10" fmla="*/ 0 w 1673"/>
                  <a:gd name="T11" fmla="*/ 0 h 932"/>
                  <a:gd name="T12" fmla="*/ 0 w 1673"/>
                  <a:gd name="T13" fmla="*/ 0 h 932"/>
                  <a:gd name="T14" fmla="*/ 0 w 1673"/>
                  <a:gd name="T15" fmla="*/ 0 h 932"/>
                  <a:gd name="T16" fmla="*/ 0 w 1673"/>
                  <a:gd name="T17" fmla="*/ 0 h 932"/>
                  <a:gd name="T18" fmla="*/ 0 w 1673"/>
                  <a:gd name="T19" fmla="*/ 0 h 932"/>
                  <a:gd name="T20" fmla="*/ 0 w 1673"/>
                  <a:gd name="T21" fmla="*/ 0 h 932"/>
                  <a:gd name="T22" fmla="*/ 0 w 1673"/>
                  <a:gd name="T23" fmla="*/ 0 h 932"/>
                  <a:gd name="T24" fmla="*/ 0 w 1673"/>
                  <a:gd name="T25" fmla="*/ 0 h 932"/>
                  <a:gd name="T26" fmla="*/ 0 w 1673"/>
                  <a:gd name="T27" fmla="*/ 0 h 932"/>
                  <a:gd name="T28" fmla="*/ 0 w 1673"/>
                  <a:gd name="T29" fmla="*/ 0 h 932"/>
                  <a:gd name="T30" fmla="*/ 0 w 1673"/>
                  <a:gd name="T31" fmla="*/ 0 h 932"/>
                  <a:gd name="T32" fmla="*/ 0 w 1673"/>
                  <a:gd name="T33" fmla="*/ 0 h 932"/>
                  <a:gd name="T34" fmla="*/ 0 w 1673"/>
                  <a:gd name="T35" fmla="*/ 0 h 932"/>
                  <a:gd name="T36" fmla="*/ 0 w 1673"/>
                  <a:gd name="T37" fmla="*/ 0 h 932"/>
                  <a:gd name="T38" fmla="*/ 0 w 1673"/>
                  <a:gd name="T39" fmla="*/ 0 h 932"/>
                  <a:gd name="T40" fmla="*/ 0 w 1673"/>
                  <a:gd name="T41" fmla="*/ 0 h 932"/>
                  <a:gd name="T42" fmla="*/ 0 w 1673"/>
                  <a:gd name="T43" fmla="*/ 0 h 932"/>
                  <a:gd name="T44" fmla="*/ 0 w 1673"/>
                  <a:gd name="T45" fmla="*/ 0 h 932"/>
                  <a:gd name="T46" fmla="*/ 0 w 1673"/>
                  <a:gd name="T47" fmla="*/ 0 h 932"/>
                  <a:gd name="T48" fmla="*/ 0 w 1673"/>
                  <a:gd name="T49" fmla="*/ 0 h 932"/>
                  <a:gd name="T50" fmla="*/ 0 w 1673"/>
                  <a:gd name="T51" fmla="*/ 0 h 932"/>
                  <a:gd name="T52" fmla="*/ 0 w 1673"/>
                  <a:gd name="T53" fmla="*/ 0 h 932"/>
                  <a:gd name="T54" fmla="*/ 0 w 1673"/>
                  <a:gd name="T55" fmla="*/ 0 h 932"/>
                  <a:gd name="T56" fmla="*/ 0 w 1673"/>
                  <a:gd name="T57" fmla="*/ 0 h 932"/>
                  <a:gd name="T58" fmla="*/ 0 w 1673"/>
                  <a:gd name="T59" fmla="*/ 0 h 932"/>
                  <a:gd name="T60" fmla="*/ 0 w 1673"/>
                  <a:gd name="T61" fmla="*/ 0 h 932"/>
                  <a:gd name="T62" fmla="*/ 0 w 1673"/>
                  <a:gd name="T63" fmla="*/ 0 h 932"/>
                  <a:gd name="T64" fmla="*/ 0 w 1673"/>
                  <a:gd name="T65" fmla="*/ 0 h 932"/>
                  <a:gd name="T66" fmla="*/ 0 w 1673"/>
                  <a:gd name="T67" fmla="*/ 0 h 932"/>
                  <a:gd name="T68" fmla="*/ 0 w 1673"/>
                  <a:gd name="T69" fmla="*/ 0 h 932"/>
                  <a:gd name="T70" fmla="*/ 0 w 1673"/>
                  <a:gd name="T71" fmla="*/ 0 h 932"/>
                  <a:gd name="T72" fmla="*/ 0 w 1673"/>
                  <a:gd name="T73" fmla="*/ 0 h 932"/>
                  <a:gd name="T74" fmla="*/ 0 w 1673"/>
                  <a:gd name="T75" fmla="*/ 0 h 932"/>
                  <a:gd name="T76" fmla="*/ 0 w 1673"/>
                  <a:gd name="T77" fmla="*/ 0 h 932"/>
                  <a:gd name="T78" fmla="*/ 0 w 1673"/>
                  <a:gd name="T79" fmla="*/ 0 h 932"/>
                  <a:gd name="T80" fmla="*/ 0 w 1673"/>
                  <a:gd name="T81" fmla="*/ 0 h 932"/>
                  <a:gd name="T82" fmla="*/ 0 w 1673"/>
                  <a:gd name="T83" fmla="*/ 0 h 932"/>
                  <a:gd name="T84" fmla="*/ 0 w 1673"/>
                  <a:gd name="T85" fmla="*/ 0 h 932"/>
                  <a:gd name="T86" fmla="*/ 0 w 1673"/>
                  <a:gd name="T87" fmla="*/ 0 h 932"/>
                  <a:gd name="T88" fmla="*/ 0 w 1673"/>
                  <a:gd name="T89" fmla="*/ 0 h 932"/>
                  <a:gd name="T90" fmla="*/ 0 w 1673"/>
                  <a:gd name="T91" fmla="*/ 0 h 932"/>
                  <a:gd name="T92" fmla="*/ 0 w 1673"/>
                  <a:gd name="T93" fmla="*/ 0 h 932"/>
                  <a:gd name="T94" fmla="*/ 0 w 1673"/>
                  <a:gd name="T95" fmla="*/ 0 h 932"/>
                  <a:gd name="T96" fmla="*/ 0 w 1673"/>
                  <a:gd name="T97" fmla="*/ 0 h 9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73"/>
                  <a:gd name="T148" fmla="*/ 0 h 932"/>
                  <a:gd name="T149" fmla="*/ 1673 w 1673"/>
                  <a:gd name="T150" fmla="*/ 932 h 9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73" h="932">
                    <a:moveTo>
                      <a:pt x="702" y="10"/>
                    </a:moveTo>
                    <a:lnTo>
                      <a:pt x="660" y="18"/>
                    </a:lnTo>
                    <a:lnTo>
                      <a:pt x="621" y="27"/>
                    </a:lnTo>
                    <a:lnTo>
                      <a:pt x="602" y="32"/>
                    </a:lnTo>
                    <a:lnTo>
                      <a:pt x="582" y="39"/>
                    </a:lnTo>
                    <a:lnTo>
                      <a:pt x="564" y="44"/>
                    </a:lnTo>
                    <a:lnTo>
                      <a:pt x="544" y="52"/>
                    </a:lnTo>
                    <a:lnTo>
                      <a:pt x="526" y="58"/>
                    </a:lnTo>
                    <a:lnTo>
                      <a:pt x="508" y="66"/>
                    </a:lnTo>
                    <a:lnTo>
                      <a:pt x="489" y="74"/>
                    </a:lnTo>
                    <a:lnTo>
                      <a:pt x="472" y="82"/>
                    </a:lnTo>
                    <a:lnTo>
                      <a:pt x="454" y="91"/>
                    </a:lnTo>
                    <a:lnTo>
                      <a:pt x="437" y="100"/>
                    </a:lnTo>
                    <a:lnTo>
                      <a:pt x="420" y="111"/>
                    </a:lnTo>
                    <a:lnTo>
                      <a:pt x="403" y="120"/>
                    </a:lnTo>
                    <a:lnTo>
                      <a:pt x="394" y="125"/>
                    </a:lnTo>
                    <a:lnTo>
                      <a:pt x="386" y="130"/>
                    </a:lnTo>
                    <a:lnTo>
                      <a:pt x="379" y="135"/>
                    </a:lnTo>
                    <a:lnTo>
                      <a:pt x="371" y="142"/>
                    </a:lnTo>
                    <a:lnTo>
                      <a:pt x="362" y="147"/>
                    </a:lnTo>
                    <a:lnTo>
                      <a:pt x="354" y="152"/>
                    </a:lnTo>
                    <a:lnTo>
                      <a:pt x="346" y="157"/>
                    </a:lnTo>
                    <a:lnTo>
                      <a:pt x="338" y="164"/>
                    </a:lnTo>
                    <a:lnTo>
                      <a:pt x="308" y="187"/>
                    </a:lnTo>
                    <a:lnTo>
                      <a:pt x="278" y="212"/>
                    </a:lnTo>
                    <a:lnTo>
                      <a:pt x="251" y="240"/>
                    </a:lnTo>
                    <a:lnTo>
                      <a:pt x="223" y="267"/>
                    </a:lnTo>
                    <a:lnTo>
                      <a:pt x="199" y="296"/>
                    </a:lnTo>
                    <a:lnTo>
                      <a:pt x="174" y="326"/>
                    </a:lnTo>
                    <a:lnTo>
                      <a:pt x="152" y="357"/>
                    </a:lnTo>
                    <a:lnTo>
                      <a:pt x="141" y="372"/>
                    </a:lnTo>
                    <a:lnTo>
                      <a:pt x="129" y="388"/>
                    </a:lnTo>
                    <a:lnTo>
                      <a:pt x="120" y="405"/>
                    </a:lnTo>
                    <a:lnTo>
                      <a:pt x="110" y="422"/>
                    </a:lnTo>
                    <a:lnTo>
                      <a:pt x="101" y="439"/>
                    </a:lnTo>
                    <a:lnTo>
                      <a:pt x="92" y="456"/>
                    </a:lnTo>
                    <a:lnTo>
                      <a:pt x="84" y="473"/>
                    </a:lnTo>
                    <a:lnTo>
                      <a:pt x="75" y="490"/>
                    </a:lnTo>
                    <a:lnTo>
                      <a:pt x="60" y="526"/>
                    </a:lnTo>
                    <a:lnTo>
                      <a:pt x="46" y="561"/>
                    </a:lnTo>
                    <a:lnTo>
                      <a:pt x="34" y="599"/>
                    </a:lnTo>
                    <a:lnTo>
                      <a:pt x="4" y="753"/>
                    </a:lnTo>
                    <a:lnTo>
                      <a:pt x="0" y="833"/>
                    </a:lnTo>
                    <a:lnTo>
                      <a:pt x="4" y="913"/>
                    </a:lnTo>
                    <a:lnTo>
                      <a:pt x="440" y="902"/>
                    </a:lnTo>
                    <a:lnTo>
                      <a:pt x="435" y="819"/>
                    </a:lnTo>
                    <a:lnTo>
                      <a:pt x="439" y="780"/>
                    </a:lnTo>
                    <a:lnTo>
                      <a:pt x="445" y="743"/>
                    </a:lnTo>
                    <a:lnTo>
                      <a:pt x="457" y="705"/>
                    </a:lnTo>
                    <a:lnTo>
                      <a:pt x="470" y="670"/>
                    </a:lnTo>
                    <a:lnTo>
                      <a:pt x="479" y="653"/>
                    </a:lnTo>
                    <a:lnTo>
                      <a:pt x="488" y="636"/>
                    </a:lnTo>
                    <a:lnTo>
                      <a:pt x="498" y="619"/>
                    </a:lnTo>
                    <a:lnTo>
                      <a:pt x="509" y="603"/>
                    </a:lnTo>
                    <a:lnTo>
                      <a:pt x="521" y="589"/>
                    </a:lnTo>
                    <a:lnTo>
                      <a:pt x="532" y="574"/>
                    </a:lnTo>
                    <a:lnTo>
                      <a:pt x="558" y="547"/>
                    </a:lnTo>
                    <a:lnTo>
                      <a:pt x="588" y="522"/>
                    </a:lnTo>
                    <a:lnTo>
                      <a:pt x="596" y="516"/>
                    </a:lnTo>
                    <a:lnTo>
                      <a:pt x="604" y="511"/>
                    </a:lnTo>
                    <a:lnTo>
                      <a:pt x="612" y="505"/>
                    </a:lnTo>
                    <a:lnTo>
                      <a:pt x="620" y="500"/>
                    </a:lnTo>
                    <a:lnTo>
                      <a:pt x="629" y="495"/>
                    </a:lnTo>
                    <a:lnTo>
                      <a:pt x="637" y="490"/>
                    </a:lnTo>
                    <a:lnTo>
                      <a:pt x="654" y="481"/>
                    </a:lnTo>
                    <a:lnTo>
                      <a:pt x="672" y="473"/>
                    </a:lnTo>
                    <a:lnTo>
                      <a:pt x="690" y="465"/>
                    </a:lnTo>
                    <a:lnTo>
                      <a:pt x="710" y="458"/>
                    </a:lnTo>
                    <a:lnTo>
                      <a:pt x="729" y="452"/>
                    </a:lnTo>
                    <a:lnTo>
                      <a:pt x="749" y="448"/>
                    </a:lnTo>
                    <a:lnTo>
                      <a:pt x="768" y="444"/>
                    </a:lnTo>
                    <a:lnTo>
                      <a:pt x="810" y="439"/>
                    </a:lnTo>
                    <a:lnTo>
                      <a:pt x="851" y="439"/>
                    </a:lnTo>
                    <a:lnTo>
                      <a:pt x="929" y="449"/>
                    </a:lnTo>
                    <a:lnTo>
                      <a:pt x="967" y="460"/>
                    </a:lnTo>
                    <a:lnTo>
                      <a:pt x="985" y="466"/>
                    </a:lnTo>
                    <a:lnTo>
                      <a:pt x="1003" y="474"/>
                    </a:lnTo>
                    <a:lnTo>
                      <a:pt x="1020" y="482"/>
                    </a:lnTo>
                    <a:lnTo>
                      <a:pt x="1037" y="491"/>
                    </a:lnTo>
                    <a:lnTo>
                      <a:pt x="1054" y="500"/>
                    </a:lnTo>
                    <a:lnTo>
                      <a:pt x="1062" y="507"/>
                    </a:lnTo>
                    <a:lnTo>
                      <a:pt x="1070" y="512"/>
                    </a:lnTo>
                    <a:lnTo>
                      <a:pt x="1101" y="535"/>
                    </a:lnTo>
                    <a:lnTo>
                      <a:pt x="1128" y="561"/>
                    </a:lnTo>
                    <a:lnTo>
                      <a:pt x="1154" y="590"/>
                    </a:lnTo>
                    <a:lnTo>
                      <a:pt x="1177" y="621"/>
                    </a:lnTo>
                    <a:lnTo>
                      <a:pt x="1196" y="655"/>
                    </a:lnTo>
                    <a:lnTo>
                      <a:pt x="1205" y="674"/>
                    </a:lnTo>
                    <a:lnTo>
                      <a:pt x="1212" y="692"/>
                    </a:lnTo>
                    <a:lnTo>
                      <a:pt x="1234" y="770"/>
                    </a:lnTo>
                    <a:lnTo>
                      <a:pt x="1239" y="848"/>
                    </a:lnTo>
                    <a:lnTo>
                      <a:pt x="1237" y="886"/>
                    </a:lnTo>
                    <a:lnTo>
                      <a:pt x="1230" y="922"/>
                    </a:lnTo>
                    <a:lnTo>
                      <a:pt x="1668" y="932"/>
                    </a:lnTo>
                    <a:lnTo>
                      <a:pt x="1673" y="817"/>
                    </a:lnTo>
                    <a:lnTo>
                      <a:pt x="1669" y="758"/>
                    </a:lnTo>
                    <a:lnTo>
                      <a:pt x="1662" y="700"/>
                    </a:lnTo>
                    <a:lnTo>
                      <a:pt x="1654" y="658"/>
                    </a:lnTo>
                    <a:lnTo>
                      <a:pt x="1645" y="616"/>
                    </a:lnTo>
                    <a:lnTo>
                      <a:pt x="1632" y="576"/>
                    </a:lnTo>
                    <a:lnTo>
                      <a:pt x="1619" y="537"/>
                    </a:lnTo>
                    <a:lnTo>
                      <a:pt x="1603" y="498"/>
                    </a:lnTo>
                    <a:lnTo>
                      <a:pt x="1594" y="479"/>
                    </a:lnTo>
                    <a:lnTo>
                      <a:pt x="1585" y="461"/>
                    </a:lnTo>
                    <a:lnTo>
                      <a:pt x="1576" y="443"/>
                    </a:lnTo>
                    <a:lnTo>
                      <a:pt x="1565" y="425"/>
                    </a:lnTo>
                    <a:lnTo>
                      <a:pt x="1556" y="406"/>
                    </a:lnTo>
                    <a:lnTo>
                      <a:pt x="1544" y="389"/>
                    </a:lnTo>
                    <a:lnTo>
                      <a:pt x="1534" y="372"/>
                    </a:lnTo>
                    <a:lnTo>
                      <a:pt x="1522" y="356"/>
                    </a:lnTo>
                    <a:lnTo>
                      <a:pt x="1510" y="339"/>
                    </a:lnTo>
                    <a:lnTo>
                      <a:pt x="1499" y="323"/>
                    </a:lnTo>
                    <a:lnTo>
                      <a:pt x="1486" y="307"/>
                    </a:lnTo>
                    <a:lnTo>
                      <a:pt x="1473" y="292"/>
                    </a:lnTo>
                    <a:lnTo>
                      <a:pt x="1459" y="276"/>
                    </a:lnTo>
                    <a:lnTo>
                      <a:pt x="1445" y="262"/>
                    </a:lnTo>
                    <a:lnTo>
                      <a:pt x="1416" y="233"/>
                    </a:lnTo>
                    <a:lnTo>
                      <a:pt x="1388" y="206"/>
                    </a:lnTo>
                    <a:lnTo>
                      <a:pt x="1356" y="181"/>
                    </a:lnTo>
                    <a:lnTo>
                      <a:pt x="1325" y="156"/>
                    </a:lnTo>
                    <a:lnTo>
                      <a:pt x="1316" y="150"/>
                    </a:lnTo>
                    <a:lnTo>
                      <a:pt x="1308" y="144"/>
                    </a:lnTo>
                    <a:lnTo>
                      <a:pt x="1299" y="139"/>
                    </a:lnTo>
                    <a:lnTo>
                      <a:pt x="1291" y="134"/>
                    </a:lnTo>
                    <a:lnTo>
                      <a:pt x="1282" y="127"/>
                    </a:lnTo>
                    <a:lnTo>
                      <a:pt x="1274" y="122"/>
                    </a:lnTo>
                    <a:lnTo>
                      <a:pt x="1265" y="117"/>
                    </a:lnTo>
                    <a:lnTo>
                      <a:pt x="1257" y="112"/>
                    </a:lnTo>
                    <a:lnTo>
                      <a:pt x="1248" y="107"/>
                    </a:lnTo>
                    <a:lnTo>
                      <a:pt x="1239" y="103"/>
                    </a:lnTo>
                    <a:lnTo>
                      <a:pt x="1222" y="92"/>
                    </a:lnTo>
                    <a:lnTo>
                      <a:pt x="1204" y="84"/>
                    </a:lnTo>
                    <a:lnTo>
                      <a:pt x="1186" y="75"/>
                    </a:lnTo>
                    <a:lnTo>
                      <a:pt x="1167" y="66"/>
                    </a:lnTo>
                    <a:lnTo>
                      <a:pt x="1149" y="60"/>
                    </a:lnTo>
                    <a:lnTo>
                      <a:pt x="1130" y="52"/>
                    </a:lnTo>
                    <a:lnTo>
                      <a:pt x="1111" y="45"/>
                    </a:lnTo>
                    <a:lnTo>
                      <a:pt x="1092" y="39"/>
                    </a:lnTo>
                    <a:lnTo>
                      <a:pt x="1072" y="32"/>
                    </a:lnTo>
                    <a:lnTo>
                      <a:pt x="1053" y="27"/>
                    </a:lnTo>
                    <a:lnTo>
                      <a:pt x="1033" y="22"/>
                    </a:lnTo>
                    <a:lnTo>
                      <a:pt x="993" y="13"/>
                    </a:lnTo>
                    <a:lnTo>
                      <a:pt x="952" y="6"/>
                    </a:lnTo>
                    <a:lnTo>
                      <a:pt x="912" y="2"/>
                    </a:lnTo>
                    <a:lnTo>
                      <a:pt x="870" y="0"/>
                    </a:lnTo>
                    <a:lnTo>
                      <a:pt x="787" y="0"/>
                    </a:lnTo>
                    <a:lnTo>
                      <a:pt x="702" y="10"/>
                    </a:lnTo>
                    <a:close/>
                  </a:path>
                </a:pathLst>
              </a:custGeom>
              <a:solidFill>
                <a:srgbClr val="B6E38D"/>
              </a:solidFill>
              <a:ln w="9525">
                <a:noFill/>
                <a:round/>
                <a:headEnd/>
                <a:tailEnd/>
              </a:ln>
            </p:spPr>
            <p:txBody>
              <a:bodyPr/>
              <a:lstStyle/>
              <a:p>
                <a:endParaRPr lang="en-US"/>
              </a:p>
            </p:txBody>
          </p:sp>
          <p:sp>
            <p:nvSpPr>
              <p:cNvPr id="19501" name="Freeform 206"/>
              <p:cNvSpPr>
                <a:spLocks/>
              </p:cNvSpPr>
              <p:nvPr/>
            </p:nvSpPr>
            <p:spPr bwMode="auto">
              <a:xfrm>
                <a:off x="2479" y="1947"/>
                <a:ext cx="306" cy="195"/>
              </a:xfrm>
              <a:custGeom>
                <a:avLst/>
                <a:gdLst>
                  <a:gd name="T0" fmla="*/ 0 w 1672"/>
                  <a:gd name="T1" fmla="*/ 0 h 1066"/>
                  <a:gd name="T2" fmla="*/ 0 w 1672"/>
                  <a:gd name="T3" fmla="*/ 0 h 1066"/>
                  <a:gd name="T4" fmla="*/ 0 w 1672"/>
                  <a:gd name="T5" fmla="*/ 0 h 1066"/>
                  <a:gd name="T6" fmla="*/ 0 w 1672"/>
                  <a:gd name="T7" fmla="*/ 0 h 1066"/>
                  <a:gd name="T8" fmla="*/ 0 w 1672"/>
                  <a:gd name="T9" fmla="*/ 0 h 1066"/>
                  <a:gd name="T10" fmla="*/ 0 w 1672"/>
                  <a:gd name="T11" fmla="*/ 0 h 1066"/>
                  <a:gd name="T12" fmla="*/ 0 w 1672"/>
                  <a:gd name="T13" fmla="*/ 0 h 1066"/>
                  <a:gd name="T14" fmla="*/ 0 w 1672"/>
                  <a:gd name="T15" fmla="*/ 0 h 1066"/>
                  <a:gd name="T16" fmla="*/ 0 w 1672"/>
                  <a:gd name="T17" fmla="*/ 0 h 1066"/>
                  <a:gd name="T18" fmla="*/ 0 w 1672"/>
                  <a:gd name="T19" fmla="*/ 0 h 1066"/>
                  <a:gd name="T20" fmla="*/ 0 w 1672"/>
                  <a:gd name="T21" fmla="*/ 0 h 1066"/>
                  <a:gd name="T22" fmla="*/ 0 w 1672"/>
                  <a:gd name="T23" fmla="*/ 0 h 1066"/>
                  <a:gd name="T24" fmla="*/ 0 w 1672"/>
                  <a:gd name="T25" fmla="*/ 0 h 1066"/>
                  <a:gd name="T26" fmla="*/ 0 w 1672"/>
                  <a:gd name="T27" fmla="*/ 0 h 1066"/>
                  <a:gd name="T28" fmla="*/ 0 w 1672"/>
                  <a:gd name="T29" fmla="*/ 0 h 1066"/>
                  <a:gd name="T30" fmla="*/ 0 w 1672"/>
                  <a:gd name="T31" fmla="*/ 0 h 1066"/>
                  <a:gd name="T32" fmla="*/ 0 w 1672"/>
                  <a:gd name="T33" fmla="*/ 0 h 1066"/>
                  <a:gd name="T34" fmla="*/ 0 w 1672"/>
                  <a:gd name="T35" fmla="*/ 0 h 1066"/>
                  <a:gd name="T36" fmla="*/ 0 w 1672"/>
                  <a:gd name="T37" fmla="*/ 0 h 1066"/>
                  <a:gd name="T38" fmla="*/ 0 w 1672"/>
                  <a:gd name="T39" fmla="*/ 0 h 1066"/>
                  <a:gd name="T40" fmla="*/ 0 w 1672"/>
                  <a:gd name="T41" fmla="*/ 0 h 1066"/>
                  <a:gd name="T42" fmla="*/ 0 w 1672"/>
                  <a:gd name="T43" fmla="*/ 0 h 1066"/>
                  <a:gd name="T44" fmla="*/ 0 w 1672"/>
                  <a:gd name="T45" fmla="*/ 0 h 1066"/>
                  <a:gd name="T46" fmla="*/ 0 w 1672"/>
                  <a:gd name="T47" fmla="*/ 0 h 1066"/>
                  <a:gd name="T48" fmla="*/ 0 w 1672"/>
                  <a:gd name="T49" fmla="*/ 0 h 1066"/>
                  <a:gd name="T50" fmla="*/ 0 w 1672"/>
                  <a:gd name="T51" fmla="*/ 0 h 1066"/>
                  <a:gd name="T52" fmla="*/ 0 w 1672"/>
                  <a:gd name="T53" fmla="*/ 0 h 1066"/>
                  <a:gd name="T54" fmla="*/ 0 w 1672"/>
                  <a:gd name="T55" fmla="*/ 0 h 1066"/>
                  <a:gd name="T56" fmla="*/ 0 w 1672"/>
                  <a:gd name="T57" fmla="*/ 0 h 1066"/>
                  <a:gd name="T58" fmla="*/ 0 w 1672"/>
                  <a:gd name="T59" fmla="*/ 0 h 1066"/>
                  <a:gd name="T60" fmla="*/ 0 w 1672"/>
                  <a:gd name="T61" fmla="*/ 0 h 1066"/>
                  <a:gd name="T62" fmla="*/ 0 w 1672"/>
                  <a:gd name="T63" fmla="*/ 0 h 1066"/>
                  <a:gd name="T64" fmla="*/ 0 w 1672"/>
                  <a:gd name="T65" fmla="*/ 0 h 1066"/>
                  <a:gd name="T66" fmla="*/ 0 w 1672"/>
                  <a:gd name="T67" fmla="*/ 0 h 1066"/>
                  <a:gd name="T68" fmla="*/ 0 w 1672"/>
                  <a:gd name="T69" fmla="*/ 0 h 1066"/>
                  <a:gd name="T70" fmla="*/ 0 w 1672"/>
                  <a:gd name="T71" fmla="*/ 0 h 1066"/>
                  <a:gd name="T72" fmla="*/ 0 w 1672"/>
                  <a:gd name="T73" fmla="*/ 0 h 1066"/>
                  <a:gd name="T74" fmla="*/ 0 w 1672"/>
                  <a:gd name="T75" fmla="*/ 0 h 1066"/>
                  <a:gd name="T76" fmla="*/ 0 w 1672"/>
                  <a:gd name="T77" fmla="*/ 0 h 1066"/>
                  <a:gd name="T78" fmla="*/ 0 w 1672"/>
                  <a:gd name="T79" fmla="*/ 0 h 1066"/>
                  <a:gd name="T80" fmla="*/ 0 w 1672"/>
                  <a:gd name="T81" fmla="*/ 0 h 1066"/>
                  <a:gd name="T82" fmla="*/ 0 w 1672"/>
                  <a:gd name="T83" fmla="*/ 0 h 1066"/>
                  <a:gd name="T84" fmla="*/ 0 w 1672"/>
                  <a:gd name="T85" fmla="*/ 0 h 1066"/>
                  <a:gd name="T86" fmla="*/ 0 w 1672"/>
                  <a:gd name="T87" fmla="*/ 0 h 1066"/>
                  <a:gd name="T88" fmla="*/ 0 w 1672"/>
                  <a:gd name="T89" fmla="*/ 0 h 1066"/>
                  <a:gd name="T90" fmla="*/ 0 w 1672"/>
                  <a:gd name="T91" fmla="*/ 0 h 1066"/>
                  <a:gd name="T92" fmla="*/ 0 w 1672"/>
                  <a:gd name="T93" fmla="*/ 0 h 1066"/>
                  <a:gd name="T94" fmla="*/ 0 w 1672"/>
                  <a:gd name="T95" fmla="*/ 0 h 1066"/>
                  <a:gd name="T96" fmla="*/ 0 w 1672"/>
                  <a:gd name="T97" fmla="*/ 0 h 1066"/>
                  <a:gd name="T98" fmla="*/ 0 w 1672"/>
                  <a:gd name="T99" fmla="*/ 0 h 1066"/>
                  <a:gd name="T100" fmla="*/ 0 w 1672"/>
                  <a:gd name="T101" fmla="*/ 0 h 10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2"/>
                  <a:gd name="T154" fmla="*/ 0 h 1066"/>
                  <a:gd name="T155" fmla="*/ 1672 w 1672"/>
                  <a:gd name="T156" fmla="*/ 1066 h 10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2" h="1066">
                    <a:moveTo>
                      <a:pt x="835" y="1066"/>
                    </a:moveTo>
                    <a:lnTo>
                      <a:pt x="753" y="1062"/>
                    </a:lnTo>
                    <a:lnTo>
                      <a:pt x="673" y="1050"/>
                    </a:lnTo>
                    <a:lnTo>
                      <a:pt x="635" y="1042"/>
                    </a:lnTo>
                    <a:lnTo>
                      <a:pt x="596" y="1032"/>
                    </a:lnTo>
                    <a:lnTo>
                      <a:pt x="578" y="1025"/>
                    </a:lnTo>
                    <a:lnTo>
                      <a:pt x="560" y="1020"/>
                    </a:lnTo>
                    <a:lnTo>
                      <a:pt x="542" y="1014"/>
                    </a:lnTo>
                    <a:lnTo>
                      <a:pt x="523" y="1006"/>
                    </a:lnTo>
                    <a:lnTo>
                      <a:pt x="505" y="998"/>
                    </a:lnTo>
                    <a:lnTo>
                      <a:pt x="487" y="990"/>
                    </a:lnTo>
                    <a:lnTo>
                      <a:pt x="470" y="982"/>
                    </a:lnTo>
                    <a:lnTo>
                      <a:pt x="452" y="973"/>
                    </a:lnTo>
                    <a:lnTo>
                      <a:pt x="435" y="964"/>
                    </a:lnTo>
                    <a:lnTo>
                      <a:pt x="418" y="955"/>
                    </a:lnTo>
                    <a:lnTo>
                      <a:pt x="402" y="945"/>
                    </a:lnTo>
                    <a:lnTo>
                      <a:pt x="385" y="934"/>
                    </a:lnTo>
                    <a:lnTo>
                      <a:pt x="377" y="929"/>
                    </a:lnTo>
                    <a:lnTo>
                      <a:pt x="369" y="924"/>
                    </a:lnTo>
                    <a:lnTo>
                      <a:pt x="360" y="919"/>
                    </a:lnTo>
                    <a:lnTo>
                      <a:pt x="352" y="913"/>
                    </a:lnTo>
                    <a:lnTo>
                      <a:pt x="346" y="908"/>
                    </a:lnTo>
                    <a:lnTo>
                      <a:pt x="337" y="902"/>
                    </a:lnTo>
                    <a:lnTo>
                      <a:pt x="322" y="890"/>
                    </a:lnTo>
                    <a:lnTo>
                      <a:pt x="292" y="865"/>
                    </a:lnTo>
                    <a:lnTo>
                      <a:pt x="264" y="840"/>
                    </a:lnTo>
                    <a:lnTo>
                      <a:pt x="236" y="813"/>
                    </a:lnTo>
                    <a:lnTo>
                      <a:pt x="210" y="786"/>
                    </a:lnTo>
                    <a:lnTo>
                      <a:pt x="186" y="756"/>
                    </a:lnTo>
                    <a:lnTo>
                      <a:pt x="162" y="726"/>
                    </a:lnTo>
                    <a:lnTo>
                      <a:pt x="140" y="693"/>
                    </a:lnTo>
                    <a:lnTo>
                      <a:pt x="129" y="678"/>
                    </a:lnTo>
                    <a:lnTo>
                      <a:pt x="119" y="662"/>
                    </a:lnTo>
                    <a:lnTo>
                      <a:pt x="109" y="645"/>
                    </a:lnTo>
                    <a:lnTo>
                      <a:pt x="99" y="628"/>
                    </a:lnTo>
                    <a:lnTo>
                      <a:pt x="90" y="611"/>
                    </a:lnTo>
                    <a:lnTo>
                      <a:pt x="83" y="593"/>
                    </a:lnTo>
                    <a:lnTo>
                      <a:pt x="73" y="576"/>
                    </a:lnTo>
                    <a:lnTo>
                      <a:pt x="66" y="558"/>
                    </a:lnTo>
                    <a:lnTo>
                      <a:pt x="51" y="521"/>
                    </a:lnTo>
                    <a:lnTo>
                      <a:pt x="38" y="485"/>
                    </a:lnTo>
                    <a:lnTo>
                      <a:pt x="26" y="447"/>
                    </a:lnTo>
                    <a:lnTo>
                      <a:pt x="11" y="369"/>
                    </a:lnTo>
                    <a:lnTo>
                      <a:pt x="0" y="288"/>
                    </a:lnTo>
                    <a:lnTo>
                      <a:pt x="432" y="229"/>
                    </a:lnTo>
                    <a:lnTo>
                      <a:pt x="435" y="271"/>
                    </a:lnTo>
                    <a:lnTo>
                      <a:pt x="441" y="310"/>
                    </a:lnTo>
                    <a:lnTo>
                      <a:pt x="452" y="349"/>
                    </a:lnTo>
                    <a:lnTo>
                      <a:pt x="465" y="386"/>
                    </a:lnTo>
                    <a:lnTo>
                      <a:pt x="472" y="404"/>
                    </a:lnTo>
                    <a:lnTo>
                      <a:pt x="482" y="421"/>
                    </a:lnTo>
                    <a:lnTo>
                      <a:pt x="491" y="438"/>
                    </a:lnTo>
                    <a:lnTo>
                      <a:pt x="501" y="455"/>
                    </a:lnTo>
                    <a:lnTo>
                      <a:pt x="513" y="470"/>
                    </a:lnTo>
                    <a:lnTo>
                      <a:pt x="525" y="486"/>
                    </a:lnTo>
                    <a:lnTo>
                      <a:pt x="538" y="500"/>
                    </a:lnTo>
                    <a:lnTo>
                      <a:pt x="551" y="515"/>
                    </a:lnTo>
                    <a:lnTo>
                      <a:pt x="579" y="539"/>
                    </a:lnTo>
                    <a:lnTo>
                      <a:pt x="595" y="552"/>
                    </a:lnTo>
                    <a:lnTo>
                      <a:pt x="603" y="558"/>
                    </a:lnTo>
                    <a:lnTo>
                      <a:pt x="611" y="563"/>
                    </a:lnTo>
                    <a:lnTo>
                      <a:pt x="618" y="568"/>
                    </a:lnTo>
                    <a:lnTo>
                      <a:pt x="626" y="573"/>
                    </a:lnTo>
                    <a:lnTo>
                      <a:pt x="635" y="578"/>
                    </a:lnTo>
                    <a:lnTo>
                      <a:pt x="643" y="584"/>
                    </a:lnTo>
                    <a:lnTo>
                      <a:pt x="660" y="593"/>
                    </a:lnTo>
                    <a:lnTo>
                      <a:pt x="678" y="601"/>
                    </a:lnTo>
                    <a:lnTo>
                      <a:pt x="697" y="607"/>
                    </a:lnTo>
                    <a:lnTo>
                      <a:pt x="716" y="614"/>
                    </a:lnTo>
                    <a:lnTo>
                      <a:pt x="735" y="619"/>
                    </a:lnTo>
                    <a:lnTo>
                      <a:pt x="754" y="624"/>
                    </a:lnTo>
                    <a:lnTo>
                      <a:pt x="794" y="629"/>
                    </a:lnTo>
                    <a:lnTo>
                      <a:pt x="835" y="632"/>
                    </a:lnTo>
                    <a:lnTo>
                      <a:pt x="916" y="624"/>
                    </a:lnTo>
                    <a:lnTo>
                      <a:pt x="955" y="614"/>
                    </a:lnTo>
                    <a:lnTo>
                      <a:pt x="973" y="607"/>
                    </a:lnTo>
                    <a:lnTo>
                      <a:pt x="991" y="601"/>
                    </a:lnTo>
                    <a:lnTo>
                      <a:pt x="1010" y="593"/>
                    </a:lnTo>
                    <a:lnTo>
                      <a:pt x="1027" y="584"/>
                    </a:lnTo>
                    <a:lnTo>
                      <a:pt x="1044" y="573"/>
                    </a:lnTo>
                    <a:lnTo>
                      <a:pt x="1060" y="563"/>
                    </a:lnTo>
                    <a:lnTo>
                      <a:pt x="1068" y="558"/>
                    </a:lnTo>
                    <a:lnTo>
                      <a:pt x="1076" y="552"/>
                    </a:lnTo>
                    <a:lnTo>
                      <a:pt x="1090" y="539"/>
                    </a:lnTo>
                    <a:lnTo>
                      <a:pt x="1119" y="515"/>
                    </a:lnTo>
                    <a:lnTo>
                      <a:pt x="1145" y="486"/>
                    </a:lnTo>
                    <a:lnTo>
                      <a:pt x="1169" y="455"/>
                    </a:lnTo>
                    <a:lnTo>
                      <a:pt x="1188" y="421"/>
                    </a:lnTo>
                    <a:lnTo>
                      <a:pt x="1197" y="404"/>
                    </a:lnTo>
                    <a:lnTo>
                      <a:pt x="1205" y="386"/>
                    </a:lnTo>
                    <a:lnTo>
                      <a:pt x="1229" y="310"/>
                    </a:lnTo>
                    <a:lnTo>
                      <a:pt x="1238" y="229"/>
                    </a:lnTo>
                    <a:lnTo>
                      <a:pt x="1230" y="152"/>
                    </a:lnTo>
                    <a:lnTo>
                      <a:pt x="1221" y="115"/>
                    </a:lnTo>
                    <a:lnTo>
                      <a:pt x="1209" y="79"/>
                    </a:lnTo>
                    <a:lnTo>
                      <a:pt x="1639" y="0"/>
                    </a:lnTo>
                    <a:lnTo>
                      <a:pt x="1654" y="56"/>
                    </a:lnTo>
                    <a:lnTo>
                      <a:pt x="1663" y="112"/>
                    </a:lnTo>
                    <a:lnTo>
                      <a:pt x="1672" y="229"/>
                    </a:lnTo>
                    <a:lnTo>
                      <a:pt x="1667" y="315"/>
                    </a:lnTo>
                    <a:lnTo>
                      <a:pt x="1662" y="357"/>
                    </a:lnTo>
                    <a:lnTo>
                      <a:pt x="1655" y="397"/>
                    </a:lnTo>
                    <a:lnTo>
                      <a:pt x="1645" y="438"/>
                    </a:lnTo>
                    <a:lnTo>
                      <a:pt x="1634" y="478"/>
                    </a:lnTo>
                    <a:lnTo>
                      <a:pt x="1621" y="517"/>
                    </a:lnTo>
                    <a:lnTo>
                      <a:pt x="1606" y="555"/>
                    </a:lnTo>
                    <a:lnTo>
                      <a:pt x="1598" y="573"/>
                    </a:lnTo>
                    <a:lnTo>
                      <a:pt x="1589" y="592"/>
                    </a:lnTo>
                    <a:lnTo>
                      <a:pt x="1579" y="610"/>
                    </a:lnTo>
                    <a:lnTo>
                      <a:pt x="1570" y="628"/>
                    </a:lnTo>
                    <a:lnTo>
                      <a:pt x="1560" y="646"/>
                    </a:lnTo>
                    <a:lnTo>
                      <a:pt x="1551" y="663"/>
                    </a:lnTo>
                    <a:lnTo>
                      <a:pt x="1539" y="680"/>
                    </a:lnTo>
                    <a:lnTo>
                      <a:pt x="1529" y="697"/>
                    </a:lnTo>
                    <a:lnTo>
                      <a:pt x="1517" y="714"/>
                    </a:lnTo>
                    <a:lnTo>
                      <a:pt x="1505" y="730"/>
                    </a:lnTo>
                    <a:lnTo>
                      <a:pt x="1493" y="745"/>
                    </a:lnTo>
                    <a:lnTo>
                      <a:pt x="1480" y="761"/>
                    </a:lnTo>
                    <a:lnTo>
                      <a:pt x="1467" y="777"/>
                    </a:lnTo>
                    <a:lnTo>
                      <a:pt x="1454" y="792"/>
                    </a:lnTo>
                    <a:lnTo>
                      <a:pt x="1440" y="807"/>
                    </a:lnTo>
                    <a:lnTo>
                      <a:pt x="1426" y="821"/>
                    </a:lnTo>
                    <a:lnTo>
                      <a:pt x="1397" y="848"/>
                    </a:lnTo>
                    <a:lnTo>
                      <a:pt x="1367" y="876"/>
                    </a:lnTo>
                    <a:lnTo>
                      <a:pt x="1336" y="900"/>
                    </a:lnTo>
                    <a:lnTo>
                      <a:pt x="1328" y="906"/>
                    </a:lnTo>
                    <a:lnTo>
                      <a:pt x="1319" y="912"/>
                    </a:lnTo>
                    <a:lnTo>
                      <a:pt x="1311" y="917"/>
                    </a:lnTo>
                    <a:lnTo>
                      <a:pt x="1303" y="924"/>
                    </a:lnTo>
                    <a:lnTo>
                      <a:pt x="1294" y="929"/>
                    </a:lnTo>
                    <a:lnTo>
                      <a:pt x="1286" y="934"/>
                    </a:lnTo>
                    <a:lnTo>
                      <a:pt x="1277" y="939"/>
                    </a:lnTo>
                    <a:lnTo>
                      <a:pt x="1268" y="945"/>
                    </a:lnTo>
                    <a:lnTo>
                      <a:pt x="1260" y="950"/>
                    </a:lnTo>
                    <a:lnTo>
                      <a:pt x="1251" y="955"/>
                    </a:lnTo>
                    <a:lnTo>
                      <a:pt x="1242" y="960"/>
                    </a:lnTo>
                    <a:lnTo>
                      <a:pt x="1234" y="966"/>
                    </a:lnTo>
                    <a:lnTo>
                      <a:pt x="1216" y="975"/>
                    </a:lnTo>
                    <a:lnTo>
                      <a:pt x="1197" y="984"/>
                    </a:lnTo>
                    <a:lnTo>
                      <a:pt x="1179" y="993"/>
                    </a:lnTo>
                    <a:lnTo>
                      <a:pt x="1161" y="1001"/>
                    </a:lnTo>
                    <a:lnTo>
                      <a:pt x="1141" y="1009"/>
                    </a:lnTo>
                    <a:lnTo>
                      <a:pt x="1122" y="1015"/>
                    </a:lnTo>
                    <a:lnTo>
                      <a:pt x="1104" y="1023"/>
                    </a:lnTo>
                    <a:lnTo>
                      <a:pt x="1084" y="1028"/>
                    </a:lnTo>
                    <a:lnTo>
                      <a:pt x="1064" y="1035"/>
                    </a:lnTo>
                    <a:lnTo>
                      <a:pt x="1044" y="1040"/>
                    </a:lnTo>
                    <a:lnTo>
                      <a:pt x="1024" y="1045"/>
                    </a:lnTo>
                    <a:lnTo>
                      <a:pt x="1003" y="1049"/>
                    </a:lnTo>
                    <a:lnTo>
                      <a:pt x="963" y="1057"/>
                    </a:lnTo>
                    <a:lnTo>
                      <a:pt x="921" y="1062"/>
                    </a:lnTo>
                    <a:lnTo>
                      <a:pt x="835" y="1066"/>
                    </a:lnTo>
                    <a:close/>
                  </a:path>
                </a:pathLst>
              </a:custGeom>
              <a:solidFill>
                <a:srgbClr val="B6E38D"/>
              </a:solidFill>
              <a:ln w="9525">
                <a:noFill/>
                <a:round/>
                <a:headEnd/>
                <a:tailEnd/>
              </a:ln>
            </p:spPr>
            <p:txBody>
              <a:bodyPr/>
              <a:lstStyle/>
              <a:p>
                <a:endParaRPr lang="en-US"/>
              </a:p>
            </p:txBody>
          </p:sp>
          <p:sp>
            <p:nvSpPr>
              <p:cNvPr id="19502" name="Freeform 207"/>
              <p:cNvSpPr>
                <a:spLocks/>
              </p:cNvSpPr>
              <p:nvPr/>
            </p:nvSpPr>
            <p:spPr bwMode="auto">
              <a:xfrm>
                <a:off x="2601" y="1811"/>
                <a:ext cx="66" cy="44"/>
              </a:xfrm>
              <a:custGeom>
                <a:avLst/>
                <a:gdLst>
                  <a:gd name="T0" fmla="*/ 0 w 358"/>
                  <a:gd name="T1" fmla="*/ 0 h 240"/>
                  <a:gd name="T2" fmla="*/ 0 w 358"/>
                  <a:gd name="T3" fmla="*/ 0 h 240"/>
                  <a:gd name="T4" fmla="*/ 0 w 358"/>
                  <a:gd name="T5" fmla="*/ 0 h 240"/>
                  <a:gd name="T6" fmla="*/ 0 w 358"/>
                  <a:gd name="T7" fmla="*/ 0 h 240"/>
                  <a:gd name="T8" fmla="*/ 0 w 358"/>
                  <a:gd name="T9" fmla="*/ 0 h 240"/>
                  <a:gd name="T10" fmla="*/ 0 w 358"/>
                  <a:gd name="T11" fmla="*/ 0 h 240"/>
                  <a:gd name="T12" fmla="*/ 0 60000 65536"/>
                  <a:gd name="T13" fmla="*/ 0 60000 65536"/>
                  <a:gd name="T14" fmla="*/ 0 60000 65536"/>
                  <a:gd name="T15" fmla="*/ 0 60000 65536"/>
                  <a:gd name="T16" fmla="*/ 0 60000 65536"/>
                  <a:gd name="T17" fmla="*/ 0 60000 65536"/>
                  <a:gd name="T18" fmla="*/ 0 w 358"/>
                  <a:gd name="T19" fmla="*/ 0 h 240"/>
                  <a:gd name="T20" fmla="*/ 358 w 358"/>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358" h="240">
                    <a:moveTo>
                      <a:pt x="0" y="240"/>
                    </a:moveTo>
                    <a:lnTo>
                      <a:pt x="11" y="0"/>
                    </a:lnTo>
                    <a:lnTo>
                      <a:pt x="327" y="0"/>
                    </a:lnTo>
                    <a:lnTo>
                      <a:pt x="358" y="224"/>
                    </a:lnTo>
                    <a:lnTo>
                      <a:pt x="0" y="240"/>
                    </a:lnTo>
                    <a:close/>
                  </a:path>
                </a:pathLst>
              </a:custGeom>
              <a:solidFill>
                <a:srgbClr val="B6E38D"/>
              </a:solidFill>
              <a:ln w="9525">
                <a:noFill/>
                <a:round/>
                <a:headEnd/>
                <a:tailEnd/>
              </a:ln>
            </p:spPr>
            <p:txBody>
              <a:bodyPr/>
              <a:lstStyle/>
              <a:p>
                <a:endParaRPr lang="en-US"/>
              </a:p>
            </p:txBody>
          </p:sp>
          <p:sp>
            <p:nvSpPr>
              <p:cNvPr id="19503" name="Freeform 208"/>
              <p:cNvSpPr>
                <a:spLocks/>
              </p:cNvSpPr>
              <p:nvPr/>
            </p:nvSpPr>
            <p:spPr bwMode="auto">
              <a:xfrm>
                <a:off x="2499" y="1833"/>
                <a:ext cx="71" cy="76"/>
              </a:xfrm>
              <a:custGeom>
                <a:avLst/>
                <a:gdLst>
                  <a:gd name="T0" fmla="*/ 0 w 389"/>
                  <a:gd name="T1" fmla="*/ 0 h 409"/>
                  <a:gd name="T2" fmla="*/ 0 w 389"/>
                  <a:gd name="T3" fmla="*/ 0 h 409"/>
                  <a:gd name="T4" fmla="*/ 0 w 389"/>
                  <a:gd name="T5" fmla="*/ 0 h 409"/>
                  <a:gd name="T6" fmla="*/ 0 w 389"/>
                  <a:gd name="T7" fmla="*/ 0 h 409"/>
                  <a:gd name="T8" fmla="*/ 0 w 389"/>
                  <a:gd name="T9" fmla="*/ 0 h 409"/>
                  <a:gd name="T10" fmla="*/ 0 w 389"/>
                  <a:gd name="T11" fmla="*/ 0 h 409"/>
                  <a:gd name="T12" fmla="*/ 0 60000 65536"/>
                  <a:gd name="T13" fmla="*/ 0 60000 65536"/>
                  <a:gd name="T14" fmla="*/ 0 60000 65536"/>
                  <a:gd name="T15" fmla="*/ 0 60000 65536"/>
                  <a:gd name="T16" fmla="*/ 0 60000 65536"/>
                  <a:gd name="T17" fmla="*/ 0 60000 65536"/>
                  <a:gd name="T18" fmla="*/ 0 w 389"/>
                  <a:gd name="T19" fmla="*/ 0 h 409"/>
                  <a:gd name="T20" fmla="*/ 389 w 389"/>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389" h="409">
                    <a:moveTo>
                      <a:pt x="224" y="0"/>
                    </a:moveTo>
                    <a:lnTo>
                      <a:pt x="389" y="154"/>
                    </a:lnTo>
                    <a:lnTo>
                      <a:pt x="122" y="409"/>
                    </a:lnTo>
                    <a:lnTo>
                      <a:pt x="0" y="201"/>
                    </a:lnTo>
                    <a:lnTo>
                      <a:pt x="224" y="0"/>
                    </a:lnTo>
                    <a:close/>
                  </a:path>
                </a:pathLst>
              </a:custGeom>
              <a:solidFill>
                <a:srgbClr val="B6E38D"/>
              </a:solidFill>
              <a:ln w="9525">
                <a:noFill/>
                <a:round/>
                <a:headEnd/>
                <a:tailEnd/>
              </a:ln>
            </p:spPr>
            <p:txBody>
              <a:bodyPr/>
              <a:lstStyle/>
              <a:p>
                <a:endParaRPr lang="en-US"/>
              </a:p>
            </p:txBody>
          </p:sp>
          <p:sp>
            <p:nvSpPr>
              <p:cNvPr id="19504" name="Freeform 209"/>
              <p:cNvSpPr>
                <a:spLocks/>
              </p:cNvSpPr>
              <p:nvPr/>
            </p:nvSpPr>
            <p:spPr bwMode="auto">
              <a:xfrm>
                <a:off x="2708" y="1850"/>
                <a:ext cx="75" cy="73"/>
              </a:xfrm>
              <a:custGeom>
                <a:avLst/>
                <a:gdLst>
                  <a:gd name="T0" fmla="*/ 0 w 412"/>
                  <a:gd name="T1" fmla="*/ 0 h 402"/>
                  <a:gd name="T2" fmla="*/ 0 w 412"/>
                  <a:gd name="T3" fmla="*/ 0 h 402"/>
                  <a:gd name="T4" fmla="*/ 0 w 412"/>
                  <a:gd name="T5" fmla="*/ 0 h 402"/>
                  <a:gd name="T6" fmla="*/ 0 w 412"/>
                  <a:gd name="T7" fmla="*/ 0 h 402"/>
                  <a:gd name="T8" fmla="*/ 0 w 412"/>
                  <a:gd name="T9" fmla="*/ 0 h 402"/>
                  <a:gd name="T10" fmla="*/ 0 w 412"/>
                  <a:gd name="T11" fmla="*/ 0 h 402"/>
                  <a:gd name="T12" fmla="*/ 0 60000 65536"/>
                  <a:gd name="T13" fmla="*/ 0 60000 65536"/>
                  <a:gd name="T14" fmla="*/ 0 60000 65536"/>
                  <a:gd name="T15" fmla="*/ 0 60000 65536"/>
                  <a:gd name="T16" fmla="*/ 0 60000 65536"/>
                  <a:gd name="T17" fmla="*/ 0 60000 65536"/>
                  <a:gd name="T18" fmla="*/ 0 w 412"/>
                  <a:gd name="T19" fmla="*/ 0 h 402"/>
                  <a:gd name="T20" fmla="*/ 412 w 412"/>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412" h="402">
                    <a:moveTo>
                      <a:pt x="0" y="114"/>
                    </a:moveTo>
                    <a:lnTo>
                      <a:pt x="226" y="0"/>
                    </a:lnTo>
                    <a:lnTo>
                      <a:pt x="412" y="213"/>
                    </a:lnTo>
                    <a:lnTo>
                      <a:pt x="279" y="402"/>
                    </a:lnTo>
                    <a:lnTo>
                      <a:pt x="0" y="114"/>
                    </a:lnTo>
                    <a:close/>
                  </a:path>
                </a:pathLst>
              </a:custGeom>
              <a:solidFill>
                <a:srgbClr val="B6E38D"/>
              </a:solidFill>
              <a:ln w="9525">
                <a:noFill/>
                <a:round/>
                <a:headEnd/>
                <a:tailEnd/>
              </a:ln>
            </p:spPr>
            <p:txBody>
              <a:bodyPr/>
              <a:lstStyle/>
              <a:p>
                <a:endParaRPr lang="en-US"/>
              </a:p>
            </p:txBody>
          </p:sp>
          <p:sp>
            <p:nvSpPr>
              <p:cNvPr id="19505" name="Freeform 210"/>
              <p:cNvSpPr>
                <a:spLocks/>
              </p:cNvSpPr>
              <p:nvPr/>
            </p:nvSpPr>
            <p:spPr bwMode="auto">
              <a:xfrm>
                <a:off x="2453" y="1931"/>
                <a:ext cx="60" cy="72"/>
              </a:xfrm>
              <a:custGeom>
                <a:avLst/>
                <a:gdLst>
                  <a:gd name="T0" fmla="*/ 0 w 327"/>
                  <a:gd name="T1" fmla="*/ 0 h 389"/>
                  <a:gd name="T2" fmla="*/ 0 w 327"/>
                  <a:gd name="T3" fmla="*/ 0 h 389"/>
                  <a:gd name="T4" fmla="*/ 0 w 327"/>
                  <a:gd name="T5" fmla="*/ 0 h 389"/>
                  <a:gd name="T6" fmla="*/ 0 w 327"/>
                  <a:gd name="T7" fmla="*/ 0 h 389"/>
                  <a:gd name="T8" fmla="*/ 0 w 327"/>
                  <a:gd name="T9" fmla="*/ 0 h 389"/>
                  <a:gd name="T10" fmla="*/ 0 w 327"/>
                  <a:gd name="T11" fmla="*/ 0 h 389"/>
                  <a:gd name="T12" fmla="*/ 0 60000 65536"/>
                  <a:gd name="T13" fmla="*/ 0 60000 65536"/>
                  <a:gd name="T14" fmla="*/ 0 60000 65536"/>
                  <a:gd name="T15" fmla="*/ 0 60000 65536"/>
                  <a:gd name="T16" fmla="*/ 0 60000 65536"/>
                  <a:gd name="T17" fmla="*/ 0 60000 65536"/>
                  <a:gd name="T18" fmla="*/ 0 w 327"/>
                  <a:gd name="T19" fmla="*/ 0 h 389"/>
                  <a:gd name="T20" fmla="*/ 327 w 327"/>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327" h="389">
                    <a:moveTo>
                      <a:pt x="327" y="4"/>
                    </a:moveTo>
                    <a:lnTo>
                      <a:pt x="47" y="0"/>
                    </a:lnTo>
                    <a:lnTo>
                      <a:pt x="0" y="330"/>
                    </a:lnTo>
                    <a:lnTo>
                      <a:pt x="240" y="389"/>
                    </a:lnTo>
                    <a:lnTo>
                      <a:pt x="327" y="4"/>
                    </a:lnTo>
                    <a:close/>
                  </a:path>
                </a:pathLst>
              </a:custGeom>
              <a:solidFill>
                <a:srgbClr val="B6E38D"/>
              </a:solidFill>
              <a:ln w="9525">
                <a:noFill/>
                <a:round/>
                <a:headEnd/>
                <a:tailEnd/>
              </a:ln>
            </p:spPr>
            <p:txBody>
              <a:bodyPr/>
              <a:lstStyle/>
              <a:p>
                <a:endParaRPr lang="en-US"/>
              </a:p>
            </p:txBody>
          </p:sp>
          <p:sp>
            <p:nvSpPr>
              <p:cNvPr id="19506" name="Freeform 211"/>
              <p:cNvSpPr>
                <a:spLocks/>
              </p:cNvSpPr>
              <p:nvPr/>
            </p:nvSpPr>
            <p:spPr bwMode="auto">
              <a:xfrm>
                <a:off x="2472" y="2039"/>
                <a:ext cx="69" cy="74"/>
              </a:xfrm>
              <a:custGeom>
                <a:avLst/>
                <a:gdLst>
                  <a:gd name="T0" fmla="*/ 0 w 373"/>
                  <a:gd name="T1" fmla="*/ 0 h 402"/>
                  <a:gd name="T2" fmla="*/ 0 w 373"/>
                  <a:gd name="T3" fmla="*/ 0 h 402"/>
                  <a:gd name="T4" fmla="*/ 0 w 373"/>
                  <a:gd name="T5" fmla="*/ 0 h 402"/>
                  <a:gd name="T6" fmla="*/ 0 w 373"/>
                  <a:gd name="T7" fmla="*/ 0 h 402"/>
                  <a:gd name="T8" fmla="*/ 0 w 373"/>
                  <a:gd name="T9" fmla="*/ 0 h 402"/>
                  <a:gd name="T10" fmla="*/ 0 w 373"/>
                  <a:gd name="T11" fmla="*/ 0 h 402"/>
                  <a:gd name="T12" fmla="*/ 0 60000 65536"/>
                  <a:gd name="T13" fmla="*/ 0 60000 65536"/>
                  <a:gd name="T14" fmla="*/ 0 60000 65536"/>
                  <a:gd name="T15" fmla="*/ 0 60000 65536"/>
                  <a:gd name="T16" fmla="*/ 0 60000 65536"/>
                  <a:gd name="T17" fmla="*/ 0 60000 65536"/>
                  <a:gd name="T18" fmla="*/ 0 w 373"/>
                  <a:gd name="T19" fmla="*/ 0 h 402"/>
                  <a:gd name="T20" fmla="*/ 373 w 373"/>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373" h="402">
                    <a:moveTo>
                      <a:pt x="160" y="0"/>
                    </a:moveTo>
                    <a:lnTo>
                      <a:pt x="0" y="174"/>
                    </a:lnTo>
                    <a:lnTo>
                      <a:pt x="199" y="402"/>
                    </a:lnTo>
                    <a:lnTo>
                      <a:pt x="373" y="295"/>
                    </a:lnTo>
                    <a:lnTo>
                      <a:pt x="160" y="0"/>
                    </a:lnTo>
                    <a:close/>
                  </a:path>
                </a:pathLst>
              </a:custGeom>
              <a:solidFill>
                <a:srgbClr val="B6E38D"/>
              </a:solidFill>
              <a:ln w="9525">
                <a:noFill/>
                <a:round/>
                <a:headEnd/>
                <a:tailEnd/>
              </a:ln>
            </p:spPr>
            <p:txBody>
              <a:bodyPr/>
              <a:lstStyle/>
              <a:p>
                <a:endParaRPr lang="en-US"/>
              </a:p>
            </p:txBody>
          </p:sp>
          <p:sp>
            <p:nvSpPr>
              <p:cNvPr id="19507" name="Freeform 212"/>
              <p:cNvSpPr>
                <a:spLocks/>
              </p:cNvSpPr>
              <p:nvPr/>
            </p:nvSpPr>
            <p:spPr bwMode="auto">
              <a:xfrm>
                <a:off x="2578" y="2125"/>
                <a:ext cx="76" cy="44"/>
              </a:xfrm>
              <a:custGeom>
                <a:avLst/>
                <a:gdLst>
                  <a:gd name="T0" fmla="*/ 0 w 419"/>
                  <a:gd name="T1" fmla="*/ 0 h 240"/>
                  <a:gd name="T2" fmla="*/ 0 w 419"/>
                  <a:gd name="T3" fmla="*/ 0 h 240"/>
                  <a:gd name="T4" fmla="*/ 0 w 419"/>
                  <a:gd name="T5" fmla="*/ 0 h 240"/>
                  <a:gd name="T6" fmla="*/ 0 w 419"/>
                  <a:gd name="T7" fmla="*/ 0 h 240"/>
                  <a:gd name="T8" fmla="*/ 0 w 419"/>
                  <a:gd name="T9" fmla="*/ 0 h 240"/>
                  <a:gd name="T10" fmla="*/ 0 w 419"/>
                  <a:gd name="T11" fmla="*/ 0 h 240"/>
                  <a:gd name="T12" fmla="*/ 0 60000 65536"/>
                  <a:gd name="T13" fmla="*/ 0 60000 65536"/>
                  <a:gd name="T14" fmla="*/ 0 60000 65536"/>
                  <a:gd name="T15" fmla="*/ 0 60000 65536"/>
                  <a:gd name="T16" fmla="*/ 0 60000 65536"/>
                  <a:gd name="T17" fmla="*/ 0 60000 65536"/>
                  <a:gd name="T18" fmla="*/ 0 w 419"/>
                  <a:gd name="T19" fmla="*/ 0 h 240"/>
                  <a:gd name="T20" fmla="*/ 419 w 419"/>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19" h="240">
                    <a:moveTo>
                      <a:pt x="0" y="0"/>
                    </a:moveTo>
                    <a:lnTo>
                      <a:pt x="23" y="212"/>
                    </a:lnTo>
                    <a:lnTo>
                      <a:pt x="337" y="240"/>
                    </a:lnTo>
                    <a:lnTo>
                      <a:pt x="419" y="55"/>
                    </a:lnTo>
                    <a:lnTo>
                      <a:pt x="0" y="0"/>
                    </a:lnTo>
                    <a:close/>
                  </a:path>
                </a:pathLst>
              </a:custGeom>
              <a:solidFill>
                <a:srgbClr val="B6E38D"/>
              </a:solidFill>
              <a:ln w="9525">
                <a:noFill/>
                <a:round/>
                <a:headEnd/>
                <a:tailEnd/>
              </a:ln>
            </p:spPr>
            <p:txBody>
              <a:bodyPr/>
              <a:lstStyle/>
              <a:p>
                <a:endParaRPr lang="en-US"/>
              </a:p>
            </p:txBody>
          </p:sp>
          <p:sp>
            <p:nvSpPr>
              <p:cNvPr id="19508" name="Freeform 213"/>
              <p:cNvSpPr>
                <a:spLocks/>
              </p:cNvSpPr>
              <p:nvPr/>
            </p:nvSpPr>
            <p:spPr bwMode="auto">
              <a:xfrm>
                <a:off x="2693" y="2063"/>
                <a:ext cx="75" cy="82"/>
              </a:xfrm>
              <a:custGeom>
                <a:avLst/>
                <a:gdLst>
                  <a:gd name="T0" fmla="*/ 0 w 409"/>
                  <a:gd name="T1" fmla="*/ 0 h 445"/>
                  <a:gd name="T2" fmla="*/ 0 w 409"/>
                  <a:gd name="T3" fmla="*/ 0 h 445"/>
                  <a:gd name="T4" fmla="*/ 0 w 409"/>
                  <a:gd name="T5" fmla="*/ 0 h 445"/>
                  <a:gd name="T6" fmla="*/ 0 w 409"/>
                  <a:gd name="T7" fmla="*/ 0 h 445"/>
                  <a:gd name="T8" fmla="*/ 0 w 409"/>
                  <a:gd name="T9" fmla="*/ 0 h 445"/>
                  <a:gd name="T10" fmla="*/ 0 w 409"/>
                  <a:gd name="T11" fmla="*/ 0 h 445"/>
                  <a:gd name="T12" fmla="*/ 0 60000 65536"/>
                  <a:gd name="T13" fmla="*/ 0 60000 65536"/>
                  <a:gd name="T14" fmla="*/ 0 60000 65536"/>
                  <a:gd name="T15" fmla="*/ 0 60000 65536"/>
                  <a:gd name="T16" fmla="*/ 0 60000 65536"/>
                  <a:gd name="T17" fmla="*/ 0 60000 65536"/>
                  <a:gd name="T18" fmla="*/ 0 w 409"/>
                  <a:gd name="T19" fmla="*/ 0 h 445"/>
                  <a:gd name="T20" fmla="*/ 409 w 40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409" h="445">
                    <a:moveTo>
                      <a:pt x="0" y="300"/>
                    </a:moveTo>
                    <a:lnTo>
                      <a:pt x="173" y="445"/>
                    </a:lnTo>
                    <a:lnTo>
                      <a:pt x="409" y="240"/>
                    </a:lnTo>
                    <a:lnTo>
                      <a:pt x="306" y="0"/>
                    </a:lnTo>
                    <a:lnTo>
                      <a:pt x="0" y="300"/>
                    </a:lnTo>
                    <a:close/>
                  </a:path>
                </a:pathLst>
              </a:custGeom>
              <a:solidFill>
                <a:srgbClr val="B6E38D"/>
              </a:solidFill>
              <a:ln w="9525">
                <a:noFill/>
                <a:round/>
                <a:headEnd/>
                <a:tailEnd/>
              </a:ln>
            </p:spPr>
            <p:txBody>
              <a:bodyPr/>
              <a:lstStyle/>
              <a:p>
                <a:endParaRPr lang="en-US"/>
              </a:p>
            </p:txBody>
          </p:sp>
          <p:sp>
            <p:nvSpPr>
              <p:cNvPr id="19509" name="Freeform 214"/>
              <p:cNvSpPr>
                <a:spLocks/>
              </p:cNvSpPr>
              <p:nvPr/>
            </p:nvSpPr>
            <p:spPr bwMode="auto">
              <a:xfrm>
                <a:off x="2759" y="1956"/>
                <a:ext cx="46" cy="72"/>
              </a:xfrm>
              <a:custGeom>
                <a:avLst/>
                <a:gdLst>
                  <a:gd name="T0" fmla="*/ 0 w 251"/>
                  <a:gd name="T1" fmla="*/ 0 h 389"/>
                  <a:gd name="T2" fmla="*/ 0 w 251"/>
                  <a:gd name="T3" fmla="*/ 0 h 389"/>
                  <a:gd name="T4" fmla="*/ 0 w 251"/>
                  <a:gd name="T5" fmla="*/ 0 h 389"/>
                  <a:gd name="T6" fmla="*/ 0 w 251"/>
                  <a:gd name="T7" fmla="*/ 0 h 389"/>
                  <a:gd name="T8" fmla="*/ 0 w 251"/>
                  <a:gd name="T9" fmla="*/ 0 h 389"/>
                  <a:gd name="T10" fmla="*/ 0 w 251"/>
                  <a:gd name="T11" fmla="*/ 0 h 389"/>
                  <a:gd name="T12" fmla="*/ 0 60000 65536"/>
                  <a:gd name="T13" fmla="*/ 0 60000 65536"/>
                  <a:gd name="T14" fmla="*/ 0 60000 65536"/>
                  <a:gd name="T15" fmla="*/ 0 60000 65536"/>
                  <a:gd name="T16" fmla="*/ 0 60000 65536"/>
                  <a:gd name="T17" fmla="*/ 0 60000 65536"/>
                  <a:gd name="T18" fmla="*/ 0 w 251"/>
                  <a:gd name="T19" fmla="*/ 0 h 389"/>
                  <a:gd name="T20" fmla="*/ 251 w 251"/>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251" h="389">
                    <a:moveTo>
                      <a:pt x="31" y="389"/>
                    </a:moveTo>
                    <a:lnTo>
                      <a:pt x="240" y="389"/>
                    </a:lnTo>
                    <a:lnTo>
                      <a:pt x="251" y="44"/>
                    </a:lnTo>
                    <a:lnTo>
                      <a:pt x="0" y="0"/>
                    </a:lnTo>
                    <a:lnTo>
                      <a:pt x="31" y="389"/>
                    </a:lnTo>
                    <a:close/>
                  </a:path>
                </a:pathLst>
              </a:custGeom>
              <a:solidFill>
                <a:srgbClr val="B6E38D"/>
              </a:solidFill>
              <a:ln w="9525">
                <a:noFill/>
                <a:round/>
                <a:headEnd/>
                <a:tailEnd/>
              </a:ln>
            </p:spPr>
            <p:txBody>
              <a:bodyPr/>
              <a:lstStyle/>
              <a:p>
                <a:endParaRPr lang="en-US"/>
              </a:p>
            </p:txBody>
          </p:sp>
          <p:sp>
            <p:nvSpPr>
              <p:cNvPr id="19510" name="Freeform 215"/>
              <p:cNvSpPr>
                <a:spLocks/>
              </p:cNvSpPr>
              <p:nvPr/>
            </p:nvSpPr>
            <p:spPr bwMode="auto">
              <a:xfrm>
                <a:off x="2886" y="1726"/>
                <a:ext cx="223" cy="301"/>
              </a:xfrm>
              <a:custGeom>
                <a:avLst/>
                <a:gdLst>
                  <a:gd name="T0" fmla="*/ 0 w 1221"/>
                  <a:gd name="T1" fmla="*/ 0 h 1642"/>
                  <a:gd name="T2" fmla="*/ 0 w 1221"/>
                  <a:gd name="T3" fmla="*/ 0 h 1642"/>
                  <a:gd name="T4" fmla="*/ 0 w 1221"/>
                  <a:gd name="T5" fmla="*/ 0 h 1642"/>
                  <a:gd name="T6" fmla="*/ 0 w 1221"/>
                  <a:gd name="T7" fmla="*/ 0 h 1642"/>
                  <a:gd name="T8" fmla="*/ 0 w 1221"/>
                  <a:gd name="T9" fmla="*/ 0 h 1642"/>
                  <a:gd name="T10" fmla="*/ 0 w 1221"/>
                  <a:gd name="T11" fmla="*/ 0 h 1642"/>
                  <a:gd name="T12" fmla="*/ 0 w 1221"/>
                  <a:gd name="T13" fmla="*/ 0 h 1642"/>
                  <a:gd name="T14" fmla="*/ 0 w 1221"/>
                  <a:gd name="T15" fmla="*/ 0 h 1642"/>
                  <a:gd name="T16" fmla="*/ 0 w 1221"/>
                  <a:gd name="T17" fmla="*/ 0 h 1642"/>
                  <a:gd name="T18" fmla="*/ 0 w 1221"/>
                  <a:gd name="T19" fmla="*/ 0 h 1642"/>
                  <a:gd name="T20" fmla="*/ 0 w 1221"/>
                  <a:gd name="T21" fmla="*/ 0 h 1642"/>
                  <a:gd name="T22" fmla="*/ 0 w 1221"/>
                  <a:gd name="T23" fmla="*/ 0 h 1642"/>
                  <a:gd name="T24" fmla="*/ 0 w 1221"/>
                  <a:gd name="T25" fmla="*/ 0 h 1642"/>
                  <a:gd name="T26" fmla="*/ 0 w 1221"/>
                  <a:gd name="T27" fmla="*/ 0 h 1642"/>
                  <a:gd name="T28" fmla="*/ 0 w 1221"/>
                  <a:gd name="T29" fmla="*/ 0 h 1642"/>
                  <a:gd name="T30" fmla="*/ 0 w 1221"/>
                  <a:gd name="T31" fmla="*/ 0 h 1642"/>
                  <a:gd name="T32" fmla="*/ 0 w 1221"/>
                  <a:gd name="T33" fmla="*/ 0 h 1642"/>
                  <a:gd name="T34" fmla="*/ 0 w 1221"/>
                  <a:gd name="T35" fmla="*/ 0 h 1642"/>
                  <a:gd name="T36" fmla="*/ 0 w 1221"/>
                  <a:gd name="T37" fmla="*/ 0 h 1642"/>
                  <a:gd name="T38" fmla="*/ 0 w 1221"/>
                  <a:gd name="T39" fmla="*/ 0 h 1642"/>
                  <a:gd name="T40" fmla="*/ 0 w 1221"/>
                  <a:gd name="T41" fmla="*/ 0 h 1642"/>
                  <a:gd name="T42" fmla="*/ 0 w 1221"/>
                  <a:gd name="T43" fmla="*/ 0 h 1642"/>
                  <a:gd name="T44" fmla="*/ 0 w 1221"/>
                  <a:gd name="T45" fmla="*/ 0 h 1642"/>
                  <a:gd name="T46" fmla="*/ 0 w 1221"/>
                  <a:gd name="T47" fmla="*/ 0 h 1642"/>
                  <a:gd name="T48" fmla="*/ 0 w 1221"/>
                  <a:gd name="T49" fmla="*/ 0 h 1642"/>
                  <a:gd name="T50" fmla="*/ 0 w 1221"/>
                  <a:gd name="T51" fmla="*/ 0 h 1642"/>
                  <a:gd name="T52" fmla="*/ 0 w 1221"/>
                  <a:gd name="T53" fmla="*/ 0 h 1642"/>
                  <a:gd name="T54" fmla="*/ 0 w 1221"/>
                  <a:gd name="T55" fmla="*/ 0 h 1642"/>
                  <a:gd name="T56" fmla="*/ 0 w 1221"/>
                  <a:gd name="T57" fmla="*/ 0 h 1642"/>
                  <a:gd name="T58" fmla="*/ 0 w 1221"/>
                  <a:gd name="T59" fmla="*/ 0 h 1642"/>
                  <a:gd name="T60" fmla="*/ 0 w 1221"/>
                  <a:gd name="T61" fmla="*/ 0 h 1642"/>
                  <a:gd name="T62" fmla="*/ 0 w 1221"/>
                  <a:gd name="T63" fmla="*/ 0 h 1642"/>
                  <a:gd name="T64" fmla="*/ 0 w 1221"/>
                  <a:gd name="T65" fmla="*/ 0 h 1642"/>
                  <a:gd name="T66" fmla="*/ 0 w 1221"/>
                  <a:gd name="T67" fmla="*/ 0 h 1642"/>
                  <a:gd name="T68" fmla="*/ 0 w 1221"/>
                  <a:gd name="T69" fmla="*/ 0 h 1642"/>
                  <a:gd name="T70" fmla="*/ 0 w 1221"/>
                  <a:gd name="T71" fmla="*/ 0 h 1642"/>
                  <a:gd name="T72" fmla="*/ 0 w 1221"/>
                  <a:gd name="T73" fmla="*/ 0 h 1642"/>
                  <a:gd name="T74" fmla="*/ 0 w 1221"/>
                  <a:gd name="T75" fmla="*/ 0 h 1642"/>
                  <a:gd name="T76" fmla="*/ 0 w 1221"/>
                  <a:gd name="T77" fmla="*/ 0 h 1642"/>
                  <a:gd name="T78" fmla="*/ 0 w 1221"/>
                  <a:gd name="T79" fmla="*/ 0 h 1642"/>
                  <a:gd name="T80" fmla="*/ 0 w 1221"/>
                  <a:gd name="T81" fmla="*/ 0 h 1642"/>
                  <a:gd name="T82" fmla="*/ 0 w 1221"/>
                  <a:gd name="T83" fmla="*/ 0 h 1642"/>
                  <a:gd name="T84" fmla="*/ 0 w 1221"/>
                  <a:gd name="T85" fmla="*/ 0 h 1642"/>
                  <a:gd name="T86" fmla="*/ 0 w 1221"/>
                  <a:gd name="T87" fmla="*/ 0 h 1642"/>
                  <a:gd name="T88" fmla="*/ 0 w 1221"/>
                  <a:gd name="T89" fmla="*/ 0 h 1642"/>
                  <a:gd name="T90" fmla="*/ 0 w 1221"/>
                  <a:gd name="T91" fmla="*/ 0 h 1642"/>
                  <a:gd name="T92" fmla="*/ 0 w 1221"/>
                  <a:gd name="T93" fmla="*/ 0 h 1642"/>
                  <a:gd name="T94" fmla="*/ 0 w 1221"/>
                  <a:gd name="T95" fmla="*/ 0 h 1642"/>
                  <a:gd name="T96" fmla="*/ 0 w 1221"/>
                  <a:gd name="T97" fmla="*/ 0 h 1642"/>
                  <a:gd name="T98" fmla="*/ 0 w 1221"/>
                  <a:gd name="T99" fmla="*/ 0 h 1642"/>
                  <a:gd name="T100" fmla="*/ 0 w 1221"/>
                  <a:gd name="T101" fmla="*/ 0 h 1642"/>
                  <a:gd name="T102" fmla="*/ 0 w 1221"/>
                  <a:gd name="T103" fmla="*/ 0 h 1642"/>
                  <a:gd name="T104" fmla="*/ 0 w 1221"/>
                  <a:gd name="T105" fmla="*/ 0 h 1642"/>
                  <a:gd name="T106" fmla="*/ 0 w 1221"/>
                  <a:gd name="T107" fmla="*/ 0 h 16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21"/>
                  <a:gd name="T163" fmla="*/ 0 h 1642"/>
                  <a:gd name="T164" fmla="*/ 1221 w 1221"/>
                  <a:gd name="T165" fmla="*/ 1642 h 16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21" h="1642">
                    <a:moveTo>
                      <a:pt x="1099" y="398"/>
                    </a:moveTo>
                    <a:lnTo>
                      <a:pt x="1088" y="381"/>
                    </a:lnTo>
                    <a:lnTo>
                      <a:pt x="1077" y="365"/>
                    </a:lnTo>
                    <a:lnTo>
                      <a:pt x="1064" y="348"/>
                    </a:lnTo>
                    <a:lnTo>
                      <a:pt x="1053" y="331"/>
                    </a:lnTo>
                    <a:lnTo>
                      <a:pt x="1041" y="315"/>
                    </a:lnTo>
                    <a:lnTo>
                      <a:pt x="1028" y="299"/>
                    </a:lnTo>
                    <a:lnTo>
                      <a:pt x="1015" y="284"/>
                    </a:lnTo>
                    <a:lnTo>
                      <a:pt x="1002" y="269"/>
                    </a:lnTo>
                    <a:lnTo>
                      <a:pt x="974" y="241"/>
                    </a:lnTo>
                    <a:lnTo>
                      <a:pt x="944" y="213"/>
                    </a:lnTo>
                    <a:lnTo>
                      <a:pt x="916" y="187"/>
                    </a:lnTo>
                    <a:lnTo>
                      <a:pt x="884" y="164"/>
                    </a:lnTo>
                    <a:lnTo>
                      <a:pt x="877" y="157"/>
                    </a:lnTo>
                    <a:lnTo>
                      <a:pt x="869" y="152"/>
                    </a:lnTo>
                    <a:lnTo>
                      <a:pt x="861" y="147"/>
                    </a:lnTo>
                    <a:lnTo>
                      <a:pt x="853" y="142"/>
                    </a:lnTo>
                    <a:lnTo>
                      <a:pt x="844" y="136"/>
                    </a:lnTo>
                    <a:lnTo>
                      <a:pt x="836" y="130"/>
                    </a:lnTo>
                    <a:lnTo>
                      <a:pt x="828" y="125"/>
                    </a:lnTo>
                    <a:lnTo>
                      <a:pt x="819" y="121"/>
                    </a:lnTo>
                    <a:lnTo>
                      <a:pt x="811" y="116"/>
                    </a:lnTo>
                    <a:lnTo>
                      <a:pt x="803" y="110"/>
                    </a:lnTo>
                    <a:lnTo>
                      <a:pt x="785" y="101"/>
                    </a:lnTo>
                    <a:lnTo>
                      <a:pt x="768" y="92"/>
                    </a:lnTo>
                    <a:lnTo>
                      <a:pt x="751" y="83"/>
                    </a:lnTo>
                    <a:lnTo>
                      <a:pt x="734" y="75"/>
                    </a:lnTo>
                    <a:lnTo>
                      <a:pt x="716" y="67"/>
                    </a:lnTo>
                    <a:lnTo>
                      <a:pt x="699" y="60"/>
                    </a:lnTo>
                    <a:lnTo>
                      <a:pt x="681" y="53"/>
                    </a:lnTo>
                    <a:lnTo>
                      <a:pt x="663" y="47"/>
                    </a:lnTo>
                    <a:lnTo>
                      <a:pt x="644" y="40"/>
                    </a:lnTo>
                    <a:lnTo>
                      <a:pt x="626" y="35"/>
                    </a:lnTo>
                    <a:lnTo>
                      <a:pt x="608" y="30"/>
                    </a:lnTo>
                    <a:lnTo>
                      <a:pt x="588" y="24"/>
                    </a:lnTo>
                    <a:lnTo>
                      <a:pt x="570" y="20"/>
                    </a:lnTo>
                    <a:lnTo>
                      <a:pt x="532" y="13"/>
                    </a:lnTo>
                    <a:lnTo>
                      <a:pt x="494" y="6"/>
                    </a:lnTo>
                    <a:lnTo>
                      <a:pt x="457" y="2"/>
                    </a:lnTo>
                    <a:lnTo>
                      <a:pt x="380" y="0"/>
                    </a:lnTo>
                    <a:lnTo>
                      <a:pt x="301" y="4"/>
                    </a:lnTo>
                    <a:lnTo>
                      <a:pt x="225" y="14"/>
                    </a:lnTo>
                    <a:lnTo>
                      <a:pt x="187" y="23"/>
                    </a:lnTo>
                    <a:lnTo>
                      <a:pt x="149" y="34"/>
                    </a:lnTo>
                    <a:lnTo>
                      <a:pt x="129" y="39"/>
                    </a:lnTo>
                    <a:lnTo>
                      <a:pt x="111" y="45"/>
                    </a:lnTo>
                    <a:lnTo>
                      <a:pt x="92" y="52"/>
                    </a:lnTo>
                    <a:lnTo>
                      <a:pt x="73" y="60"/>
                    </a:lnTo>
                    <a:lnTo>
                      <a:pt x="55" y="67"/>
                    </a:lnTo>
                    <a:lnTo>
                      <a:pt x="37" y="75"/>
                    </a:lnTo>
                    <a:lnTo>
                      <a:pt x="19" y="84"/>
                    </a:lnTo>
                    <a:lnTo>
                      <a:pt x="0" y="93"/>
                    </a:lnTo>
                    <a:lnTo>
                      <a:pt x="176" y="492"/>
                    </a:lnTo>
                    <a:lnTo>
                      <a:pt x="184" y="487"/>
                    </a:lnTo>
                    <a:lnTo>
                      <a:pt x="193" y="482"/>
                    </a:lnTo>
                    <a:lnTo>
                      <a:pt x="212" y="473"/>
                    </a:lnTo>
                    <a:lnTo>
                      <a:pt x="230" y="465"/>
                    </a:lnTo>
                    <a:lnTo>
                      <a:pt x="249" y="457"/>
                    </a:lnTo>
                    <a:lnTo>
                      <a:pt x="268" y="451"/>
                    </a:lnTo>
                    <a:lnTo>
                      <a:pt x="286" y="445"/>
                    </a:lnTo>
                    <a:lnTo>
                      <a:pt x="325" y="438"/>
                    </a:lnTo>
                    <a:lnTo>
                      <a:pt x="363" y="434"/>
                    </a:lnTo>
                    <a:lnTo>
                      <a:pt x="401" y="434"/>
                    </a:lnTo>
                    <a:lnTo>
                      <a:pt x="476" y="444"/>
                    </a:lnTo>
                    <a:lnTo>
                      <a:pt x="513" y="456"/>
                    </a:lnTo>
                    <a:lnTo>
                      <a:pt x="531" y="462"/>
                    </a:lnTo>
                    <a:lnTo>
                      <a:pt x="548" y="469"/>
                    </a:lnTo>
                    <a:lnTo>
                      <a:pt x="566" y="478"/>
                    </a:lnTo>
                    <a:lnTo>
                      <a:pt x="583" y="487"/>
                    </a:lnTo>
                    <a:lnTo>
                      <a:pt x="599" y="497"/>
                    </a:lnTo>
                    <a:lnTo>
                      <a:pt x="607" y="503"/>
                    </a:lnTo>
                    <a:lnTo>
                      <a:pt x="614" y="508"/>
                    </a:lnTo>
                    <a:lnTo>
                      <a:pt x="646" y="533"/>
                    </a:lnTo>
                    <a:lnTo>
                      <a:pt x="673" y="560"/>
                    </a:lnTo>
                    <a:lnTo>
                      <a:pt x="699" y="591"/>
                    </a:lnTo>
                    <a:lnTo>
                      <a:pt x="711" y="607"/>
                    </a:lnTo>
                    <a:lnTo>
                      <a:pt x="723" y="625"/>
                    </a:lnTo>
                    <a:lnTo>
                      <a:pt x="733" y="643"/>
                    </a:lnTo>
                    <a:lnTo>
                      <a:pt x="742" y="662"/>
                    </a:lnTo>
                    <a:lnTo>
                      <a:pt x="758" y="698"/>
                    </a:lnTo>
                    <a:lnTo>
                      <a:pt x="779" y="775"/>
                    </a:lnTo>
                    <a:lnTo>
                      <a:pt x="784" y="853"/>
                    </a:lnTo>
                    <a:lnTo>
                      <a:pt x="780" y="891"/>
                    </a:lnTo>
                    <a:lnTo>
                      <a:pt x="774" y="930"/>
                    </a:lnTo>
                    <a:lnTo>
                      <a:pt x="763" y="967"/>
                    </a:lnTo>
                    <a:lnTo>
                      <a:pt x="750" y="1003"/>
                    </a:lnTo>
                    <a:lnTo>
                      <a:pt x="742" y="1020"/>
                    </a:lnTo>
                    <a:lnTo>
                      <a:pt x="733" y="1037"/>
                    </a:lnTo>
                    <a:lnTo>
                      <a:pt x="723" y="1054"/>
                    </a:lnTo>
                    <a:lnTo>
                      <a:pt x="712" y="1070"/>
                    </a:lnTo>
                    <a:lnTo>
                      <a:pt x="700" y="1087"/>
                    </a:lnTo>
                    <a:lnTo>
                      <a:pt x="687" y="1101"/>
                    </a:lnTo>
                    <a:lnTo>
                      <a:pt x="674" y="1115"/>
                    </a:lnTo>
                    <a:lnTo>
                      <a:pt x="660" y="1130"/>
                    </a:lnTo>
                    <a:lnTo>
                      <a:pt x="630" y="1156"/>
                    </a:lnTo>
                    <a:lnTo>
                      <a:pt x="622" y="1162"/>
                    </a:lnTo>
                    <a:lnTo>
                      <a:pt x="613" y="1167"/>
                    </a:lnTo>
                    <a:lnTo>
                      <a:pt x="605" y="1174"/>
                    </a:lnTo>
                    <a:lnTo>
                      <a:pt x="596" y="1179"/>
                    </a:lnTo>
                    <a:lnTo>
                      <a:pt x="588" y="1184"/>
                    </a:lnTo>
                    <a:lnTo>
                      <a:pt x="579" y="1189"/>
                    </a:lnTo>
                    <a:lnTo>
                      <a:pt x="562" y="1197"/>
                    </a:lnTo>
                    <a:lnTo>
                      <a:pt x="544" y="1206"/>
                    </a:lnTo>
                    <a:lnTo>
                      <a:pt x="526" y="1213"/>
                    </a:lnTo>
                    <a:lnTo>
                      <a:pt x="509" y="1219"/>
                    </a:lnTo>
                    <a:lnTo>
                      <a:pt x="491" y="1225"/>
                    </a:lnTo>
                    <a:lnTo>
                      <a:pt x="454" y="1233"/>
                    </a:lnTo>
                    <a:lnTo>
                      <a:pt x="611" y="1642"/>
                    </a:lnTo>
                    <a:lnTo>
                      <a:pt x="638" y="1634"/>
                    </a:lnTo>
                    <a:lnTo>
                      <a:pt x="665" y="1625"/>
                    </a:lnTo>
                    <a:lnTo>
                      <a:pt x="693" y="1614"/>
                    </a:lnTo>
                    <a:lnTo>
                      <a:pt x="706" y="1609"/>
                    </a:lnTo>
                    <a:lnTo>
                      <a:pt x="719" y="1604"/>
                    </a:lnTo>
                    <a:lnTo>
                      <a:pt x="732" y="1597"/>
                    </a:lnTo>
                    <a:lnTo>
                      <a:pt x="745" y="1592"/>
                    </a:lnTo>
                    <a:lnTo>
                      <a:pt x="758" y="1586"/>
                    </a:lnTo>
                    <a:lnTo>
                      <a:pt x="771" y="1579"/>
                    </a:lnTo>
                    <a:lnTo>
                      <a:pt x="785" y="1571"/>
                    </a:lnTo>
                    <a:lnTo>
                      <a:pt x="797" y="1565"/>
                    </a:lnTo>
                    <a:lnTo>
                      <a:pt x="810" y="1557"/>
                    </a:lnTo>
                    <a:lnTo>
                      <a:pt x="823" y="1549"/>
                    </a:lnTo>
                    <a:lnTo>
                      <a:pt x="832" y="1544"/>
                    </a:lnTo>
                    <a:lnTo>
                      <a:pt x="841" y="1537"/>
                    </a:lnTo>
                    <a:lnTo>
                      <a:pt x="850" y="1532"/>
                    </a:lnTo>
                    <a:lnTo>
                      <a:pt x="860" y="1526"/>
                    </a:lnTo>
                    <a:lnTo>
                      <a:pt x="867" y="1521"/>
                    </a:lnTo>
                    <a:lnTo>
                      <a:pt x="877" y="1514"/>
                    </a:lnTo>
                    <a:lnTo>
                      <a:pt x="886" y="1507"/>
                    </a:lnTo>
                    <a:lnTo>
                      <a:pt x="893" y="1501"/>
                    </a:lnTo>
                    <a:lnTo>
                      <a:pt x="926" y="1475"/>
                    </a:lnTo>
                    <a:lnTo>
                      <a:pt x="957" y="1448"/>
                    </a:lnTo>
                    <a:lnTo>
                      <a:pt x="987" y="1418"/>
                    </a:lnTo>
                    <a:lnTo>
                      <a:pt x="1015" y="1388"/>
                    </a:lnTo>
                    <a:lnTo>
                      <a:pt x="1041" y="1356"/>
                    </a:lnTo>
                    <a:lnTo>
                      <a:pt x="1054" y="1339"/>
                    </a:lnTo>
                    <a:lnTo>
                      <a:pt x="1066" y="1324"/>
                    </a:lnTo>
                    <a:lnTo>
                      <a:pt x="1077" y="1307"/>
                    </a:lnTo>
                    <a:lnTo>
                      <a:pt x="1089" y="1290"/>
                    </a:lnTo>
                    <a:lnTo>
                      <a:pt x="1099" y="1273"/>
                    </a:lnTo>
                    <a:lnTo>
                      <a:pt x="1110" y="1255"/>
                    </a:lnTo>
                    <a:lnTo>
                      <a:pt x="1120" y="1238"/>
                    </a:lnTo>
                    <a:lnTo>
                      <a:pt x="1129" y="1219"/>
                    </a:lnTo>
                    <a:lnTo>
                      <a:pt x="1139" y="1201"/>
                    </a:lnTo>
                    <a:lnTo>
                      <a:pt x="1146" y="1183"/>
                    </a:lnTo>
                    <a:lnTo>
                      <a:pt x="1162" y="1146"/>
                    </a:lnTo>
                    <a:lnTo>
                      <a:pt x="1176" y="1109"/>
                    </a:lnTo>
                    <a:lnTo>
                      <a:pt x="1188" y="1070"/>
                    </a:lnTo>
                    <a:lnTo>
                      <a:pt x="1199" y="1032"/>
                    </a:lnTo>
                    <a:lnTo>
                      <a:pt x="1221" y="872"/>
                    </a:lnTo>
                    <a:lnTo>
                      <a:pt x="1221" y="791"/>
                    </a:lnTo>
                    <a:lnTo>
                      <a:pt x="1213" y="710"/>
                    </a:lnTo>
                    <a:lnTo>
                      <a:pt x="1206" y="671"/>
                    </a:lnTo>
                    <a:lnTo>
                      <a:pt x="1197" y="630"/>
                    </a:lnTo>
                    <a:lnTo>
                      <a:pt x="1186" y="590"/>
                    </a:lnTo>
                    <a:lnTo>
                      <a:pt x="1173" y="551"/>
                    </a:lnTo>
                    <a:lnTo>
                      <a:pt x="1157" y="512"/>
                    </a:lnTo>
                    <a:lnTo>
                      <a:pt x="1149" y="492"/>
                    </a:lnTo>
                    <a:lnTo>
                      <a:pt x="1140" y="474"/>
                    </a:lnTo>
                    <a:lnTo>
                      <a:pt x="1131" y="454"/>
                    </a:lnTo>
                    <a:lnTo>
                      <a:pt x="1120" y="436"/>
                    </a:lnTo>
                    <a:lnTo>
                      <a:pt x="1110" y="417"/>
                    </a:lnTo>
                    <a:lnTo>
                      <a:pt x="1099" y="398"/>
                    </a:lnTo>
                    <a:close/>
                  </a:path>
                </a:pathLst>
              </a:custGeom>
              <a:solidFill>
                <a:srgbClr val="99CC00"/>
              </a:solidFill>
              <a:ln w="9525">
                <a:noFill/>
                <a:round/>
                <a:headEnd/>
                <a:tailEnd/>
              </a:ln>
            </p:spPr>
            <p:txBody>
              <a:bodyPr/>
              <a:lstStyle/>
              <a:p>
                <a:endParaRPr lang="en-US"/>
              </a:p>
            </p:txBody>
          </p:sp>
          <p:sp>
            <p:nvSpPr>
              <p:cNvPr id="19511" name="Freeform 216"/>
              <p:cNvSpPr>
                <a:spLocks/>
              </p:cNvSpPr>
              <p:nvPr/>
            </p:nvSpPr>
            <p:spPr bwMode="auto">
              <a:xfrm>
                <a:off x="2804" y="1741"/>
                <a:ext cx="247" cy="291"/>
              </a:xfrm>
              <a:custGeom>
                <a:avLst/>
                <a:gdLst>
                  <a:gd name="T0" fmla="*/ 0 w 1352"/>
                  <a:gd name="T1" fmla="*/ 0 h 1587"/>
                  <a:gd name="T2" fmla="*/ 0 w 1352"/>
                  <a:gd name="T3" fmla="*/ 0 h 1587"/>
                  <a:gd name="T4" fmla="*/ 0 w 1352"/>
                  <a:gd name="T5" fmla="*/ 0 h 1587"/>
                  <a:gd name="T6" fmla="*/ 0 w 1352"/>
                  <a:gd name="T7" fmla="*/ 0 h 1587"/>
                  <a:gd name="T8" fmla="*/ 0 w 1352"/>
                  <a:gd name="T9" fmla="*/ 0 h 1587"/>
                  <a:gd name="T10" fmla="*/ 0 w 1352"/>
                  <a:gd name="T11" fmla="*/ 0 h 1587"/>
                  <a:gd name="T12" fmla="*/ 0 w 1352"/>
                  <a:gd name="T13" fmla="*/ 0 h 1587"/>
                  <a:gd name="T14" fmla="*/ 0 w 1352"/>
                  <a:gd name="T15" fmla="*/ 0 h 1587"/>
                  <a:gd name="T16" fmla="*/ 0 w 1352"/>
                  <a:gd name="T17" fmla="*/ 0 h 1587"/>
                  <a:gd name="T18" fmla="*/ 0 w 1352"/>
                  <a:gd name="T19" fmla="*/ 0 h 1587"/>
                  <a:gd name="T20" fmla="*/ 0 w 1352"/>
                  <a:gd name="T21" fmla="*/ 0 h 1587"/>
                  <a:gd name="T22" fmla="*/ 0 w 1352"/>
                  <a:gd name="T23" fmla="*/ 0 h 1587"/>
                  <a:gd name="T24" fmla="*/ 0 w 1352"/>
                  <a:gd name="T25" fmla="*/ 0 h 1587"/>
                  <a:gd name="T26" fmla="*/ 0 w 1352"/>
                  <a:gd name="T27" fmla="*/ 0 h 1587"/>
                  <a:gd name="T28" fmla="*/ 0 w 1352"/>
                  <a:gd name="T29" fmla="*/ 0 h 1587"/>
                  <a:gd name="T30" fmla="*/ 0 w 1352"/>
                  <a:gd name="T31" fmla="*/ 0 h 1587"/>
                  <a:gd name="T32" fmla="*/ 0 w 1352"/>
                  <a:gd name="T33" fmla="*/ 0 h 1587"/>
                  <a:gd name="T34" fmla="*/ 0 w 1352"/>
                  <a:gd name="T35" fmla="*/ 0 h 1587"/>
                  <a:gd name="T36" fmla="*/ 0 w 1352"/>
                  <a:gd name="T37" fmla="*/ 0 h 1587"/>
                  <a:gd name="T38" fmla="*/ 0 w 1352"/>
                  <a:gd name="T39" fmla="*/ 0 h 1587"/>
                  <a:gd name="T40" fmla="*/ 0 w 1352"/>
                  <a:gd name="T41" fmla="*/ 0 h 1587"/>
                  <a:gd name="T42" fmla="*/ 0 w 1352"/>
                  <a:gd name="T43" fmla="*/ 0 h 1587"/>
                  <a:gd name="T44" fmla="*/ 0 w 1352"/>
                  <a:gd name="T45" fmla="*/ 0 h 1587"/>
                  <a:gd name="T46" fmla="*/ 0 w 1352"/>
                  <a:gd name="T47" fmla="*/ 0 h 1587"/>
                  <a:gd name="T48" fmla="*/ 0 w 1352"/>
                  <a:gd name="T49" fmla="*/ 0 h 1587"/>
                  <a:gd name="T50" fmla="*/ 0 w 1352"/>
                  <a:gd name="T51" fmla="*/ 0 h 1587"/>
                  <a:gd name="T52" fmla="*/ 0 w 1352"/>
                  <a:gd name="T53" fmla="*/ 0 h 1587"/>
                  <a:gd name="T54" fmla="*/ 0 w 1352"/>
                  <a:gd name="T55" fmla="*/ 0 h 1587"/>
                  <a:gd name="T56" fmla="*/ 0 w 1352"/>
                  <a:gd name="T57" fmla="*/ 0 h 1587"/>
                  <a:gd name="T58" fmla="*/ 0 w 1352"/>
                  <a:gd name="T59" fmla="*/ 0 h 1587"/>
                  <a:gd name="T60" fmla="*/ 0 w 1352"/>
                  <a:gd name="T61" fmla="*/ 0 h 1587"/>
                  <a:gd name="T62" fmla="*/ 0 w 1352"/>
                  <a:gd name="T63" fmla="*/ 0 h 1587"/>
                  <a:gd name="T64" fmla="*/ 0 w 1352"/>
                  <a:gd name="T65" fmla="*/ 0 h 1587"/>
                  <a:gd name="T66" fmla="*/ 0 w 1352"/>
                  <a:gd name="T67" fmla="*/ 0 h 1587"/>
                  <a:gd name="T68" fmla="*/ 0 w 1352"/>
                  <a:gd name="T69" fmla="*/ 0 h 1587"/>
                  <a:gd name="T70" fmla="*/ 0 w 1352"/>
                  <a:gd name="T71" fmla="*/ 0 h 1587"/>
                  <a:gd name="T72" fmla="*/ 0 w 1352"/>
                  <a:gd name="T73" fmla="*/ 0 h 1587"/>
                  <a:gd name="T74" fmla="*/ 0 w 1352"/>
                  <a:gd name="T75" fmla="*/ 0 h 1587"/>
                  <a:gd name="T76" fmla="*/ 0 w 1352"/>
                  <a:gd name="T77" fmla="*/ 0 h 1587"/>
                  <a:gd name="T78" fmla="*/ 0 w 1352"/>
                  <a:gd name="T79" fmla="*/ 0 h 1587"/>
                  <a:gd name="T80" fmla="*/ 0 w 1352"/>
                  <a:gd name="T81" fmla="*/ 0 h 1587"/>
                  <a:gd name="T82" fmla="*/ 0 w 1352"/>
                  <a:gd name="T83" fmla="*/ 0 h 1587"/>
                  <a:gd name="T84" fmla="*/ 0 w 1352"/>
                  <a:gd name="T85" fmla="*/ 0 h 1587"/>
                  <a:gd name="T86" fmla="*/ 0 w 1352"/>
                  <a:gd name="T87" fmla="*/ 0 h 1587"/>
                  <a:gd name="T88" fmla="*/ 0 w 1352"/>
                  <a:gd name="T89" fmla="*/ 0 h 1587"/>
                  <a:gd name="T90" fmla="*/ 0 w 1352"/>
                  <a:gd name="T91" fmla="*/ 0 h 1587"/>
                  <a:gd name="T92" fmla="*/ 0 w 1352"/>
                  <a:gd name="T93" fmla="*/ 0 h 1587"/>
                  <a:gd name="T94" fmla="*/ 0 w 1352"/>
                  <a:gd name="T95" fmla="*/ 0 h 1587"/>
                  <a:gd name="T96" fmla="*/ 0 w 1352"/>
                  <a:gd name="T97" fmla="*/ 0 h 1587"/>
                  <a:gd name="T98" fmla="*/ 0 w 1352"/>
                  <a:gd name="T99" fmla="*/ 0 h 1587"/>
                  <a:gd name="T100" fmla="*/ 0 w 1352"/>
                  <a:gd name="T101" fmla="*/ 0 h 1587"/>
                  <a:gd name="T102" fmla="*/ 0 w 1352"/>
                  <a:gd name="T103" fmla="*/ 0 h 1587"/>
                  <a:gd name="T104" fmla="*/ 0 w 1352"/>
                  <a:gd name="T105" fmla="*/ 0 h 1587"/>
                  <a:gd name="T106" fmla="*/ 0 w 1352"/>
                  <a:gd name="T107" fmla="*/ 0 h 1587"/>
                  <a:gd name="T108" fmla="*/ 0 w 1352"/>
                  <a:gd name="T109" fmla="*/ 0 h 1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87"/>
                  <a:gd name="T167" fmla="*/ 1352 w 1352"/>
                  <a:gd name="T168" fmla="*/ 1587 h 158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87">
                    <a:moveTo>
                      <a:pt x="61" y="1067"/>
                    </a:moveTo>
                    <a:lnTo>
                      <a:pt x="47" y="1028"/>
                    </a:lnTo>
                    <a:lnTo>
                      <a:pt x="34" y="989"/>
                    </a:lnTo>
                    <a:lnTo>
                      <a:pt x="16" y="911"/>
                    </a:lnTo>
                    <a:lnTo>
                      <a:pt x="0" y="754"/>
                    </a:lnTo>
                    <a:lnTo>
                      <a:pt x="3" y="676"/>
                    </a:lnTo>
                    <a:lnTo>
                      <a:pt x="13" y="601"/>
                    </a:lnTo>
                    <a:lnTo>
                      <a:pt x="21" y="563"/>
                    </a:lnTo>
                    <a:lnTo>
                      <a:pt x="31" y="525"/>
                    </a:lnTo>
                    <a:lnTo>
                      <a:pt x="42" y="488"/>
                    </a:lnTo>
                    <a:lnTo>
                      <a:pt x="55" y="452"/>
                    </a:lnTo>
                    <a:lnTo>
                      <a:pt x="69" y="417"/>
                    </a:lnTo>
                    <a:lnTo>
                      <a:pt x="77" y="399"/>
                    </a:lnTo>
                    <a:lnTo>
                      <a:pt x="86" y="382"/>
                    </a:lnTo>
                    <a:lnTo>
                      <a:pt x="94" y="365"/>
                    </a:lnTo>
                    <a:lnTo>
                      <a:pt x="103" y="348"/>
                    </a:lnTo>
                    <a:lnTo>
                      <a:pt x="113" y="331"/>
                    </a:lnTo>
                    <a:lnTo>
                      <a:pt x="123" y="314"/>
                    </a:lnTo>
                    <a:lnTo>
                      <a:pt x="133" y="297"/>
                    </a:lnTo>
                    <a:lnTo>
                      <a:pt x="143" y="281"/>
                    </a:lnTo>
                    <a:lnTo>
                      <a:pt x="155" y="266"/>
                    </a:lnTo>
                    <a:lnTo>
                      <a:pt x="166" y="250"/>
                    </a:lnTo>
                    <a:lnTo>
                      <a:pt x="177" y="234"/>
                    </a:lnTo>
                    <a:lnTo>
                      <a:pt x="190" y="220"/>
                    </a:lnTo>
                    <a:lnTo>
                      <a:pt x="202" y="204"/>
                    </a:lnTo>
                    <a:lnTo>
                      <a:pt x="215" y="190"/>
                    </a:lnTo>
                    <a:lnTo>
                      <a:pt x="241" y="161"/>
                    </a:lnTo>
                    <a:lnTo>
                      <a:pt x="270" y="134"/>
                    </a:lnTo>
                    <a:lnTo>
                      <a:pt x="299" y="109"/>
                    </a:lnTo>
                    <a:lnTo>
                      <a:pt x="330" y="84"/>
                    </a:lnTo>
                    <a:lnTo>
                      <a:pt x="338" y="78"/>
                    </a:lnTo>
                    <a:lnTo>
                      <a:pt x="346" y="73"/>
                    </a:lnTo>
                    <a:lnTo>
                      <a:pt x="355" y="66"/>
                    </a:lnTo>
                    <a:lnTo>
                      <a:pt x="363" y="61"/>
                    </a:lnTo>
                    <a:lnTo>
                      <a:pt x="370" y="56"/>
                    </a:lnTo>
                    <a:lnTo>
                      <a:pt x="379" y="49"/>
                    </a:lnTo>
                    <a:lnTo>
                      <a:pt x="387" y="44"/>
                    </a:lnTo>
                    <a:lnTo>
                      <a:pt x="396" y="39"/>
                    </a:lnTo>
                    <a:lnTo>
                      <a:pt x="404" y="34"/>
                    </a:lnTo>
                    <a:lnTo>
                      <a:pt x="413" y="28"/>
                    </a:lnTo>
                    <a:lnTo>
                      <a:pt x="421" y="23"/>
                    </a:lnTo>
                    <a:lnTo>
                      <a:pt x="430" y="18"/>
                    </a:lnTo>
                    <a:lnTo>
                      <a:pt x="449" y="9"/>
                    </a:lnTo>
                    <a:lnTo>
                      <a:pt x="467" y="0"/>
                    </a:lnTo>
                    <a:lnTo>
                      <a:pt x="685" y="378"/>
                    </a:lnTo>
                    <a:lnTo>
                      <a:pt x="665" y="387"/>
                    </a:lnTo>
                    <a:lnTo>
                      <a:pt x="647" y="396"/>
                    </a:lnTo>
                    <a:lnTo>
                      <a:pt x="629" y="405"/>
                    </a:lnTo>
                    <a:lnTo>
                      <a:pt x="621" y="410"/>
                    </a:lnTo>
                    <a:lnTo>
                      <a:pt x="613" y="417"/>
                    </a:lnTo>
                    <a:lnTo>
                      <a:pt x="604" y="422"/>
                    </a:lnTo>
                    <a:lnTo>
                      <a:pt x="596" y="427"/>
                    </a:lnTo>
                    <a:lnTo>
                      <a:pt x="580" y="440"/>
                    </a:lnTo>
                    <a:lnTo>
                      <a:pt x="552" y="466"/>
                    </a:lnTo>
                    <a:lnTo>
                      <a:pt x="526" y="495"/>
                    </a:lnTo>
                    <a:lnTo>
                      <a:pt x="502" y="526"/>
                    </a:lnTo>
                    <a:lnTo>
                      <a:pt x="482" y="560"/>
                    </a:lnTo>
                    <a:lnTo>
                      <a:pt x="473" y="577"/>
                    </a:lnTo>
                    <a:lnTo>
                      <a:pt x="466" y="595"/>
                    </a:lnTo>
                    <a:lnTo>
                      <a:pt x="442" y="668"/>
                    </a:lnTo>
                    <a:lnTo>
                      <a:pt x="434" y="745"/>
                    </a:lnTo>
                    <a:lnTo>
                      <a:pt x="441" y="825"/>
                    </a:lnTo>
                    <a:lnTo>
                      <a:pt x="450" y="864"/>
                    </a:lnTo>
                    <a:lnTo>
                      <a:pt x="463" y="903"/>
                    </a:lnTo>
                    <a:lnTo>
                      <a:pt x="472" y="921"/>
                    </a:lnTo>
                    <a:lnTo>
                      <a:pt x="481" y="941"/>
                    </a:lnTo>
                    <a:lnTo>
                      <a:pt x="492" y="958"/>
                    </a:lnTo>
                    <a:lnTo>
                      <a:pt x="502" y="975"/>
                    </a:lnTo>
                    <a:lnTo>
                      <a:pt x="514" y="992"/>
                    </a:lnTo>
                    <a:lnTo>
                      <a:pt x="526" y="1007"/>
                    </a:lnTo>
                    <a:lnTo>
                      <a:pt x="539" y="1021"/>
                    </a:lnTo>
                    <a:lnTo>
                      <a:pt x="552" y="1036"/>
                    </a:lnTo>
                    <a:lnTo>
                      <a:pt x="582" y="1062"/>
                    </a:lnTo>
                    <a:lnTo>
                      <a:pt x="596" y="1074"/>
                    </a:lnTo>
                    <a:lnTo>
                      <a:pt x="604" y="1079"/>
                    </a:lnTo>
                    <a:lnTo>
                      <a:pt x="612" y="1085"/>
                    </a:lnTo>
                    <a:lnTo>
                      <a:pt x="621" y="1091"/>
                    </a:lnTo>
                    <a:lnTo>
                      <a:pt x="629" y="1096"/>
                    </a:lnTo>
                    <a:lnTo>
                      <a:pt x="636" y="1100"/>
                    </a:lnTo>
                    <a:lnTo>
                      <a:pt x="645" y="1105"/>
                    </a:lnTo>
                    <a:lnTo>
                      <a:pt x="662" y="1114"/>
                    </a:lnTo>
                    <a:lnTo>
                      <a:pt x="681" y="1122"/>
                    </a:lnTo>
                    <a:lnTo>
                      <a:pt x="698" y="1128"/>
                    </a:lnTo>
                    <a:lnTo>
                      <a:pt x="716" y="1135"/>
                    </a:lnTo>
                    <a:lnTo>
                      <a:pt x="735" y="1140"/>
                    </a:lnTo>
                    <a:lnTo>
                      <a:pt x="754" y="1144"/>
                    </a:lnTo>
                    <a:lnTo>
                      <a:pt x="793" y="1151"/>
                    </a:lnTo>
                    <a:lnTo>
                      <a:pt x="831" y="1153"/>
                    </a:lnTo>
                    <a:lnTo>
                      <a:pt x="910" y="1147"/>
                    </a:lnTo>
                    <a:lnTo>
                      <a:pt x="949" y="1137"/>
                    </a:lnTo>
                    <a:lnTo>
                      <a:pt x="969" y="1131"/>
                    </a:lnTo>
                    <a:lnTo>
                      <a:pt x="988" y="1123"/>
                    </a:lnTo>
                    <a:lnTo>
                      <a:pt x="1005" y="1115"/>
                    </a:lnTo>
                    <a:lnTo>
                      <a:pt x="1024" y="1107"/>
                    </a:lnTo>
                    <a:lnTo>
                      <a:pt x="1041" y="1097"/>
                    </a:lnTo>
                    <a:lnTo>
                      <a:pt x="1056" y="1088"/>
                    </a:lnTo>
                    <a:lnTo>
                      <a:pt x="1064" y="1083"/>
                    </a:lnTo>
                    <a:lnTo>
                      <a:pt x="1072" y="1076"/>
                    </a:lnTo>
                    <a:lnTo>
                      <a:pt x="1088" y="1064"/>
                    </a:lnTo>
                    <a:lnTo>
                      <a:pt x="1116" y="1040"/>
                    </a:lnTo>
                    <a:lnTo>
                      <a:pt x="1352" y="1410"/>
                    </a:lnTo>
                    <a:lnTo>
                      <a:pt x="1330" y="1427"/>
                    </a:lnTo>
                    <a:lnTo>
                      <a:pt x="1318" y="1435"/>
                    </a:lnTo>
                    <a:lnTo>
                      <a:pt x="1307" y="1442"/>
                    </a:lnTo>
                    <a:lnTo>
                      <a:pt x="1294" y="1452"/>
                    </a:lnTo>
                    <a:lnTo>
                      <a:pt x="1282" y="1459"/>
                    </a:lnTo>
                    <a:lnTo>
                      <a:pt x="1270" y="1467"/>
                    </a:lnTo>
                    <a:lnTo>
                      <a:pt x="1257" y="1474"/>
                    </a:lnTo>
                    <a:lnTo>
                      <a:pt x="1244" y="1482"/>
                    </a:lnTo>
                    <a:lnTo>
                      <a:pt x="1232" y="1488"/>
                    </a:lnTo>
                    <a:lnTo>
                      <a:pt x="1219" y="1495"/>
                    </a:lnTo>
                    <a:lnTo>
                      <a:pt x="1206" y="1501"/>
                    </a:lnTo>
                    <a:lnTo>
                      <a:pt x="1193" y="1508"/>
                    </a:lnTo>
                    <a:lnTo>
                      <a:pt x="1179" y="1514"/>
                    </a:lnTo>
                    <a:lnTo>
                      <a:pt x="1166" y="1519"/>
                    </a:lnTo>
                    <a:lnTo>
                      <a:pt x="1151" y="1526"/>
                    </a:lnTo>
                    <a:lnTo>
                      <a:pt x="1132" y="1534"/>
                    </a:lnTo>
                    <a:lnTo>
                      <a:pt x="1112" y="1541"/>
                    </a:lnTo>
                    <a:lnTo>
                      <a:pt x="1091" y="1548"/>
                    </a:lnTo>
                    <a:lnTo>
                      <a:pt x="1072" y="1555"/>
                    </a:lnTo>
                    <a:lnTo>
                      <a:pt x="1051" y="1560"/>
                    </a:lnTo>
                    <a:lnTo>
                      <a:pt x="1030" y="1565"/>
                    </a:lnTo>
                    <a:lnTo>
                      <a:pt x="990" y="1574"/>
                    </a:lnTo>
                    <a:lnTo>
                      <a:pt x="948" y="1581"/>
                    </a:lnTo>
                    <a:lnTo>
                      <a:pt x="908" y="1584"/>
                    </a:lnTo>
                    <a:lnTo>
                      <a:pt x="825" y="1587"/>
                    </a:lnTo>
                    <a:lnTo>
                      <a:pt x="745" y="1583"/>
                    </a:lnTo>
                    <a:lnTo>
                      <a:pt x="665" y="1570"/>
                    </a:lnTo>
                    <a:lnTo>
                      <a:pt x="626" y="1561"/>
                    </a:lnTo>
                    <a:lnTo>
                      <a:pt x="606" y="1556"/>
                    </a:lnTo>
                    <a:lnTo>
                      <a:pt x="587" y="1549"/>
                    </a:lnTo>
                    <a:lnTo>
                      <a:pt x="569" y="1543"/>
                    </a:lnTo>
                    <a:lnTo>
                      <a:pt x="549" y="1536"/>
                    </a:lnTo>
                    <a:lnTo>
                      <a:pt x="531" y="1530"/>
                    </a:lnTo>
                    <a:lnTo>
                      <a:pt x="512" y="1522"/>
                    </a:lnTo>
                    <a:lnTo>
                      <a:pt x="493" y="1514"/>
                    </a:lnTo>
                    <a:lnTo>
                      <a:pt x="475" y="1505"/>
                    </a:lnTo>
                    <a:lnTo>
                      <a:pt x="458" y="1497"/>
                    </a:lnTo>
                    <a:lnTo>
                      <a:pt x="439" y="1487"/>
                    </a:lnTo>
                    <a:lnTo>
                      <a:pt x="423" y="1478"/>
                    </a:lnTo>
                    <a:lnTo>
                      <a:pt x="404" y="1467"/>
                    </a:lnTo>
                    <a:lnTo>
                      <a:pt x="396" y="1462"/>
                    </a:lnTo>
                    <a:lnTo>
                      <a:pt x="387" y="1457"/>
                    </a:lnTo>
                    <a:lnTo>
                      <a:pt x="379" y="1452"/>
                    </a:lnTo>
                    <a:lnTo>
                      <a:pt x="370" y="1445"/>
                    </a:lnTo>
                    <a:lnTo>
                      <a:pt x="363" y="1440"/>
                    </a:lnTo>
                    <a:lnTo>
                      <a:pt x="353" y="1435"/>
                    </a:lnTo>
                    <a:lnTo>
                      <a:pt x="346" y="1428"/>
                    </a:lnTo>
                    <a:lnTo>
                      <a:pt x="338" y="1423"/>
                    </a:lnTo>
                    <a:lnTo>
                      <a:pt x="305" y="1398"/>
                    </a:lnTo>
                    <a:lnTo>
                      <a:pt x="275" y="1371"/>
                    </a:lnTo>
                    <a:lnTo>
                      <a:pt x="245" y="1343"/>
                    </a:lnTo>
                    <a:lnTo>
                      <a:pt x="216" y="1313"/>
                    </a:lnTo>
                    <a:lnTo>
                      <a:pt x="190" y="1282"/>
                    </a:lnTo>
                    <a:lnTo>
                      <a:pt x="177" y="1266"/>
                    </a:lnTo>
                    <a:lnTo>
                      <a:pt x="164" y="1251"/>
                    </a:lnTo>
                    <a:lnTo>
                      <a:pt x="153" y="1234"/>
                    </a:lnTo>
                    <a:lnTo>
                      <a:pt x="141" y="1217"/>
                    </a:lnTo>
                    <a:lnTo>
                      <a:pt x="129" y="1199"/>
                    </a:lnTo>
                    <a:lnTo>
                      <a:pt x="119" y="1180"/>
                    </a:lnTo>
                    <a:lnTo>
                      <a:pt x="108" y="1162"/>
                    </a:lnTo>
                    <a:lnTo>
                      <a:pt x="98" y="1144"/>
                    </a:lnTo>
                    <a:lnTo>
                      <a:pt x="89" y="1126"/>
                    </a:lnTo>
                    <a:lnTo>
                      <a:pt x="78" y="1106"/>
                    </a:lnTo>
                    <a:lnTo>
                      <a:pt x="70" y="1087"/>
                    </a:lnTo>
                    <a:lnTo>
                      <a:pt x="61" y="1067"/>
                    </a:lnTo>
                    <a:close/>
                  </a:path>
                </a:pathLst>
              </a:custGeom>
              <a:solidFill>
                <a:srgbClr val="99CC00"/>
              </a:solidFill>
              <a:ln w="9525">
                <a:noFill/>
                <a:round/>
                <a:headEnd/>
                <a:tailEnd/>
              </a:ln>
            </p:spPr>
            <p:txBody>
              <a:bodyPr/>
              <a:lstStyle/>
              <a:p>
                <a:endParaRPr lang="en-US"/>
              </a:p>
            </p:txBody>
          </p:sp>
          <p:sp>
            <p:nvSpPr>
              <p:cNvPr id="19512" name="Freeform 217"/>
              <p:cNvSpPr>
                <a:spLocks/>
              </p:cNvSpPr>
              <p:nvPr/>
            </p:nvSpPr>
            <p:spPr bwMode="auto">
              <a:xfrm>
                <a:off x="3069" y="1785"/>
                <a:ext cx="63" cy="74"/>
              </a:xfrm>
              <a:custGeom>
                <a:avLst/>
                <a:gdLst>
                  <a:gd name="T0" fmla="*/ 0 w 346"/>
                  <a:gd name="T1" fmla="*/ 0 h 404"/>
                  <a:gd name="T2" fmla="*/ 0 w 346"/>
                  <a:gd name="T3" fmla="*/ 0 h 404"/>
                  <a:gd name="T4" fmla="*/ 0 w 346"/>
                  <a:gd name="T5" fmla="*/ 0 h 404"/>
                  <a:gd name="T6" fmla="*/ 0 w 346"/>
                  <a:gd name="T7" fmla="*/ 0 h 404"/>
                  <a:gd name="T8" fmla="*/ 0 w 346"/>
                  <a:gd name="T9" fmla="*/ 0 h 404"/>
                  <a:gd name="T10" fmla="*/ 0 w 346"/>
                  <a:gd name="T11" fmla="*/ 0 h 404"/>
                  <a:gd name="T12" fmla="*/ 0 60000 65536"/>
                  <a:gd name="T13" fmla="*/ 0 60000 65536"/>
                  <a:gd name="T14" fmla="*/ 0 60000 65536"/>
                  <a:gd name="T15" fmla="*/ 0 60000 65536"/>
                  <a:gd name="T16" fmla="*/ 0 60000 65536"/>
                  <a:gd name="T17" fmla="*/ 0 60000 65536"/>
                  <a:gd name="T18" fmla="*/ 0 w 346"/>
                  <a:gd name="T19" fmla="*/ 0 h 404"/>
                  <a:gd name="T20" fmla="*/ 346 w 346"/>
                  <a:gd name="T21" fmla="*/ 404 h 404"/>
                </a:gdLst>
                <a:ahLst/>
                <a:cxnLst>
                  <a:cxn ang="T12">
                    <a:pos x="T0" y="T1"/>
                  </a:cxn>
                  <a:cxn ang="T13">
                    <a:pos x="T2" y="T3"/>
                  </a:cxn>
                  <a:cxn ang="T14">
                    <a:pos x="T4" y="T5"/>
                  </a:cxn>
                  <a:cxn ang="T15">
                    <a:pos x="T6" y="T7"/>
                  </a:cxn>
                  <a:cxn ang="T16">
                    <a:pos x="T8" y="T9"/>
                  </a:cxn>
                  <a:cxn ang="T17">
                    <a:pos x="T10" y="T11"/>
                  </a:cxn>
                </a:cxnLst>
                <a:rect l="T18" t="T19" r="T20" b="T21"/>
                <a:pathLst>
                  <a:path w="346" h="404">
                    <a:moveTo>
                      <a:pt x="0" y="79"/>
                    </a:moveTo>
                    <a:lnTo>
                      <a:pt x="227" y="0"/>
                    </a:lnTo>
                    <a:lnTo>
                      <a:pt x="346" y="290"/>
                    </a:lnTo>
                    <a:lnTo>
                      <a:pt x="150" y="404"/>
                    </a:lnTo>
                    <a:lnTo>
                      <a:pt x="0" y="79"/>
                    </a:lnTo>
                    <a:close/>
                  </a:path>
                </a:pathLst>
              </a:custGeom>
              <a:solidFill>
                <a:srgbClr val="99CC00"/>
              </a:solidFill>
              <a:ln w="9525">
                <a:noFill/>
                <a:round/>
                <a:headEnd/>
                <a:tailEnd/>
              </a:ln>
            </p:spPr>
            <p:txBody>
              <a:bodyPr/>
              <a:lstStyle/>
              <a:p>
                <a:endParaRPr lang="en-US"/>
              </a:p>
            </p:txBody>
          </p:sp>
          <p:sp>
            <p:nvSpPr>
              <p:cNvPr id="19513" name="Freeform 218"/>
              <p:cNvSpPr>
                <a:spLocks/>
              </p:cNvSpPr>
              <p:nvPr/>
            </p:nvSpPr>
            <p:spPr bwMode="auto">
              <a:xfrm>
                <a:off x="2990" y="1711"/>
                <a:ext cx="76" cy="62"/>
              </a:xfrm>
              <a:custGeom>
                <a:avLst/>
                <a:gdLst>
                  <a:gd name="T0" fmla="*/ 0 w 417"/>
                  <a:gd name="T1" fmla="*/ 0 h 343"/>
                  <a:gd name="T2" fmla="*/ 0 w 417"/>
                  <a:gd name="T3" fmla="*/ 0 h 343"/>
                  <a:gd name="T4" fmla="*/ 0 w 417"/>
                  <a:gd name="T5" fmla="*/ 0 h 343"/>
                  <a:gd name="T6" fmla="*/ 0 w 417"/>
                  <a:gd name="T7" fmla="*/ 0 h 343"/>
                  <a:gd name="T8" fmla="*/ 0 w 417"/>
                  <a:gd name="T9" fmla="*/ 0 h 343"/>
                  <a:gd name="T10" fmla="*/ 0 w 417"/>
                  <a:gd name="T11" fmla="*/ 0 h 343"/>
                  <a:gd name="T12" fmla="*/ 0 60000 65536"/>
                  <a:gd name="T13" fmla="*/ 0 60000 65536"/>
                  <a:gd name="T14" fmla="*/ 0 60000 65536"/>
                  <a:gd name="T15" fmla="*/ 0 60000 65536"/>
                  <a:gd name="T16" fmla="*/ 0 60000 65536"/>
                  <a:gd name="T17" fmla="*/ 0 60000 65536"/>
                  <a:gd name="T18" fmla="*/ 0 w 417"/>
                  <a:gd name="T19" fmla="*/ 0 h 343"/>
                  <a:gd name="T20" fmla="*/ 417 w 417"/>
                  <a:gd name="T21" fmla="*/ 343 h 343"/>
                </a:gdLst>
                <a:ahLst/>
                <a:cxnLst>
                  <a:cxn ang="T12">
                    <a:pos x="T0" y="T1"/>
                  </a:cxn>
                  <a:cxn ang="T13">
                    <a:pos x="T2" y="T3"/>
                  </a:cxn>
                  <a:cxn ang="T14">
                    <a:pos x="T4" y="T5"/>
                  </a:cxn>
                  <a:cxn ang="T15">
                    <a:pos x="T6" y="T7"/>
                  </a:cxn>
                  <a:cxn ang="T16">
                    <a:pos x="T8" y="T9"/>
                  </a:cxn>
                  <a:cxn ang="T17">
                    <a:pos x="T10" y="T11"/>
                  </a:cxn>
                </a:cxnLst>
                <a:rect l="T18" t="T19" r="T20" b="T21"/>
                <a:pathLst>
                  <a:path w="417" h="343">
                    <a:moveTo>
                      <a:pt x="417" y="132"/>
                    </a:moveTo>
                    <a:lnTo>
                      <a:pt x="338" y="343"/>
                    </a:lnTo>
                    <a:lnTo>
                      <a:pt x="0" y="192"/>
                    </a:lnTo>
                    <a:lnTo>
                      <a:pt x="146" y="0"/>
                    </a:lnTo>
                    <a:lnTo>
                      <a:pt x="417" y="132"/>
                    </a:lnTo>
                    <a:close/>
                  </a:path>
                </a:pathLst>
              </a:custGeom>
              <a:solidFill>
                <a:srgbClr val="99CC00"/>
              </a:solidFill>
              <a:ln w="9525">
                <a:noFill/>
                <a:round/>
                <a:headEnd/>
                <a:tailEnd/>
              </a:ln>
            </p:spPr>
            <p:txBody>
              <a:bodyPr/>
              <a:lstStyle/>
              <a:p>
                <a:endParaRPr lang="en-US"/>
              </a:p>
            </p:txBody>
          </p:sp>
          <p:sp>
            <p:nvSpPr>
              <p:cNvPr id="19514" name="Freeform 219"/>
              <p:cNvSpPr>
                <a:spLocks/>
              </p:cNvSpPr>
              <p:nvPr/>
            </p:nvSpPr>
            <p:spPr bwMode="auto">
              <a:xfrm>
                <a:off x="3065" y="1904"/>
                <a:ext cx="65" cy="77"/>
              </a:xfrm>
              <a:custGeom>
                <a:avLst/>
                <a:gdLst>
                  <a:gd name="T0" fmla="*/ 0 w 352"/>
                  <a:gd name="T1" fmla="*/ 0 h 420"/>
                  <a:gd name="T2" fmla="*/ 0 w 352"/>
                  <a:gd name="T3" fmla="*/ 0 h 420"/>
                  <a:gd name="T4" fmla="*/ 0 w 352"/>
                  <a:gd name="T5" fmla="*/ 0 h 420"/>
                  <a:gd name="T6" fmla="*/ 0 w 352"/>
                  <a:gd name="T7" fmla="*/ 0 h 420"/>
                  <a:gd name="T8" fmla="*/ 0 w 352"/>
                  <a:gd name="T9" fmla="*/ 0 h 420"/>
                  <a:gd name="T10" fmla="*/ 0 w 352"/>
                  <a:gd name="T11" fmla="*/ 0 h 420"/>
                  <a:gd name="T12" fmla="*/ 0 60000 65536"/>
                  <a:gd name="T13" fmla="*/ 0 60000 65536"/>
                  <a:gd name="T14" fmla="*/ 0 60000 65536"/>
                  <a:gd name="T15" fmla="*/ 0 60000 65536"/>
                  <a:gd name="T16" fmla="*/ 0 60000 65536"/>
                  <a:gd name="T17" fmla="*/ 0 60000 65536"/>
                  <a:gd name="T18" fmla="*/ 0 w 352"/>
                  <a:gd name="T19" fmla="*/ 0 h 420"/>
                  <a:gd name="T20" fmla="*/ 352 w 352"/>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352" h="420">
                    <a:moveTo>
                      <a:pt x="160" y="0"/>
                    </a:moveTo>
                    <a:lnTo>
                      <a:pt x="352" y="170"/>
                    </a:lnTo>
                    <a:lnTo>
                      <a:pt x="225" y="420"/>
                    </a:lnTo>
                    <a:lnTo>
                      <a:pt x="0" y="368"/>
                    </a:lnTo>
                    <a:lnTo>
                      <a:pt x="160" y="0"/>
                    </a:lnTo>
                    <a:close/>
                  </a:path>
                </a:pathLst>
              </a:custGeom>
              <a:solidFill>
                <a:srgbClr val="99CC00"/>
              </a:solidFill>
              <a:ln w="9525">
                <a:noFill/>
                <a:round/>
                <a:headEnd/>
                <a:tailEnd/>
              </a:ln>
            </p:spPr>
            <p:txBody>
              <a:bodyPr/>
              <a:lstStyle/>
              <a:p>
                <a:endParaRPr lang="en-US"/>
              </a:p>
            </p:txBody>
          </p:sp>
          <p:sp>
            <p:nvSpPr>
              <p:cNvPr id="19515" name="Freeform 220"/>
              <p:cNvSpPr>
                <a:spLocks/>
              </p:cNvSpPr>
              <p:nvPr/>
            </p:nvSpPr>
            <p:spPr bwMode="auto">
              <a:xfrm>
                <a:off x="2887" y="1699"/>
                <a:ext cx="78" cy="60"/>
              </a:xfrm>
              <a:custGeom>
                <a:avLst/>
                <a:gdLst>
                  <a:gd name="T0" fmla="*/ 0 w 425"/>
                  <a:gd name="T1" fmla="*/ 0 h 326"/>
                  <a:gd name="T2" fmla="*/ 0 w 425"/>
                  <a:gd name="T3" fmla="*/ 0 h 326"/>
                  <a:gd name="T4" fmla="*/ 0 w 425"/>
                  <a:gd name="T5" fmla="*/ 0 h 326"/>
                  <a:gd name="T6" fmla="*/ 0 w 425"/>
                  <a:gd name="T7" fmla="*/ 0 h 326"/>
                  <a:gd name="T8" fmla="*/ 0 w 425"/>
                  <a:gd name="T9" fmla="*/ 0 h 326"/>
                  <a:gd name="T10" fmla="*/ 0 w 425"/>
                  <a:gd name="T11" fmla="*/ 0 h 326"/>
                  <a:gd name="T12" fmla="*/ 0 60000 65536"/>
                  <a:gd name="T13" fmla="*/ 0 60000 65536"/>
                  <a:gd name="T14" fmla="*/ 0 60000 65536"/>
                  <a:gd name="T15" fmla="*/ 0 60000 65536"/>
                  <a:gd name="T16" fmla="*/ 0 60000 65536"/>
                  <a:gd name="T17" fmla="*/ 0 60000 65536"/>
                  <a:gd name="T18" fmla="*/ 0 w 425"/>
                  <a:gd name="T19" fmla="*/ 0 h 326"/>
                  <a:gd name="T20" fmla="*/ 425 w 425"/>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425" h="326">
                    <a:moveTo>
                      <a:pt x="425" y="261"/>
                    </a:moveTo>
                    <a:lnTo>
                      <a:pt x="323" y="0"/>
                    </a:lnTo>
                    <a:lnTo>
                      <a:pt x="0" y="81"/>
                    </a:lnTo>
                    <a:lnTo>
                      <a:pt x="35" y="326"/>
                    </a:lnTo>
                    <a:lnTo>
                      <a:pt x="425" y="261"/>
                    </a:lnTo>
                    <a:close/>
                  </a:path>
                </a:pathLst>
              </a:custGeom>
              <a:solidFill>
                <a:srgbClr val="99CC00"/>
              </a:solidFill>
              <a:ln w="9525">
                <a:noFill/>
                <a:round/>
                <a:headEnd/>
                <a:tailEnd/>
              </a:ln>
            </p:spPr>
            <p:txBody>
              <a:bodyPr/>
              <a:lstStyle/>
              <a:p>
                <a:endParaRPr lang="en-US"/>
              </a:p>
            </p:txBody>
          </p:sp>
          <p:sp>
            <p:nvSpPr>
              <p:cNvPr id="19516" name="Freeform 221"/>
              <p:cNvSpPr>
                <a:spLocks/>
              </p:cNvSpPr>
              <p:nvPr/>
            </p:nvSpPr>
            <p:spPr bwMode="auto">
              <a:xfrm>
                <a:off x="2796" y="1761"/>
                <a:ext cx="66" cy="72"/>
              </a:xfrm>
              <a:custGeom>
                <a:avLst/>
                <a:gdLst>
                  <a:gd name="T0" fmla="*/ 0 w 357"/>
                  <a:gd name="T1" fmla="*/ 0 h 392"/>
                  <a:gd name="T2" fmla="*/ 0 w 357"/>
                  <a:gd name="T3" fmla="*/ 0 h 392"/>
                  <a:gd name="T4" fmla="*/ 0 w 357"/>
                  <a:gd name="T5" fmla="*/ 0 h 392"/>
                  <a:gd name="T6" fmla="*/ 0 w 357"/>
                  <a:gd name="T7" fmla="*/ 0 h 392"/>
                  <a:gd name="T8" fmla="*/ 0 w 357"/>
                  <a:gd name="T9" fmla="*/ 0 h 392"/>
                  <a:gd name="T10" fmla="*/ 0 w 357"/>
                  <a:gd name="T11" fmla="*/ 0 h 392"/>
                  <a:gd name="T12" fmla="*/ 0 60000 65536"/>
                  <a:gd name="T13" fmla="*/ 0 60000 65536"/>
                  <a:gd name="T14" fmla="*/ 0 60000 65536"/>
                  <a:gd name="T15" fmla="*/ 0 60000 65536"/>
                  <a:gd name="T16" fmla="*/ 0 60000 65536"/>
                  <a:gd name="T17" fmla="*/ 0 60000 65536"/>
                  <a:gd name="T18" fmla="*/ 0 w 357"/>
                  <a:gd name="T19" fmla="*/ 0 h 392"/>
                  <a:gd name="T20" fmla="*/ 357 w 357"/>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357" h="392">
                    <a:moveTo>
                      <a:pt x="357" y="85"/>
                    </a:moveTo>
                    <a:lnTo>
                      <a:pt x="136" y="0"/>
                    </a:lnTo>
                    <a:lnTo>
                      <a:pt x="0" y="272"/>
                    </a:lnTo>
                    <a:lnTo>
                      <a:pt x="164" y="392"/>
                    </a:lnTo>
                    <a:lnTo>
                      <a:pt x="357" y="85"/>
                    </a:lnTo>
                    <a:close/>
                  </a:path>
                </a:pathLst>
              </a:custGeom>
              <a:solidFill>
                <a:srgbClr val="99CC00"/>
              </a:solidFill>
              <a:ln w="9525">
                <a:noFill/>
                <a:round/>
                <a:headEnd/>
                <a:tailEnd/>
              </a:ln>
            </p:spPr>
            <p:txBody>
              <a:bodyPr/>
              <a:lstStyle/>
              <a:p>
                <a:endParaRPr lang="en-US"/>
              </a:p>
            </p:txBody>
          </p:sp>
          <p:sp>
            <p:nvSpPr>
              <p:cNvPr id="19517" name="Freeform 222"/>
              <p:cNvSpPr>
                <a:spLocks/>
              </p:cNvSpPr>
              <p:nvPr/>
            </p:nvSpPr>
            <p:spPr bwMode="auto">
              <a:xfrm>
                <a:off x="2776" y="1879"/>
                <a:ext cx="54" cy="76"/>
              </a:xfrm>
              <a:custGeom>
                <a:avLst/>
                <a:gdLst>
                  <a:gd name="T0" fmla="*/ 0 w 296"/>
                  <a:gd name="T1" fmla="*/ 0 h 410"/>
                  <a:gd name="T2" fmla="*/ 0 w 296"/>
                  <a:gd name="T3" fmla="*/ 0 h 410"/>
                  <a:gd name="T4" fmla="*/ 0 w 296"/>
                  <a:gd name="T5" fmla="*/ 0 h 410"/>
                  <a:gd name="T6" fmla="*/ 0 w 296"/>
                  <a:gd name="T7" fmla="*/ 0 h 410"/>
                  <a:gd name="T8" fmla="*/ 0 w 296"/>
                  <a:gd name="T9" fmla="*/ 0 h 410"/>
                  <a:gd name="T10" fmla="*/ 0 w 296"/>
                  <a:gd name="T11" fmla="*/ 0 h 410"/>
                  <a:gd name="T12" fmla="*/ 0 60000 65536"/>
                  <a:gd name="T13" fmla="*/ 0 60000 65536"/>
                  <a:gd name="T14" fmla="*/ 0 60000 65536"/>
                  <a:gd name="T15" fmla="*/ 0 60000 65536"/>
                  <a:gd name="T16" fmla="*/ 0 60000 65536"/>
                  <a:gd name="T17" fmla="*/ 0 60000 65536"/>
                  <a:gd name="T18" fmla="*/ 0 w 296"/>
                  <a:gd name="T19" fmla="*/ 0 h 410"/>
                  <a:gd name="T20" fmla="*/ 296 w 296"/>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296" h="410">
                    <a:moveTo>
                      <a:pt x="188" y="0"/>
                    </a:moveTo>
                    <a:lnTo>
                      <a:pt x="0" y="101"/>
                    </a:lnTo>
                    <a:lnTo>
                      <a:pt x="94" y="404"/>
                    </a:lnTo>
                    <a:lnTo>
                      <a:pt x="296" y="410"/>
                    </a:lnTo>
                    <a:lnTo>
                      <a:pt x="188" y="0"/>
                    </a:lnTo>
                    <a:close/>
                  </a:path>
                </a:pathLst>
              </a:custGeom>
              <a:solidFill>
                <a:srgbClr val="99CC00"/>
              </a:solidFill>
              <a:ln w="9525">
                <a:noFill/>
                <a:round/>
                <a:headEnd/>
                <a:tailEnd/>
              </a:ln>
            </p:spPr>
            <p:txBody>
              <a:bodyPr/>
              <a:lstStyle/>
              <a:p>
                <a:endParaRPr lang="en-US"/>
              </a:p>
            </p:txBody>
          </p:sp>
          <p:sp>
            <p:nvSpPr>
              <p:cNvPr id="19518" name="Freeform 223"/>
              <p:cNvSpPr>
                <a:spLocks/>
              </p:cNvSpPr>
              <p:nvPr/>
            </p:nvSpPr>
            <p:spPr bwMode="auto">
              <a:xfrm>
                <a:off x="2848" y="1985"/>
                <a:ext cx="85" cy="65"/>
              </a:xfrm>
              <a:custGeom>
                <a:avLst/>
                <a:gdLst>
                  <a:gd name="T0" fmla="*/ 0 w 463"/>
                  <a:gd name="T1" fmla="*/ 0 h 356"/>
                  <a:gd name="T2" fmla="*/ 0 w 463"/>
                  <a:gd name="T3" fmla="*/ 0 h 356"/>
                  <a:gd name="T4" fmla="*/ 0 w 463"/>
                  <a:gd name="T5" fmla="*/ 0 h 356"/>
                  <a:gd name="T6" fmla="*/ 0 w 463"/>
                  <a:gd name="T7" fmla="*/ 0 h 356"/>
                  <a:gd name="T8" fmla="*/ 0 w 463"/>
                  <a:gd name="T9" fmla="*/ 0 h 356"/>
                  <a:gd name="T10" fmla="*/ 0 w 463"/>
                  <a:gd name="T11" fmla="*/ 0 h 356"/>
                  <a:gd name="T12" fmla="*/ 0 60000 65536"/>
                  <a:gd name="T13" fmla="*/ 0 60000 65536"/>
                  <a:gd name="T14" fmla="*/ 0 60000 65536"/>
                  <a:gd name="T15" fmla="*/ 0 60000 65536"/>
                  <a:gd name="T16" fmla="*/ 0 60000 65536"/>
                  <a:gd name="T17" fmla="*/ 0 60000 65536"/>
                  <a:gd name="T18" fmla="*/ 0 w 463"/>
                  <a:gd name="T19" fmla="*/ 0 h 356"/>
                  <a:gd name="T20" fmla="*/ 463 w 463"/>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463" h="356">
                    <a:moveTo>
                      <a:pt x="70" y="0"/>
                    </a:moveTo>
                    <a:lnTo>
                      <a:pt x="0" y="215"/>
                    </a:lnTo>
                    <a:lnTo>
                      <a:pt x="279" y="356"/>
                    </a:lnTo>
                    <a:lnTo>
                      <a:pt x="463" y="171"/>
                    </a:lnTo>
                    <a:lnTo>
                      <a:pt x="70" y="0"/>
                    </a:lnTo>
                    <a:close/>
                  </a:path>
                </a:pathLst>
              </a:custGeom>
              <a:solidFill>
                <a:srgbClr val="99CC00"/>
              </a:solidFill>
              <a:ln w="9525">
                <a:noFill/>
                <a:round/>
                <a:headEnd/>
                <a:tailEnd/>
              </a:ln>
            </p:spPr>
            <p:txBody>
              <a:bodyPr/>
              <a:lstStyle/>
              <a:p>
                <a:endParaRPr lang="en-US"/>
              </a:p>
            </p:txBody>
          </p:sp>
          <p:sp>
            <p:nvSpPr>
              <p:cNvPr id="19519" name="Freeform 224"/>
              <p:cNvSpPr>
                <a:spLocks/>
              </p:cNvSpPr>
              <p:nvPr/>
            </p:nvSpPr>
            <p:spPr bwMode="auto">
              <a:xfrm>
                <a:off x="2971" y="1984"/>
                <a:ext cx="74" cy="68"/>
              </a:xfrm>
              <a:custGeom>
                <a:avLst/>
                <a:gdLst>
                  <a:gd name="T0" fmla="*/ 0 w 404"/>
                  <a:gd name="T1" fmla="*/ 0 h 369"/>
                  <a:gd name="T2" fmla="*/ 0 w 404"/>
                  <a:gd name="T3" fmla="*/ 0 h 369"/>
                  <a:gd name="T4" fmla="*/ 0 w 404"/>
                  <a:gd name="T5" fmla="*/ 0 h 369"/>
                  <a:gd name="T6" fmla="*/ 0 w 404"/>
                  <a:gd name="T7" fmla="*/ 0 h 369"/>
                  <a:gd name="T8" fmla="*/ 0 w 404"/>
                  <a:gd name="T9" fmla="*/ 0 h 369"/>
                  <a:gd name="T10" fmla="*/ 0 w 404"/>
                  <a:gd name="T11" fmla="*/ 0 h 369"/>
                  <a:gd name="T12" fmla="*/ 0 60000 65536"/>
                  <a:gd name="T13" fmla="*/ 0 60000 65536"/>
                  <a:gd name="T14" fmla="*/ 0 60000 65536"/>
                  <a:gd name="T15" fmla="*/ 0 60000 65536"/>
                  <a:gd name="T16" fmla="*/ 0 60000 65536"/>
                  <a:gd name="T17" fmla="*/ 0 60000 65536"/>
                  <a:gd name="T18" fmla="*/ 0 w 404"/>
                  <a:gd name="T19" fmla="*/ 0 h 369"/>
                  <a:gd name="T20" fmla="*/ 404 w 404"/>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404" h="369">
                    <a:moveTo>
                      <a:pt x="0" y="176"/>
                    </a:moveTo>
                    <a:lnTo>
                      <a:pt x="80" y="369"/>
                    </a:lnTo>
                    <a:lnTo>
                      <a:pt x="404" y="249"/>
                    </a:lnTo>
                    <a:lnTo>
                      <a:pt x="350" y="0"/>
                    </a:lnTo>
                    <a:lnTo>
                      <a:pt x="0" y="176"/>
                    </a:lnTo>
                    <a:close/>
                  </a:path>
                </a:pathLst>
              </a:custGeom>
              <a:solidFill>
                <a:srgbClr val="99CC00"/>
              </a:solidFill>
              <a:ln w="9525">
                <a:noFill/>
                <a:round/>
                <a:headEnd/>
                <a:tailEnd/>
              </a:ln>
            </p:spPr>
            <p:txBody>
              <a:bodyPr/>
              <a:lstStyle/>
              <a:p>
                <a:endParaRPr lang="en-US"/>
              </a:p>
            </p:txBody>
          </p:sp>
        </p:grpSp>
      </p:grpSp>
      <p:grpSp>
        <p:nvGrpSpPr>
          <p:cNvPr id="12" name="Group 225"/>
          <p:cNvGrpSpPr>
            <a:grpSpLocks/>
          </p:cNvGrpSpPr>
          <p:nvPr/>
        </p:nvGrpSpPr>
        <p:grpSpPr bwMode="auto">
          <a:xfrm>
            <a:off x="1362075" y="1893888"/>
            <a:ext cx="7458075" cy="625475"/>
            <a:chOff x="1001" y="1609"/>
            <a:chExt cx="4698" cy="394"/>
          </a:xfrm>
        </p:grpSpPr>
        <p:grpSp>
          <p:nvGrpSpPr>
            <p:cNvPr id="13" name="Group 226"/>
            <p:cNvGrpSpPr>
              <a:grpSpLocks/>
            </p:cNvGrpSpPr>
            <p:nvPr/>
          </p:nvGrpSpPr>
          <p:grpSpPr bwMode="auto">
            <a:xfrm>
              <a:off x="1001" y="1609"/>
              <a:ext cx="4698" cy="394"/>
              <a:chOff x="1001" y="1609"/>
              <a:chExt cx="4698" cy="394"/>
            </a:xfrm>
          </p:grpSpPr>
          <p:sp>
            <p:nvSpPr>
              <p:cNvPr id="19474" name="Text Box 227"/>
              <p:cNvSpPr txBox="1">
                <a:spLocks noChangeArrowheads="1"/>
              </p:cNvSpPr>
              <p:nvPr/>
            </p:nvSpPr>
            <p:spPr bwMode="auto">
              <a:xfrm>
                <a:off x="4600" y="1666"/>
                <a:ext cx="1099" cy="33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Command &amp; control</a:t>
                </a:r>
              </a:p>
            </p:txBody>
          </p:sp>
          <p:sp>
            <p:nvSpPr>
              <p:cNvPr id="19475" name="Rectangle 228"/>
              <p:cNvSpPr>
                <a:spLocks noChangeArrowheads="1"/>
              </p:cNvSpPr>
              <p:nvPr/>
            </p:nvSpPr>
            <p:spPr bwMode="auto">
              <a:xfrm>
                <a:off x="1001" y="1609"/>
                <a:ext cx="3247" cy="27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Marketing Intelligence Dashboard</a:t>
                </a:r>
              </a:p>
            </p:txBody>
          </p:sp>
          <p:cxnSp>
            <p:nvCxnSpPr>
              <p:cNvPr id="19476" name="AutoShape 229"/>
              <p:cNvCxnSpPr>
                <a:cxnSpLocks noChangeShapeType="1"/>
                <a:stCxn id="19475" idx="3"/>
                <a:endCxn id="19474" idx="1"/>
              </p:cNvCxnSpPr>
              <p:nvPr/>
            </p:nvCxnSpPr>
            <p:spPr bwMode="auto">
              <a:xfrm>
                <a:off x="4248" y="1744"/>
                <a:ext cx="352" cy="91"/>
              </a:xfrm>
              <a:prstGeom prst="straightConnector1">
                <a:avLst/>
              </a:prstGeom>
              <a:noFill/>
              <a:ln w="9525">
                <a:solidFill>
                  <a:schemeClr val="tx1"/>
                </a:solidFill>
                <a:round/>
                <a:headEnd/>
                <a:tailEnd/>
              </a:ln>
            </p:spPr>
          </p:cxnSp>
        </p:grpSp>
        <p:grpSp>
          <p:nvGrpSpPr>
            <p:cNvPr id="14" name="Group 230"/>
            <p:cNvGrpSpPr>
              <a:grpSpLocks/>
            </p:cNvGrpSpPr>
            <p:nvPr/>
          </p:nvGrpSpPr>
          <p:grpSpPr bwMode="auto">
            <a:xfrm>
              <a:off x="1065" y="1620"/>
              <a:ext cx="466" cy="249"/>
              <a:chOff x="1065" y="1620"/>
              <a:chExt cx="466" cy="249"/>
            </a:xfrm>
          </p:grpSpPr>
          <p:pic>
            <p:nvPicPr>
              <p:cNvPr id="19469" name="Picture 231"/>
              <p:cNvPicPr>
                <a:picLocks noChangeAspect="1" noChangeArrowheads="1"/>
              </p:cNvPicPr>
              <p:nvPr/>
            </p:nvPicPr>
            <p:blipFill>
              <a:blip r:embed="rId10"/>
              <a:srcRect/>
              <a:stretch>
                <a:fillRect/>
              </a:stretch>
            </p:blipFill>
            <p:spPr bwMode="auto">
              <a:xfrm>
                <a:off x="1217" y="1642"/>
                <a:ext cx="314" cy="209"/>
              </a:xfrm>
              <a:prstGeom prst="rect">
                <a:avLst/>
              </a:prstGeom>
              <a:noFill/>
              <a:ln w="9525" algn="ctr">
                <a:noFill/>
                <a:miter lim="800000"/>
                <a:headEnd/>
                <a:tailEnd/>
              </a:ln>
            </p:spPr>
          </p:pic>
          <p:grpSp>
            <p:nvGrpSpPr>
              <p:cNvPr id="15" name="Group 232"/>
              <p:cNvGrpSpPr>
                <a:grpSpLocks/>
              </p:cNvGrpSpPr>
              <p:nvPr/>
            </p:nvGrpSpPr>
            <p:grpSpPr bwMode="auto">
              <a:xfrm>
                <a:off x="1065" y="1620"/>
                <a:ext cx="223" cy="249"/>
                <a:chOff x="1620" y="3306"/>
                <a:chExt cx="481" cy="536"/>
              </a:xfrm>
            </p:grpSpPr>
            <p:pic>
              <p:nvPicPr>
                <p:cNvPr id="19471" name="Picture 233"/>
                <p:cNvPicPr>
                  <a:picLocks noChangeAspect="1" noChangeArrowheads="1"/>
                </p:cNvPicPr>
                <p:nvPr/>
              </p:nvPicPr>
              <p:blipFill>
                <a:blip r:embed="rId11"/>
                <a:srcRect l="1132" t="16785" r="64272" b="28288"/>
                <a:stretch>
                  <a:fillRect/>
                </a:stretch>
              </p:blipFill>
              <p:spPr bwMode="auto">
                <a:xfrm>
                  <a:off x="1620" y="3306"/>
                  <a:ext cx="359" cy="416"/>
                </a:xfrm>
                <a:prstGeom prst="rect">
                  <a:avLst/>
                </a:prstGeom>
                <a:noFill/>
                <a:ln w="3175">
                  <a:solidFill>
                    <a:schemeClr val="tx1"/>
                  </a:solidFill>
                  <a:miter lim="800000"/>
                  <a:headEnd/>
                  <a:tailEnd/>
                </a:ln>
              </p:spPr>
            </p:pic>
            <p:pic>
              <p:nvPicPr>
                <p:cNvPr id="19472" name="Picture 234"/>
                <p:cNvPicPr>
                  <a:picLocks noChangeAspect="1" noChangeArrowheads="1"/>
                </p:cNvPicPr>
                <p:nvPr/>
              </p:nvPicPr>
              <p:blipFill>
                <a:blip r:embed="rId11"/>
                <a:srcRect l="1132" t="16785" r="64272" b="28288"/>
                <a:stretch>
                  <a:fillRect/>
                </a:stretch>
              </p:blipFill>
              <p:spPr bwMode="auto">
                <a:xfrm>
                  <a:off x="1682" y="3366"/>
                  <a:ext cx="359" cy="416"/>
                </a:xfrm>
                <a:prstGeom prst="rect">
                  <a:avLst/>
                </a:prstGeom>
                <a:noFill/>
                <a:ln w="3175">
                  <a:solidFill>
                    <a:schemeClr val="tx1"/>
                  </a:solidFill>
                  <a:miter lim="800000"/>
                  <a:headEnd/>
                  <a:tailEnd/>
                </a:ln>
              </p:spPr>
            </p:pic>
            <p:pic>
              <p:nvPicPr>
                <p:cNvPr id="19473" name="Picture 235"/>
                <p:cNvPicPr>
                  <a:picLocks noChangeAspect="1" noChangeArrowheads="1"/>
                </p:cNvPicPr>
                <p:nvPr/>
              </p:nvPicPr>
              <p:blipFill>
                <a:blip r:embed="rId11"/>
                <a:srcRect l="1132" t="16785" r="64272" b="28288"/>
                <a:stretch>
                  <a:fillRect/>
                </a:stretch>
              </p:blipFill>
              <p:spPr bwMode="auto">
                <a:xfrm>
                  <a:off x="1742" y="3426"/>
                  <a:ext cx="359" cy="416"/>
                </a:xfrm>
                <a:prstGeom prst="rect">
                  <a:avLst/>
                </a:prstGeom>
                <a:noFill/>
                <a:ln w="3175">
                  <a:solidFill>
                    <a:schemeClr val="tx1"/>
                  </a:solidFill>
                  <a:miter lim="800000"/>
                  <a:headEnd/>
                  <a:tailEnd/>
                </a:ln>
              </p:spPr>
            </p:pic>
          </p:grpSp>
        </p:grpSp>
      </p:grpSp>
      <p:sp>
        <p:nvSpPr>
          <p:cNvPr id="19466" name="AutoShape 236"/>
          <p:cNvSpPr>
            <a:spLocks noChangeArrowheads="1"/>
          </p:cNvSpPr>
          <p:nvPr/>
        </p:nvSpPr>
        <p:spPr bwMode="auto">
          <a:xfrm>
            <a:off x="906463" y="4873625"/>
            <a:ext cx="647700" cy="285750"/>
          </a:xfrm>
          <a:prstGeom prst="leftRightArrow">
            <a:avLst>
              <a:gd name="adj1" fmla="val 50000"/>
              <a:gd name="adj2" fmla="val 45333"/>
            </a:avLst>
          </a:prstGeom>
          <a:solidFill>
            <a:srgbClr val="B2B2B2"/>
          </a:solidFill>
          <a:ln w="9525" algn="ctr">
            <a:solidFill>
              <a:srgbClr val="993366"/>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bwMode="auto">
          <a:xfrm rot="5400000">
            <a:off x="3834886" y="-596083"/>
            <a:ext cx="1862282" cy="8146346"/>
          </a:xfrm>
          <a:custGeom>
            <a:avLst/>
            <a:gdLst>
              <a:gd name="connsiteX0" fmla="*/ 0 w 1524000"/>
              <a:gd name="connsiteY0" fmla="*/ 8572500 h 8572500"/>
              <a:gd name="connsiteX1" fmla="*/ 391836 w 1524000"/>
              <a:gd name="connsiteY1" fmla="*/ 0 h 8572500"/>
              <a:gd name="connsiteX2" fmla="*/ 1132164 w 1524000"/>
              <a:gd name="connsiteY2" fmla="*/ 0 h 8572500"/>
              <a:gd name="connsiteX3" fmla="*/ 1524000 w 1524000"/>
              <a:gd name="connsiteY3" fmla="*/ 8572500 h 8572500"/>
              <a:gd name="connsiteX4" fmla="*/ 0 w 1524000"/>
              <a:gd name="connsiteY4" fmla="*/ 8572500 h 8572500"/>
              <a:gd name="connsiteX0" fmla="*/ 0 w 1524000"/>
              <a:gd name="connsiteY0" fmla="*/ 8572500 h 8572500"/>
              <a:gd name="connsiteX1" fmla="*/ 391836 w 1524000"/>
              <a:gd name="connsiteY1" fmla="*/ 0 h 8572500"/>
              <a:gd name="connsiteX2" fmla="*/ 771525 w 1524000"/>
              <a:gd name="connsiteY2" fmla="*/ 2381 h 8572500"/>
              <a:gd name="connsiteX3" fmla="*/ 1132164 w 1524000"/>
              <a:gd name="connsiteY3" fmla="*/ 0 h 8572500"/>
              <a:gd name="connsiteX4" fmla="*/ 1524000 w 1524000"/>
              <a:gd name="connsiteY4" fmla="*/ 8572500 h 8572500"/>
              <a:gd name="connsiteX5" fmla="*/ 0 w 1524000"/>
              <a:gd name="connsiteY5" fmla="*/ 8572500 h 8572500"/>
              <a:gd name="connsiteX0" fmla="*/ 0 w 1524000"/>
              <a:gd name="connsiteY0" fmla="*/ 8572500 h 8572500"/>
              <a:gd name="connsiteX1" fmla="*/ 391836 w 1524000"/>
              <a:gd name="connsiteY1" fmla="*/ 26194 h 8572500"/>
              <a:gd name="connsiteX2" fmla="*/ 771525 w 1524000"/>
              <a:gd name="connsiteY2" fmla="*/ 2381 h 8572500"/>
              <a:gd name="connsiteX3" fmla="*/ 1132164 w 1524000"/>
              <a:gd name="connsiteY3" fmla="*/ 0 h 8572500"/>
              <a:gd name="connsiteX4" fmla="*/ 1524000 w 1524000"/>
              <a:gd name="connsiteY4" fmla="*/ 8572500 h 8572500"/>
              <a:gd name="connsiteX5" fmla="*/ 0 w 1524000"/>
              <a:gd name="connsiteY5" fmla="*/ 8572500 h 8572500"/>
              <a:gd name="connsiteX0" fmla="*/ 0 w 1524000"/>
              <a:gd name="connsiteY0" fmla="*/ 8572500 h 8572500"/>
              <a:gd name="connsiteX1" fmla="*/ 391836 w 1524000"/>
              <a:gd name="connsiteY1" fmla="*/ 26194 h 8572500"/>
              <a:gd name="connsiteX2" fmla="*/ 771525 w 1524000"/>
              <a:gd name="connsiteY2" fmla="*/ 2381 h 8572500"/>
              <a:gd name="connsiteX3" fmla="*/ 1132164 w 1524000"/>
              <a:gd name="connsiteY3" fmla="*/ 0 h 8572500"/>
              <a:gd name="connsiteX4" fmla="*/ 1133475 w 1524000"/>
              <a:gd name="connsiteY4" fmla="*/ 33337 h 8572500"/>
              <a:gd name="connsiteX5" fmla="*/ 1524000 w 1524000"/>
              <a:gd name="connsiteY5" fmla="*/ 8572500 h 8572500"/>
              <a:gd name="connsiteX6" fmla="*/ 0 w 1524000"/>
              <a:gd name="connsiteY6" fmla="*/ 8572500 h 8572500"/>
              <a:gd name="connsiteX0" fmla="*/ 0 w 1524000"/>
              <a:gd name="connsiteY0" fmla="*/ 8570119 h 8570119"/>
              <a:gd name="connsiteX1" fmla="*/ 391836 w 1524000"/>
              <a:gd name="connsiteY1" fmla="*/ 23813 h 8570119"/>
              <a:gd name="connsiteX2" fmla="*/ 771525 w 1524000"/>
              <a:gd name="connsiteY2" fmla="*/ 0 h 8570119"/>
              <a:gd name="connsiteX3" fmla="*/ 1129783 w 1524000"/>
              <a:gd name="connsiteY3" fmla="*/ 26194 h 8570119"/>
              <a:gd name="connsiteX4" fmla="*/ 1133475 w 1524000"/>
              <a:gd name="connsiteY4" fmla="*/ 30956 h 8570119"/>
              <a:gd name="connsiteX5" fmla="*/ 1524000 w 1524000"/>
              <a:gd name="connsiteY5" fmla="*/ 8570119 h 8570119"/>
              <a:gd name="connsiteX6" fmla="*/ 0 w 1524000"/>
              <a:gd name="connsiteY6" fmla="*/ 8570119 h 85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0" h="8570119">
                <a:moveTo>
                  <a:pt x="0" y="8570119"/>
                </a:moveTo>
                <a:lnTo>
                  <a:pt x="391836" y="23813"/>
                </a:lnTo>
                <a:lnTo>
                  <a:pt x="771525" y="0"/>
                </a:lnTo>
                <a:lnTo>
                  <a:pt x="1129783" y="26194"/>
                </a:lnTo>
                <a:lnTo>
                  <a:pt x="1133475" y="30956"/>
                </a:lnTo>
                <a:lnTo>
                  <a:pt x="1524000" y="8570119"/>
                </a:lnTo>
                <a:lnTo>
                  <a:pt x="0" y="8570119"/>
                </a:lnTo>
                <a:close/>
              </a:path>
            </a:pathLst>
          </a:custGeom>
          <a:solidFill>
            <a:schemeClr val="bg1">
              <a:lumMod val="95000"/>
            </a:schemeClr>
          </a:solidFill>
          <a:ln w="9525" cap="flat" cmpd="sng" algn="ctr">
            <a:noFill/>
            <a:prstDash val="solid"/>
            <a:round/>
            <a:headEnd type="none" w="med" len="med"/>
            <a:tailEnd type="none" w="med" len="med"/>
          </a:ln>
          <a:effectLst>
            <a:innerShdw blurRad="342900" dist="139700" dir="5400000">
              <a:schemeClr val="bg2">
                <a:lumMod val="75000"/>
                <a:alpha val="40000"/>
              </a:schemeClr>
            </a:innerShdw>
          </a:effectLst>
          <a:scene3d>
            <a:camera prst="orthographicFront"/>
            <a:lightRig rig="threePt" dir="t"/>
          </a:scene3d>
          <a:sp3d prstMaterial="flat"/>
        </p:spPr>
        <p:txBody>
          <a:bodyPr/>
          <a:lstStyle/>
          <a:p>
            <a:pPr defTabSz="457200" eaLnBrk="0" hangingPunct="0">
              <a:defRPr/>
            </a:pPr>
            <a:endParaRPr lang="en-US">
              <a:solidFill>
                <a:schemeClr val="tx2"/>
              </a:solidFill>
              <a:latin typeface="Times" pitchFamily="-80" charset="0"/>
              <a:ea typeface="ＭＳ Ｐゴシック"/>
              <a:cs typeface="ＭＳ Ｐゴシック"/>
            </a:endParaRPr>
          </a:p>
        </p:txBody>
      </p:sp>
      <p:sp>
        <p:nvSpPr>
          <p:cNvPr id="7" name="Oval 6"/>
          <p:cNvSpPr/>
          <p:nvPr/>
        </p:nvSpPr>
        <p:spPr bwMode="auto">
          <a:xfrm>
            <a:off x="600075" y="2546350"/>
            <a:ext cx="203200" cy="18351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eaLnBrk="0" hangingPunct="0">
              <a:defRPr/>
            </a:pPr>
            <a:endParaRPr lang="en-GB">
              <a:solidFill>
                <a:schemeClr val="tx2"/>
              </a:solidFill>
              <a:latin typeface="Times" pitchFamily="-80" charset="0"/>
              <a:ea typeface="ＭＳ Ｐゴシック"/>
              <a:cs typeface="ＭＳ Ｐゴシック"/>
            </a:endParaRPr>
          </a:p>
        </p:txBody>
      </p:sp>
      <p:sp>
        <p:nvSpPr>
          <p:cNvPr id="8" name="Text Box 4"/>
          <p:cNvSpPr txBox="1">
            <a:spLocks noChangeArrowheads="1"/>
          </p:cNvSpPr>
          <p:nvPr/>
        </p:nvSpPr>
        <p:spPr bwMode="auto">
          <a:xfrm>
            <a:off x="7861300" y="3292475"/>
            <a:ext cx="941388" cy="339725"/>
          </a:xfrm>
          <a:prstGeom prst="rect">
            <a:avLst/>
          </a:prstGeom>
          <a:noFill/>
          <a:ln w="9525">
            <a:noFill/>
            <a:miter lim="800000"/>
            <a:headEnd/>
            <a:tailEnd/>
          </a:ln>
        </p:spPr>
        <p:txBody>
          <a:bodyPr/>
          <a:lstStyle/>
          <a:p>
            <a:pPr algn="ctr" defTabSz="457200">
              <a:defRPr/>
            </a:pPr>
            <a:r>
              <a:rPr lang="en-US" sz="1600" dirty="0">
                <a:solidFill>
                  <a:schemeClr val="tx2"/>
                </a:solidFill>
                <a:latin typeface="+mn-lt"/>
                <a:ea typeface="ＭＳ Ｐゴシック"/>
                <a:cs typeface="ＭＳ Ｐゴシック"/>
              </a:rPr>
              <a:t>$$</a:t>
            </a:r>
            <a:br>
              <a:rPr lang="en-US" sz="1600" dirty="0">
                <a:solidFill>
                  <a:schemeClr val="tx2"/>
                </a:solidFill>
                <a:latin typeface="+mn-lt"/>
                <a:ea typeface="ＭＳ Ｐゴシック"/>
                <a:cs typeface="ＭＳ Ｐゴシック"/>
              </a:rPr>
            </a:br>
            <a:r>
              <a:rPr lang="en-US" sz="1600" dirty="0">
                <a:solidFill>
                  <a:schemeClr val="tx2"/>
                </a:solidFill>
                <a:latin typeface="+mn-lt"/>
                <a:ea typeface="ＭＳ Ｐゴシック"/>
                <a:cs typeface="ＭＳ Ｐゴシック"/>
              </a:rPr>
              <a:t/>
            </a:r>
            <a:br>
              <a:rPr lang="en-US" sz="1600" dirty="0">
                <a:solidFill>
                  <a:schemeClr val="tx2"/>
                </a:solidFill>
                <a:latin typeface="+mn-lt"/>
                <a:ea typeface="ＭＳ Ｐゴシック"/>
                <a:cs typeface="ＭＳ Ｐゴシック"/>
              </a:rPr>
            </a:br>
            <a:endParaRPr lang="en-US" sz="1600" dirty="0">
              <a:solidFill>
                <a:schemeClr val="tx2"/>
              </a:solidFill>
              <a:latin typeface="+mn-lt"/>
              <a:ea typeface="ＭＳ Ｐゴシック"/>
              <a:cs typeface="ＭＳ Ｐゴシック"/>
            </a:endParaRPr>
          </a:p>
        </p:txBody>
      </p:sp>
      <p:sp>
        <p:nvSpPr>
          <p:cNvPr id="9" name="Text Box 15"/>
          <p:cNvSpPr txBox="1">
            <a:spLocks noChangeArrowheads="1"/>
          </p:cNvSpPr>
          <p:nvPr/>
        </p:nvSpPr>
        <p:spPr bwMode="auto">
          <a:xfrm>
            <a:off x="2170113" y="3244850"/>
            <a:ext cx="1371600" cy="352425"/>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Inquiry</a:t>
            </a:r>
          </a:p>
        </p:txBody>
      </p:sp>
      <p:sp>
        <p:nvSpPr>
          <p:cNvPr id="10" name="Text Box 11"/>
          <p:cNvSpPr txBox="1">
            <a:spLocks noChangeArrowheads="1"/>
          </p:cNvSpPr>
          <p:nvPr/>
        </p:nvSpPr>
        <p:spPr bwMode="auto">
          <a:xfrm>
            <a:off x="3549650" y="3108325"/>
            <a:ext cx="1447800" cy="628650"/>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Marketing  Qualified Lead (MQL)</a:t>
            </a:r>
          </a:p>
        </p:txBody>
      </p:sp>
      <p:sp>
        <p:nvSpPr>
          <p:cNvPr id="11" name="Text Box 12"/>
          <p:cNvSpPr txBox="1">
            <a:spLocks noChangeArrowheads="1"/>
          </p:cNvSpPr>
          <p:nvPr/>
        </p:nvSpPr>
        <p:spPr bwMode="auto">
          <a:xfrm>
            <a:off x="4954588" y="3084513"/>
            <a:ext cx="1487487" cy="668337"/>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Sales        Accepted Lead (SAL)</a:t>
            </a:r>
          </a:p>
        </p:txBody>
      </p:sp>
      <p:sp>
        <p:nvSpPr>
          <p:cNvPr id="12" name="Text Box 15"/>
          <p:cNvSpPr txBox="1">
            <a:spLocks noChangeArrowheads="1"/>
          </p:cNvSpPr>
          <p:nvPr/>
        </p:nvSpPr>
        <p:spPr bwMode="auto">
          <a:xfrm>
            <a:off x="941388" y="3230563"/>
            <a:ext cx="1243012" cy="352425"/>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Suspect</a:t>
            </a:r>
          </a:p>
        </p:txBody>
      </p:sp>
      <p:sp>
        <p:nvSpPr>
          <p:cNvPr id="13" name="Text Box 12"/>
          <p:cNvSpPr txBox="1">
            <a:spLocks noChangeArrowheads="1"/>
          </p:cNvSpPr>
          <p:nvPr/>
        </p:nvSpPr>
        <p:spPr bwMode="auto">
          <a:xfrm>
            <a:off x="6397625" y="3055938"/>
            <a:ext cx="1447800" cy="735012"/>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Sales     Qualified Lead (SQL)</a:t>
            </a:r>
          </a:p>
        </p:txBody>
      </p:sp>
      <p:pic>
        <p:nvPicPr>
          <p:cNvPr id="14"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1989664" y="2060310"/>
            <a:ext cx="401947" cy="418380"/>
          </a:xfrm>
          <a:prstGeom prst="rect">
            <a:avLst/>
          </a:prstGeom>
          <a:solidFill>
            <a:srgbClr val="C00000"/>
          </a:solidFill>
          <a:effectLst>
            <a:reflection blurRad="6350" stA="50000" endA="300" endPos="55000" dir="5400000" sy="-100000" algn="bl" rotWithShape="0"/>
          </a:effectLst>
        </p:spPr>
      </p:pic>
      <p:pic>
        <p:nvPicPr>
          <p:cNvPr id="15"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3392695" y="2061749"/>
            <a:ext cx="401947" cy="418380"/>
          </a:xfrm>
          <a:prstGeom prst="rect">
            <a:avLst/>
          </a:prstGeom>
          <a:noFill/>
          <a:effectLst>
            <a:reflection blurRad="6350" stA="50000" endA="300" endPos="55000" dir="5400000" sy="-100000" algn="bl" rotWithShape="0"/>
          </a:effectLst>
        </p:spPr>
      </p:pic>
      <p:pic>
        <p:nvPicPr>
          <p:cNvPr id="16"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4792980" y="2050460"/>
            <a:ext cx="401947" cy="418380"/>
          </a:xfrm>
          <a:prstGeom prst="rect">
            <a:avLst/>
          </a:prstGeom>
          <a:noFill/>
          <a:effectLst>
            <a:reflection blurRad="6350" stA="50000" endA="300" endPos="55000" dir="5400000" sy="-100000" algn="bl" rotWithShape="0"/>
          </a:effectLst>
        </p:spPr>
      </p:pic>
      <p:pic>
        <p:nvPicPr>
          <p:cNvPr id="17"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6217352" y="2061749"/>
            <a:ext cx="401947" cy="418380"/>
          </a:xfrm>
          <a:prstGeom prst="rect">
            <a:avLst/>
          </a:prstGeom>
          <a:noFill/>
          <a:effectLst>
            <a:reflection blurRad="6350" stA="50000" endA="300" endPos="55000" dir="5400000" sy="-100000" algn="bl" rotWithShape="0"/>
          </a:effectLst>
        </p:spPr>
      </p:pic>
      <p:pic>
        <p:nvPicPr>
          <p:cNvPr id="18"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7615278" y="2061749"/>
            <a:ext cx="401947" cy="418380"/>
          </a:xfrm>
          <a:prstGeom prst="rect">
            <a:avLst/>
          </a:prstGeom>
          <a:noFill/>
          <a:effectLst>
            <a:reflection blurRad="6350" stA="50000" endA="300" endPos="55000" dir="5400000" sy="-100000" algn="bl" rotWithShape="0"/>
          </a:effectLst>
        </p:spPr>
      </p:pic>
      <p:sp>
        <p:nvSpPr>
          <p:cNvPr id="19" name="Text Box 12"/>
          <p:cNvSpPr txBox="1">
            <a:spLocks noChangeArrowheads="1"/>
          </p:cNvSpPr>
          <p:nvPr/>
        </p:nvSpPr>
        <p:spPr bwMode="auto">
          <a:xfrm>
            <a:off x="3657600" y="1506538"/>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Evaluate</a:t>
            </a:r>
          </a:p>
        </p:txBody>
      </p:sp>
      <p:sp>
        <p:nvSpPr>
          <p:cNvPr id="20" name="Text Box 12"/>
          <p:cNvSpPr txBox="1">
            <a:spLocks noChangeArrowheads="1"/>
          </p:cNvSpPr>
          <p:nvPr/>
        </p:nvSpPr>
        <p:spPr bwMode="auto">
          <a:xfrm>
            <a:off x="6526213" y="1492250"/>
            <a:ext cx="2590800" cy="461963"/>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Purchase</a:t>
            </a:r>
          </a:p>
        </p:txBody>
      </p:sp>
      <p:sp>
        <p:nvSpPr>
          <p:cNvPr id="21" name="Text Box 12"/>
          <p:cNvSpPr txBox="1">
            <a:spLocks noChangeArrowheads="1"/>
          </p:cNvSpPr>
          <p:nvPr/>
        </p:nvSpPr>
        <p:spPr bwMode="auto">
          <a:xfrm>
            <a:off x="2300288" y="1497013"/>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Learn</a:t>
            </a:r>
          </a:p>
        </p:txBody>
      </p:sp>
      <p:sp>
        <p:nvSpPr>
          <p:cNvPr id="22" name="Text Box 12"/>
          <p:cNvSpPr txBox="1">
            <a:spLocks noChangeArrowheads="1"/>
          </p:cNvSpPr>
          <p:nvPr/>
        </p:nvSpPr>
        <p:spPr bwMode="auto">
          <a:xfrm>
            <a:off x="5105400" y="1497013"/>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Justify</a:t>
            </a:r>
          </a:p>
        </p:txBody>
      </p:sp>
      <p:sp>
        <p:nvSpPr>
          <p:cNvPr id="23" name="Text Box 12"/>
          <p:cNvSpPr txBox="1">
            <a:spLocks noChangeArrowheads="1"/>
          </p:cNvSpPr>
          <p:nvPr/>
        </p:nvSpPr>
        <p:spPr bwMode="auto">
          <a:xfrm>
            <a:off x="889000" y="1497013"/>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Interest</a:t>
            </a:r>
          </a:p>
        </p:txBody>
      </p:sp>
      <p:sp>
        <p:nvSpPr>
          <p:cNvPr id="24" name="Comment 24"/>
          <p:cNvSpPr>
            <a:spLocks noChangeArrowheads="1"/>
          </p:cNvSpPr>
          <p:nvPr/>
        </p:nvSpPr>
        <p:spPr bwMode="auto">
          <a:xfrm>
            <a:off x="1295400" y="4572000"/>
            <a:ext cx="1475960" cy="1001655"/>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Marketing validates quality of interest.</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5" name="Comment 24"/>
          <p:cNvSpPr>
            <a:spLocks noChangeArrowheads="1"/>
          </p:cNvSpPr>
          <p:nvPr/>
        </p:nvSpPr>
        <p:spPr bwMode="auto">
          <a:xfrm>
            <a:off x="2819401" y="4598167"/>
            <a:ext cx="1438922" cy="1016368"/>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Marketing nurtures through buying process</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6" name="Comment 24"/>
          <p:cNvSpPr>
            <a:spLocks noChangeArrowheads="1"/>
          </p:cNvSpPr>
          <p:nvPr/>
        </p:nvSpPr>
        <p:spPr bwMode="auto">
          <a:xfrm>
            <a:off x="4327072" y="4611814"/>
            <a:ext cx="1346305" cy="972232"/>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Marketing nurtures to sales ready</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7" name="Comment 24"/>
          <p:cNvSpPr>
            <a:spLocks noChangeArrowheads="1"/>
          </p:cNvSpPr>
          <p:nvPr/>
        </p:nvSpPr>
        <p:spPr bwMode="auto">
          <a:xfrm>
            <a:off x="5744283" y="4611816"/>
            <a:ext cx="1346305" cy="972231"/>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Call Center Validates sales ready lead</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8" name="Comment 24"/>
          <p:cNvSpPr>
            <a:spLocks noChangeArrowheads="1"/>
          </p:cNvSpPr>
          <p:nvPr/>
        </p:nvSpPr>
        <p:spPr bwMode="auto">
          <a:xfrm>
            <a:off x="7153043" y="4611816"/>
            <a:ext cx="1346305" cy="972231"/>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Sales closes revenue opportunity.</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cxnSp>
        <p:nvCxnSpPr>
          <p:cNvPr id="13349" name="Straight Connector 150"/>
          <p:cNvCxnSpPr>
            <a:cxnSpLocks noChangeShapeType="1"/>
          </p:cNvCxnSpPr>
          <p:nvPr/>
        </p:nvCxnSpPr>
        <p:spPr bwMode="auto">
          <a:xfrm rot="5400000">
            <a:off x="1123157" y="3529806"/>
            <a:ext cx="2119312" cy="15875"/>
          </a:xfrm>
          <a:prstGeom prst="line">
            <a:avLst/>
          </a:prstGeom>
          <a:noFill/>
          <a:ln w="15875" algn="ctr">
            <a:solidFill>
              <a:srgbClr val="C00000"/>
            </a:solidFill>
            <a:round/>
            <a:headEnd/>
            <a:tailEnd/>
          </a:ln>
        </p:spPr>
      </p:cxnSp>
      <p:cxnSp>
        <p:nvCxnSpPr>
          <p:cNvPr id="13350" name="Straight Connector 151"/>
          <p:cNvCxnSpPr>
            <a:cxnSpLocks noChangeShapeType="1"/>
          </p:cNvCxnSpPr>
          <p:nvPr/>
        </p:nvCxnSpPr>
        <p:spPr bwMode="auto">
          <a:xfrm rot="5400000">
            <a:off x="2530475" y="3533775"/>
            <a:ext cx="2117725" cy="9525"/>
          </a:xfrm>
          <a:prstGeom prst="line">
            <a:avLst/>
          </a:prstGeom>
          <a:noFill/>
          <a:ln w="15875" algn="ctr">
            <a:solidFill>
              <a:srgbClr val="C00000"/>
            </a:solidFill>
            <a:round/>
            <a:headEnd/>
            <a:tailEnd/>
          </a:ln>
        </p:spPr>
      </p:cxnSp>
      <p:cxnSp>
        <p:nvCxnSpPr>
          <p:cNvPr id="13351" name="Straight Connector 152"/>
          <p:cNvCxnSpPr>
            <a:cxnSpLocks noChangeShapeType="1"/>
          </p:cNvCxnSpPr>
          <p:nvPr/>
        </p:nvCxnSpPr>
        <p:spPr bwMode="auto">
          <a:xfrm rot="16200000" flipH="1">
            <a:off x="3925887" y="3536951"/>
            <a:ext cx="2143125" cy="6350"/>
          </a:xfrm>
          <a:prstGeom prst="line">
            <a:avLst/>
          </a:prstGeom>
          <a:noFill/>
          <a:ln w="15875" algn="ctr">
            <a:solidFill>
              <a:srgbClr val="C00000"/>
            </a:solidFill>
            <a:round/>
            <a:headEnd/>
            <a:tailEnd/>
          </a:ln>
        </p:spPr>
      </p:cxnSp>
      <p:cxnSp>
        <p:nvCxnSpPr>
          <p:cNvPr id="13352" name="Straight Connector 153"/>
          <p:cNvCxnSpPr>
            <a:cxnSpLocks noChangeShapeType="1"/>
          </p:cNvCxnSpPr>
          <p:nvPr/>
        </p:nvCxnSpPr>
        <p:spPr bwMode="auto">
          <a:xfrm rot="5400000">
            <a:off x="5351462" y="3544888"/>
            <a:ext cx="2132013" cy="1588"/>
          </a:xfrm>
          <a:prstGeom prst="line">
            <a:avLst/>
          </a:prstGeom>
          <a:noFill/>
          <a:ln w="15875" algn="ctr">
            <a:solidFill>
              <a:srgbClr val="C00000"/>
            </a:solidFill>
            <a:round/>
            <a:headEnd/>
            <a:tailEnd/>
          </a:ln>
        </p:spPr>
      </p:cxnSp>
      <p:cxnSp>
        <p:nvCxnSpPr>
          <p:cNvPr id="13353" name="Straight Connector 154"/>
          <p:cNvCxnSpPr>
            <a:cxnSpLocks noChangeShapeType="1"/>
          </p:cNvCxnSpPr>
          <p:nvPr/>
        </p:nvCxnSpPr>
        <p:spPr bwMode="auto">
          <a:xfrm rot="16200000" flipH="1">
            <a:off x="6755606" y="3540919"/>
            <a:ext cx="2132013" cy="9525"/>
          </a:xfrm>
          <a:prstGeom prst="line">
            <a:avLst/>
          </a:prstGeom>
          <a:noFill/>
          <a:ln w="15875" algn="ctr">
            <a:solidFill>
              <a:srgbClr val="C00000"/>
            </a:solidFill>
            <a:round/>
            <a:headEnd/>
            <a:tailEnd/>
          </a:ln>
        </p:spPr>
      </p:cxnSp>
      <p:grpSp>
        <p:nvGrpSpPr>
          <p:cNvPr id="2" name="Group 38"/>
          <p:cNvGrpSpPr>
            <a:grpSpLocks/>
          </p:cNvGrpSpPr>
          <p:nvPr/>
        </p:nvGrpSpPr>
        <p:grpSpPr bwMode="auto">
          <a:xfrm>
            <a:off x="203200" y="3055938"/>
            <a:ext cx="825500" cy="825500"/>
            <a:chOff x="203200" y="3055938"/>
            <a:chExt cx="825500" cy="825500"/>
          </a:xfrm>
        </p:grpSpPr>
        <p:sp>
          <p:nvSpPr>
            <p:cNvPr id="37" name="Oval 36"/>
            <p:cNvSpPr>
              <a:spLocks noChangeAspect="1"/>
            </p:cNvSpPr>
            <p:nvPr/>
          </p:nvSpPr>
          <p:spPr bwMode="auto">
            <a:xfrm>
              <a:off x="203200" y="3055938"/>
              <a:ext cx="825500" cy="825500"/>
            </a:xfrm>
            <a:prstGeom prst="ellipse">
              <a:avLst/>
            </a:prstGeom>
            <a:solidFill>
              <a:schemeClr val="bg1"/>
            </a:solidFill>
            <a:ln w="15875" cap="flat" cmpd="sng" algn="ctr">
              <a:solidFill>
                <a:schemeClr val="bg2">
                  <a:lumMod val="50000"/>
                </a:schemeClr>
              </a:solidFill>
              <a:prstDash val="solid"/>
              <a:round/>
              <a:headEnd type="none" w="med" len="med"/>
              <a:tailEnd type="none" w="med" len="med"/>
            </a:ln>
            <a:effectLst>
              <a:glow rad="1016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prstMaterial="flat"/>
          </p:spPr>
          <p:txBody>
            <a:bodyPr/>
            <a:lstStyle/>
            <a:p>
              <a:pPr defTabSz="457200" eaLnBrk="0" hangingPunct="0">
                <a:defRPr/>
              </a:pPr>
              <a:endParaRPr lang="en-US" dirty="0">
                <a:solidFill>
                  <a:schemeClr val="tx2"/>
                </a:solidFill>
                <a:latin typeface="Times" pitchFamily="-80" charset="0"/>
                <a:ea typeface="ＭＳ Ｐゴシック"/>
                <a:cs typeface="ＭＳ Ｐゴシック"/>
              </a:endParaRPr>
            </a:p>
          </p:txBody>
        </p:sp>
        <p:pic>
          <p:nvPicPr>
            <p:cNvPr id="13359" name="Picture 15"/>
            <p:cNvPicPr>
              <a:picLocks noChangeAspect="1" noChangeArrowheads="1"/>
            </p:cNvPicPr>
            <p:nvPr/>
          </p:nvPicPr>
          <p:blipFill>
            <a:blip r:embed="rId3" cstate="print"/>
            <a:srcRect/>
            <a:stretch>
              <a:fillRect/>
            </a:stretch>
          </p:blipFill>
          <p:spPr bwMode="auto">
            <a:xfrm>
              <a:off x="327375" y="3181795"/>
              <a:ext cx="560199" cy="551337"/>
            </a:xfrm>
            <a:prstGeom prst="rect">
              <a:avLst/>
            </a:prstGeom>
            <a:noFill/>
            <a:ln w="9525" algn="ctr">
              <a:noFill/>
              <a:miter lim="800000"/>
              <a:headEnd/>
              <a:tailEnd/>
            </a:ln>
          </p:spPr>
        </p:pic>
      </p:grpSp>
      <p:sp>
        <p:nvSpPr>
          <p:cNvPr id="34" name="Title 1"/>
          <p:cNvSpPr>
            <a:spLocks noGrp="1"/>
          </p:cNvSpPr>
          <p:nvPr>
            <p:ph type="title"/>
          </p:nvPr>
        </p:nvSpPr>
        <p:spPr>
          <a:xfrm>
            <a:off x="207963" y="320675"/>
            <a:ext cx="8478837" cy="1143000"/>
          </a:xfrm>
        </p:spPr>
        <p:txBody>
          <a:bodyPr/>
          <a:lstStyle/>
          <a:p>
            <a:r>
              <a:rPr lang="en-US" dirty="0" smtClean="0">
                <a:latin typeface="Arial Narrow" pitchFamily="34" charset="0"/>
                <a:cs typeface="Arial Narrow" pitchFamily="34" charset="0"/>
              </a:rPr>
              <a:t>Content </a:t>
            </a:r>
            <a:r>
              <a:rPr lang="en-US" dirty="0" smtClean="0">
                <a:latin typeface="Arial Narrow" pitchFamily="34" charset="0"/>
                <a:cs typeface="Arial Narrow" pitchFamily="34" charset="0"/>
              </a:rPr>
              <a:t>Strategy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mment 24"/>
          <p:cNvSpPr>
            <a:spLocks noChangeArrowheads="1"/>
          </p:cNvSpPr>
          <p:nvPr/>
        </p:nvSpPr>
        <p:spPr bwMode="auto">
          <a:xfrm>
            <a:off x="1657351" y="4883917"/>
            <a:ext cx="1053164" cy="92989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Marketing validates </a:t>
            </a:r>
            <a:r>
              <a:rPr lang="en-US" sz="1200" dirty="0" smtClean="0">
                <a:solidFill>
                  <a:schemeClr val="tx2"/>
                </a:solidFill>
                <a:ea typeface="ＭＳ Ｐゴシック"/>
                <a:cs typeface="Arial" pitchFamily="34" charset="0"/>
              </a:rPr>
              <a:t>interest</a:t>
            </a:r>
          </a:p>
          <a:p>
            <a:pPr algn="ctr" defTabSz="457200">
              <a:spcAft>
                <a:spcPct val="20000"/>
              </a:spcAft>
              <a:defRPr/>
            </a:pPr>
            <a:r>
              <a:rPr lang="en-US" sz="1200" dirty="0" smtClean="0">
                <a:solidFill>
                  <a:schemeClr val="tx2"/>
                </a:solidFill>
                <a:ea typeface="ＭＳ Ｐゴシック"/>
                <a:cs typeface="Arial" pitchFamily="34" charset="0"/>
              </a:rPr>
              <a:t>(MAL)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7" name="Comment 24"/>
          <p:cNvSpPr>
            <a:spLocks noChangeArrowheads="1"/>
          </p:cNvSpPr>
          <p:nvPr/>
        </p:nvSpPr>
        <p:spPr bwMode="auto">
          <a:xfrm>
            <a:off x="2810938" y="4883917"/>
            <a:ext cx="1053164" cy="92989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Marketing nurtures to sales </a:t>
            </a:r>
            <a:r>
              <a:rPr lang="en-US" sz="1200" dirty="0" smtClean="0">
                <a:solidFill>
                  <a:schemeClr val="tx2"/>
                </a:solidFill>
                <a:ea typeface="ＭＳ Ｐゴシック"/>
                <a:cs typeface="Arial" pitchFamily="34" charset="0"/>
              </a:rPr>
              <a:t>ready</a:t>
            </a:r>
          </a:p>
          <a:p>
            <a:pPr algn="ctr" defTabSz="457200">
              <a:spcAft>
                <a:spcPct val="20000"/>
              </a:spcAft>
              <a:defRPr/>
            </a:pPr>
            <a:r>
              <a:rPr lang="en-US" sz="1200" dirty="0" smtClean="0">
                <a:solidFill>
                  <a:schemeClr val="tx2"/>
                </a:solidFill>
                <a:ea typeface="ＭＳ Ｐゴシック"/>
                <a:cs typeface="Arial" pitchFamily="34" charset="0"/>
              </a:rPr>
              <a:t>(MQL)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8" name="Comment 24"/>
          <p:cNvSpPr>
            <a:spLocks noChangeArrowheads="1"/>
          </p:cNvSpPr>
          <p:nvPr/>
        </p:nvSpPr>
        <p:spPr bwMode="auto">
          <a:xfrm>
            <a:off x="3949768" y="4876927"/>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Sales </a:t>
            </a:r>
            <a:r>
              <a:rPr lang="en-US" sz="1200" dirty="0" smtClean="0">
                <a:solidFill>
                  <a:schemeClr val="tx2"/>
                </a:solidFill>
                <a:ea typeface="ＭＳ Ｐゴシック"/>
                <a:cs typeface="Arial" pitchFamily="34" charset="0"/>
              </a:rPr>
              <a:t>accepts ownership</a:t>
            </a:r>
          </a:p>
          <a:p>
            <a:pPr algn="ctr" defTabSz="457200">
              <a:spcAft>
                <a:spcPct val="20000"/>
              </a:spcAft>
              <a:defRPr/>
            </a:pPr>
            <a:r>
              <a:rPr lang="en-US" sz="1200" dirty="0" smtClean="0">
                <a:solidFill>
                  <a:schemeClr val="tx2"/>
                </a:solidFill>
                <a:ea typeface="ＭＳ Ｐゴシック"/>
                <a:cs typeface="Arial" pitchFamily="34" charset="0"/>
              </a:rPr>
              <a:t>(SAL)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9" name="Comment 24"/>
          <p:cNvSpPr>
            <a:spLocks noChangeArrowheads="1"/>
          </p:cNvSpPr>
          <p:nvPr/>
        </p:nvSpPr>
        <p:spPr bwMode="auto">
          <a:xfrm>
            <a:off x="5081229" y="4862641"/>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r>
              <a:rPr lang="en-US" sz="1200" dirty="0">
                <a:solidFill>
                  <a:schemeClr val="tx2"/>
                </a:solidFill>
                <a:cs typeface="Arial" pitchFamily="34" charset="0"/>
              </a:rPr>
              <a:t>Sales validates BANT </a:t>
            </a:r>
            <a:r>
              <a:rPr lang="en-US" sz="1200" dirty="0" smtClean="0">
                <a:solidFill>
                  <a:schemeClr val="tx2"/>
                </a:solidFill>
                <a:cs typeface="Arial" pitchFamily="34" charset="0"/>
              </a:rPr>
              <a:t>criteria</a:t>
            </a:r>
          </a:p>
          <a:p>
            <a:pPr algn="ctr" defTabSz="457200">
              <a:spcAft>
                <a:spcPct val="20000"/>
              </a:spcAft>
              <a:defRPr/>
            </a:pPr>
            <a:r>
              <a:rPr lang="en-US" sz="1200" dirty="0" smtClean="0">
                <a:solidFill>
                  <a:schemeClr val="tx2"/>
                </a:solidFill>
                <a:cs typeface="Arial" pitchFamily="34" charset="0"/>
              </a:rPr>
              <a:t>(SQL)</a:t>
            </a: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p:txBody>
      </p:sp>
      <p:sp>
        <p:nvSpPr>
          <p:cNvPr id="150" name="Comment 24"/>
          <p:cNvSpPr>
            <a:spLocks noChangeArrowheads="1"/>
          </p:cNvSpPr>
          <p:nvPr/>
        </p:nvSpPr>
        <p:spPr bwMode="auto">
          <a:xfrm>
            <a:off x="6213764" y="4862641"/>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Sales closes revenue </a:t>
            </a:r>
            <a:r>
              <a:rPr lang="en-US" sz="1200" dirty="0" smtClean="0">
                <a:solidFill>
                  <a:schemeClr val="tx2"/>
                </a:solidFill>
                <a:ea typeface="ＭＳ Ｐゴシック"/>
                <a:cs typeface="Arial" pitchFamily="34" charset="0"/>
              </a:rPr>
              <a:t>opportunity</a:t>
            </a:r>
          </a:p>
          <a:p>
            <a:pPr algn="ctr" defTabSz="457200">
              <a:spcAft>
                <a:spcPct val="20000"/>
              </a:spcAft>
              <a:defRPr/>
            </a:pPr>
            <a:r>
              <a:rPr lang="en-US" sz="1200" dirty="0" smtClean="0">
                <a:solidFill>
                  <a:schemeClr val="tx2"/>
                </a:solidFill>
                <a:ea typeface="ＭＳ Ｐゴシック"/>
                <a:cs typeface="Arial" pitchFamily="34" charset="0"/>
              </a:rPr>
              <a:t>($$)</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21526" name="Text Box 12"/>
          <p:cNvSpPr txBox="1">
            <a:spLocks noChangeArrowheads="1"/>
          </p:cNvSpPr>
          <p:nvPr/>
        </p:nvSpPr>
        <p:spPr bwMode="auto">
          <a:xfrm>
            <a:off x="951632" y="1104900"/>
            <a:ext cx="3794125" cy="304800"/>
          </a:xfrm>
          <a:prstGeom prst="rect">
            <a:avLst/>
          </a:prstGeom>
          <a:noFill/>
          <a:ln w="9525">
            <a:noFill/>
            <a:miter lim="800000"/>
            <a:headEnd type="none" w="sm" len="sm"/>
            <a:tailEnd type="none" w="sm" len="sm"/>
          </a:ln>
        </p:spPr>
        <p:txBody>
          <a:bodyPr>
            <a:spAutoFit/>
          </a:bodyPr>
          <a:lstStyle/>
          <a:p>
            <a:pPr defTabSz="457200" eaLnBrk="0" hangingPunct="0"/>
            <a:r>
              <a:rPr lang="en-US" sz="1400" b="1" dirty="0">
                <a:solidFill>
                  <a:srgbClr val="4C4B4A"/>
                </a:solidFill>
                <a:latin typeface="+mn-lt"/>
                <a:ea typeface="ＭＳ Ｐゴシック"/>
                <a:cs typeface="ＭＳ Ｐゴシック"/>
              </a:rPr>
              <a:t>Customer Buying Process</a:t>
            </a:r>
          </a:p>
        </p:txBody>
      </p:sp>
      <p:sp>
        <p:nvSpPr>
          <p:cNvPr id="21545" name="Text Box 12"/>
          <p:cNvSpPr txBox="1">
            <a:spLocks noChangeArrowheads="1"/>
          </p:cNvSpPr>
          <p:nvPr/>
        </p:nvSpPr>
        <p:spPr bwMode="auto">
          <a:xfrm>
            <a:off x="955675" y="5961062"/>
            <a:ext cx="6635750" cy="304800"/>
          </a:xfrm>
          <a:prstGeom prst="rect">
            <a:avLst/>
          </a:prstGeom>
          <a:noFill/>
          <a:ln w="9525">
            <a:noFill/>
            <a:miter lim="800000"/>
            <a:headEnd type="none" w="sm" len="sm"/>
            <a:tailEnd type="none" w="sm" len="sm"/>
          </a:ln>
        </p:spPr>
        <p:txBody>
          <a:bodyPr wrap="square">
            <a:spAutoFit/>
          </a:bodyPr>
          <a:lstStyle/>
          <a:p>
            <a:pPr defTabSz="457200" eaLnBrk="0" hangingPunct="0"/>
            <a:r>
              <a:rPr lang="en-US" sz="1400" b="1" dirty="0">
                <a:solidFill>
                  <a:srgbClr val="4C4B4A"/>
                </a:solidFill>
                <a:latin typeface="+mn-lt"/>
                <a:ea typeface="ＭＳ Ｐゴシック"/>
                <a:cs typeface="ＭＳ Ｐゴシック"/>
              </a:rPr>
              <a:t>Sales &amp; Marketing Process:</a:t>
            </a:r>
          </a:p>
        </p:txBody>
      </p:sp>
      <p:sp>
        <p:nvSpPr>
          <p:cNvPr id="21547" name="Rectangle 52"/>
          <p:cNvSpPr>
            <a:spLocks noChangeArrowheads="1"/>
          </p:cNvSpPr>
          <p:nvPr/>
        </p:nvSpPr>
        <p:spPr bwMode="auto">
          <a:xfrm>
            <a:off x="3332163" y="5934075"/>
            <a:ext cx="3673475" cy="358775"/>
          </a:xfrm>
          <a:prstGeom prst="rect">
            <a:avLst/>
          </a:prstGeom>
          <a:noFill/>
          <a:ln w="9525">
            <a:noFill/>
            <a:miter lim="800000"/>
            <a:headEnd/>
            <a:tailEnd/>
          </a:ln>
        </p:spPr>
        <p:txBody>
          <a:bodyPr wrap="none" anchor="ctr"/>
          <a:lstStyle/>
          <a:p>
            <a:r>
              <a:rPr lang="en-US" sz="1400" b="1" dirty="0">
                <a:solidFill>
                  <a:srgbClr val="340065"/>
                </a:solidFill>
                <a:latin typeface="+mn-lt"/>
              </a:rPr>
              <a:t>The process you need that together, we support</a:t>
            </a:r>
          </a:p>
        </p:txBody>
      </p:sp>
      <p:sp>
        <p:nvSpPr>
          <p:cNvPr id="39" name="Rectangle 2"/>
          <p:cNvSpPr txBox="1">
            <a:spLocks noChangeArrowheads="1"/>
          </p:cNvSpPr>
          <p:nvPr/>
        </p:nvSpPr>
        <p:spPr bwMode="auto">
          <a:xfrm>
            <a:off x="342900" y="146050"/>
            <a:ext cx="8801100" cy="762000"/>
          </a:xfrm>
          <a:prstGeom prst="rect">
            <a:avLst/>
          </a:prstGeom>
          <a:noFill/>
          <a:ln w="9525">
            <a:noFill/>
            <a:miter lim="800000"/>
            <a:headEnd/>
            <a:tailEnd/>
          </a:ln>
        </p:spPr>
        <p:txBody>
          <a:bodyPr anchor="ctr"/>
          <a:lstStyle/>
          <a:p>
            <a:pPr algn="ctr">
              <a:defRPr/>
            </a:pPr>
            <a:r>
              <a:rPr lang="en-US" sz="3200" dirty="0">
                <a:solidFill>
                  <a:schemeClr val="bg1"/>
                </a:solidFill>
                <a:latin typeface="+mn-lt"/>
                <a:ea typeface="ＭＳ Ｐゴシック"/>
                <a:cs typeface="ＭＳ Ｐゴシック"/>
              </a:rPr>
              <a:t>Define Opportunities to Accelerate Sales</a:t>
            </a:r>
          </a:p>
        </p:txBody>
      </p:sp>
      <p:pic>
        <p:nvPicPr>
          <p:cNvPr id="42" name="Picture 41" descr="buyer_cycle_image.gif"/>
          <p:cNvPicPr>
            <a:picLocks noChangeAspect="1"/>
          </p:cNvPicPr>
          <p:nvPr/>
        </p:nvPicPr>
        <p:blipFill>
          <a:blip r:embed="rId3" cstate="print"/>
          <a:stretch>
            <a:fillRect/>
          </a:stretch>
        </p:blipFill>
        <p:spPr>
          <a:xfrm>
            <a:off x="881063" y="1400175"/>
            <a:ext cx="6948488" cy="3353206"/>
          </a:xfrm>
          <a:prstGeom prst="rect">
            <a:avLst/>
          </a:prstGeom>
        </p:spPr>
      </p:pic>
      <p:sp>
        <p:nvSpPr>
          <p:cNvPr id="12" name="Title 1"/>
          <p:cNvSpPr>
            <a:spLocks noGrp="1"/>
          </p:cNvSpPr>
          <p:nvPr>
            <p:ph type="title"/>
          </p:nvPr>
        </p:nvSpPr>
        <p:spPr>
          <a:xfrm>
            <a:off x="207963" y="320675"/>
            <a:ext cx="8478837" cy="1143000"/>
          </a:xfrm>
        </p:spPr>
        <p:txBody>
          <a:bodyPr/>
          <a:lstStyle/>
          <a:p>
            <a:r>
              <a:rPr lang="en-US" dirty="0" smtClean="0">
                <a:latin typeface="Arial Narrow" pitchFamily="34" charset="0"/>
                <a:cs typeface="Arial Narrow" pitchFamily="34" charset="0"/>
              </a:rPr>
              <a:t>Channel </a:t>
            </a:r>
            <a:r>
              <a:rPr lang="en-US" dirty="0" smtClean="0">
                <a:latin typeface="Arial Narrow" pitchFamily="34" charset="0"/>
                <a:cs typeface="Arial Narrow" pitchFamily="34" charset="0"/>
              </a:rPr>
              <a:t>Strategy</a:t>
            </a:r>
          </a:p>
        </p:txBody>
      </p:sp>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latin typeface="Arial Narrow" pitchFamily="34" charset="0"/>
                <a:cs typeface="Arial Narrow" pitchFamily="34" charset="0"/>
              </a:rPr>
              <a:t>Lead </a:t>
            </a:r>
            <a:r>
              <a:rPr lang="en-US" dirty="0" smtClean="0">
                <a:latin typeface="Arial Narrow" pitchFamily="34" charset="0"/>
                <a:cs typeface="Arial Narrow" pitchFamily="34" charset="0"/>
              </a:rPr>
              <a:t>Nurture</a:t>
            </a:r>
          </a:p>
        </p:txBody>
      </p:sp>
      <p:sp>
        <p:nvSpPr>
          <p:cNvPr id="3" name="Content Placeholder 2"/>
          <p:cNvSpPr>
            <a:spLocks noGrp="1"/>
          </p:cNvSpPr>
          <p:nvPr>
            <p:ph idx="1"/>
          </p:nvPr>
        </p:nvSpPr>
        <p:spPr>
          <a:xfrm>
            <a:off x="457199" y="941033"/>
            <a:ext cx="8686801" cy="5451830"/>
          </a:xfrm>
        </p:spPr>
        <p:txBody>
          <a:bodyPr/>
          <a:lstStyle/>
          <a:p>
            <a:pPr>
              <a:buNone/>
              <a:defRPr/>
            </a:pPr>
            <a:r>
              <a:rPr lang="en-US" sz="1600" dirty="0" smtClean="0"/>
              <a:t>Nurture prospects to help expedite their evaluation process and to continue to communicate the benefits of PBIG’s offerings by continuing to drive demand and capture interest over a period of time with prospects, by observing the detailed digital footprint of the non responder and nurture their interest </a:t>
            </a:r>
            <a:r>
              <a:rPr lang="en-US" sz="1600" dirty="0" smtClean="0">
                <a:latin typeface="Arial Narrow" pitchFamily="34" charset="0"/>
              </a:rPr>
              <a:t>via targeted emails, social engagements, SEM/SEO…</a:t>
            </a:r>
          </a:p>
          <a:p>
            <a:pPr>
              <a:spcBef>
                <a:spcPts val="0"/>
              </a:spcBef>
              <a:buFont typeface="Arial"/>
              <a:buNone/>
              <a:defRPr/>
            </a:pPr>
            <a:endParaRPr lang="en-US" sz="1600" dirty="0" smtClean="0"/>
          </a:p>
          <a:p>
            <a:pPr>
              <a:spcBef>
                <a:spcPts val="0"/>
              </a:spcBef>
              <a:buFont typeface="Arial"/>
              <a:buNone/>
              <a:defRPr/>
            </a:pPr>
            <a:r>
              <a:rPr lang="en-US" sz="1600" dirty="0" smtClean="0"/>
              <a:t>Methodology:</a:t>
            </a:r>
          </a:p>
          <a:p>
            <a:pPr>
              <a:buFont typeface="Wingdings" pitchFamily="2" charset="2"/>
              <a:buChar char="§"/>
              <a:defRPr/>
            </a:pPr>
            <a:r>
              <a:rPr lang="en-GB" sz="1600" dirty="0" smtClean="0"/>
              <a:t>Prospects that showed interest but did not convert in the Lead Generation stage will funnel through a custom and dynamic lead nurture process</a:t>
            </a:r>
            <a:endParaRPr lang="en-US" sz="1600" dirty="0" smtClean="0"/>
          </a:p>
          <a:p>
            <a:pPr>
              <a:buFont typeface="Wingdings" pitchFamily="2" charset="2"/>
              <a:buChar char="§"/>
              <a:defRPr/>
            </a:pPr>
            <a:r>
              <a:rPr lang="en-US" sz="1600" dirty="0" smtClean="0"/>
              <a:t>Communications that help prospects along in their educational journey by providing relevant content (such as white papers or webinars or invitiations to events) that are the best fit for their situation across a multitude of channels </a:t>
            </a:r>
          </a:p>
          <a:p>
            <a:pPr lvl="1">
              <a:buFont typeface="Arial" pitchFamily="34" charset="0"/>
              <a:buChar char="•"/>
              <a:defRPr/>
            </a:pPr>
            <a:r>
              <a:rPr lang="en-US" sz="1400" dirty="0" smtClean="0"/>
              <a:t>Anticipate the needs of the buyer based on who they are (using profile characteristics) and </a:t>
            </a:r>
          </a:p>
          <a:p>
            <a:pPr lvl="1">
              <a:buFont typeface="Arial" pitchFamily="34" charset="0"/>
              <a:buChar char="•"/>
              <a:defRPr/>
            </a:pPr>
            <a:r>
              <a:rPr lang="en-US" sz="1400" dirty="0" smtClean="0"/>
              <a:t>where they are at in the buying process</a:t>
            </a:r>
          </a:p>
          <a:p>
            <a:pPr>
              <a:buFont typeface="Arial"/>
              <a:buNone/>
              <a:defRPr/>
            </a:pPr>
            <a:endParaRPr lang="en-GB" sz="1600" dirty="0" smtClean="0"/>
          </a:p>
          <a:p>
            <a:pPr>
              <a:buFont typeface="Arial"/>
              <a:buNone/>
              <a:defRPr/>
            </a:pPr>
            <a:r>
              <a:rPr lang="en-GB" sz="1600" dirty="0" smtClean="0"/>
              <a:t>Expected Outcome/Benefits:</a:t>
            </a:r>
            <a:endParaRPr lang="en-US" sz="1600" dirty="0" smtClean="0"/>
          </a:p>
          <a:p>
            <a:pPr>
              <a:buFont typeface="Wingdings" pitchFamily="2" charset="2"/>
              <a:buChar char="§"/>
              <a:defRPr/>
            </a:pPr>
            <a:r>
              <a:rPr lang="en-US" sz="1600" dirty="0" smtClean="0"/>
              <a:t>Generate a steady flow of marketing qualified leads based on engagement content mapped to a buying-cycle across a plethora of marketing channels.</a:t>
            </a:r>
          </a:p>
          <a:p>
            <a:pPr>
              <a:buFont typeface="Wingdings" pitchFamily="2" charset="2"/>
              <a:buChar char="§"/>
              <a:defRPr/>
            </a:pPr>
            <a:r>
              <a:rPr lang="en-US" sz="1600" dirty="0" smtClean="0"/>
              <a:t>Improve conversion to qualified leads       </a:t>
            </a:r>
          </a:p>
          <a:p>
            <a:pPr>
              <a:buFont typeface="Wingdings" pitchFamily="2" charset="2"/>
              <a:buChar char="§"/>
              <a:defRPr/>
            </a:pPr>
            <a:r>
              <a:rPr lang="en-US" sz="1600" dirty="0" smtClean="0"/>
              <a:t>Increase quality of leads passed to the Advisors</a:t>
            </a:r>
          </a:p>
          <a:p>
            <a:pPr>
              <a:buFont typeface="Wingdings" pitchFamily="2" charset="2"/>
              <a:buChar char="§"/>
              <a:defRPr/>
            </a:pPr>
            <a:r>
              <a:rPr lang="en-US" sz="1600" dirty="0" smtClean="0"/>
              <a:t>Nurture dormant leads and re-engage</a:t>
            </a:r>
          </a:p>
          <a:p>
            <a:pPr>
              <a:buNone/>
              <a:defRPr/>
            </a:pPr>
            <a:endParaRPr lang="en-US" sz="1600" dirty="0" smtClean="0"/>
          </a:p>
          <a:p>
            <a:pPr>
              <a:buFont typeface="Arial"/>
              <a:buNone/>
              <a:defRPr/>
            </a:pPr>
            <a:endParaRPr lang="en-US" sz="1600" dirty="0"/>
          </a:p>
        </p:txBody>
      </p:sp>
      <p:sp>
        <p:nvSpPr>
          <p:cNvPr id="4" name="Slide Number Placeholder 3"/>
          <p:cNvSpPr>
            <a:spLocks noGrp="1"/>
          </p:cNvSpPr>
          <p:nvPr>
            <p:ph type="sldNum" sz="quarter" idx="10"/>
          </p:nvPr>
        </p:nvSpPr>
        <p:spPr/>
        <p:txBody>
          <a:bodyPr/>
          <a:lstStyle/>
          <a:p>
            <a:pPr>
              <a:defRPr/>
            </a:pPr>
            <a:fld id="{1AF72627-A60D-401A-B0BB-B65A03A8B485}" type="slidenum">
              <a:rPr lang="en-US" smtClean="0"/>
              <a:pPr>
                <a:defRPr/>
              </a:pPr>
              <a:t>7</a:t>
            </a:fld>
            <a:endParaRPr lang="en-US" dirty="0"/>
          </a:p>
        </p:txBody>
      </p:sp>
      <p:pic>
        <p:nvPicPr>
          <p:cNvPr id="13319" name="Picture 7"/>
          <p:cNvPicPr>
            <a:picLocks noChangeAspect="1" noChangeArrowheads="1"/>
          </p:cNvPicPr>
          <p:nvPr/>
        </p:nvPicPr>
        <p:blipFill>
          <a:blip r:embed="rId2"/>
          <a:srcRect/>
          <a:stretch>
            <a:fillRect/>
          </a:stretch>
        </p:blipFill>
        <p:spPr bwMode="auto">
          <a:xfrm>
            <a:off x="3921484" y="4024598"/>
            <a:ext cx="3548263" cy="519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Scoring</a:t>
            </a:r>
            <a:endParaRPr lang="en-US" dirty="0"/>
          </a:p>
        </p:txBody>
      </p:sp>
      <p:sp>
        <p:nvSpPr>
          <p:cNvPr id="3" name="Content Placeholder 2"/>
          <p:cNvSpPr>
            <a:spLocks noGrp="1"/>
          </p:cNvSpPr>
          <p:nvPr>
            <p:ph idx="1"/>
          </p:nvPr>
        </p:nvSpPr>
        <p:spPr/>
        <p:txBody>
          <a:bodyPr/>
          <a:lstStyle/>
          <a:p>
            <a:pPr algn="ctr">
              <a:buNone/>
            </a:pPr>
            <a:r>
              <a:rPr lang="en-US" sz="2600" dirty="0" smtClean="0">
                <a:latin typeface="Arial Narrow" pitchFamily="34" charset="0"/>
              </a:rPr>
              <a:t>The overall goal of lead scoring is to look at your leads and understand whether they are the right person (explicit scoring) and/or are showing the right level of interest (implicit scoring). </a:t>
            </a:r>
          </a:p>
          <a:p>
            <a:pPr algn="ctr"/>
            <a:endParaRPr lang="en-US" sz="2600" dirty="0" smtClean="0">
              <a:latin typeface="Arial Narrow" pitchFamily="34" charset="0"/>
            </a:endParaRPr>
          </a:p>
          <a:p>
            <a:pPr algn="ctr">
              <a:buNone/>
            </a:pPr>
            <a:r>
              <a:rPr lang="en-US" sz="2600" dirty="0" smtClean="0">
                <a:latin typeface="Arial Narrow" pitchFamily="34" charset="0"/>
              </a:rPr>
              <a:t>With this information, we can treat your leads accordingly.</a:t>
            </a:r>
          </a:p>
          <a:p>
            <a:pPr>
              <a:buNone/>
            </a:pP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2400"/>
            <a:ext cx="9144000" cy="685800"/>
          </a:xfrm>
        </p:spPr>
        <p:txBody>
          <a:bodyPr rtlCol="0">
            <a:normAutofit/>
          </a:bodyPr>
          <a:lstStyle/>
          <a:p>
            <a:pPr eaLnBrk="1" fontAlgn="auto" hangingPunct="1">
              <a:spcAft>
                <a:spcPts val="0"/>
              </a:spcAft>
              <a:defRPr/>
            </a:pPr>
            <a:r>
              <a:rPr lang="en-US" dirty="0" smtClean="0">
                <a:solidFill>
                  <a:schemeClr val="tx1"/>
                </a:solidFill>
              </a:rPr>
              <a:t>Lead Scoring - Evaluating </a:t>
            </a:r>
            <a:r>
              <a:rPr lang="en-US" dirty="0">
                <a:solidFill>
                  <a:schemeClr val="tx1"/>
                </a:solidFill>
              </a:rPr>
              <a:t>Explicit Scores</a:t>
            </a:r>
          </a:p>
        </p:txBody>
      </p:sp>
      <p:sp>
        <p:nvSpPr>
          <p:cNvPr id="17556" name="TextBox 4"/>
          <p:cNvSpPr txBox="1">
            <a:spLocks noChangeArrowheads="1"/>
          </p:cNvSpPr>
          <p:nvPr/>
        </p:nvSpPr>
        <p:spPr bwMode="auto">
          <a:xfrm>
            <a:off x="533400" y="838200"/>
            <a:ext cx="8610600" cy="1016000"/>
          </a:xfrm>
          <a:prstGeom prst="rect">
            <a:avLst/>
          </a:prstGeom>
          <a:noFill/>
          <a:ln w="9525">
            <a:noFill/>
            <a:miter lim="800000"/>
            <a:headEnd/>
            <a:tailEnd/>
          </a:ln>
        </p:spPr>
        <p:txBody>
          <a:bodyPr>
            <a:spAutoFit/>
          </a:bodyPr>
          <a:lstStyle/>
          <a:p>
            <a:r>
              <a:rPr lang="en-US" sz="2000" dirty="0">
                <a:latin typeface="Arial Narrow" pitchFamily="34" charset="0"/>
                <a:ea typeface="ＭＳ Ｐゴシック" pitchFamily="34" charset="-128"/>
              </a:rPr>
              <a:t>Profile Fit: </a:t>
            </a:r>
          </a:p>
          <a:p>
            <a:r>
              <a:rPr lang="en-US" sz="2000" dirty="0">
                <a:latin typeface="Arial Narrow" pitchFamily="34" charset="0"/>
                <a:ea typeface="ＭＳ Ｐゴシック" pitchFamily="34" charset="-128"/>
              </a:rPr>
              <a:t>Information that we know about a prospect (through forms…)</a:t>
            </a:r>
          </a:p>
          <a:p>
            <a:r>
              <a:rPr lang="en-US" sz="2000" dirty="0">
                <a:latin typeface="Arial Narrow" pitchFamily="34" charset="0"/>
                <a:ea typeface="ＭＳ Ｐゴシック" pitchFamily="34" charset="-128"/>
              </a:rPr>
              <a:t>The demographics that tells us we want to do business with this person.</a:t>
            </a:r>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9</a:t>
            </a:fld>
            <a:endParaRPr lang="en-US" dirty="0"/>
          </a:p>
        </p:txBody>
      </p:sp>
      <p:graphicFrame>
        <p:nvGraphicFramePr>
          <p:cNvPr id="7" name="Table 6"/>
          <p:cNvGraphicFramePr>
            <a:graphicFrameLocks noGrp="1"/>
          </p:cNvGraphicFramePr>
          <p:nvPr/>
        </p:nvGraphicFramePr>
        <p:xfrm>
          <a:off x="649288" y="1988005"/>
          <a:ext cx="7052281" cy="3215063"/>
        </p:xfrm>
        <a:graphic>
          <a:graphicData uri="http://schemas.openxmlformats.org/drawingml/2006/table">
            <a:tbl>
              <a:tblPr/>
              <a:tblGrid>
                <a:gridCol w="1069480"/>
                <a:gridCol w="603942"/>
                <a:gridCol w="745491"/>
                <a:gridCol w="1009716"/>
                <a:gridCol w="603942"/>
                <a:gridCol w="603942"/>
                <a:gridCol w="603942"/>
                <a:gridCol w="603942"/>
                <a:gridCol w="603942"/>
                <a:gridCol w="603942"/>
              </a:tblGrid>
              <a:tr h="191264">
                <a:tc gridSpan="10">
                  <a:txBody>
                    <a:bodyPr/>
                    <a:lstStyle/>
                    <a:p>
                      <a:pPr algn="l" rtl="0" fontAlgn="b"/>
                      <a:r>
                        <a:rPr lang="en-US" sz="900" b="1" i="0" u="none" strike="noStrike" dirty="0">
                          <a:solidFill>
                            <a:srgbClr val="FFFFFF"/>
                          </a:solidFill>
                          <a:latin typeface="Arial"/>
                        </a:rPr>
                        <a:t>Profile Fit</a:t>
                      </a:r>
                    </a:p>
                  </a:txBody>
                  <a:tcPr marL="8164" marR="8164" marT="8164" marB="0" anchor="b">
                    <a:lnL>
                      <a:noFill/>
                    </a:lnL>
                    <a:lnR>
                      <a:noFill/>
                    </a:lnR>
                    <a:lnT>
                      <a:noFill/>
                    </a:lnT>
                    <a:lnB w="19050" cap="flat" cmpd="sng" algn="ctr">
                      <a:solidFill>
                        <a:srgbClr val="000000"/>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2529">
                <a:tc>
                  <a:txBody>
                    <a:bodyPr/>
                    <a:lstStyle/>
                    <a:p>
                      <a:pPr algn="ctr" rtl="0" fontAlgn="ctr"/>
                      <a:r>
                        <a:rPr lang="en-US" sz="900" b="1" i="0" u="none" strike="noStrike" dirty="0">
                          <a:solidFill>
                            <a:srgbClr val="000000"/>
                          </a:solidFill>
                          <a:latin typeface="Arial"/>
                        </a:rPr>
                        <a:t>Category</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Ranking</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Weighting</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Field Values</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Tier</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Score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Max Score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gridSpan="2">
                  <a:txBody>
                    <a:bodyPr/>
                    <a:lstStyle/>
                    <a:p>
                      <a:pPr algn="ctr" rtl="0" fontAlgn="b"/>
                      <a:r>
                        <a:rPr lang="en-US" sz="900" b="1" i="0" u="none" strike="noStrike" dirty="0">
                          <a:solidFill>
                            <a:srgbClr val="000000"/>
                          </a:solidFill>
                          <a:latin typeface="Arial"/>
                        </a:rPr>
                        <a:t>Profile Fit</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264127">
                <a:tc rowSpan="5">
                  <a:txBody>
                    <a:bodyPr/>
                    <a:lstStyle/>
                    <a:p>
                      <a:pPr algn="ctr" rtl="0" fontAlgn="ctr"/>
                      <a:r>
                        <a:rPr lang="en-US" sz="900" b="0" i="0" u="none" strike="noStrike" dirty="0">
                          <a:solidFill>
                            <a:srgbClr val="000000"/>
                          </a:solidFill>
                          <a:latin typeface="Arial"/>
                        </a:rPr>
                        <a:t>Annual Income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rtl="0" fontAlgn="ctr"/>
                      <a:r>
                        <a:rPr lang="en-US" sz="900" b="0" i="0" u="none" strike="noStrike" dirty="0">
                          <a:solidFill>
                            <a:srgbClr val="000000"/>
                          </a:solidFill>
                          <a:latin typeface="Arial"/>
                        </a:rPr>
                        <a:t>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rtl="0" fontAlgn="ctr"/>
                      <a:r>
                        <a:rPr lang="en-US" sz="900" b="0" i="0" u="none" strike="noStrike" dirty="0">
                          <a:solidFill>
                            <a:srgbClr val="000000"/>
                          </a:solidFill>
                          <a:latin typeface="Arial"/>
                        </a:rPr>
                        <a:t>30%</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250k+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A</a:t>
                      </a:r>
                    </a:p>
                  </a:txBody>
                  <a:tcPr marL="8164" marR="8164" marT="8164"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b"/>
                      <a:r>
                        <a:rPr lang="en-US" sz="900" b="0" i="0" u="none" strike="noStrike" dirty="0">
                          <a:solidFill>
                            <a:srgbClr val="000000"/>
                          </a:solidFill>
                          <a:latin typeface="Arial"/>
                        </a:rPr>
                        <a:t>75 - 100</a:t>
                      </a:r>
                    </a:p>
                  </a:txBody>
                  <a:tcPr marL="8164" marR="8164" marT="8164"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200k-</a:t>
                      </a:r>
                      <a:r>
                        <a:rPr lang="en-US" sz="900" b="0" i="0" u="none" strike="noStrike" dirty="0">
                          <a:solidFill>
                            <a:srgbClr val="000000"/>
                          </a:solidFill>
                          <a:latin typeface="Arial"/>
                        </a:rPr>
                        <a:t>$250k</a:t>
                      </a:r>
                      <a:r>
                        <a:rPr lang="en-US" sz="900" b="0" i="1" u="none" strike="noStrike" dirty="0">
                          <a:solidFill>
                            <a:srgbClr val="000000"/>
                          </a:solidFill>
                          <a:latin typeface="Arial"/>
                        </a:rPr>
                        <a:t>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B</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50 - 74</a:t>
                      </a:r>
                    </a:p>
                  </a:txBody>
                  <a:tcPr marL="8164" marR="8164" marT="8164"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100k-</a:t>
                      </a:r>
                      <a:r>
                        <a:rPr lang="en-US" sz="900" b="0" i="0" u="none" strike="noStrike" dirty="0">
                          <a:solidFill>
                            <a:srgbClr val="000000"/>
                          </a:solidFill>
                          <a:latin typeface="Arial"/>
                        </a:rPr>
                        <a:t>$</a:t>
                      </a:r>
                      <a:r>
                        <a:rPr lang="en-US" sz="900" b="0" i="1" u="none" strike="noStrike" dirty="0">
                          <a:solidFill>
                            <a:srgbClr val="000000"/>
                          </a:solidFill>
                          <a:latin typeface="Arial"/>
                        </a:rPr>
                        <a:t>200k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C</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900" b="0" i="0" u="none" strike="noStrike" dirty="0">
                          <a:solidFill>
                            <a:srgbClr val="000000"/>
                          </a:solidFill>
                          <a:latin typeface="Arial"/>
                        </a:rPr>
                        <a:t>25 - 49</a:t>
                      </a:r>
                    </a:p>
                  </a:txBody>
                  <a:tcPr marL="8164" marR="8164" marT="8164"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50k-</a:t>
                      </a:r>
                      <a:r>
                        <a:rPr lang="en-US" sz="900" b="0" i="0" u="none" strike="noStrike" dirty="0">
                          <a:solidFill>
                            <a:srgbClr val="000000"/>
                          </a:solidFill>
                          <a:latin typeface="Arial"/>
                        </a:rPr>
                        <a:t>$</a:t>
                      </a:r>
                      <a:r>
                        <a:rPr lang="en-US" sz="900" b="0" i="1" u="none" strike="noStrike" dirty="0">
                          <a:solidFill>
                            <a:srgbClr val="000000"/>
                          </a:solidFill>
                          <a:latin typeface="Arial"/>
                        </a:rPr>
                        <a:t>100k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2</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dirty="0">
                          <a:solidFill>
                            <a:srgbClr val="000000"/>
                          </a:solidFill>
                          <a:latin typeface="Arial"/>
                        </a:rPr>
                        <a:t>15</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D</a:t>
                      </a:r>
                    </a:p>
                  </a:txBody>
                  <a:tcPr marL="8164" marR="8164" marT="8164"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dirty="0">
                          <a:solidFill>
                            <a:srgbClr val="000000"/>
                          </a:solidFill>
                          <a:latin typeface="Arial"/>
                        </a:rPr>
                        <a:t>0 - 24</a:t>
                      </a:r>
                    </a:p>
                  </a:txBody>
                  <a:tcPr marL="8164" marR="8164" marT="8164"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25k-</a:t>
                      </a:r>
                      <a:r>
                        <a:rPr lang="en-US" sz="900" b="0" i="0" u="none" strike="noStrike" dirty="0">
                          <a:solidFill>
                            <a:srgbClr val="000000"/>
                          </a:solidFill>
                          <a:latin typeface="Arial"/>
                        </a:rPr>
                        <a:t>$</a:t>
                      </a:r>
                      <a:r>
                        <a:rPr lang="en-US" sz="900" b="0" i="1" u="none" strike="noStrike" dirty="0">
                          <a:solidFill>
                            <a:srgbClr val="000000"/>
                          </a:solidFill>
                          <a:latin typeface="Arial"/>
                        </a:rPr>
                        <a:t>50k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1" u="none" strike="noStrike" dirty="0">
                          <a:solidFill>
                            <a:srgbClr val="000000"/>
                          </a:solidFill>
                          <a:latin typeface="Arial"/>
                        </a:rPr>
                        <a:t>Tier 3</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0" u="none" strike="noStrike" dirty="0">
                          <a:solidFill>
                            <a:srgbClr val="000000"/>
                          </a:solidFill>
                          <a:latin typeface="Arial"/>
                        </a:rPr>
                        <a:t>8</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900" b="0" i="0" u="none" strike="noStrike" dirty="0">
                          <a:solidFill>
                            <a:srgbClr val="000000"/>
                          </a:solidFill>
                          <a:latin typeface="Arial"/>
                        </a:rPr>
                        <a:t> </a:t>
                      </a:r>
                    </a:p>
                  </a:txBody>
                  <a:tcPr marL="8164" marR="8164" marT="816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latin typeface="Arial"/>
                        </a:rPr>
                        <a:t> </a:t>
                      </a:r>
                    </a:p>
                  </a:txBody>
                  <a:tcPr marL="8164" marR="8164" marT="8164" marB="0" anchor="b">
                    <a:lnL>
                      <a:noFill/>
                    </a:lnL>
                    <a:lnR>
                      <a:noFill/>
                    </a:lnR>
                    <a:lnT w="19050" cap="flat" cmpd="sng" algn="ctr">
                      <a:solidFill>
                        <a:srgbClr val="000000"/>
                      </a:solidFill>
                      <a:prstDash val="solid"/>
                      <a:round/>
                      <a:headEnd type="none" w="med" len="med"/>
                      <a:tailEnd type="none" w="med" len="med"/>
                    </a:lnT>
                    <a:lnB>
                      <a:noFill/>
                    </a:lnB>
                  </a:tcPr>
                </a:tc>
              </a:tr>
              <a:tr h="264127">
                <a:tc rowSpan="5">
                  <a:txBody>
                    <a:bodyPr/>
                    <a:lstStyle/>
                    <a:p>
                      <a:pPr algn="ctr" rtl="0" fontAlgn="ctr"/>
                      <a:r>
                        <a:rPr lang="en-US" sz="900" b="0" i="0" u="none" strike="noStrike" dirty="0">
                          <a:solidFill>
                            <a:srgbClr val="000000"/>
                          </a:solidFill>
                          <a:latin typeface="Arial"/>
                        </a:rPr>
                        <a:t>Job Role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rtl="0" fontAlgn="ctr"/>
                      <a:r>
                        <a:rPr lang="en-US" sz="900" b="0" i="0" u="none" strike="noStrike" dirty="0">
                          <a:solidFill>
                            <a:srgbClr val="000000"/>
                          </a:solidFill>
                          <a:latin typeface="Arial"/>
                        </a:rPr>
                        <a:t>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rtl="0" fontAlgn="ctr"/>
                      <a:r>
                        <a:rPr lang="en-US" sz="900" b="0" i="0" u="none" strike="noStrike" dirty="0">
                          <a:solidFill>
                            <a:srgbClr val="000000"/>
                          </a:solidFill>
                          <a:latin typeface="Arial"/>
                        </a:rPr>
                        <a:t>30%</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a:txBody>
                    <a:bodyPr/>
                    <a:lstStyle/>
                    <a:p>
                      <a:pPr algn="l" rtl="0" fontAlgn="ctr"/>
                      <a:r>
                        <a:rPr lang="en-US" sz="900" b="0" i="1" u="none" strike="noStrike" dirty="0">
                          <a:solidFill>
                            <a:srgbClr val="000000"/>
                          </a:solidFill>
                          <a:latin typeface="Arial"/>
                        </a:rPr>
                        <a:t>Firefighter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Peace Officer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Teacher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Teacher’s Aide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dirty="0">
                          <a:solidFill>
                            <a:srgbClr val="000000"/>
                          </a:solidFill>
                          <a:latin typeface="Arial"/>
                        </a:rPr>
                        <a:t>Tier 2</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15</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Traffic Officer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1" u="none" strike="noStrike" dirty="0">
                          <a:solidFill>
                            <a:srgbClr val="000000"/>
                          </a:solidFill>
                          <a:latin typeface="Arial"/>
                        </a:rPr>
                        <a:t>Tier 3</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dirty="0">
                          <a:solidFill>
                            <a:srgbClr val="000000"/>
                          </a:solidFill>
                          <a:latin typeface="Arial"/>
                        </a:rPr>
                        <a:t>8</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7777</TotalTime>
  <Words>1596</Words>
  <Application>Microsoft Office PowerPoint</Application>
  <PresentationFormat>On-screen Show (4:3)</PresentationFormat>
  <Paragraphs>412</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mardevdm2 Marketing Services</vt:lpstr>
      <vt:lpstr>mardevdm2 – Strategic Recommendation</vt:lpstr>
      <vt:lpstr>Slide 4</vt:lpstr>
      <vt:lpstr>Content Strategy</vt:lpstr>
      <vt:lpstr>Channel Strategy</vt:lpstr>
      <vt:lpstr>Lead Nurture</vt:lpstr>
      <vt:lpstr>Lead Scoring</vt:lpstr>
      <vt:lpstr>Lead Scoring - Evaluating Explicit Scores</vt:lpstr>
      <vt:lpstr>Lead Scoring - Evaluating Implicit Scores (Activity)</vt:lpstr>
      <vt:lpstr>Lead Scoring - Process Steps</vt:lpstr>
      <vt:lpstr>Sample Lead Nurture Flow</vt:lpstr>
      <vt:lpstr>Sample custom client journey via dynamic content based emails</vt:lpstr>
      <vt:lpstr>Measurement &amp; Reporting</vt:lpstr>
      <vt:lpstr>Sample - Social Media Monitoring Report</vt:lpstr>
      <vt:lpstr>Custom Eloqua Dashboards</vt:lpstr>
      <vt:lpstr>Sample Demand Generation Dashboard</vt:lpstr>
      <vt:lpstr>Evaluate Program &amp; Channel Effectiveness - ROI Analysis</vt:lpstr>
      <vt:lpstr>Lead Source Performance Review</vt:lpstr>
      <vt:lpstr>Lead Source Performance Review, Cont.</vt:lpstr>
      <vt:lpstr>Attribution Model: ROI by channel</vt:lpstr>
      <vt:lpstr>ROI: Best Performing Campaigns</vt:lpstr>
      <vt:lpstr>ROI: Best Performing Campaigns</vt:lpstr>
      <vt:lpstr>Web Analytics Reporting</vt:lpstr>
      <vt:lpstr>Web Analytics Reporting, Cont.</vt:lpstr>
    </vt:vector>
  </TitlesOfParts>
  <Company>Brand Deli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 Rees</dc:creator>
  <cp:lastModifiedBy>modyp</cp:lastModifiedBy>
  <cp:revision>570</cp:revision>
  <dcterms:created xsi:type="dcterms:W3CDTF">2011-05-10T13:26:22Z</dcterms:created>
  <dcterms:modified xsi:type="dcterms:W3CDTF">2012-03-23T15:25:48Z</dcterms:modified>
</cp:coreProperties>
</file>