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17"/>
  </p:notesMasterIdLst>
  <p:sldIdLst>
    <p:sldId id="256" r:id="rId2"/>
    <p:sldId id="257" r:id="rId3"/>
    <p:sldId id="258" r:id="rId4"/>
    <p:sldId id="266" r:id="rId5"/>
    <p:sldId id="267" r:id="rId6"/>
    <p:sldId id="260" r:id="rId7"/>
    <p:sldId id="270" r:id="rId8"/>
    <p:sldId id="271" r:id="rId9"/>
    <p:sldId id="272" r:id="rId10"/>
    <p:sldId id="261" r:id="rId11"/>
    <p:sldId id="262" r:id="rId12"/>
    <p:sldId id="269" r:id="rId13"/>
    <p:sldId id="263"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04"/>
    <p:restoredTop sz="81756"/>
  </p:normalViewPr>
  <p:slideViewPr>
    <p:cSldViewPr snapToGrid="0" snapToObjects="1">
      <p:cViewPr>
        <p:scale>
          <a:sx n="124" d="100"/>
          <a:sy n="124" d="100"/>
        </p:scale>
        <p:origin x="296"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E249DA-5E39-4D34-8D2E-77F0BB53432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F59B1BC-7F50-4437-8339-416D044284AD}">
      <dgm:prSet/>
      <dgm:spPr/>
      <dgm:t>
        <a:bodyPr/>
        <a:lstStyle/>
        <a:p>
          <a:r>
            <a:rPr lang="en-US" dirty="0"/>
            <a:t>What IS it that we are analyzing</a:t>
          </a:r>
        </a:p>
      </dgm:t>
    </dgm:pt>
    <dgm:pt modelId="{9490CEF5-3205-4DB7-8426-C073F9BE6C8F}" type="parTrans" cxnId="{F1BF4332-66FF-4599-9111-751F32E6C2AC}">
      <dgm:prSet/>
      <dgm:spPr/>
      <dgm:t>
        <a:bodyPr/>
        <a:lstStyle/>
        <a:p>
          <a:endParaRPr lang="en-US"/>
        </a:p>
      </dgm:t>
    </dgm:pt>
    <dgm:pt modelId="{7C33FC3A-A623-450A-8A48-C674F115EA70}" type="sibTrans" cxnId="{F1BF4332-66FF-4599-9111-751F32E6C2AC}">
      <dgm:prSet/>
      <dgm:spPr/>
      <dgm:t>
        <a:bodyPr/>
        <a:lstStyle/>
        <a:p>
          <a:endParaRPr lang="en-US"/>
        </a:p>
      </dgm:t>
    </dgm:pt>
    <dgm:pt modelId="{25FE6863-AD2D-4054-9C64-0AC2F8FFDF6F}">
      <dgm:prSet/>
      <dgm:spPr/>
      <dgm:t>
        <a:bodyPr/>
        <a:lstStyle/>
        <a:p>
          <a:r>
            <a:rPr lang="en-US"/>
            <a:t>Data Description  </a:t>
          </a:r>
        </a:p>
      </dgm:t>
    </dgm:pt>
    <dgm:pt modelId="{59DED9E7-D2E5-4C36-B43F-5D44A77BDE85}" type="parTrans" cxnId="{E6440BD3-6649-4E25-8674-C161FE161552}">
      <dgm:prSet/>
      <dgm:spPr/>
      <dgm:t>
        <a:bodyPr/>
        <a:lstStyle/>
        <a:p>
          <a:endParaRPr lang="en-US"/>
        </a:p>
      </dgm:t>
    </dgm:pt>
    <dgm:pt modelId="{FB98E7F9-F819-477C-BC8E-B9D87F7E90F5}" type="sibTrans" cxnId="{E6440BD3-6649-4E25-8674-C161FE161552}">
      <dgm:prSet/>
      <dgm:spPr/>
      <dgm:t>
        <a:bodyPr/>
        <a:lstStyle/>
        <a:p>
          <a:endParaRPr lang="en-US"/>
        </a:p>
      </dgm:t>
    </dgm:pt>
    <dgm:pt modelId="{1929A5C9-9B36-4D58-A50F-3A9A245BB07F}">
      <dgm:prSet/>
      <dgm:spPr/>
      <dgm:t>
        <a:bodyPr/>
        <a:lstStyle/>
        <a:p>
          <a:r>
            <a:rPr lang="en-US"/>
            <a:t>Exploratory data analysis</a:t>
          </a:r>
        </a:p>
      </dgm:t>
    </dgm:pt>
    <dgm:pt modelId="{4BF667B6-6478-4858-B24F-01BB38C8ABCB}" type="parTrans" cxnId="{94971AA5-A28C-4F72-9D72-611F2B6708FB}">
      <dgm:prSet/>
      <dgm:spPr/>
      <dgm:t>
        <a:bodyPr/>
        <a:lstStyle/>
        <a:p>
          <a:endParaRPr lang="en-US"/>
        </a:p>
      </dgm:t>
    </dgm:pt>
    <dgm:pt modelId="{B2630038-13C2-4E34-8086-D8510E1DE72C}" type="sibTrans" cxnId="{94971AA5-A28C-4F72-9D72-611F2B6708FB}">
      <dgm:prSet/>
      <dgm:spPr/>
      <dgm:t>
        <a:bodyPr/>
        <a:lstStyle/>
        <a:p>
          <a:endParaRPr lang="en-US"/>
        </a:p>
      </dgm:t>
    </dgm:pt>
    <dgm:pt modelId="{FA08D92C-A27D-4B12-A7BD-036FDF93F561}">
      <dgm:prSet/>
      <dgm:spPr/>
      <dgm:t>
        <a:bodyPr/>
        <a:lstStyle/>
        <a:p>
          <a:r>
            <a:rPr lang="en-US"/>
            <a:t>Conclusion</a:t>
          </a:r>
        </a:p>
      </dgm:t>
    </dgm:pt>
    <dgm:pt modelId="{31F9156C-1CC5-489A-867B-11F99E693CF9}" type="parTrans" cxnId="{5095E4F6-E2EF-48F0-8E25-7BCF4ECCA4D3}">
      <dgm:prSet/>
      <dgm:spPr/>
      <dgm:t>
        <a:bodyPr/>
        <a:lstStyle/>
        <a:p>
          <a:endParaRPr lang="en-US"/>
        </a:p>
      </dgm:t>
    </dgm:pt>
    <dgm:pt modelId="{CC3C27BB-74F0-4183-AD04-EBCF72C1C547}" type="sibTrans" cxnId="{5095E4F6-E2EF-48F0-8E25-7BCF4ECCA4D3}">
      <dgm:prSet/>
      <dgm:spPr/>
      <dgm:t>
        <a:bodyPr/>
        <a:lstStyle/>
        <a:p>
          <a:endParaRPr lang="en-US"/>
        </a:p>
      </dgm:t>
    </dgm:pt>
    <dgm:pt modelId="{73A51B7B-B82B-4069-8CE4-CEA21EF283A3}" type="pres">
      <dgm:prSet presAssocID="{14E249DA-5E39-4D34-8D2E-77F0BB53432F}" presName="root" presStyleCnt="0">
        <dgm:presLayoutVars>
          <dgm:dir/>
          <dgm:resizeHandles val="exact"/>
        </dgm:presLayoutVars>
      </dgm:prSet>
      <dgm:spPr/>
    </dgm:pt>
    <dgm:pt modelId="{C7216D6E-F0B3-4E24-9084-DFBDEFB24553}" type="pres">
      <dgm:prSet presAssocID="{9F59B1BC-7F50-4437-8339-416D044284AD}" presName="compNode" presStyleCnt="0"/>
      <dgm:spPr/>
    </dgm:pt>
    <dgm:pt modelId="{0AC58BEB-EC06-415E-B9D0-0DE86A2F9C00}" type="pres">
      <dgm:prSet presAssocID="{9F59B1BC-7F50-4437-8339-416D044284AD}" presName="bgRect" presStyleLbl="bgShp" presStyleIdx="0" presStyleCnt="4"/>
      <dgm:spPr/>
    </dgm:pt>
    <dgm:pt modelId="{B5EC0663-2D46-493C-BF92-F2F5122FA577}" type="pres">
      <dgm:prSet presAssocID="{9F59B1BC-7F50-4437-8339-416D044284A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B1B9D5F-2054-4788-A52B-02B722A3E01F}" type="pres">
      <dgm:prSet presAssocID="{9F59B1BC-7F50-4437-8339-416D044284AD}" presName="spaceRect" presStyleCnt="0"/>
      <dgm:spPr/>
    </dgm:pt>
    <dgm:pt modelId="{F3CA6C68-EC95-4A0D-B70A-5A4993C11B0B}" type="pres">
      <dgm:prSet presAssocID="{9F59B1BC-7F50-4437-8339-416D044284AD}" presName="parTx" presStyleLbl="revTx" presStyleIdx="0" presStyleCnt="4">
        <dgm:presLayoutVars>
          <dgm:chMax val="0"/>
          <dgm:chPref val="0"/>
        </dgm:presLayoutVars>
      </dgm:prSet>
      <dgm:spPr/>
    </dgm:pt>
    <dgm:pt modelId="{D0B1D498-74B8-4E5A-B88D-3C6ED4782FBF}" type="pres">
      <dgm:prSet presAssocID="{7C33FC3A-A623-450A-8A48-C674F115EA70}" presName="sibTrans" presStyleCnt="0"/>
      <dgm:spPr/>
    </dgm:pt>
    <dgm:pt modelId="{798AB16A-539F-419F-9290-5203C25DD3B8}" type="pres">
      <dgm:prSet presAssocID="{25FE6863-AD2D-4054-9C64-0AC2F8FFDF6F}" presName="compNode" presStyleCnt="0"/>
      <dgm:spPr/>
    </dgm:pt>
    <dgm:pt modelId="{D3360AD7-8880-4157-8027-FF1E297616E4}" type="pres">
      <dgm:prSet presAssocID="{25FE6863-AD2D-4054-9C64-0AC2F8FFDF6F}" presName="bgRect" presStyleLbl="bgShp" presStyleIdx="1" presStyleCnt="4"/>
      <dgm:spPr/>
    </dgm:pt>
    <dgm:pt modelId="{A1DF450D-CCFA-4A71-B281-238AB8AD2BD4}" type="pres">
      <dgm:prSet presAssocID="{25FE6863-AD2D-4054-9C64-0AC2F8FFDF6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41285B66-ABC4-4FEF-81E9-0DD1D3E44609}" type="pres">
      <dgm:prSet presAssocID="{25FE6863-AD2D-4054-9C64-0AC2F8FFDF6F}" presName="spaceRect" presStyleCnt="0"/>
      <dgm:spPr/>
    </dgm:pt>
    <dgm:pt modelId="{AC3126B7-9852-4948-8D09-DB4020629C39}" type="pres">
      <dgm:prSet presAssocID="{25FE6863-AD2D-4054-9C64-0AC2F8FFDF6F}" presName="parTx" presStyleLbl="revTx" presStyleIdx="1" presStyleCnt="4">
        <dgm:presLayoutVars>
          <dgm:chMax val="0"/>
          <dgm:chPref val="0"/>
        </dgm:presLayoutVars>
      </dgm:prSet>
      <dgm:spPr/>
    </dgm:pt>
    <dgm:pt modelId="{1919A101-8C54-4F0F-8C21-13A6141E1C85}" type="pres">
      <dgm:prSet presAssocID="{FB98E7F9-F819-477C-BC8E-B9D87F7E90F5}" presName="sibTrans" presStyleCnt="0"/>
      <dgm:spPr/>
    </dgm:pt>
    <dgm:pt modelId="{19B16A0C-788A-4555-84A5-ACE5255F2A4D}" type="pres">
      <dgm:prSet presAssocID="{1929A5C9-9B36-4D58-A50F-3A9A245BB07F}" presName="compNode" presStyleCnt="0"/>
      <dgm:spPr/>
    </dgm:pt>
    <dgm:pt modelId="{B4D2BDE1-105A-4F84-9B75-8BF1AF464AFA}" type="pres">
      <dgm:prSet presAssocID="{1929A5C9-9B36-4D58-A50F-3A9A245BB07F}" presName="bgRect" presStyleLbl="bgShp" presStyleIdx="2" presStyleCnt="4"/>
      <dgm:spPr/>
    </dgm:pt>
    <dgm:pt modelId="{9BD94851-F438-427E-B422-4822FBEE022A}" type="pres">
      <dgm:prSet presAssocID="{1929A5C9-9B36-4D58-A50F-3A9A245BB0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E6CA5DEF-F12F-4D82-A9C2-CDFA3B7E1D08}" type="pres">
      <dgm:prSet presAssocID="{1929A5C9-9B36-4D58-A50F-3A9A245BB07F}" presName="spaceRect" presStyleCnt="0"/>
      <dgm:spPr/>
    </dgm:pt>
    <dgm:pt modelId="{36C942A5-94B0-426C-AA0A-4EE01BEBEC21}" type="pres">
      <dgm:prSet presAssocID="{1929A5C9-9B36-4D58-A50F-3A9A245BB07F}" presName="parTx" presStyleLbl="revTx" presStyleIdx="2" presStyleCnt="4">
        <dgm:presLayoutVars>
          <dgm:chMax val="0"/>
          <dgm:chPref val="0"/>
        </dgm:presLayoutVars>
      </dgm:prSet>
      <dgm:spPr/>
    </dgm:pt>
    <dgm:pt modelId="{D9CBC2F1-F7F0-439C-ADC6-9ED0F0C83B16}" type="pres">
      <dgm:prSet presAssocID="{B2630038-13C2-4E34-8086-D8510E1DE72C}" presName="sibTrans" presStyleCnt="0"/>
      <dgm:spPr/>
    </dgm:pt>
    <dgm:pt modelId="{893ABB75-97EB-44DE-9798-B40FB5E7518E}" type="pres">
      <dgm:prSet presAssocID="{FA08D92C-A27D-4B12-A7BD-036FDF93F561}" presName="compNode" presStyleCnt="0"/>
      <dgm:spPr/>
    </dgm:pt>
    <dgm:pt modelId="{B5D52330-6FF7-44B9-ADE5-6ED9AFA450BE}" type="pres">
      <dgm:prSet presAssocID="{FA08D92C-A27D-4B12-A7BD-036FDF93F561}" presName="bgRect" presStyleLbl="bgShp" presStyleIdx="3" presStyleCnt="4"/>
      <dgm:spPr/>
    </dgm:pt>
    <dgm:pt modelId="{BC3073FE-D9A7-4C4D-BEA8-CCC0510E1B16}" type="pres">
      <dgm:prSet presAssocID="{FA08D92C-A27D-4B12-A7BD-036FDF93F56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12D0379F-9501-4E4D-B185-DF2CA6AE0671}" type="pres">
      <dgm:prSet presAssocID="{FA08D92C-A27D-4B12-A7BD-036FDF93F561}" presName="spaceRect" presStyleCnt="0"/>
      <dgm:spPr/>
    </dgm:pt>
    <dgm:pt modelId="{5D3C7DD1-25AD-40C2-B46F-9DABC3AE3A9A}" type="pres">
      <dgm:prSet presAssocID="{FA08D92C-A27D-4B12-A7BD-036FDF93F561}" presName="parTx" presStyleLbl="revTx" presStyleIdx="3" presStyleCnt="4">
        <dgm:presLayoutVars>
          <dgm:chMax val="0"/>
          <dgm:chPref val="0"/>
        </dgm:presLayoutVars>
      </dgm:prSet>
      <dgm:spPr/>
    </dgm:pt>
  </dgm:ptLst>
  <dgm:cxnLst>
    <dgm:cxn modelId="{B4D47D22-3DFD-411D-BE44-DB00980349DC}" type="presOf" srcId="{25FE6863-AD2D-4054-9C64-0AC2F8FFDF6F}" destId="{AC3126B7-9852-4948-8D09-DB4020629C39}" srcOrd="0" destOrd="0" presId="urn:microsoft.com/office/officeart/2018/2/layout/IconVerticalSolidList"/>
    <dgm:cxn modelId="{F1BF4332-66FF-4599-9111-751F32E6C2AC}" srcId="{14E249DA-5E39-4D34-8D2E-77F0BB53432F}" destId="{9F59B1BC-7F50-4437-8339-416D044284AD}" srcOrd="0" destOrd="0" parTransId="{9490CEF5-3205-4DB7-8426-C073F9BE6C8F}" sibTransId="{7C33FC3A-A623-450A-8A48-C674F115EA70}"/>
    <dgm:cxn modelId="{7A82F258-8C50-448E-A92D-676E917EFD3D}" type="presOf" srcId="{FA08D92C-A27D-4B12-A7BD-036FDF93F561}" destId="{5D3C7DD1-25AD-40C2-B46F-9DABC3AE3A9A}" srcOrd="0" destOrd="0" presId="urn:microsoft.com/office/officeart/2018/2/layout/IconVerticalSolidList"/>
    <dgm:cxn modelId="{C0EB6868-D6F4-4AB3-BE17-024F58D9734A}" type="presOf" srcId="{1929A5C9-9B36-4D58-A50F-3A9A245BB07F}" destId="{36C942A5-94B0-426C-AA0A-4EE01BEBEC21}" srcOrd="0" destOrd="0" presId="urn:microsoft.com/office/officeart/2018/2/layout/IconVerticalSolidList"/>
    <dgm:cxn modelId="{94971AA5-A28C-4F72-9D72-611F2B6708FB}" srcId="{14E249DA-5E39-4D34-8D2E-77F0BB53432F}" destId="{1929A5C9-9B36-4D58-A50F-3A9A245BB07F}" srcOrd="2" destOrd="0" parTransId="{4BF667B6-6478-4858-B24F-01BB38C8ABCB}" sibTransId="{B2630038-13C2-4E34-8086-D8510E1DE72C}"/>
    <dgm:cxn modelId="{ED586FB0-78B3-489B-9A86-3288BA1A6F9E}" type="presOf" srcId="{9F59B1BC-7F50-4437-8339-416D044284AD}" destId="{F3CA6C68-EC95-4A0D-B70A-5A4993C11B0B}" srcOrd="0" destOrd="0" presId="urn:microsoft.com/office/officeart/2018/2/layout/IconVerticalSolidList"/>
    <dgm:cxn modelId="{E6440BD3-6649-4E25-8674-C161FE161552}" srcId="{14E249DA-5E39-4D34-8D2E-77F0BB53432F}" destId="{25FE6863-AD2D-4054-9C64-0AC2F8FFDF6F}" srcOrd="1" destOrd="0" parTransId="{59DED9E7-D2E5-4C36-B43F-5D44A77BDE85}" sibTransId="{FB98E7F9-F819-477C-BC8E-B9D87F7E90F5}"/>
    <dgm:cxn modelId="{96F86DDC-D92E-47D7-BA77-48A0057B9D60}" type="presOf" srcId="{14E249DA-5E39-4D34-8D2E-77F0BB53432F}" destId="{73A51B7B-B82B-4069-8CE4-CEA21EF283A3}" srcOrd="0" destOrd="0" presId="urn:microsoft.com/office/officeart/2018/2/layout/IconVerticalSolidList"/>
    <dgm:cxn modelId="{5095E4F6-E2EF-48F0-8E25-7BCF4ECCA4D3}" srcId="{14E249DA-5E39-4D34-8D2E-77F0BB53432F}" destId="{FA08D92C-A27D-4B12-A7BD-036FDF93F561}" srcOrd="3" destOrd="0" parTransId="{31F9156C-1CC5-489A-867B-11F99E693CF9}" sibTransId="{CC3C27BB-74F0-4183-AD04-EBCF72C1C547}"/>
    <dgm:cxn modelId="{24F79E98-759D-4F81-A157-DF354442A1AC}" type="presParOf" srcId="{73A51B7B-B82B-4069-8CE4-CEA21EF283A3}" destId="{C7216D6E-F0B3-4E24-9084-DFBDEFB24553}" srcOrd="0" destOrd="0" presId="urn:microsoft.com/office/officeart/2018/2/layout/IconVerticalSolidList"/>
    <dgm:cxn modelId="{FDE47E80-9F94-45FC-A766-3EC1DEB07844}" type="presParOf" srcId="{C7216D6E-F0B3-4E24-9084-DFBDEFB24553}" destId="{0AC58BEB-EC06-415E-B9D0-0DE86A2F9C00}" srcOrd="0" destOrd="0" presId="urn:microsoft.com/office/officeart/2018/2/layout/IconVerticalSolidList"/>
    <dgm:cxn modelId="{AC818306-BF94-49EA-8A4C-44CB9FCFFBC1}" type="presParOf" srcId="{C7216D6E-F0B3-4E24-9084-DFBDEFB24553}" destId="{B5EC0663-2D46-493C-BF92-F2F5122FA577}" srcOrd="1" destOrd="0" presId="urn:microsoft.com/office/officeart/2018/2/layout/IconVerticalSolidList"/>
    <dgm:cxn modelId="{75842E5E-D4F5-4CB1-8360-0DF992DB029F}" type="presParOf" srcId="{C7216D6E-F0B3-4E24-9084-DFBDEFB24553}" destId="{1B1B9D5F-2054-4788-A52B-02B722A3E01F}" srcOrd="2" destOrd="0" presId="urn:microsoft.com/office/officeart/2018/2/layout/IconVerticalSolidList"/>
    <dgm:cxn modelId="{EF0BC563-31C0-4C59-BD3D-1E03B1EA6F85}" type="presParOf" srcId="{C7216D6E-F0B3-4E24-9084-DFBDEFB24553}" destId="{F3CA6C68-EC95-4A0D-B70A-5A4993C11B0B}" srcOrd="3" destOrd="0" presId="urn:microsoft.com/office/officeart/2018/2/layout/IconVerticalSolidList"/>
    <dgm:cxn modelId="{1BF289BE-E7A8-43BE-86D9-825796064847}" type="presParOf" srcId="{73A51B7B-B82B-4069-8CE4-CEA21EF283A3}" destId="{D0B1D498-74B8-4E5A-B88D-3C6ED4782FBF}" srcOrd="1" destOrd="0" presId="urn:microsoft.com/office/officeart/2018/2/layout/IconVerticalSolidList"/>
    <dgm:cxn modelId="{BFAC6026-4A88-4F92-B139-E3E3918D480A}" type="presParOf" srcId="{73A51B7B-B82B-4069-8CE4-CEA21EF283A3}" destId="{798AB16A-539F-419F-9290-5203C25DD3B8}" srcOrd="2" destOrd="0" presId="urn:microsoft.com/office/officeart/2018/2/layout/IconVerticalSolidList"/>
    <dgm:cxn modelId="{82D6B6C2-C1E5-47D5-ADE8-34724261F6F3}" type="presParOf" srcId="{798AB16A-539F-419F-9290-5203C25DD3B8}" destId="{D3360AD7-8880-4157-8027-FF1E297616E4}" srcOrd="0" destOrd="0" presId="urn:microsoft.com/office/officeart/2018/2/layout/IconVerticalSolidList"/>
    <dgm:cxn modelId="{33E03056-6E40-451A-879B-3F1A47CC8123}" type="presParOf" srcId="{798AB16A-539F-419F-9290-5203C25DD3B8}" destId="{A1DF450D-CCFA-4A71-B281-238AB8AD2BD4}" srcOrd="1" destOrd="0" presId="urn:microsoft.com/office/officeart/2018/2/layout/IconVerticalSolidList"/>
    <dgm:cxn modelId="{C475A1FC-D47F-4094-A025-A76575E8D4AE}" type="presParOf" srcId="{798AB16A-539F-419F-9290-5203C25DD3B8}" destId="{41285B66-ABC4-4FEF-81E9-0DD1D3E44609}" srcOrd="2" destOrd="0" presId="urn:microsoft.com/office/officeart/2018/2/layout/IconVerticalSolidList"/>
    <dgm:cxn modelId="{977CB568-C717-42A6-8B5B-477C487D7D43}" type="presParOf" srcId="{798AB16A-539F-419F-9290-5203C25DD3B8}" destId="{AC3126B7-9852-4948-8D09-DB4020629C39}" srcOrd="3" destOrd="0" presId="urn:microsoft.com/office/officeart/2018/2/layout/IconVerticalSolidList"/>
    <dgm:cxn modelId="{D6390F4E-C761-4CCB-BAF2-1B498C45426F}" type="presParOf" srcId="{73A51B7B-B82B-4069-8CE4-CEA21EF283A3}" destId="{1919A101-8C54-4F0F-8C21-13A6141E1C85}" srcOrd="3" destOrd="0" presId="urn:microsoft.com/office/officeart/2018/2/layout/IconVerticalSolidList"/>
    <dgm:cxn modelId="{7869B929-7C34-4F2D-9E2E-E27EFDD2E9BA}" type="presParOf" srcId="{73A51B7B-B82B-4069-8CE4-CEA21EF283A3}" destId="{19B16A0C-788A-4555-84A5-ACE5255F2A4D}" srcOrd="4" destOrd="0" presId="urn:microsoft.com/office/officeart/2018/2/layout/IconVerticalSolidList"/>
    <dgm:cxn modelId="{AD0061A8-1C67-416C-A4AE-0D3F41D6A176}" type="presParOf" srcId="{19B16A0C-788A-4555-84A5-ACE5255F2A4D}" destId="{B4D2BDE1-105A-4F84-9B75-8BF1AF464AFA}" srcOrd="0" destOrd="0" presId="urn:microsoft.com/office/officeart/2018/2/layout/IconVerticalSolidList"/>
    <dgm:cxn modelId="{C7D05E5F-C827-4E1B-A267-1199E7748428}" type="presParOf" srcId="{19B16A0C-788A-4555-84A5-ACE5255F2A4D}" destId="{9BD94851-F438-427E-B422-4822FBEE022A}" srcOrd="1" destOrd="0" presId="urn:microsoft.com/office/officeart/2018/2/layout/IconVerticalSolidList"/>
    <dgm:cxn modelId="{220030F6-5C84-4B7C-88BE-EECAF4850638}" type="presParOf" srcId="{19B16A0C-788A-4555-84A5-ACE5255F2A4D}" destId="{E6CA5DEF-F12F-4D82-A9C2-CDFA3B7E1D08}" srcOrd="2" destOrd="0" presId="urn:microsoft.com/office/officeart/2018/2/layout/IconVerticalSolidList"/>
    <dgm:cxn modelId="{2B91D52B-ACE6-4969-A04A-C57074FB5818}" type="presParOf" srcId="{19B16A0C-788A-4555-84A5-ACE5255F2A4D}" destId="{36C942A5-94B0-426C-AA0A-4EE01BEBEC21}" srcOrd="3" destOrd="0" presId="urn:microsoft.com/office/officeart/2018/2/layout/IconVerticalSolidList"/>
    <dgm:cxn modelId="{F09002CA-5A01-4512-8112-8344B5A49F42}" type="presParOf" srcId="{73A51B7B-B82B-4069-8CE4-CEA21EF283A3}" destId="{D9CBC2F1-F7F0-439C-ADC6-9ED0F0C83B16}" srcOrd="5" destOrd="0" presId="urn:microsoft.com/office/officeart/2018/2/layout/IconVerticalSolidList"/>
    <dgm:cxn modelId="{09E6B341-29F1-4E9F-A72F-5869B44855F4}" type="presParOf" srcId="{73A51B7B-B82B-4069-8CE4-CEA21EF283A3}" destId="{893ABB75-97EB-44DE-9798-B40FB5E7518E}" srcOrd="6" destOrd="0" presId="urn:microsoft.com/office/officeart/2018/2/layout/IconVerticalSolidList"/>
    <dgm:cxn modelId="{D102463D-E5B1-4511-84EA-F5E58F1ED523}" type="presParOf" srcId="{893ABB75-97EB-44DE-9798-B40FB5E7518E}" destId="{B5D52330-6FF7-44B9-ADE5-6ED9AFA450BE}" srcOrd="0" destOrd="0" presId="urn:microsoft.com/office/officeart/2018/2/layout/IconVerticalSolidList"/>
    <dgm:cxn modelId="{7E743584-AD44-4319-B499-E4BB3E760089}" type="presParOf" srcId="{893ABB75-97EB-44DE-9798-B40FB5E7518E}" destId="{BC3073FE-D9A7-4C4D-BEA8-CCC0510E1B16}" srcOrd="1" destOrd="0" presId="urn:microsoft.com/office/officeart/2018/2/layout/IconVerticalSolidList"/>
    <dgm:cxn modelId="{0039CAF9-A5D9-42E7-A1E5-D4D5807BC11B}" type="presParOf" srcId="{893ABB75-97EB-44DE-9798-B40FB5E7518E}" destId="{12D0379F-9501-4E4D-B185-DF2CA6AE0671}" srcOrd="2" destOrd="0" presId="urn:microsoft.com/office/officeart/2018/2/layout/IconVerticalSolidList"/>
    <dgm:cxn modelId="{0BD243C3-1CF2-446A-9B12-DA8E840D4732}" type="presParOf" srcId="{893ABB75-97EB-44DE-9798-B40FB5E7518E}" destId="{5D3C7DD1-25AD-40C2-B46F-9DABC3AE3A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58BEB-EC06-415E-B9D0-0DE86A2F9C00}">
      <dsp:nvSpPr>
        <dsp:cNvPr id="0" name=""/>
        <dsp:cNvSpPr/>
      </dsp:nvSpPr>
      <dsp:spPr>
        <a:xfrm>
          <a:off x="0" y="1581"/>
          <a:ext cx="9237662" cy="8014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EC0663-2D46-493C-BF92-F2F5122FA577}">
      <dsp:nvSpPr>
        <dsp:cNvPr id="0" name=""/>
        <dsp:cNvSpPr/>
      </dsp:nvSpPr>
      <dsp:spPr>
        <a:xfrm>
          <a:off x="242435" y="181905"/>
          <a:ext cx="440791" cy="440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CA6C68-EC95-4A0D-B70A-5A4993C11B0B}">
      <dsp:nvSpPr>
        <dsp:cNvPr id="0" name=""/>
        <dsp:cNvSpPr/>
      </dsp:nvSpPr>
      <dsp:spPr>
        <a:xfrm>
          <a:off x="925662" y="1581"/>
          <a:ext cx="8311999" cy="801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19" tIns="84819" rIns="84819" bIns="84819" numCol="1" spcCol="1270" anchor="ctr" anchorCtr="0">
          <a:noAutofit/>
        </a:bodyPr>
        <a:lstStyle/>
        <a:p>
          <a:pPr marL="0" lvl="0" indent="0" algn="l" defTabSz="977900">
            <a:lnSpc>
              <a:spcPct val="90000"/>
            </a:lnSpc>
            <a:spcBef>
              <a:spcPct val="0"/>
            </a:spcBef>
            <a:spcAft>
              <a:spcPct val="35000"/>
            </a:spcAft>
            <a:buNone/>
          </a:pPr>
          <a:r>
            <a:rPr lang="en-US" sz="2200" kern="1200" dirty="0"/>
            <a:t>What IS it that we are analyzing</a:t>
          </a:r>
        </a:p>
      </dsp:txBody>
      <dsp:txXfrm>
        <a:off x="925662" y="1581"/>
        <a:ext cx="8311999" cy="801439"/>
      </dsp:txXfrm>
    </dsp:sp>
    <dsp:sp modelId="{D3360AD7-8880-4157-8027-FF1E297616E4}">
      <dsp:nvSpPr>
        <dsp:cNvPr id="0" name=""/>
        <dsp:cNvSpPr/>
      </dsp:nvSpPr>
      <dsp:spPr>
        <a:xfrm>
          <a:off x="0" y="1003380"/>
          <a:ext cx="9237662" cy="8014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DF450D-CCFA-4A71-B281-238AB8AD2BD4}">
      <dsp:nvSpPr>
        <dsp:cNvPr id="0" name=""/>
        <dsp:cNvSpPr/>
      </dsp:nvSpPr>
      <dsp:spPr>
        <a:xfrm>
          <a:off x="242435" y="1183704"/>
          <a:ext cx="440791" cy="4407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3126B7-9852-4948-8D09-DB4020629C39}">
      <dsp:nvSpPr>
        <dsp:cNvPr id="0" name=""/>
        <dsp:cNvSpPr/>
      </dsp:nvSpPr>
      <dsp:spPr>
        <a:xfrm>
          <a:off x="925662" y="1003380"/>
          <a:ext cx="8311999" cy="801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19" tIns="84819" rIns="84819" bIns="84819" numCol="1" spcCol="1270" anchor="ctr" anchorCtr="0">
          <a:noAutofit/>
        </a:bodyPr>
        <a:lstStyle/>
        <a:p>
          <a:pPr marL="0" lvl="0" indent="0" algn="l" defTabSz="977900">
            <a:lnSpc>
              <a:spcPct val="90000"/>
            </a:lnSpc>
            <a:spcBef>
              <a:spcPct val="0"/>
            </a:spcBef>
            <a:spcAft>
              <a:spcPct val="35000"/>
            </a:spcAft>
            <a:buNone/>
          </a:pPr>
          <a:r>
            <a:rPr lang="en-US" sz="2200" kern="1200"/>
            <a:t>Data Description  </a:t>
          </a:r>
        </a:p>
      </dsp:txBody>
      <dsp:txXfrm>
        <a:off x="925662" y="1003380"/>
        <a:ext cx="8311999" cy="801439"/>
      </dsp:txXfrm>
    </dsp:sp>
    <dsp:sp modelId="{B4D2BDE1-105A-4F84-9B75-8BF1AF464AFA}">
      <dsp:nvSpPr>
        <dsp:cNvPr id="0" name=""/>
        <dsp:cNvSpPr/>
      </dsp:nvSpPr>
      <dsp:spPr>
        <a:xfrm>
          <a:off x="0" y="2005179"/>
          <a:ext cx="9237662" cy="8014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D94851-F438-427E-B422-4822FBEE022A}">
      <dsp:nvSpPr>
        <dsp:cNvPr id="0" name=""/>
        <dsp:cNvSpPr/>
      </dsp:nvSpPr>
      <dsp:spPr>
        <a:xfrm>
          <a:off x="242435" y="2185503"/>
          <a:ext cx="440791" cy="4407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C942A5-94B0-426C-AA0A-4EE01BEBEC21}">
      <dsp:nvSpPr>
        <dsp:cNvPr id="0" name=""/>
        <dsp:cNvSpPr/>
      </dsp:nvSpPr>
      <dsp:spPr>
        <a:xfrm>
          <a:off x="925662" y="2005179"/>
          <a:ext cx="8311999" cy="801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19" tIns="84819" rIns="84819" bIns="84819" numCol="1" spcCol="1270" anchor="ctr" anchorCtr="0">
          <a:noAutofit/>
        </a:bodyPr>
        <a:lstStyle/>
        <a:p>
          <a:pPr marL="0" lvl="0" indent="0" algn="l" defTabSz="977900">
            <a:lnSpc>
              <a:spcPct val="90000"/>
            </a:lnSpc>
            <a:spcBef>
              <a:spcPct val="0"/>
            </a:spcBef>
            <a:spcAft>
              <a:spcPct val="35000"/>
            </a:spcAft>
            <a:buNone/>
          </a:pPr>
          <a:r>
            <a:rPr lang="en-US" sz="2200" kern="1200"/>
            <a:t>Exploratory data analysis</a:t>
          </a:r>
        </a:p>
      </dsp:txBody>
      <dsp:txXfrm>
        <a:off x="925662" y="2005179"/>
        <a:ext cx="8311999" cy="801439"/>
      </dsp:txXfrm>
    </dsp:sp>
    <dsp:sp modelId="{B5D52330-6FF7-44B9-ADE5-6ED9AFA450BE}">
      <dsp:nvSpPr>
        <dsp:cNvPr id="0" name=""/>
        <dsp:cNvSpPr/>
      </dsp:nvSpPr>
      <dsp:spPr>
        <a:xfrm>
          <a:off x="0" y="3006979"/>
          <a:ext cx="9237662" cy="8014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3073FE-D9A7-4C4D-BEA8-CCC0510E1B16}">
      <dsp:nvSpPr>
        <dsp:cNvPr id="0" name=""/>
        <dsp:cNvSpPr/>
      </dsp:nvSpPr>
      <dsp:spPr>
        <a:xfrm>
          <a:off x="242435" y="3187303"/>
          <a:ext cx="440791" cy="4407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3C7DD1-25AD-40C2-B46F-9DABC3AE3A9A}">
      <dsp:nvSpPr>
        <dsp:cNvPr id="0" name=""/>
        <dsp:cNvSpPr/>
      </dsp:nvSpPr>
      <dsp:spPr>
        <a:xfrm>
          <a:off x="925662" y="3006979"/>
          <a:ext cx="8311999" cy="801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19" tIns="84819" rIns="84819" bIns="84819" numCol="1" spcCol="1270" anchor="ctr" anchorCtr="0">
          <a:noAutofit/>
        </a:bodyPr>
        <a:lstStyle/>
        <a:p>
          <a:pPr marL="0" lvl="0" indent="0" algn="l" defTabSz="977900">
            <a:lnSpc>
              <a:spcPct val="90000"/>
            </a:lnSpc>
            <a:spcBef>
              <a:spcPct val="0"/>
            </a:spcBef>
            <a:spcAft>
              <a:spcPct val="35000"/>
            </a:spcAft>
            <a:buNone/>
          </a:pPr>
          <a:r>
            <a:rPr lang="en-US" sz="2200" kern="1200"/>
            <a:t>Conclusion</a:t>
          </a:r>
        </a:p>
      </dsp:txBody>
      <dsp:txXfrm>
        <a:off x="925662" y="3006979"/>
        <a:ext cx="8311999" cy="8014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9B0B2-D134-5148-96EE-09EB814A2D7A}" type="datetimeFigureOut">
              <a:rPr lang="en-US" smtClean="0"/>
              <a:t>12/7/21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A1C196-5620-8643-9D9E-5C3E6F206CD0}" type="slidenum">
              <a:rPr lang="en-US" smtClean="0"/>
              <a:t>‹#›</a:t>
            </a:fld>
            <a:endParaRPr lang="en-US"/>
          </a:p>
        </p:txBody>
      </p:sp>
    </p:spTree>
    <p:extLst>
      <p:ext uri="{BB962C8B-B14F-4D97-AF65-F5344CB8AC3E}">
        <p14:creationId xmlns:p14="http://schemas.microsoft.com/office/powerpoint/2010/main" val="3490203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kaggle.com/mirichoi0218/insuranc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A1C196-5620-8643-9D9E-5C3E6F206CD0}" type="slidenum">
              <a:rPr lang="en-US" smtClean="0"/>
              <a:t>1</a:t>
            </a:fld>
            <a:endParaRPr lang="en-US"/>
          </a:p>
        </p:txBody>
      </p:sp>
    </p:spTree>
    <p:extLst>
      <p:ext uri="{BB962C8B-B14F-4D97-AF65-F5344CB8AC3E}">
        <p14:creationId xmlns:p14="http://schemas.microsoft.com/office/powerpoint/2010/main" val="583596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United States is one of the countries that has the most expensive healthcare in the world. Many families spend their life in the borderline between the ability to afford health coverage and not qualifying for the free state Medicaid health coverage (for those whose income is below the poverty line)! For this Project we were interested to analyze the factors that contributed mostly to the final charges. After some research we found a dataset that contains variables related to this issue. This dataset is a public dataset and available via: </a:t>
            </a:r>
            <a:r>
              <a:rPr lang="en-US" sz="1200" u="sng" kern="1200" dirty="0">
                <a:solidFill>
                  <a:schemeClr val="tx1"/>
                </a:solidFill>
                <a:effectLst/>
                <a:latin typeface="+mn-lt"/>
                <a:ea typeface="+mn-ea"/>
                <a:cs typeface="+mn-cs"/>
                <a:hlinkClick r:id="rId3"/>
              </a:rPr>
              <a:t>https://www.kaggle.com/mirichoi0218/insurance</a:t>
            </a:r>
            <a:r>
              <a:rPr lang="en-US" sz="1200" kern="1200" dirty="0">
                <a:solidFill>
                  <a:schemeClr val="tx1"/>
                </a:solidFill>
                <a:effectLst/>
                <a:latin typeface="+mn-lt"/>
                <a:ea typeface="+mn-ea"/>
                <a:cs typeface="+mn-cs"/>
              </a:rPr>
              <a:t>. The file is downloaded as a csv file and is named insurance. </a:t>
            </a:r>
          </a:p>
          <a:p>
            <a:endParaRPr lang="en-US" dirty="0"/>
          </a:p>
        </p:txBody>
      </p:sp>
      <p:sp>
        <p:nvSpPr>
          <p:cNvPr id="4" name="Slide Number Placeholder 3"/>
          <p:cNvSpPr>
            <a:spLocks noGrp="1"/>
          </p:cNvSpPr>
          <p:nvPr>
            <p:ph type="sldNum" sz="quarter" idx="5"/>
          </p:nvPr>
        </p:nvSpPr>
        <p:spPr/>
        <p:txBody>
          <a:bodyPr/>
          <a:lstStyle/>
          <a:p>
            <a:fld id="{CCA1C196-5620-8643-9D9E-5C3E6F206CD0}" type="slidenum">
              <a:rPr lang="en-US" smtClean="0"/>
              <a:t>4</a:t>
            </a:fld>
            <a:endParaRPr lang="en-US"/>
          </a:p>
        </p:txBody>
      </p:sp>
    </p:spTree>
    <p:extLst>
      <p:ext uri="{BB962C8B-B14F-4D97-AF65-F5344CB8AC3E}">
        <p14:creationId xmlns:p14="http://schemas.microsoft.com/office/powerpoint/2010/main" val="3103770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order to avoid an overwhelming number of paired scatterplots we decided to use only the quantitative variables first shown in Figure 1 in the Appendix below. This image shows that the scatterplot using age and charges indicates a positive linear relationship because as the age increases the charges also tend to increase. In the same figure we can find the scatterplot of </a:t>
            </a:r>
            <a:r>
              <a:rPr lang="en-US" sz="1200" kern="1200" dirty="0" err="1">
                <a:solidFill>
                  <a:schemeClr val="tx1"/>
                </a:solidFill>
                <a:effectLst/>
                <a:latin typeface="+mn-lt"/>
                <a:ea typeface="+mn-ea"/>
                <a:cs typeface="+mn-cs"/>
              </a:rPr>
              <a:t>bmi</a:t>
            </a:r>
            <a:r>
              <a:rPr lang="en-US" sz="1200" kern="1200" dirty="0">
                <a:solidFill>
                  <a:schemeClr val="tx1"/>
                </a:solidFill>
                <a:effectLst/>
                <a:latin typeface="+mn-lt"/>
                <a:ea typeface="+mn-ea"/>
                <a:cs typeface="+mn-cs"/>
              </a:rPr>
              <a:t> and charges which indicates no clear relationship between these two variables. And the last scatterplot in this figure between children and charges indicates a negative linear relationship, as the number of children increases the charges tend to decrease.</a:t>
            </a:r>
          </a:p>
          <a:p>
            <a:endParaRPr lang="en-US" dirty="0"/>
          </a:p>
        </p:txBody>
      </p:sp>
      <p:sp>
        <p:nvSpPr>
          <p:cNvPr id="4" name="Slide Number Placeholder 3"/>
          <p:cNvSpPr>
            <a:spLocks noGrp="1"/>
          </p:cNvSpPr>
          <p:nvPr>
            <p:ph type="sldNum" sz="quarter" idx="5"/>
          </p:nvPr>
        </p:nvSpPr>
        <p:spPr/>
        <p:txBody>
          <a:bodyPr/>
          <a:lstStyle/>
          <a:p>
            <a:fld id="{CCA1C196-5620-8643-9D9E-5C3E6F206CD0}" type="slidenum">
              <a:rPr lang="en-US" smtClean="0"/>
              <a:t>6</a:t>
            </a:fld>
            <a:endParaRPr lang="en-US"/>
          </a:p>
        </p:txBody>
      </p:sp>
    </p:spTree>
    <p:extLst>
      <p:ext uri="{BB962C8B-B14F-4D97-AF65-F5344CB8AC3E}">
        <p14:creationId xmlns:p14="http://schemas.microsoft.com/office/powerpoint/2010/main" val="1546177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Next, we wanted to create a linear regression model and decided to create the first model with all the variables included which gave us an R squared of 0.7494. </a:t>
            </a:r>
          </a:p>
          <a:p>
            <a:pPr fontAlgn="base"/>
            <a:r>
              <a:rPr lang="en-US" dirty="0"/>
              <a:t>For the second model we wanted to create a model using only variables that we identified as important in exploratory data analysis: age, </a:t>
            </a:r>
            <a:r>
              <a:rPr lang="en-US" dirty="0" err="1"/>
              <a:t>bmi</a:t>
            </a:r>
            <a:r>
              <a:rPr lang="en-US" dirty="0"/>
              <a:t> and smoker. This model gave us a slightly lower adjusted R square of 0.7469. </a:t>
            </a:r>
          </a:p>
          <a:p>
            <a:pPr fontAlgn="base"/>
            <a:r>
              <a:rPr lang="en-US" dirty="0"/>
              <a:t>Next, we decided to create a third model using the same three variables like model two only with one interaction between </a:t>
            </a:r>
            <a:r>
              <a:rPr lang="en-US" dirty="0" err="1"/>
              <a:t>bmi</a:t>
            </a:r>
            <a:r>
              <a:rPr lang="en-US" dirty="0"/>
              <a:t> and smoker and this returned a higher adjusted R squared value of 0.8385.   </a:t>
            </a:r>
          </a:p>
          <a:p>
            <a:pPr fontAlgn="base"/>
            <a:r>
              <a:rPr lang="en-US" dirty="0"/>
              <a:t>Furthermore, we wanted to create a fourth model which is model for with the same variables only the interaction is now between age and smoker and this model returns an adjusted R square of 0.7472 almost equal to the first model. </a:t>
            </a:r>
          </a:p>
          <a:p>
            <a:pPr fontAlgn="base"/>
            <a:r>
              <a:rPr lang="en-US" dirty="0"/>
              <a:t>After considering each model we see that the third model is the best one so far. We continue our analysis by using the hold out method.</a:t>
            </a:r>
          </a:p>
          <a:p>
            <a:endParaRPr lang="en-US" dirty="0"/>
          </a:p>
        </p:txBody>
      </p:sp>
      <p:sp>
        <p:nvSpPr>
          <p:cNvPr id="4" name="Slide Number Placeholder 3"/>
          <p:cNvSpPr>
            <a:spLocks noGrp="1"/>
          </p:cNvSpPr>
          <p:nvPr>
            <p:ph type="sldNum" sz="quarter" idx="5"/>
          </p:nvPr>
        </p:nvSpPr>
        <p:spPr/>
        <p:txBody>
          <a:bodyPr/>
          <a:lstStyle/>
          <a:p>
            <a:fld id="{CCA1C196-5620-8643-9D9E-5C3E6F206CD0}" type="slidenum">
              <a:rPr lang="en-US" smtClean="0"/>
              <a:t>7</a:t>
            </a:fld>
            <a:endParaRPr lang="en-US"/>
          </a:p>
        </p:txBody>
      </p:sp>
    </p:spTree>
    <p:extLst>
      <p:ext uri="{BB962C8B-B14F-4D97-AF65-F5344CB8AC3E}">
        <p14:creationId xmlns:p14="http://schemas.microsoft.com/office/powerpoint/2010/main" val="6724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assess the performance of our models we used two types of resampling methods. First, we illustrate how to compare the models using hold-out. We use 80-20 hold-out in this case. We develop models using a training data set and assess the model performance using a test data set. We randomly select 80% of the observations for training and the remaining in the test set.</a:t>
            </a:r>
          </a:p>
          <a:p>
            <a:r>
              <a:rPr lang="en-US" dirty="0"/>
              <a:t>After that, we used AIC, BIC and adjusted R</a:t>
            </a:r>
            <a:r>
              <a:rPr lang="en-US" baseline="30000" dirty="0"/>
              <a:t>2  </a:t>
            </a:r>
            <a:r>
              <a:rPr lang="en-US" dirty="0"/>
              <a:t>to find the best model. After running each model AIC, BIC and adjusted R</a:t>
            </a:r>
            <a:r>
              <a:rPr lang="en-US" baseline="30000" dirty="0"/>
              <a:t>2  </a:t>
            </a:r>
            <a:r>
              <a:rPr lang="en-US" dirty="0"/>
              <a:t>we can see these results: </a:t>
            </a:r>
          </a:p>
          <a:p>
            <a:r>
              <a:rPr lang="en-US" b="1" dirty="0"/>
              <a:t>Model 1-     AIC:</a:t>
            </a:r>
            <a:r>
              <a:rPr lang="en-US" dirty="0"/>
              <a:t> 21649.65,</a:t>
            </a:r>
            <a:r>
              <a:rPr lang="en-US" b="1" dirty="0"/>
              <a:t> BIC</a:t>
            </a:r>
            <a:r>
              <a:rPr lang="en-US" dirty="0"/>
              <a:t>: 21699.4, </a:t>
            </a:r>
            <a:r>
              <a:rPr lang="en-US" b="1" dirty="0"/>
              <a:t>Adjusted R</a:t>
            </a:r>
            <a:r>
              <a:rPr lang="en-US" b="1" baseline="30000" dirty="0"/>
              <a:t>2</a:t>
            </a:r>
            <a:r>
              <a:rPr lang="en-US" baseline="30000" dirty="0"/>
              <a:t>  </a:t>
            </a:r>
            <a:r>
              <a:rPr lang="en-US" dirty="0"/>
              <a:t>: 0.7479 ;</a:t>
            </a:r>
          </a:p>
          <a:p>
            <a:r>
              <a:rPr lang="en-US" b="1" dirty="0"/>
              <a:t>Model 2-     AIC:</a:t>
            </a:r>
            <a:r>
              <a:rPr lang="en-US" dirty="0"/>
              <a:t> 21650.84</a:t>
            </a:r>
            <a:r>
              <a:rPr lang="en-US" b="1" dirty="0"/>
              <a:t>, BIC</a:t>
            </a:r>
            <a:r>
              <a:rPr lang="en-US" dirty="0"/>
              <a:t>: 21675.72, </a:t>
            </a:r>
            <a:r>
              <a:rPr lang="en-US" b="1" dirty="0"/>
              <a:t>Adjusted R</a:t>
            </a:r>
            <a:r>
              <a:rPr lang="en-US" b="1" baseline="30000" dirty="0"/>
              <a:t>2</a:t>
            </a:r>
            <a:r>
              <a:rPr lang="en-US" baseline="30000" dirty="0"/>
              <a:t>  </a:t>
            </a:r>
            <a:r>
              <a:rPr lang="en-US" dirty="0"/>
              <a:t>: 0.7464.</a:t>
            </a:r>
          </a:p>
          <a:p>
            <a:r>
              <a:rPr lang="en-US" b="1" dirty="0"/>
              <a:t>Model 3-     AIC:</a:t>
            </a:r>
            <a:r>
              <a:rPr lang="en-US" dirty="0"/>
              <a:t> 21177.29</a:t>
            </a:r>
            <a:r>
              <a:rPr lang="en-US" b="1" dirty="0"/>
              <a:t>, BIC</a:t>
            </a:r>
            <a:r>
              <a:rPr lang="en-US" dirty="0"/>
              <a:t>: 21207.14, </a:t>
            </a:r>
            <a:r>
              <a:rPr lang="en-US" b="1" dirty="0"/>
              <a:t>Adjusted R</a:t>
            </a:r>
            <a:r>
              <a:rPr lang="en-US" b="1" baseline="30000" dirty="0"/>
              <a:t>2</a:t>
            </a:r>
            <a:r>
              <a:rPr lang="en-US" baseline="30000" dirty="0"/>
              <a:t>  </a:t>
            </a:r>
            <a:r>
              <a:rPr lang="en-US" dirty="0"/>
              <a:t>: 0.8373;</a:t>
            </a:r>
          </a:p>
          <a:p>
            <a:r>
              <a:rPr lang="en-US" b="1" dirty="0"/>
              <a:t>Model 4-     AIC:</a:t>
            </a:r>
            <a:r>
              <a:rPr lang="en-US" dirty="0"/>
              <a:t> 21647.09</a:t>
            </a:r>
            <a:r>
              <a:rPr lang="en-US" b="1" dirty="0"/>
              <a:t>, BIC</a:t>
            </a:r>
            <a:r>
              <a:rPr lang="en-US" dirty="0"/>
              <a:t>: 21676.94, </a:t>
            </a:r>
            <a:r>
              <a:rPr lang="en-US" b="1" dirty="0"/>
              <a:t>Adjusted R</a:t>
            </a:r>
            <a:r>
              <a:rPr lang="en-US" b="1" baseline="30000" dirty="0"/>
              <a:t>2</a:t>
            </a:r>
            <a:r>
              <a:rPr lang="en-US" baseline="30000" dirty="0"/>
              <a:t>  </a:t>
            </a:r>
            <a:r>
              <a:rPr lang="en-US" dirty="0"/>
              <a:t>: 0.7475;</a:t>
            </a:r>
          </a:p>
          <a:p>
            <a:r>
              <a:rPr lang="en-US" dirty="0"/>
              <a:t>From the result above, we can conclude that the model with the lowest AIC, BIC and Adjusted R</a:t>
            </a:r>
            <a:r>
              <a:rPr lang="en-US" baseline="30000" dirty="0"/>
              <a:t>2</a:t>
            </a:r>
            <a:r>
              <a:rPr lang="en-US" dirty="0"/>
              <a:t> is: Model 3</a:t>
            </a:r>
            <a:r>
              <a:rPr lang="en-US" b="1" dirty="0"/>
              <a:t>. </a:t>
            </a:r>
            <a:r>
              <a:rPr lang="en-US" dirty="0"/>
              <a:t>This model does a better job than the other models at predicting the test data.</a:t>
            </a:r>
          </a:p>
          <a:p>
            <a:endParaRPr lang="en-US" dirty="0"/>
          </a:p>
        </p:txBody>
      </p:sp>
      <p:sp>
        <p:nvSpPr>
          <p:cNvPr id="4" name="Slide Number Placeholder 3"/>
          <p:cNvSpPr>
            <a:spLocks noGrp="1"/>
          </p:cNvSpPr>
          <p:nvPr>
            <p:ph type="sldNum" sz="quarter" idx="5"/>
          </p:nvPr>
        </p:nvSpPr>
        <p:spPr/>
        <p:txBody>
          <a:bodyPr/>
          <a:lstStyle/>
          <a:p>
            <a:fld id="{CCA1C196-5620-8643-9D9E-5C3E6F206CD0}" type="slidenum">
              <a:rPr lang="en-US" smtClean="0"/>
              <a:t>8</a:t>
            </a:fld>
            <a:endParaRPr lang="en-US"/>
          </a:p>
        </p:txBody>
      </p:sp>
    </p:spTree>
    <p:extLst>
      <p:ext uri="{BB962C8B-B14F-4D97-AF65-F5344CB8AC3E}">
        <p14:creationId xmlns:p14="http://schemas.microsoft.com/office/powerpoint/2010/main" val="2298749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illustrate how to compare the models using cross-validation. We used 5-fold cross validation along with MSE (Mean Squared Error) and RMSE (Root Mean Squared Error).</a:t>
            </a:r>
          </a:p>
          <a:p>
            <a:r>
              <a:rPr lang="en-US" dirty="0"/>
              <a:t>We run MSE and RMSE for each model from 1 to 4. And we wanted to compare which model is better in terms of reflecting performance when dealing with large error values. Therefore, we decided to include RMSE in our analysis along with MSE. Again, Cross Validation confirms that the best model is Model 3 with the lowest MSE and RMSE.  </a:t>
            </a:r>
          </a:p>
          <a:p>
            <a:r>
              <a:rPr lang="en-US" b="1" dirty="0"/>
              <a:t>Model 1-     MSE:</a:t>
            </a:r>
            <a:r>
              <a:rPr lang="en-US" dirty="0"/>
              <a:t> 37154801.67 ;</a:t>
            </a:r>
            <a:r>
              <a:rPr lang="en-US" b="1" dirty="0"/>
              <a:t> RMSE</a:t>
            </a:r>
            <a:r>
              <a:rPr lang="en-US" dirty="0"/>
              <a:t>: 6095.47</a:t>
            </a:r>
          </a:p>
          <a:p>
            <a:r>
              <a:rPr lang="en-US" b="1" dirty="0"/>
              <a:t>Model 2-     MSE:</a:t>
            </a:r>
            <a:r>
              <a:rPr lang="en-US" dirty="0"/>
              <a:t> 37450507.38</a:t>
            </a:r>
            <a:r>
              <a:rPr lang="en-US" b="1" dirty="0"/>
              <a:t> ; RMSE</a:t>
            </a:r>
            <a:r>
              <a:rPr lang="en-US" dirty="0"/>
              <a:t>: 6119.68</a:t>
            </a:r>
          </a:p>
          <a:p>
            <a:r>
              <a:rPr lang="en-US" b="1" dirty="0"/>
              <a:t>Model 3-     MSE:</a:t>
            </a:r>
            <a:r>
              <a:rPr lang="en-US" dirty="0"/>
              <a:t> 24333022.64 </a:t>
            </a:r>
            <a:r>
              <a:rPr lang="en-US" b="1" dirty="0"/>
              <a:t>; RMSE</a:t>
            </a:r>
            <a:r>
              <a:rPr lang="en-US" dirty="0"/>
              <a:t>: 4932.85</a:t>
            </a:r>
          </a:p>
          <a:p>
            <a:r>
              <a:rPr lang="en-US" b="1" dirty="0"/>
              <a:t>Model 4-     MSE:</a:t>
            </a:r>
            <a:r>
              <a:rPr lang="en-US" dirty="0"/>
              <a:t> 37447756.43 </a:t>
            </a:r>
            <a:r>
              <a:rPr lang="en-US" b="1" dirty="0"/>
              <a:t>; RMSE</a:t>
            </a:r>
            <a:r>
              <a:rPr lang="en-US" dirty="0"/>
              <a:t>: 6119.46</a:t>
            </a:r>
          </a:p>
          <a:p>
            <a:endParaRPr lang="en-US" dirty="0"/>
          </a:p>
        </p:txBody>
      </p:sp>
      <p:sp>
        <p:nvSpPr>
          <p:cNvPr id="4" name="Slide Number Placeholder 3"/>
          <p:cNvSpPr>
            <a:spLocks noGrp="1"/>
          </p:cNvSpPr>
          <p:nvPr>
            <p:ph type="sldNum" sz="quarter" idx="5"/>
          </p:nvPr>
        </p:nvSpPr>
        <p:spPr/>
        <p:txBody>
          <a:bodyPr/>
          <a:lstStyle/>
          <a:p>
            <a:fld id="{CCA1C196-5620-8643-9D9E-5C3E6F206CD0}" type="slidenum">
              <a:rPr lang="en-US" smtClean="0"/>
              <a:t>9</a:t>
            </a:fld>
            <a:endParaRPr lang="en-US"/>
          </a:p>
        </p:txBody>
      </p:sp>
    </p:spTree>
    <p:extLst>
      <p:ext uri="{BB962C8B-B14F-4D97-AF65-F5344CB8AC3E}">
        <p14:creationId xmlns:p14="http://schemas.microsoft.com/office/powerpoint/2010/main" val="30233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the three remaining categorical variables we decided to use boxplots to analyze them. Figure 2 shows the boxplots, and we can confirm that sex and region have little impact on charges while smoker variable has a very large effect. Referring to figure 2, we see that the median charges for a smoker with level “yes” is much higher than the median of charges for a nonsmoker. Consequently, smoker variable also has higher upper and lower quartiles as well as a much higher upper and lower whisker. For sex variable we can notice that although the median is the same for both males and females, we see that the males have a higher upper quartile and higher upper whisker. This suggests that males who are charged above the median tend to be charged a higher rate than females who are charged above median. Next, for the region variables although the mean seems almost equal for all the boxplots, we notice that the southeast and northeast have higher upper quartiles and also higher upper whiskers. This indicates that the regions of northeast and southeast charges that fall above the median tend to be higher than the charges above the median in northwest and southwest. After assessing both boxplots and scatterplots we conclude that age, </a:t>
            </a:r>
            <a:r>
              <a:rPr lang="en-US" sz="1200" kern="1200" dirty="0" err="1">
                <a:solidFill>
                  <a:schemeClr val="tx1"/>
                </a:solidFill>
                <a:effectLst/>
                <a:latin typeface="+mn-lt"/>
                <a:ea typeface="+mn-ea"/>
                <a:cs typeface="+mn-cs"/>
              </a:rPr>
              <a:t>bmi</a:t>
            </a:r>
            <a:r>
              <a:rPr lang="en-US" sz="1200" kern="1200" dirty="0">
                <a:solidFill>
                  <a:schemeClr val="tx1"/>
                </a:solidFill>
                <a:effectLst/>
                <a:latin typeface="+mn-lt"/>
                <a:ea typeface="+mn-ea"/>
                <a:cs typeface="+mn-cs"/>
              </a:rPr>
              <a:t> and smoker variables have a larger impact on charges than children, sex, and region.</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CCA1C196-5620-8643-9D9E-5C3E6F206CD0}" type="slidenum">
              <a:rPr lang="en-US" smtClean="0"/>
              <a:t>10</a:t>
            </a:fld>
            <a:endParaRPr lang="en-US"/>
          </a:p>
        </p:txBody>
      </p:sp>
    </p:spTree>
    <p:extLst>
      <p:ext uri="{BB962C8B-B14F-4D97-AF65-F5344CB8AC3E}">
        <p14:creationId xmlns:p14="http://schemas.microsoft.com/office/powerpoint/2010/main" val="123296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First, we will start with </a:t>
            </a:r>
            <a:r>
              <a:rPr lang="en-US" sz="1200" kern="1200" dirty="0" err="1">
                <a:solidFill>
                  <a:schemeClr val="tx1"/>
                </a:solidFill>
                <a:effectLst/>
                <a:latin typeface="+mn-lt"/>
                <a:ea typeface="+mn-ea"/>
                <a:cs typeface="+mn-cs"/>
              </a:rPr>
              <a:t>cv.tree</a:t>
            </a:r>
            <a:r>
              <a:rPr lang="en-US" sz="1200" kern="1200" dirty="0">
                <a:solidFill>
                  <a:schemeClr val="tx1"/>
                </a:solidFill>
                <a:effectLst/>
                <a:latin typeface="+mn-lt"/>
                <a:ea typeface="+mn-ea"/>
                <a:cs typeface="+mn-cs"/>
              </a:rPr>
              <a:t> function to perform 10-fold cross validation to find the best subtree. After running the tree function and running the summary function after it we see not all the predictors are used from the original data set, the only variables that are used in the tree construction are: smoker, age and </a:t>
            </a:r>
            <a:r>
              <a:rPr lang="en-US" sz="1200" kern="1200" dirty="0" err="1">
                <a:solidFill>
                  <a:schemeClr val="tx1"/>
                </a:solidFill>
                <a:effectLst/>
                <a:latin typeface="+mn-lt"/>
                <a:ea typeface="+mn-ea"/>
                <a:cs typeface="+mn-cs"/>
              </a:rPr>
              <a:t>bmi</a:t>
            </a:r>
            <a:r>
              <a:rPr lang="en-US" sz="1200" kern="1200" dirty="0">
                <a:solidFill>
                  <a:schemeClr val="tx1"/>
                </a:solidFill>
                <a:effectLst/>
                <a:latin typeface="+mn-lt"/>
                <a:ea typeface="+mn-ea"/>
                <a:cs typeface="+mn-cs"/>
              </a:rPr>
              <a:t>. Moreover, we can see that the number of terminal nodes is 6, and the mean of squared regression tree is 5265.331. The tree in figure 3 shows that for a non-smoker who is less than 44.5 years old charges are 5319 while for nonsmokers above 44.5 years old charges are 12510. Next for a smoker whose </a:t>
            </a:r>
            <a:r>
              <a:rPr lang="en-US" sz="1200" kern="1200" dirty="0" err="1">
                <a:solidFill>
                  <a:schemeClr val="tx1"/>
                </a:solidFill>
                <a:effectLst/>
                <a:latin typeface="+mn-lt"/>
                <a:ea typeface="+mn-ea"/>
                <a:cs typeface="+mn-cs"/>
              </a:rPr>
              <a:t>bmi</a:t>
            </a:r>
            <a:r>
              <a:rPr lang="en-US" sz="1200" kern="1200" dirty="0">
                <a:solidFill>
                  <a:schemeClr val="tx1"/>
                </a:solidFill>
                <a:effectLst/>
                <a:latin typeface="+mn-lt"/>
                <a:ea typeface="+mn-ea"/>
                <a:cs typeface="+mn-cs"/>
              </a:rPr>
              <a:t> is less than 30.1 and that are younger than 39.5 charges are 18030 and those who are older than 39.5 get charged 25680. Furthermore, smokers who have a </a:t>
            </a:r>
            <a:r>
              <a:rPr lang="en-US" sz="1200" kern="1200" dirty="0" err="1">
                <a:solidFill>
                  <a:schemeClr val="tx1"/>
                </a:solidFill>
                <a:effectLst/>
                <a:latin typeface="+mn-lt"/>
                <a:ea typeface="+mn-ea"/>
                <a:cs typeface="+mn-cs"/>
              </a:rPr>
              <a:t>bmi</a:t>
            </a:r>
            <a:r>
              <a:rPr lang="en-US" sz="1200" kern="1200" dirty="0">
                <a:solidFill>
                  <a:schemeClr val="tx1"/>
                </a:solidFill>
                <a:effectLst/>
                <a:latin typeface="+mn-lt"/>
                <a:ea typeface="+mn-ea"/>
                <a:cs typeface="+mn-cs"/>
              </a:rPr>
              <a:t> higher than 30.1 and are older than younger than 41.5 charges are 36420 and for those who are older than 41.5 charges are 46350.</a:t>
            </a:r>
          </a:p>
          <a:p>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CCA1C196-5620-8643-9D9E-5C3E6F206CD0}" type="slidenum">
              <a:rPr lang="en-US" smtClean="0"/>
              <a:t>11</a:t>
            </a:fld>
            <a:endParaRPr lang="en-US"/>
          </a:p>
        </p:txBody>
      </p:sp>
    </p:spTree>
    <p:extLst>
      <p:ext uri="{BB962C8B-B14F-4D97-AF65-F5344CB8AC3E}">
        <p14:creationId xmlns:p14="http://schemas.microsoft.com/office/powerpoint/2010/main" val="2458985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next step is using the Random Forest, where we will use only three predictors </a:t>
            </a:r>
            <a:r>
              <a:rPr lang="en-US" sz="1200" kern="1200" dirty="0" err="1">
                <a:solidFill>
                  <a:schemeClr val="tx1"/>
                </a:solidFill>
                <a:effectLst/>
                <a:latin typeface="+mn-lt"/>
                <a:ea typeface="+mn-ea"/>
                <a:cs typeface="+mn-cs"/>
              </a:rPr>
              <a:t>mtry</a:t>
            </a:r>
            <a:r>
              <a:rPr lang="en-US" sz="1200" kern="1200" dirty="0">
                <a:solidFill>
                  <a:schemeClr val="tx1"/>
                </a:solidFill>
                <a:effectLst/>
                <a:latin typeface="+mn-lt"/>
                <a:ea typeface="+mn-ea"/>
                <a:cs typeface="+mn-cs"/>
              </a:rPr>
              <a:t>=3, and the importance=TRUE which indicates that the importance of predictors is assessed. The RMSE of random forest is: 4983.785, and each variable is ranked by importance. This value has improved if we consider the bagging method. However, we must remember that while bagging uses all predictors to calculate the RMSE Random Forest uses the square root of predictors which in our case is √6 = 2.45 or 3 random predictors at each split. The generated tree type is regression and there are 500 trees generated. Figure 4 shows that smoker has the highest importance with 160.997, and sex has lowest importance variable with -0.904632. This confirms our earlier assessment of important predictor variables in the pairwise scatterplots where we identified smoker as a variable with a strong effect in the response variable. </a:t>
            </a:r>
          </a:p>
          <a:p>
            <a:endParaRPr lang="en-US" dirty="0"/>
          </a:p>
        </p:txBody>
      </p:sp>
      <p:sp>
        <p:nvSpPr>
          <p:cNvPr id="4" name="Slide Number Placeholder 3"/>
          <p:cNvSpPr>
            <a:spLocks noGrp="1"/>
          </p:cNvSpPr>
          <p:nvPr>
            <p:ph type="sldNum" sz="quarter" idx="5"/>
          </p:nvPr>
        </p:nvSpPr>
        <p:spPr/>
        <p:txBody>
          <a:bodyPr/>
          <a:lstStyle/>
          <a:p>
            <a:fld id="{CCA1C196-5620-8643-9D9E-5C3E6F206CD0}" type="slidenum">
              <a:rPr lang="en-US" smtClean="0"/>
              <a:t>13</a:t>
            </a:fld>
            <a:endParaRPr lang="en-US"/>
          </a:p>
        </p:txBody>
      </p:sp>
    </p:spTree>
    <p:extLst>
      <p:ext uri="{BB962C8B-B14F-4D97-AF65-F5344CB8AC3E}">
        <p14:creationId xmlns:p14="http://schemas.microsoft.com/office/powerpoint/2010/main" val="3235299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12/6/21</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011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12/6/21</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25919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12/6/21</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62440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12/6/21</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99346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12/6/21</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7213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12/6/21</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4030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12/6/21</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196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12/6/21</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0608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12/6/21</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751256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12/6/21</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2170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12/6/21</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7178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12/6/21</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1542267135"/>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mirichoi0218/insuran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gital numbers and charts">
            <a:extLst>
              <a:ext uri="{FF2B5EF4-FFF2-40B4-BE49-F238E27FC236}">
                <a16:creationId xmlns:a16="http://schemas.microsoft.com/office/drawing/2014/main" id="{E9F328C8-A97E-4A26-A8CA-C9ADB364B629}"/>
              </a:ext>
            </a:extLst>
          </p:cNvPr>
          <p:cNvPicPr>
            <a:picLocks noChangeAspect="1"/>
          </p:cNvPicPr>
          <p:nvPr/>
        </p:nvPicPr>
        <p:blipFill rotWithShape="1">
          <a:blip r:embed="rId3">
            <a:alphaModFix amt="50000"/>
          </a:blip>
          <a:srcRect l="4444" r="1" b="1"/>
          <a:stretch/>
        </p:blipFill>
        <p:spPr>
          <a:xfrm>
            <a:off x="-538" y="10"/>
            <a:ext cx="12191980" cy="6857990"/>
          </a:xfrm>
          <a:prstGeom prst="rect">
            <a:avLst/>
          </a:prstGeom>
        </p:spPr>
      </p:pic>
      <p:sp>
        <p:nvSpPr>
          <p:cNvPr id="2" name="Title 1">
            <a:extLst>
              <a:ext uri="{FF2B5EF4-FFF2-40B4-BE49-F238E27FC236}">
                <a16:creationId xmlns:a16="http://schemas.microsoft.com/office/drawing/2014/main" id="{A0BD8A86-1E29-4C4D-918C-97210EED3A08}"/>
              </a:ext>
            </a:extLst>
          </p:cNvPr>
          <p:cNvSpPr>
            <a:spLocks noGrp="1"/>
          </p:cNvSpPr>
          <p:nvPr>
            <p:ph type="ctrTitle"/>
          </p:nvPr>
        </p:nvSpPr>
        <p:spPr>
          <a:xfrm>
            <a:off x="2238258" y="1424473"/>
            <a:ext cx="7714388" cy="2850146"/>
          </a:xfrm>
        </p:spPr>
        <p:txBody>
          <a:bodyPr>
            <a:normAutofit fontScale="90000"/>
          </a:bodyPr>
          <a:lstStyle/>
          <a:p>
            <a:pPr algn="ctr"/>
            <a:r>
              <a:rPr lang="en-US" sz="11500" dirty="0"/>
              <a:t>SIGNIFICANT</a:t>
            </a:r>
          </a:p>
        </p:txBody>
      </p:sp>
      <p:sp>
        <p:nvSpPr>
          <p:cNvPr id="3" name="Subtitle 2">
            <a:extLst>
              <a:ext uri="{FF2B5EF4-FFF2-40B4-BE49-F238E27FC236}">
                <a16:creationId xmlns:a16="http://schemas.microsoft.com/office/drawing/2014/main" id="{9B774082-FF56-3A4A-A08E-7E42DCAC4407}"/>
              </a:ext>
            </a:extLst>
          </p:cNvPr>
          <p:cNvSpPr>
            <a:spLocks noGrp="1"/>
          </p:cNvSpPr>
          <p:nvPr>
            <p:ph type="subTitle" idx="1"/>
          </p:nvPr>
        </p:nvSpPr>
        <p:spPr>
          <a:xfrm>
            <a:off x="594360" y="5175373"/>
            <a:ext cx="10607040" cy="1085849"/>
          </a:xfrm>
        </p:spPr>
        <p:txBody>
          <a:bodyPr>
            <a:normAutofit/>
          </a:bodyPr>
          <a:lstStyle/>
          <a:p>
            <a:r>
              <a:rPr lang="en-US" sz="2800" dirty="0"/>
              <a:t>Greg Martin Teo, Saranda Sopa Azemi, Pajtesa Rexhepi, Yael Saposh </a:t>
            </a:r>
          </a:p>
        </p:txBody>
      </p:sp>
      <p:cxnSp>
        <p:nvCxnSpPr>
          <p:cNvPr id="11" name="Straight Connector 10">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7BBC585-8973-F148-A530-65A62796378A}"/>
              </a:ext>
            </a:extLst>
          </p:cNvPr>
          <p:cNvSpPr txBox="1"/>
          <p:nvPr/>
        </p:nvSpPr>
        <p:spPr>
          <a:xfrm>
            <a:off x="2699731" y="1132085"/>
            <a:ext cx="6791442" cy="584775"/>
          </a:xfrm>
          <a:prstGeom prst="rect">
            <a:avLst/>
          </a:prstGeom>
          <a:noFill/>
        </p:spPr>
        <p:txBody>
          <a:bodyPr wrap="square" rtlCol="0">
            <a:spAutoFit/>
          </a:bodyPr>
          <a:lstStyle/>
          <a:p>
            <a:r>
              <a:rPr lang="en-US" sz="3200" b="1" dirty="0">
                <a:latin typeface="+mj-lt"/>
              </a:rPr>
              <a:t>CIS 9660:</a:t>
            </a:r>
            <a:r>
              <a:rPr lang="en-US" sz="3200" dirty="0">
                <a:latin typeface="+mj-lt"/>
              </a:rPr>
              <a:t> Data Mining for Business Analytics </a:t>
            </a:r>
          </a:p>
        </p:txBody>
      </p:sp>
    </p:spTree>
    <p:extLst>
      <p:ext uri="{BB962C8B-B14F-4D97-AF65-F5344CB8AC3E}">
        <p14:creationId xmlns:p14="http://schemas.microsoft.com/office/powerpoint/2010/main" val="368591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ox and whisker chart&#10;&#10;Description automatically generated">
            <a:extLst>
              <a:ext uri="{FF2B5EF4-FFF2-40B4-BE49-F238E27FC236}">
                <a16:creationId xmlns:a16="http://schemas.microsoft.com/office/drawing/2014/main" id="{2C225216-9375-C941-A0D1-FEDC5C671D0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80009" y="448293"/>
            <a:ext cx="8930246" cy="5961414"/>
          </a:xfrm>
          <a:prstGeom prst="rect">
            <a:avLst/>
          </a:prstGeom>
          <a:ln w="28575">
            <a:solidFill>
              <a:schemeClr val="accent1"/>
            </a:solidFill>
          </a:ln>
        </p:spPr>
      </p:pic>
      <p:sp>
        <p:nvSpPr>
          <p:cNvPr id="5" name="Rectangle 4">
            <a:extLst>
              <a:ext uri="{FF2B5EF4-FFF2-40B4-BE49-F238E27FC236}">
                <a16:creationId xmlns:a16="http://schemas.microsoft.com/office/drawing/2014/main" id="{9B7F2431-CDB2-1B4A-9D56-41EA88B0A934}"/>
              </a:ext>
            </a:extLst>
          </p:cNvPr>
          <p:cNvSpPr/>
          <p:nvPr/>
        </p:nvSpPr>
        <p:spPr>
          <a:xfrm>
            <a:off x="9579430" y="804552"/>
            <a:ext cx="2838202" cy="1894558"/>
          </a:xfrm>
          <a:prstGeom prst="rect">
            <a:avLst/>
          </a:prstGeom>
        </p:spPr>
        <p:txBody>
          <a:bodyPr wrap="square">
            <a:spAutoFit/>
          </a:bodyPr>
          <a:lstStyle/>
          <a:p>
            <a:pPr>
              <a:lnSpc>
                <a:spcPct val="107000"/>
              </a:lnSpc>
              <a:spcAft>
                <a:spcPts val="800"/>
              </a:spcAft>
            </a:pPr>
            <a:r>
              <a:rPr lang="en-US" sz="2800" b="1" dirty="0">
                <a:latin typeface="+mj-lt"/>
                <a:ea typeface="Calibri" panose="020F0502020204030204" pitchFamily="34" charset="0"/>
                <a:cs typeface="Calibri" panose="020F0502020204030204" pitchFamily="34" charset="0"/>
              </a:rPr>
              <a:t>Box plot for three categorical variables: sex, smoker, and region</a:t>
            </a:r>
            <a:endParaRPr lang="en-US" sz="2800" b="1" dirty="0">
              <a:latin typeface="+mj-lt"/>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D856B1FD-2F68-4C4E-ADF2-628113233D84}"/>
              </a:ext>
            </a:extLst>
          </p:cNvPr>
          <p:cNvSpPr/>
          <p:nvPr/>
        </p:nvSpPr>
        <p:spPr>
          <a:xfrm>
            <a:off x="201880" y="308757"/>
            <a:ext cx="9286504" cy="6341425"/>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923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2B6DB65B-0171-084A-AA23-5776F0D8A141}"/>
              </a:ext>
            </a:extLst>
          </p:cNvPr>
          <p:cNvPicPr/>
          <p:nvPr/>
        </p:nvPicPr>
        <p:blipFill>
          <a:blip r:embed="rId3">
            <a:extLst>
              <a:ext uri="{28A0092B-C50C-407E-A947-70E740481C1C}">
                <a14:useLocalDpi xmlns:a14="http://schemas.microsoft.com/office/drawing/2010/main" val="0"/>
              </a:ext>
            </a:extLst>
          </a:blip>
          <a:stretch>
            <a:fillRect/>
          </a:stretch>
        </p:blipFill>
        <p:spPr>
          <a:xfrm>
            <a:off x="2826326" y="475013"/>
            <a:ext cx="8811491" cy="5890161"/>
          </a:xfrm>
          <a:prstGeom prst="rect">
            <a:avLst/>
          </a:prstGeom>
          <a:ln w="19050">
            <a:solidFill>
              <a:schemeClr val="accent1"/>
            </a:solidFill>
          </a:ln>
        </p:spPr>
      </p:pic>
      <p:sp>
        <p:nvSpPr>
          <p:cNvPr id="5" name="Rectangle 4">
            <a:extLst>
              <a:ext uri="{FF2B5EF4-FFF2-40B4-BE49-F238E27FC236}">
                <a16:creationId xmlns:a16="http://schemas.microsoft.com/office/drawing/2014/main" id="{6E7DAF2E-D5CE-1246-8AAC-70517DFA0831}"/>
              </a:ext>
            </a:extLst>
          </p:cNvPr>
          <p:cNvSpPr/>
          <p:nvPr/>
        </p:nvSpPr>
        <p:spPr>
          <a:xfrm>
            <a:off x="-12080" y="1055440"/>
            <a:ext cx="2599373" cy="571375"/>
          </a:xfrm>
          <a:prstGeom prst="rect">
            <a:avLst/>
          </a:prstGeom>
        </p:spPr>
        <p:txBody>
          <a:bodyPr wrap="square">
            <a:spAutoFit/>
          </a:bodyPr>
          <a:lstStyle/>
          <a:p>
            <a:pPr>
              <a:lnSpc>
                <a:spcPct val="107000"/>
              </a:lnSpc>
              <a:spcAft>
                <a:spcPts val="800"/>
              </a:spcAft>
            </a:pPr>
            <a:r>
              <a:rPr lang="en-US" sz="3200" b="1" dirty="0">
                <a:latin typeface="+mj-lt"/>
                <a:ea typeface="Calibri" panose="020F0502020204030204" pitchFamily="34" charset="0"/>
                <a:cs typeface="Calibri" panose="020F0502020204030204" pitchFamily="34" charset="0"/>
              </a:rPr>
              <a:t>Regression Tree</a:t>
            </a:r>
            <a:endParaRPr lang="en-US" sz="3200" b="1" dirty="0">
              <a:latin typeface="+mj-lt"/>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32483A97-88FC-E24F-BF31-17D7F7A7FD4D}"/>
              </a:ext>
            </a:extLst>
          </p:cNvPr>
          <p:cNvSpPr/>
          <p:nvPr/>
        </p:nvSpPr>
        <p:spPr>
          <a:xfrm>
            <a:off x="2590346" y="258287"/>
            <a:ext cx="9286504" cy="6341425"/>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2022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BE791-3D47-6A40-98E5-641805E427A7}"/>
              </a:ext>
            </a:extLst>
          </p:cNvPr>
          <p:cNvSpPr>
            <a:spLocks noGrp="1"/>
          </p:cNvSpPr>
          <p:nvPr>
            <p:ph type="title"/>
          </p:nvPr>
        </p:nvSpPr>
        <p:spPr/>
        <p:txBody>
          <a:bodyPr/>
          <a:lstStyle/>
          <a:p>
            <a:r>
              <a:rPr lang="en-US" dirty="0"/>
              <a:t>bagging</a:t>
            </a:r>
          </a:p>
        </p:txBody>
      </p:sp>
      <p:sp>
        <p:nvSpPr>
          <p:cNvPr id="3" name="Content Placeholder 2">
            <a:extLst>
              <a:ext uri="{FF2B5EF4-FFF2-40B4-BE49-F238E27FC236}">
                <a16:creationId xmlns:a16="http://schemas.microsoft.com/office/drawing/2014/main" id="{A36600C5-A2BF-AA42-AC0B-453DD0CDE3DC}"/>
              </a:ext>
            </a:extLst>
          </p:cNvPr>
          <p:cNvSpPr>
            <a:spLocks noGrp="1"/>
          </p:cNvSpPr>
          <p:nvPr>
            <p:ph idx="1"/>
          </p:nvPr>
        </p:nvSpPr>
        <p:spPr/>
        <p:txBody>
          <a:bodyPr/>
          <a:lstStyle/>
          <a:p>
            <a:r>
              <a:rPr lang="en-US" dirty="0"/>
              <a:t>Next, we used Bagging, which is variation of Random Forest that uses all predictors. Where we get the Mean of squared residuals: 20061469 with 85.74 % of the variation explained by the bagged regression tree. </a:t>
            </a:r>
          </a:p>
          <a:p>
            <a:r>
              <a:rPr lang="en-US" dirty="0"/>
              <a:t>After, we evaluated the performance of bagging by fitting it to the testing dataset (“insurance [-train]”) and then we calculated RMSE which is 5122.742. Going back to the first linear regression model that we created earlier which had an RMSE of 6095.47 we see that bagging has actually lowered the RMSE significantly. Therefore, we can claim that the predictive performance of the tree has improved substantially.  </a:t>
            </a:r>
          </a:p>
          <a:p>
            <a:endParaRPr lang="en-US" dirty="0"/>
          </a:p>
        </p:txBody>
      </p:sp>
    </p:spTree>
    <p:extLst>
      <p:ext uri="{BB962C8B-B14F-4D97-AF65-F5344CB8AC3E}">
        <p14:creationId xmlns:p14="http://schemas.microsoft.com/office/powerpoint/2010/main" val="3981557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725BE3-7FC0-204A-931D-E2FB802D3C97}"/>
              </a:ext>
            </a:extLst>
          </p:cNvPr>
          <p:cNvSpPr/>
          <p:nvPr/>
        </p:nvSpPr>
        <p:spPr>
          <a:xfrm>
            <a:off x="9513660" y="711056"/>
            <a:ext cx="2703689" cy="631198"/>
          </a:xfrm>
          <a:prstGeom prst="rect">
            <a:avLst/>
          </a:prstGeom>
        </p:spPr>
        <p:txBody>
          <a:bodyPr wrap="none">
            <a:spAutoFit/>
          </a:bodyPr>
          <a:lstStyle/>
          <a:p>
            <a:pPr>
              <a:lnSpc>
                <a:spcPct val="107000"/>
              </a:lnSpc>
              <a:spcAft>
                <a:spcPts val="800"/>
              </a:spcAft>
            </a:pPr>
            <a:r>
              <a:rPr lang="en-US" sz="3600" b="1" dirty="0">
                <a:latin typeface="+mj-lt"/>
                <a:ea typeface="Calibri" panose="020F0502020204030204" pitchFamily="34" charset="0"/>
                <a:cs typeface="Calibri" panose="020F0502020204030204" pitchFamily="34" charset="0"/>
              </a:rPr>
              <a:t>Random Forest</a:t>
            </a:r>
            <a:endParaRPr lang="en-US" sz="3600" b="1" dirty="0">
              <a:latin typeface="+mj-lt"/>
              <a:ea typeface="Calibri" panose="020F0502020204030204" pitchFamily="34" charset="0"/>
              <a:cs typeface="Times New Roman" panose="02020603050405020304" pitchFamily="18" charset="0"/>
            </a:endParaRPr>
          </a:p>
        </p:txBody>
      </p:sp>
      <p:grpSp>
        <p:nvGrpSpPr>
          <p:cNvPr id="7" name="Group 6">
            <a:extLst>
              <a:ext uri="{FF2B5EF4-FFF2-40B4-BE49-F238E27FC236}">
                <a16:creationId xmlns:a16="http://schemas.microsoft.com/office/drawing/2014/main" id="{BB388463-C71C-234C-B802-5AB080A6E70A}"/>
              </a:ext>
            </a:extLst>
          </p:cNvPr>
          <p:cNvGrpSpPr/>
          <p:nvPr/>
        </p:nvGrpSpPr>
        <p:grpSpPr>
          <a:xfrm>
            <a:off x="227156" y="258287"/>
            <a:ext cx="9286504" cy="6341425"/>
            <a:chOff x="227156" y="258287"/>
            <a:chExt cx="9286504" cy="6341425"/>
          </a:xfrm>
        </p:grpSpPr>
        <p:pic>
          <p:nvPicPr>
            <p:cNvPr id="4" name="Picture 3" descr="Chart&#10;&#10;Description automatically generated with low confidence">
              <a:extLst>
                <a:ext uri="{FF2B5EF4-FFF2-40B4-BE49-F238E27FC236}">
                  <a16:creationId xmlns:a16="http://schemas.microsoft.com/office/drawing/2014/main" id="{002AEA15-5B8D-9443-817D-E33CFE6ECED4}"/>
                </a:ext>
              </a:extLst>
            </p:cNvPr>
            <p:cNvPicPr/>
            <p:nvPr/>
          </p:nvPicPr>
          <p:blipFill>
            <a:blip r:embed="rId3">
              <a:extLst>
                <a:ext uri="{28A0092B-C50C-407E-A947-70E740481C1C}">
                  <a14:useLocalDpi xmlns:a14="http://schemas.microsoft.com/office/drawing/2010/main" val="0"/>
                </a:ext>
              </a:extLst>
            </a:blip>
            <a:stretch>
              <a:fillRect/>
            </a:stretch>
          </p:blipFill>
          <p:spPr>
            <a:xfrm>
              <a:off x="446826" y="448293"/>
              <a:ext cx="8839678" cy="5964382"/>
            </a:xfrm>
            <a:prstGeom prst="rect">
              <a:avLst/>
            </a:prstGeom>
            <a:ln w="19050">
              <a:solidFill>
                <a:schemeClr val="accent1"/>
              </a:solidFill>
            </a:ln>
          </p:spPr>
        </p:pic>
        <p:sp>
          <p:nvSpPr>
            <p:cNvPr id="6" name="Rectangle 5">
              <a:extLst>
                <a:ext uri="{FF2B5EF4-FFF2-40B4-BE49-F238E27FC236}">
                  <a16:creationId xmlns:a16="http://schemas.microsoft.com/office/drawing/2014/main" id="{C0BC70D6-F975-C040-B69D-0C3DECD9CC3C}"/>
                </a:ext>
              </a:extLst>
            </p:cNvPr>
            <p:cNvSpPr/>
            <p:nvPr/>
          </p:nvSpPr>
          <p:spPr>
            <a:xfrm>
              <a:off x="227156" y="258287"/>
              <a:ext cx="9286504" cy="6341425"/>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105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BFB9-BA43-6B4D-8A11-94C0EDDAFBBD}"/>
              </a:ext>
            </a:extLst>
          </p:cNvPr>
          <p:cNvSpPr>
            <a:spLocks noGrp="1"/>
          </p:cNvSpPr>
          <p:nvPr>
            <p:ph type="title"/>
          </p:nvPr>
        </p:nvSpPr>
        <p:spPr/>
        <p:txBody>
          <a:bodyPr/>
          <a:lstStyle/>
          <a:p>
            <a:r>
              <a:rPr lang="en-US" sz="4000" dirty="0"/>
              <a:t>Conclusion</a:t>
            </a:r>
          </a:p>
        </p:txBody>
      </p:sp>
      <p:sp>
        <p:nvSpPr>
          <p:cNvPr id="3" name="Content Placeholder 2">
            <a:extLst>
              <a:ext uri="{FF2B5EF4-FFF2-40B4-BE49-F238E27FC236}">
                <a16:creationId xmlns:a16="http://schemas.microsoft.com/office/drawing/2014/main" id="{439B4FBF-60EE-9B48-8918-9B897060356C}"/>
              </a:ext>
            </a:extLst>
          </p:cNvPr>
          <p:cNvSpPr>
            <a:spLocks noGrp="1"/>
          </p:cNvSpPr>
          <p:nvPr>
            <p:ph idx="1"/>
          </p:nvPr>
        </p:nvSpPr>
        <p:spPr/>
        <p:txBody>
          <a:bodyPr/>
          <a:lstStyle/>
          <a:p>
            <a:r>
              <a:rPr lang="en-US" dirty="0"/>
              <a:t>Finally, we can conclude that the lowest RSME is that of linear regression Model 3, with RMSE of 4932.851 and following is random forest with an RMSE of 4983.785. After using these techniques to asses the predictability of the models we learned that there are many tests we need to take to evaluate and improve a model in order to get a clear understanding of how well the model is performing and which one to choose as a final model to base our predictions on. Based on our results we should use Random Forest to predict future charges since this model has the lowest RMSE that is generated after testing many splits to improve the basic linear regression model. </a:t>
            </a:r>
          </a:p>
          <a:p>
            <a:endParaRPr lang="en-US" dirty="0"/>
          </a:p>
        </p:txBody>
      </p:sp>
      <p:cxnSp>
        <p:nvCxnSpPr>
          <p:cNvPr id="4" name="Straight Connector 3">
            <a:extLst>
              <a:ext uri="{FF2B5EF4-FFF2-40B4-BE49-F238E27FC236}">
                <a16:creationId xmlns:a16="http://schemas.microsoft.com/office/drawing/2014/main" id="{25E6E0A4-2617-3943-BC4D-BFECA98EEFEB}"/>
              </a:ext>
            </a:extLst>
          </p:cNvPr>
          <p:cNvCxnSpPr>
            <a:cxnSpLocks/>
          </p:cNvCxnSpPr>
          <p:nvPr/>
        </p:nvCxnSpPr>
        <p:spPr>
          <a:xfrm>
            <a:off x="0" y="6066312"/>
            <a:ext cx="12192000" cy="0"/>
          </a:xfrm>
          <a:prstGeom prst="line">
            <a:avLst/>
          </a:prstGeom>
          <a:ln w="3810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2AAC0F7-48E2-FD47-AF6C-E71456BDF26C}"/>
              </a:ext>
            </a:extLst>
          </p:cNvPr>
          <p:cNvCxnSpPr>
            <a:cxnSpLocks/>
          </p:cNvCxnSpPr>
          <p:nvPr/>
        </p:nvCxnSpPr>
        <p:spPr>
          <a:xfrm flipV="1">
            <a:off x="9987148" y="1045445"/>
            <a:ext cx="2204852" cy="590162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7926DAF2-12AB-1D40-867E-F10E0094D528}"/>
              </a:ext>
            </a:extLst>
          </p:cNvPr>
          <p:cNvCxnSpPr>
            <a:cxnSpLocks/>
          </p:cNvCxnSpPr>
          <p:nvPr/>
        </p:nvCxnSpPr>
        <p:spPr>
          <a:xfrm flipV="1">
            <a:off x="10212779" y="1474225"/>
            <a:ext cx="1979221" cy="5383775"/>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61009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E6E2-F3E6-B147-A3BC-B30FA9F8BDB1}"/>
              </a:ext>
            </a:extLst>
          </p:cNvPr>
          <p:cNvSpPr>
            <a:spLocks noGrp="1"/>
          </p:cNvSpPr>
          <p:nvPr>
            <p:ph type="title"/>
          </p:nvPr>
        </p:nvSpPr>
        <p:spPr>
          <a:xfrm>
            <a:off x="1140315" y="1428008"/>
            <a:ext cx="9911369" cy="4001983"/>
          </a:xfrm>
        </p:spPr>
        <p:txBody>
          <a:bodyPr/>
          <a:lstStyle/>
          <a:p>
            <a:pPr algn="ctr"/>
            <a:r>
              <a:rPr lang="en-US" sz="8800" dirty="0"/>
              <a:t>Any questions?</a:t>
            </a:r>
          </a:p>
        </p:txBody>
      </p:sp>
      <p:cxnSp>
        <p:nvCxnSpPr>
          <p:cNvPr id="4" name="Straight Connector 3">
            <a:extLst>
              <a:ext uri="{FF2B5EF4-FFF2-40B4-BE49-F238E27FC236}">
                <a16:creationId xmlns:a16="http://schemas.microsoft.com/office/drawing/2014/main" id="{0C472331-95F1-E343-BF81-CB6491F3EF35}"/>
              </a:ext>
            </a:extLst>
          </p:cNvPr>
          <p:cNvCxnSpPr/>
          <p:nvPr/>
        </p:nvCxnSpPr>
        <p:spPr>
          <a:xfrm>
            <a:off x="2468088" y="5842660"/>
            <a:ext cx="7255824" cy="0"/>
          </a:xfrm>
          <a:prstGeom prst="line">
            <a:avLst/>
          </a:prstGeom>
          <a:ln w="3810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1BD8299-5877-4F4C-AA99-4AF2956AD424}"/>
              </a:ext>
            </a:extLst>
          </p:cNvPr>
          <p:cNvCxnSpPr/>
          <p:nvPr/>
        </p:nvCxnSpPr>
        <p:spPr>
          <a:xfrm>
            <a:off x="2468087" y="6078187"/>
            <a:ext cx="7255824" cy="0"/>
          </a:xfrm>
          <a:prstGeom prst="line">
            <a:avLst/>
          </a:prstGeom>
          <a:ln w="28575">
            <a:solidFill>
              <a:schemeClr val="accent5"/>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58926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D8824-FE18-2849-958F-904524DC9FC3}"/>
              </a:ext>
            </a:extLst>
          </p:cNvPr>
          <p:cNvSpPr>
            <a:spLocks noGrp="1"/>
          </p:cNvSpPr>
          <p:nvPr>
            <p:ph type="title"/>
          </p:nvPr>
        </p:nvSpPr>
        <p:spPr>
          <a:xfrm>
            <a:off x="1524000" y="762001"/>
            <a:ext cx="9144000" cy="869092"/>
          </a:xfrm>
        </p:spPr>
        <p:txBody>
          <a:bodyPr>
            <a:normAutofit/>
          </a:bodyPr>
          <a:lstStyle/>
          <a:p>
            <a:pPr algn="ctr"/>
            <a:r>
              <a:rPr lang="en-US" dirty="0"/>
              <a:t>Overview/Agenda</a:t>
            </a:r>
            <a:endParaRPr lang="en-US"/>
          </a:p>
        </p:txBody>
      </p:sp>
      <p:graphicFrame>
        <p:nvGraphicFramePr>
          <p:cNvPr id="5" name="Content Placeholder 2">
            <a:extLst>
              <a:ext uri="{FF2B5EF4-FFF2-40B4-BE49-F238E27FC236}">
                <a16:creationId xmlns:a16="http://schemas.microsoft.com/office/drawing/2014/main" id="{F2B4BD68-2AFC-43B5-8CE2-E751FD915B92}"/>
              </a:ext>
            </a:extLst>
          </p:cNvPr>
          <p:cNvGraphicFramePr>
            <a:graphicFrameLocks noGrp="1"/>
          </p:cNvGraphicFramePr>
          <p:nvPr>
            <p:ph idx="1"/>
            <p:extLst>
              <p:ext uri="{D42A27DB-BD31-4B8C-83A1-F6EECF244321}">
                <p14:modId xmlns:p14="http://schemas.microsoft.com/office/powerpoint/2010/main" val="3872686046"/>
              </p:ext>
            </p:extLst>
          </p:nvPr>
        </p:nvGraphicFramePr>
        <p:xfrm>
          <a:off x="1430338" y="2286000"/>
          <a:ext cx="9237662"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810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6C37-0BD7-E447-BD44-0375AC689DE3}"/>
              </a:ext>
            </a:extLst>
          </p:cNvPr>
          <p:cNvSpPr>
            <a:spLocks noGrp="1"/>
          </p:cNvSpPr>
          <p:nvPr>
            <p:ph type="title"/>
          </p:nvPr>
        </p:nvSpPr>
        <p:spPr/>
        <p:txBody>
          <a:bodyPr/>
          <a:lstStyle/>
          <a:p>
            <a:r>
              <a:rPr lang="en-US" dirty="0"/>
              <a:t>What IS it that we are analyzing </a:t>
            </a:r>
          </a:p>
        </p:txBody>
      </p:sp>
      <p:sp>
        <p:nvSpPr>
          <p:cNvPr id="3" name="Content Placeholder 2">
            <a:extLst>
              <a:ext uri="{FF2B5EF4-FFF2-40B4-BE49-F238E27FC236}">
                <a16:creationId xmlns:a16="http://schemas.microsoft.com/office/drawing/2014/main" id="{06D74A7E-DAE2-CC43-A35D-2567D3AD797C}"/>
              </a:ext>
            </a:extLst>
          </p:cNvPr>
          <p:cNvSpPr>
            <a:spLocks noGrp="1"/>
          </p:cNvSpPr>
          <p:nvPr>
            <p:ph idx="1"/>
          </p:nvPr>
        </p:nvSpPr>
        <p:spPr/>
        <p:txBody>
          <a:bodyPr>
            <a:normAutofit/>
          </a:bodyPr>
          <a:lstStyle/>
          <a:p>
            <a:endParaRPr lang="en-US" sz="2800" dirty="0"/>
          </a:p>
          <a:p>
            <a:pPr marL="0" indent="0">
              <a:buNone/>
            </a:pPr>
            <a:r>
              <a:rPr lang="en-US" sz="2400" dirty="0"/>
              <a:t>United States is one of the countries that has the most expensive healthcare in the world. Many families spend their life in the borderline between the ability to afford health coverage and not qualifying for the free state Medicaid health coverage (for those whose income is below the poverty line)! For this Project we were interested to analyze the factors that contributed mostly to the final charges. </a:t>
            </a:r>
            <a:endParaRPr lang="en-US" sz="3600" dirty="0"/>
          </a:p>
          <a:p>
            <a:pPr marL="0" indent="0">
              <a:buNone/>
            </a:pPr>
            <a:endParaRPr lang="en-US" dirty="0"/>
          </a:p>
        </p:txBody>
      </p:sp>
    </p:spTree>
    <p:extLst>
      <p:ext uri="{BB962C8B-B14F-4D97-AF65-F5344CB8AC3E}">
        <p14:creationId xmlns:p14="http://schemas.microsoft.com/office/powerpoint/2010/main" val="3159052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5609-1ED9-9D4A-91E3-7EAB6AC4AB0F}"/>
              </a:ext>
            </a:extLst>
          </p:cNvPr>
          <p:cNvSpPr>
            <a:spLocks noGrp="1"/>
          </p:cNvSpPr>
          <p:nvPr>
            <p:ph type="title"/>
          </p:nvPr>
        </p:nvSpPr>
        <p:spPr>
          <a:xfrm>
            <a:off x="1068779" y="961343"/>
            <a:ext cx="9238434" cy="857559"/>
          </a:xfrm>
        </p:spPr>
        <p:txBody>
          <a:bodyPr/>
          <a:lstStyle/>
          <a:p>
            <a:r>
              <a:rPr lang="en-US" dirty="0"/>
              <a:t>Data Description:  1338 observations </a:t>
            </a:r>
            <a:br>
              <a:rPr lang="en-US" dirty="0"/>
            </a:br>
            <a:r>
              <a:rPr lang="en-US" dirty="0"/>
              <a:t> </a:t>
            </a:r>
          </a:p>
        </p:txBody>
      </p:sp>
      <p:sp>
        <p:nvSpPr>
          <p:cNvPr id="3" name="Content Placeholder 2">
            <a:extLst>
              <a:ext uri="{FF2B5EF4-FFF2-40B4-BE49-F238E27FC236}">
                <a16:creationId xmlns:a16="http://schemas.microsoft.com/office/drawing/2014/main" id="{A65E75B0-0ABB-C249-8218-A8E22C08934D}"/>
              </a:ext>
            </a:extLst>
          </p:cNvPr>
          <p:cNvSpPr>
            <a:spLocks noGrp="1"/>
          </p:cNvSpPr>
          <p:nvPr>
            <p:ph idx="1"/>
          </p:nvPr>
        </p:nvSpPr>
        <p:spPr>
          <a:xfrm>
            <a:off x="403761" y="1604730"/>
            <a:ext cx="10379034" cy="4635336"/>
          </a:xfrm>
        </p:spPr>
        <p:txBody>
          <a:bodyPr>
            <a:normAutofit fontScale="40000" lnSpcReduction="20000"/>
          </a:bodyPr>
          <a:lstStyle/>
          <a:p>
            <a:pPr marL="0" indent="0">
              <a:buNone/>
            </a:pPr>
            <a:endParaRPr lang="en-US" u="sng" dirty="0">
              <a:hlinkClick r:id="rId3"/>
            </a:endParaRPr>
          </a:p>
          <a:p>
            <a:pPr lvl="1"/>
            <a:r>
              <a:rPr lang="en-US" sz="6000" dirty="0"/>
              <a:t>7 Variables:</a:t>
            </a:r>
          </a:p>
          <a:p>
            <a:pPr lvl="1"/>
            <a:endParaRPr lang="en-US" sz="5300" dirty="0"/>
          </a:p>
          <a:p>
            <a:pPr lvl="2"/>
            <a:r>
              <a:rPr lang="en-US" sz="5000" dirty="0"/>
              <a:t>Sex: two levels: female and Male</a:t>
            </a:r>
          </a:p>
          <a:p>
            <a:pPr lvl="2"/>
            <a:r>
              <a:rPr lang="en-US" sz="4800" dirty="0"/>
              <a:t>Smoke: two  levels: yes or no</a:t>
            </a:r>
          </a:p>
          <a:p>
            <a:pPr lvl="2"/>
            <a:r>
              <a:rPr lang="en-US" sz="5000" dirty="0"/>
              <a:t>Region: four levels: southeast, southwest, northeast, northwest</a:t>
            </a:r>
          </a:p>
          <a:p>
            <a:pPr lvl="2"/>
            <a:r>
              <a:rPr lang="en-US" sz="5000" dirty="0"/>
              <a:t>Age</a:t>
            </a:r>
          </a:p>
          <a:p>
            <a:pPr lvl="2"/>
            <a:r>
              <a:rPr lang="en-US" sz="5000" dirty="0"/>
              <a:t>BMI</a:t>
            </a:r>
          </a:p>
          <a:p>
            <a:pPr lvl="2"/>
            <a:r>
              <a:rPr lang="en-US" sz="5000" dirty="0"/>
              <a:t>Children</a:t>
            </a:r>
          </a:p>
          <a:p>
            <a:pPr lvl="2"/>
            <a:r>
              <a:rPr lang="en-US" sz="5000" dirty="0"/>
              <a:t>Charges</a:t>
            </a:r>
          </a:p>
          <a:p>
            <a:pPr marL="0" indent="0">
              <a:buNone/>
            </a:pPr>
            <a:endParaRPr lang="en-US" dirty="0"/>
          </a:p>
          <a:p>
            <a:pPr marL="0" indent="0">
              <a:buNone/>
            </a:pPr>
            <a:r>
              <a:rPr lang="en-US" sz="5500" u="sng" dirty="0">
                <a:hlinkClick r:id="rId3"/>
              </a:rPr>
              <a:t>https://www.kaggle.com/mirichoi0218/insurance</a:t>
            </a:r>
            <a:endParaRPr lang="en-US" sz="5500" u="sng" dirty="0"/>
          </a:p>
          <a:p>
            <a:pPr marL="0" indent="0">
              <a:buNone/>
            </a:pPr>
            <a:endParaRPr lang="en-US" dirty="0"/>
          </a:p>
        </p:txBody>
      </p:sp>
    </p:spTree>
    <p:extLst>
      <p:ext uri="{BB962C8B-B14F-4D97-AF65-F5344CB8AC3E}">
        <p14:creationId xmlns:p14="http://schemas.microsoft.com/office/powerpoint/2010/main" val="1258563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E44C-38BE-E746-857A-A9DE23AB2BC8}"/>
              </a:ext>
            </a:extLst>
          </p:cNvPr>
          <p:cNvSpPr>
            <a:spLocks noGrp="1"/>
          </p:cNvSpPr>
          <p:nvPr>
            <p:ph type="title"/>
          </p:nvPr>
        </p:nvSpPr>
        <p:spPr>
          <a:xfrm>
            <a:off x="89065" y="510639"/>
            <a:ext cx="12013870" cy="4370119"/>
          </a:xfrm>
        </p:spPr>
        <p:txBody>
          <a:bodyPr/>
          <a:lstStyle/>
          <a:p>
            <a:pPr algn="ctr"/>
            <a:r>
              <a:rPr lang="en-US" sz="6600" dirty="0"/>
              <a:t>Exploratory data analysis</a:t>
            </a:r>
          </a:p>
        </p:txBody>
      </p:sp>
      <p:cxnSp>
        <p:nvCxnSpPr>
          <p:cNvPr id="5" name="Straight Connector 4">
            <a:extLst>
              <a:ext uri="{FF2B5EF4-FFF2-40B4-BE49-F238E27FC236}">
                <a16:creationId xmlns:a16="http://schemas.microsoft.com/office/drawing/2014/main" id="{A2D648EF-63E6-AF48-853B-91D5FDD7EDD5}"/>
              </a:ext>
            </a:extLst>
          </p:cNvPr>
          <p:cNvCxnSpPr/>
          <p:nvPr/>
        </p:nvCxnSpPr>
        <p:spPr>
          <a:xfrm>
            <a:off x="2386940" y="5593278"/>
            <a:ext cx="7255824" cy="0"/>
          </a:xfrm>
          <a:prstGeom prst="line">
            <a:avLst/>
          </a:prstGeom>
          <a:ln w="3810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111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74B3DB4-5750-0F44-9535-6711898E64F4}"/>
              </a:ext>
            </a:extLst>
          </p:cNvPr>
          <p:cNvGrpSpPr/>
          <p:nvPr/>
        </p:nvGrpSpPr>
        <p:grpSpPr>
          <a:xfrm>
            <a:off x="2997253" y="295398"/>
            <a:ext cx="8894620" cy="6267204"/>
            <a:chOff x="3336967" y="451261"/>
            <a:chExt cx="8585860" cy="5973289"/>
          </a:xfrm>
        </p:grpSpPr>
        <p:pic>
          <p:nvPicPr>
            <p:cNvPr id="4" name="Picture 3" descr="Diagram&#10;&#10;Description automatically generated">
              <a:extLst>
                <a:ext uri="{FF2B5EF4-FFF2-40B4-BE49-F238E27FC236}">
                  <a16:creationId xmlns:a16="http://schemas.microsoft.com/office/drawing/2014/main" id="{52EDA2DF-02AD-634B-A3F1-3F96B71D5BF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519196" y="598125"/>
              <a:ext cx="8237375" cy="5661750"/>
            </a:xfrm>
            <a:prstGeom prst="rect">
              <a:avLst/>
            </a:prstGeom>
            <a:ln w="28575">
              <a:solidFill>
                <a:schemeClr val="accent2"/>
              </a:solidFill>
            </a:ln>
          </p:spPr>
        </p:pic>
        <p:sp>
          <p:nvSpPr>
            <p:cNvPr id="6" name="Rectangle 5">
              <a:extLst>
                <a:ext uri="{FF2B5EF4-FFF2-40B4-BE49-F238E27FC236}">
                  <a16:creationId xmlns:a16="http://schemas.microsoft.com/office/drawing/2014/main" id="{240F78B7-AE21-264C-9633-17C6784848AA}"/>
                </a:ext>
              </a:extLst>
            </p:cNvPr>
            <p:cNvSpPr/>
            <p:nvPr/>
          </p:nvSpPr>
          <p:spPr>
            <a:xfrm>
              <a:off x="3336967" y="451261"/>
              <a:ext cx="8585860" cy="5973289"/>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6A4F803-82E3-294C-943E-A39BB5BBD635}"/>
              </a:ext>
            </a:extLst>
          </p:cNvPr>
          <p:cNvSpPr/>
          <p:nvPr/>
        </p:nvSpPr>
        <p:spPr>
          <a:xfrm>
            <a:off x="159051" y="887679"/>
            <a:ext cx="2838202" cy="750975"/>
          </a:xfrm>
          <a:prstGeom prst="rect">
            <a:avLst/>
          </a:prstGeom>
        </p:spPr>
        <p:txBody>
          <a:bodyPr wrap="square">
            <a:spAutoFit/>
          </a:bodyPr>
          <a:lstStyle/>
          <a:p>
            <a:pPr>
              <a:lnSpc>
                <a:spcPct val="107000"/>
              </a:lnSpc>
              <a:spcAft>
                <a:spcPts val="800"/>
              </a:spcAft>
            </a:pPr>
            <a:r>
              <a:rPr lang="en-US" sz="4400" b="1" dirty="0">
                <a:latin typeface="+mj-lt"/>
                <a:ea typeface="Calibri" panose="020F0502020204030204" pitchFamily="34" charset="0"/>
                <a:cs typeface="Calibri" panose="020F0502020204030204" pitchFamily="34" charset="0"/>
              </a:rPr>
              <a:t>Scatterplots</a:t>
            </a:r>
            <a:endParaRPr lang="en-US" sz="3600" b="1" dirty="0">
              <a:latin typeface="+mj-lt"/>
              <a:ea typeface="Calibri" panose="020F0502020204030204" pitchFamily="34" charset="0"/>
              <a:cs typeface="Times New Roman" panose="02020603050405020304" pitchFamily="18" charset="0"/>
            </a:endParaRPr>
          </a:p>
        </p:txBody>
      </p:sp>
      <p:sp>
        <p:nvSpPr>
          <p:cNvPr id="15" name="Oval 14">
            <a:extLst>
              <a:ext uri="{FF2B5EF4-FFF2-40B4-BE49-F238E27FC236}">
                <a16:creationId xmlns:a16="http://schemas.microsoft.com/office/drawing/2014/main" id="{83052186-FBD8-3541-BD86-E1E546FBEDD1}"/>
              </a:ext>
            </a:extLst>
          </p:cNvPr>
          <p:cNvSpPr/>
          <p:nvPr/>
        </p:nvSpPr>
        <p:spPr>
          <a:xfrm>
            <a:off x="7434308" y="4177145"/>
            <a:ext cx="2189731" cy="2090057"/>
          </a:xfrm>
          <a:prstGeom prst="ellipse">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0" name="Oval 19">
            <a:extLst>
              <a:ext uri="{FF2B5EF4-FFF2-40B4-BE49-F238E27FC236}">
                <a16:creationId xmlns:a16="http://schemas.microsoft.com/office/drawing/2014/main" id="{CC33340A-8F93-F743-ACB9-224806CDF23A}"/>
              </a:ext>
            </a:extLst>
          </p:cNvPr>
          <p:cNvSpPr/>
          <p:nvPr/>
        </p:nvSpPr>
        <p:spPr>
          <a:xfrm>
            <a:off x="3501241" y="4177145"/>
            <a:ext cx="2189731" cy="2090057"/>
          </a:xfrm>
          <a:prstGeom prst="ellipse">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Tree>
    <p:extLst>
      <p:ext uri="{BB962C8B-B14F-4D97-AF65-F5344CB8AC3E}">
        <p14:creationId xmlns:p14="http://schemas.microsoft.com/office/powerpoint/2010/main" val="151475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98E5-3D85-6F4B-9289-A04E12FD3544}"/>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406C897E-50EF-BD4B-9CB3-7516BA77F2B0}"/>
              </a:ext>
            </a:extLst>
          </p:cNvPr>
          <p:cNvSpPr>
            <a:spLocks noGrp="1"/>
          </p:cNvSpPr>
          <p:nvPr>
            <p:ph idx="1"/>
          </p:nvPr>
        </p:nvSpPr>
        <p:spPr/>
        <p:txBody>
          <a:bodyPr>
            <a:normAutofit/>
          </a:bodyPr>
          <a:lstStyle/>
          <a:p>
            <a:pPr fontAlgn="base"/>
            <a:r>
              <a:rPr lang="en-US" dirty="0"/>
              <a:t>Model 1: R squared: 0.7494. </a:t>
            </a:r>
          </a:p>
          <a:p>
            <a:pPr fontAlgn="base"/>
            <a:r>
              <a:rPr lang="en-US" dirty="0"/>
              <a:t>Model 2: used only variables that we identified as important in exploratory data analysis: age, </a:t>
            </a:r>
            <a:r>
              <a:rPr lang="en-US" dirty="0" err="1"/>
              <a:t>bmi</a:t>
            </a:r>
            <a:r>
              <a:rPr lang="en-US" dirty="0"/>
              <a:t> and smoker. This model gave us a slightly lower adjusted R square of 0.7469. </a:t>
            </a:r>
          </a:p>
          <a:p>
            <a:pPr fontAlgn="base"/>
            <a:r>
              <a:rPr lang="en-US" dirty="0"/>
              <a:t>Model 3: Used the same three variables like model two only with one interaction between </a:t>
            </a:r>
            <a:r>
              <a:rPr lang="en-US" dirty="0" err="1"/>
              <a:t>bmi</a:t>
            </a:r>
            <a:r>
              <a:rPr lang="en-US" dirty="0"/>
              <a:t> and smoker and this returned a higher adjusted R squared value of 0.8385.   </a:t>
            </a:r>
          </a:p>
          <a:p>
            <a:pPr fontAlgn="base"/>
            <a:r>
              <a:rPr lang="en-US" dirty="0"/>
              <a:t>Model 4: Which is model for with the same variables only the interaction is now between age and smoker and this model returns an adjusted R square of 0.7472 almost equal to the first model. </a:t>
            </a:r>
          </a:p>
          <a:p>
            <a:endParaRPr lang="en-US" dirty="0"/>
          </a:p>
        </p:txBody>
      </p:sp>
    </p:spTree>
    <p:extLst>
      <p:ext uri="{BB962C8B-B14F-4D97-AF65-F5344CB8AC3E}">
        <p14:creationId xmlns:p14="http://schemas.microsoft.com/office/powerpoint/2010/main" val="227916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D1FB-6A38-624A-A167-9879A779C407}"/>
              </a:ext>
            </a:extLst>
          </p:cNvPr>
          <p:cNvSpPr>
            <a:spLocks noGrp="1"/>
          </p:cNvSpPr>
          <p:nvPr>
            <p:ph type="title"/>
          </p:nvPr>
        </p:nvSpPr>
        <p:spPr/>
        <p:txBody>
          <a:bodyPr/>
          <a:lstStyle/>
          <a:p>
            <a:r>
              <a:rPr lang="en-US" dirty="0"/>
              <a:t>Holdout method</a:t>
            </a:r>
          </a:p>
        </p:txBody>
      </p:sp>
      <p:sp>
        <p:nvSpPr>
          <p:cNvPr id="3" name="Content Placeholder 2">
            <a:extLst>
              <a:ext uri="{FF2B5EF4-FFF2-40B4-BE49-F238E27FC236}">
                <a16:creationId xmlns:a16="http://schemas.microsoft.com/office/drawing/2014/main" id="{A69EBE4F-F41C-2A40-B684-71D63A451C16}"/>
              </a:ext>
            </a:extLst>
          </p:cNvPr>
          <p:cNvSpPr>
            <a:spLocks noGrp="1"/>
          </p:cNvSpPr>
          <p:nvPr>
            <p:ph idx="1"/>
          </p:nvPr>
        </p:nvSpPr>
        <p:spPr>
          <a:xfrm>
            <a:off x="1429566" y="2285999"/>
            <a:ext cx="9238434" cy="4181707"/>
          </a:xfrm>
        </p:spPr>
        <p:txBody>
          <a:bodyPr>
            <a:normAutofit lnSpcReduction="10000"/>
          </a:bodyPr>
          <a:lstStyle/>
          <a:p>
            <a:r>
              <a:rPr lang="en-US" dirty="0"/>
              <a:t>To assess the performance of our models we used two types of resampling methods. First, we illustrate how to compare the models using hold-out. We use 80-20 hold-out in this case. We develop models using a training data set and assess the model performance using a test data set. We randomly select 80% of the observations for training and the remaining in the test set.</a:t>
            </a:r>
          </a:p>
          <a:p>
            <a:pPr marL="0" indent="0">
              <a:buNone/>
            </a:pPr>
            <a:endParaRPr lang="en-US" dirty="0"/>
          </a:p>
          <a:p>
            <a:r>
              <a:rPr lang="en-US" b="1" dirty="0"/>
              <a:t>Model 1-     AIC:</a:t>
            </a:r>
            <a:r>
              <a:rPr lang="en-US" dirty="0"/>
              <a:t> 21649.65,</a:t>
            </a:r>
            <a:r>
              <a:rPr lang="en-US" b="1" dirty="0"/>
              <a:t> BIC</a:t>
            </a:r>
            <a:r>
              <a:rPr lang="en-US" dirty="0"/>
              <a:t>: 21699.4, </a:t>
            </a:r>
            <a:r>
              <a:rPr lang="en-US" b="1" dirty="0"/>
              <a:t>Adjusted R</a:t>
            </a:r>
            <a:r>
              <a:rPr lang="en-US" b="1" baseline="30000" dirty="0"/>
              <a:t>2</a:t>
            </a:r>
            <a:r>
              <a:rPr lang="en-US" baseline="30000" dirty="0"/>
              <a:t>  </a:t>
            </a:r>
            <a:r>
              <a:rPr lang="en-US" dirty="0"/>
              <a:t>: 0.7479 ;</a:t>
            </a:r>
          </a:p>
          <a:p>
            <a:r>
              <a:rPr lang="en-US" b="1" dirty="0"/>
              <a:t>Model 2-     AIC:</a:t>
            </a:r>
            <a:r>
              <a:rPr lang="en-US" dirty="0"/>
              <a:t> 21650.84</a:t>
            </a:r>
            <a:r>
              <a:rPr lang="en-US" b="1" dirty="0"/>
              <a:t>, BIC</a:t>
            </a:r>
            <a:r>
              <a:rPr lang="en-US" dirty="0"/>
              <a:t>: 21675.72, </a:t>
            </a:r>
            <a:r>
              <a:rPr lang="en-US" b="1" dirty="0"/>
              <a:t>Adjusted R</a:t>
            </a:r>
            <a:r>
              <a:rPr lang="en-US" b="1" baseline="30000" dirty="0"/>
              <a:t>2</a:t>
            </a:r>
            <a:r>
              <a:rPr lang="en-US" baseline="30000" dirty="0"/>
              <a:t>  </a:t>
            </a:r>
            <a:r>
              <a:rPr lang="en-US" dirty="0"/>
              <a:t>: 0.7464.</a:t>
            </a:r>
          </a:p>
          <a:p>
            <a:r>
              <a:rPr lang="en-US" b="1" dirty="0"/>
              <a:t>Model 3-     AIC:</a:t>
            </a:r>
            <a:r>
              <a:rPr lang="en-US" dirty="0"/>
              <a:t> 21177.29</a:t>
            </a:r>
            <a:r>
              <a:rPr lang="en-US" b="1" dirty="0"/>
              <a:t>, BIC</a:t>
            </a:r>
            <a:r>
              <a:rPr lang="en-US" dirty="0"/>
              <a:t>: 21207.14, </a:t>
            </a:r>
            <a:r>
              <a:rPr lang="en-US" b="1" dirty="0"/>
              <a:t>Adjusted R</a:t>
            </a:r>
            <a:r>
              <a:rPr lang="en-US" b="1" baseline="30000" dirty="0"/>
              <a:t>2</a:t>
            </a:r>
            <a:r>
              <a:rPr lang="en-US" baseline="30000" dirty="0"/>
              <a:t>  </a:t>
            </a:r>
            <a:r>
              <a:rPr lang="en-US" dirty="0"/>
              <a:t>: 0.8373;</a:t>
            </a:r>
          </a:p>
          <a:p>
            <a:r>
              <a:rPr lang="en-US" b="1" dirty="0"/>
              <a:t>Model 4-     AIC:</a:t>
            </a:r>
            <a:r>
              <a:rPr lang="en-US" dirty="0"/>
              <a:t> 21647.09</a:t>
            </a:r>
            <a:r>
              <a:rPr lang="en-US" b="1" dirty="0"/>
              <a:t>, BIC</a:t>
            </a:r>
            <a:r>
              <a:rPr lang="en-US" dirty="0"/>
              <a:t>: 21676.94, </a:t>
            </a:r>
            <a:r>
              <a:rPr lang="en-US" b="1" dirty="0"/>
              <a:t>Adjusted R</a:t>
            </a:r>
            <a:r>
              <a:rPr lang="en-US" b="1" baseline="30000" dirty="0"/>
              <a:t>2</a:t>
            </a:r>
            <a:r>
              <a:rPr lang="en-US" baseline="30000" dirty="0"/>
              <a:t>  </a:t>
            </a:r>
            <a:r>
              <a:rPr lang="en-US" dirty="0"/>
              <a:t>: 0.7475;</a:t>
            </a:r>
          </a:p>
          <a:p>
            <a:endParaRPr lang="en-US" dirty="0"/>
          </a:p>
        </p:txBody>
      </p:sp>
    </p:spTree>
    <p:extLst>
      <p:ext uri="{BB962C8B-B14F-4D97-AF65-F5344CB8AC3E}">
        <p14:creationId xmlns:p14="http://schemas.microsoft.com/office/powerpoint/2010/main" val="1968526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1D18-38C0-A24E-B63D-EE099C73E326}"/>
              </a:ext>
            </a:extLst>
          </p:cNvPr>
          <p:cNvSpPr>
            <a:spLocks noGrp="1"/>
          </p:cNvSpPr>
          <p:nvPr>
            <p:ph type="title"/>
          </p:nvPr>
        </p:nvSpPr>
        <p:spPr/>
        <p:txBody>
          <a:bodyPr/>
          <a:lstStyle/>
          <a:p>
            <a:r>
              <a:rPr lang="en-US" sz="3600" dirty="0"/>
              <a:t>Cross validation</a:t>
            </a:r>
          </a:p>
        </p:txBody>
      </p:sp>
      <p:graphicFrame>
        <p:nvGraphicFramePr>
          <p:cNvPr id="4" name="Table 4">
            <a:extLst>
              <a:ext uri="{FF2B5EF4-FFF2-40B4-BE49-F238E27FC236}">
                <a16:creationId xmlns:a16="http://schemas.microsoft.com/office/drawing/2014/main" id="{5752E687-D718-6245-B17F-BEFB48A9B9FA}"/>
              </a:ext>
            </a:extLst>
          </p:cNvPr>
          <p:cNvGraphicFramePr>
            <a:graphicFrameLocks noGrp="1"/>
          </p:cNvGraphicFramePr>
          <p:nvPr>
            <p:extLst>
              <p:ext uri="{D42A27DB-BD31-4B8C-83A1-F6EECF244321}">
                <p14:modId xmlns:p14="http://schemas.microsoft.com/office/powerpoint/2010/main" val="3829386008"/>
              </p:ext>
            </p:extLst>
          </p:nvPr>
        </p:nvGraphicFramePr>
        <p:xfrm>
          <a:off x="1548319" y="2501899"/>
          <a:ext cx="9119682" cy="3310655"/>
        </p:xfrm>
        <a:graphic>
          <a:graphicData uri="http://schemas.openxmlformats.org/drawingml/2006/table">
            <a:tbl>
              <a:tblPr firstRow="1" bandRow="1">
                <a:tableStyleId>{E929F9F4-4A8F-4326-A1B4-22849713DDAB}</a:tableStyleId>
              </a:tblPr>
              <a:tblGrid>
                <a:gridCol w="3039894">
                  <a:extLst>
                    <a:ext uri="{9D8B030D-6E8A-4147-A177-3AD203B41FA5}">
                      <a16:colId xmlns:a16="http://schemas.microsoft.com/office/drawing/2014/main" val="1423050893"/>
                    </a:ext>
                  </a:extLst>
                </a:gridCol>
                <a:gridCol w="3039894">
                  <a:extLst>
                    <a:ext uri="{9D8B030D-6E8A-4147-A177-3AD203B41FA5}">
                      <a16:colId xmlns:a16="http://schemas.microsoft.com/office/drawing/2014/main" val="4254353048"/>
                    </a:ext>
                  </a:extLst>
                </a:gridCol>
                <a:gridCol w="3039894">
                  <a:extLst>
                    <a:ext uri="{9D8B030D-6E8A-4147-A177-3AD203B41FA5}">
                      <a16:colId xmlns:a16="http://schemas.microsoft.com/office/drawing/2014/main" val="4085562779"/>
                    </a:ext>
                  </a:extLst>
                </a:gridCol>
              </a:tblGrid>
              <a:tr h="662131">
                <a:tc>
                  <a:txBody>
                    <a:bodyPr/>
                    <a:lstStyle/>
                    <a:p>
                      <a:pPr algn="ctr"/>
                      <a:endParaRPr lang="en-US" sz="2400" b="1" dirty="0">
                        <a:latin typeface="+mj-lt"/>
                      </a:endParaRPr>
                    </a:p>
                  </a:txBody>
                  <a:tcPr/>
                </a:tc>
                <a:tc>
                  <a:txBody>
                    <a:bodyPr/>
                    <a:lstStyle/>
                    <a:p>
                      <a:pPr algn="l"/>
                      <a:r>
                        <a:rPr lang="en-US" sz="2400" b="1" dirty="0"/>
                        <a:t>MSE</a:t>
                      </a:r>
                      <a:endParaRPr lang="en-US" sz="2400" b="1" dirty="0">
                        <a:latin typeface="+mj-lt"/>
                      </a:endParaRPr>
                    </a:p>
                  </a:txBody>
                  <a:tcPr/>
                </a:tc>
                <a:tc>
                  <a:txBody>
                    <a:bodyPr/>
                    <a:lstStyle/>
                    <a:p>
                      <a:r>
                        <a:rPr lang="en-US" sz="2400" dirty="0"/>
                        <a:t>RMSE</a:t>
                      </a:r>
                      <a:endParaRPr lang="en-US" sz="2400" dirty="0">
                        <a:latin typeface="+mj-lt"/>
                      </a:endParaRPr>
                    </a:p>
                  </a:txBody>
                  <a:tcPr/>
                </a:tc>
                <a:extLst>
                  <a:ext uri="{0D108BD9-81ED-4DB2-BD59-A6C34878D82A}">
                    <a16:rowId xmlns:a16="http://schemas.microsoft.com/office/drawing/2014/main" val="1474559145"/>
                  </a:ext>
                </a:extLst>
              </a:tr>
              <a:tr h="662131">
                <a:tc>
                  <a:txBody>
                    <a:bodyPr/>
                    <a:lstStyle/>
                    <a:p>
                      <a:r>
                        <a:rPr lang="en-US" sz="2400" dirty="0"/>
                        <a:t>Model 1</a:t>
                      </a:r>
                      <a:endParaRPr lang="en-US" sz="2400" dirty="0">
                        <a:latin typeface="+mj-lt"/>
                      </a:endParaRPr>
                    </a:p>
                  </a:txBody>
                  <a:tcPr/>
                </a:tc>
                <a:tc>
                  <a:txBody>
                    <a:bodyPr/>
                    <a:lstStyle/>
                    <a:p>
                      <a:r>
                        <a:rPr lang="en-US" sz="2400" dirty="0"/>
                        <a:t>37154801.67</a:t>
                      </a:r>
                      <a:endParaRPr lang="en-US" sz="24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6095.47</a:t>
                      </a:r>
                      <a:endParaRPr lang="en-US" sz="2400" dirty="0">
                        <a:latin typeface="+mj-lt"/>
                      </a:endParaRPr>
                    </a:p>
                  </a:txBody>
                  <a:tcPr/>
                </a:tc>
                <a:extLst>
                  <a:ext uri="{0D108BD9-81ED-4DB2-BD59-A6C34878D82A}">
                    <a16:rowId xmlns:a16="http://schemas.microsoft.com/office/drawing/2014/main" val="870132181"/>
                  </a:ext>
                </a:extLst>
              </a:tr>
              <a:tr h="662131">
                <a:tc>
                  <a:txBody>
                    <a:bodyPr/>
                    <a:lstStyle/>
                    <a:p>
                      <a:r>
                        <a:rPr lang="en-US" sz="2400" dirty="0"/>
                        <a:t>Model 2</a:t>
                      </a:r>
                      <a:endParaRPr lang="en-US" sz="2400" dirty="0">
                        <a:latin typeface="+mj-lt"/>
                      </a:endParaRPr>
                    </a:p>
                  </a:txBody>
                  <a:tcPr/>
                </a:tc>
                <a:tc>
                  <a:txBody>
                    <a:bodyPr/>
                    <a:lstStyle/>
                    <a:p>
                      <a:r>
                        <a:rPr lang="en-US" sz="2400" dirty="0"/>
                        <a:t>37450507.38</a:t>
                      </a:r>
                      <a:r>
                        <a:rPr lang="en-US" sz="2400" b="1" dirty="0"/>
                        <a:t> </a:t>
                      </a:r>
                      <a:endParaRPr lang="en-US" sz="24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6119.68</a:t>
                      </a:r>
                      <a:endParaRPr lang="en-US" sz="2400" dirty="0">
                        <a:latin typeface="+mj-lt"/>
                      </a:endParaRPr>
                    </a:p>
                  </a:txBody>
                  <a:tcPr/>
                </a:tc>
                <a:extLst>
                  <a:ext uri="{0D108BD9-81ED-4DB2-BD59-A6C34878D82A}">
                    <a16:rowId xmlns:a16="http://schemas.microsoft.com/office/drawing/2014/main" val="1888192226"/>
                  </a:ext>
                </a:extLst>
              </a:tr>
              <a:tr h="662131">
                <a:tc>
                  <a:txBody>
                    <a:bodyPr/>
                    <a:lstStyle/>
                    <a:p>
                      <a:r>
                        <a:rPr lang="en-US" sz="2400" dirty="0"/>
                        <a:t>Model 3</a:t>
                      </a:r>
                      <a:endParaRPr lang="en-US" sz="2400" dirty="0">
                        <a:latin typeface="+mj-lt"/>
                      </a:endParaRPr>
                    </a:p>
                  </a:txBody>
                  <a:tcPr/>
                </a:tc>
                <a:tc>
                  <a:txBody>
                    <a:bodyPr/>
                    <a:lstStyle/>
                    <a:p>
                      <a:r>
                        <a:rPr lang="en-US" sz="2400" dirty="0"/>
                        <a:t>24333022.64</a:t>
                      </a:r>
                      <a:endParaRPr lang="en-US" sz="2400" dirty="0">
                        <a:latin typeface="+mj-lt"/>
                      </a:endParaRPr>
                    </a:p>
                  </a:txBody>
                  <a:tcPr/>
                </a:tc>
                <a:tc>
                  <a:txBody>
                    <a:bodyPr/>
                    <a:lstStyle/>
                    <a:p>
                      <a:r>
                        <a:rPr lang="en-US" sz="2400" dirty="0"/>
                        <a:t>4932.85</a:t>
                      </a:r>
                      <a:endParaRPr lang="en-US" sz="2400" dirty="0">
                        <a:latin typeface="+mj-lt"/>
                      </a:endParaRPr>
                    </a:p>
                  </a:txBody>
                  <a:tcPr/>
                </a:tc>
                <a:extLst>
                  <a:ext uri="{0D108BD9-81ED-4DB2-BD59-A6C34878D82A}">
                    <a16:rowId xmlns:a16="http://schemas.microsoft.com/office/drawing/2014/main" val="3628641124"/>
                  </a:ext>
                </a:extLst>
              </a:tr>
              <a:tr h="662131">
                <a:tc>
                  <a:txBody>
                    <a:bodyPr/>
                    <a:lstStyle/>
                    <a:p>
                      <a:r>
                        <a:rPr lang="en-US" sz="2400" dirty="0"/>
                        <a:t>Model 4</a:t>
                      </a:r>
                      <a:endParaRPr lang="en-US" sz="2400" dirty="0">
                        <a:latin typeface="+mj-lt"/>
                      </a:endParaRPr>
                    </a:p>
                  </a:txBody>
                  <a:tcPr/>
                </a:tc>
                <a:tc>
                  <a:txBody>
                    <a:bodyPr/>
                    <a:lstStyle/>
                    <a:p>
                      <a:r>
                        <a:rPr lang="en-US" sz="2400" dirty="0"/>
                        <a:t>37447756.43</a:t>
                      </a:r>
                      <a:endParaRPr lang="en-US" sz="24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6119.46</a:t>
                      </a:r>
                      <a:endParaRPr lang="en-US" sz="2400" dirty="0">
                        <a:latin typeface="+mj-lt"/>
                      </a:endParaRPr>
                    </a:p>
                  </a:txBody>
                  <a:tcPr/>
                </a:tc>
                <a:extLst>
                  <a:ext uri="{0D108BD9-81ED-4DB2-BD59-A6C34878D82A}">
                    <a16:rowId xmlns:a16="http://schemas.microsoft.com/office/drawing/2014/main" val="1034678335"/>
                  </a:ext>
                </a:extLst>
              </a:tr>
            </a:tbl>
          </a:graphicData>
        </a:graphic>
      </p:graphicFrame>
      <p:grpSp>
        <p:nvGrpSpPr>
          <p:cNvPr id="13" name="Group 12">
            <a:extLst>
              <a:ext uri="{FF2B5EF4-FFF2-40B4-BE49-F238E27FC236}">
                <a16:creationId xmlns:a16="http://schemas.microsoft.com/office/drawing/2014/main" id="{82D0303C-8F4E-2F43-86E1-68052942CCFC}"/>
              </a:ext>
            </a:extLst>
          </p:cNvPr>
          <p:cNvGrpSpPr/>
          <p:nvPr/>
        </p:nvGrpSpPr>
        <p:grpSpPr>
          <a:xfrm>
            <a:off x="1246909" y="2208810"/>
            <a:ext cx="9702140" cy="3930733"/>
            <a:chOff x="1246909" y="2208810"/>
            <a:chExt cx="9702140" cy="3930733"/>
          </a:xfrm>
        </p:grpSpPr>
        <p:cxnSp>
          <p:nvCxnSpPr>
            <p:cNvPr id="8" name="Straight Connector 7">
              <a:extLst>
                <a:ext uri="{FF2B5EF4-FFF2-40B4-BE49-F238E27FC236}">
                  <a16:creationId xmlns:a16="http://schemas.microsoft.com/office/drawing/2014/main" id="{19308AEE-F361-A445-8A63-293588DDA26E}"/>
                </a:ext>
              </a:extLst>
            </p:cNvPr>
            <p:cNvCxnSpPr>
              <a:cxnSpLocks/>
            </p:cNvCxnSpPr>
            <p:nvPr/>
          </p:nvCxnSpPr>
          <p:spPr>
            <a:xfrm>
              <a:off x="3610099" y="2501899"/>
              <a:ext cx="0" cy="331065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F7ED99D-BCE9-E549-9A13-25A27E9A7C5C}"/>
                </a:ext>
              </a:extLst>
            </p:cNvPr>
            <p:cNvCxnSpPr>
              <a:cxnSpLocks/>
            </p:cNvCxnSpPr>
            <p:nvPr/>
          </p:nvCxnSpPr>
          <p:spPr>
            <a:xfrm>
              <a:off x="7087590" y="2501899"/>
              <a:ext cx="0" cy="33106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CCE8194-7B36-DD49-A32F-50253DAE1341}"/>
                </a:ext>
              </a:extLst>
            </p:cNvPr>
            <p:cNvSpPr/>
            <p:nvPr/>
          </p:nvSpPr>
          <p:spPr>
            <a:xfrm>
              <a:off x="1246909" y="2208810"/>
              <a:ext cx="9702140" cy="39307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44550591"/>
      </p:ext>
    </p:extLst>
  </p:cSld>
  <p:clrMapOvr>
    <a:masterClrMapping/>
  </p:clrMapOvr>
</p:sld>
</file>

<file path=ppt/theme/theme1.xml><?xml version="1.0" encoding="utf-8"?>
<a:theme xmlns:a="http://schemas.openxmlformats.org/drawingml/2006/main" name="PortalVTI">
  <a:themeElements>
    <a:clrScheme name="AnalogousFromDarkSeedLeftStep">
      <a:dk1>
        <a:srgbClr val="000000"/>
      </a:dk1>
      <a:lt1>
        <a:srgbClr val="FFFFFF"/>
      </a:lt1>
      <a:dk2>
        <a:srgbClr val="1E1833"/>
      </a:dk2>
      <a:lt2>
        <a:srgbClr val="F0F3F2"/>
      </a:lt2>
      <a:accent1>
        <a:srgbClr val="CA468C"/>
      </a:accent1>
      <a:accent2>
        <a:srgbClr val="B834B1"/>
      </a:accent2>
      <a:accent3>
        <a:srgbClr val="9A46CA"/>
      </a:accent3>
      <a:accent4>
        <a:srgbClr val="5438B9"/>
      </a:accent4>
      <a:accent5>
        <a:srgbClr val="4660CA"/>
      </a:accent5>
      <a:accent6>
        <a:srgbClr val="3485B8"/>
      </a:accent6>
      <a:hlink>
        <a:srgbClr val="3F43BF"/>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TotalTime>
  <Words>2060</Words>
  <Application>Microsoft Macintosh PowerPoint</Application>
  <PresentationFormat>Widescreen</PresentationFormat>
  <Paragraphs>96</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Trade Gothic Next Cond</vt:lpstr>
      <vt:lpstr>Trade Gothic Next Light</vt:lpstr>
      <vt:lpstr>PortalVTI</vt:lpstr>
      <vt:lpstr>SIGNIFICANT</vt:lpstr>
      <vt:lpstr>Overview/Agenda</vt:lpstr>
      <vt:lpstr>What IS it that we are analyzing </vt:lpstr>
      <vt:lpstr>Data Description:  1338 observations   </vt:lpstr>
      <vt:lpstr>Exploratory data analysis</vt:lpstr>
      <vt:lpstr>PowerPoint Presentation</vt:lpstr>
      <vt:lpstr>Linear Regression</vt:lpstr>
      <vt:lpstr>Holdout method</vt:lpstr>
      <vt:lpstr>Cross validation</vt:lpstr>
      <vt:lpstr>PowerPoint Presentation</vt:lpstr>
      <vt:lpstr>PowerPoint Presentation</vt:lpstr>
      <vt:lpstr>bagging</vt:lpstr>
      <vt:lpstr>PowerPoint Presentation</vt:lpstr>
      <vt:lpstr>Conclusion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SIGNIFICANT</dc:title>
  <dc:creator>Chasya95@gmail.com</dc:creator>
  <cp:lastModifiedBy>Chasya95@gmail.com</cp:lastModifiedBy>
  <cp:revision>5</cp:revision>
  <dcterms:created xsi:type="dcterms:W3CDTF">2021-12-08T00:57:37Z</dcterms:created>
  <dcterms:modified xsi:type="dcterms:W3CDTF">2021-12-08T17:09:24Z</dcterms:modified>
</cp:coreProperties>
</file>