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2" r:id="rId9"/>
    <p:sldId id="263" r:id="rId10"/>
    <p:sldId id="264" r:id="rId11"/>
    <p:sldId id="26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14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2_Title Slide - Images" preserve="1">
  <p:cSld name="12_Title Slide - Images">
    <p:bg>
      <p:bgPr>
        <a:solidFill>
          <a:schemeClr val="lt1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2"/>
          <p:cNvPicPr preferRelativeResize="0"/>
          <p:nvPr/>
        </p:nvPicPr>
        <p:blipFill rotWithShape="1">
          <a:blip r:embed="rId2">
            <a:alphaModFix/>
          </a:blip>
          <a:srcRect l="-7771" t="26753" r="64277" b="-168"/>
          <a:stretch/>
        </p:blipFill>
        <p:spPr>
          <a:xfrm>
            <a:off x="0" y="1"/>
            <a:ext cx="12192000" cy="6602779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2"/>
          <p:cNvSpPr/>
          <p:nvPr/>
        </p:nvSpPr>
        <p:spPr>
          <a:xfrm rot="10800000" flipH="1"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lt1"/>
              </a:gs>
              <a:gs pos="34000">
                <a:schemeClr val="lt1"/>
              </a:gs>
              <a:gs pos="100000">
                <a:srgbClr val="FFFFFF">
                  <a:alpha val="34901"/>
                </a:srgbClr>
              </a:gs>
            </a:gsLst>
            <a:lin ang="3000000" scaled="0"/>
          </a:gradFill>
          <a:ln>
            <a:noFill/>
          </a:ln>
        </p:spPr>
        <p:txBody>
          <a:bodyPr spcFirstLastPara="1" wrap="square" lIns="101583" tIns="50778" rIns="101583" bIns="50778" anchor="ctr" anchorCtr="0">
            <a:noAutofit/>
          </a:bodyPr>
          <a:lstStyle/>
          <a:p>
            <a:pPr marL="0" marR="0" lvl="0" indent="0" algn="ctr" defTabSz="10159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545526" y="5124779"/>
            <a:ext cx="6730148" cy="410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2222" b="0" i="0" u="none" strike="noStrike" cap="non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634994" marR="0" lvl="1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210016" marR="0" lvl="2" indent="-10583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1778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972008" marR="0" lvl="3" indent="-264581" algn="l" rtl="0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–"/>
              <a:defRPr sz="2222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353004" marR="0" lvl="4" indent="-264581" algn="l" rtl="0">
              <a:spcBef>
                <a:spcPts val="444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222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860999" marR="0" lvl="5" indent="-264581" algn="l" rtl="0">
              <a:spcBef>
                <a:spcPts val="444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222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368994" marR="0" lvl="6" indent="-264581" algn="l" rtl="0">
              <a:spcBef>
                <a:spcPts val="444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222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76989" marR="0" lvl="7" indent="-264581" algn="l" rtl="0">
              <a:spcBef>
                <a:spcPts val="444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222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384984" marR="0" lvl="8" indent="-264581" algn="l" rtl="0">
              <a:spcBef>
                <a:spcPts val="444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222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title"/>
          </p:nvPr>
        </p:nvSpPr>
        <p:spPr>
          <a:xfrm>
            <a:off x="545526" y="3816232"/>
            <a:ext cx="6730148" cy="1092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89" b="1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556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556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556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556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507995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556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01599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556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523985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556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03198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556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7" name="Google Shape;17;p2"/>
          <p:cNvCxnSpPr/>
          <p:nvPr/>
        </p:nvCxnSpPr>
        <p:spPr>
          <a:xfrm>
            <a:off x="648153" y="4989989"/>
            <a:ext cx="6063077" cy="0"/>
          </a:xfrm>
          <a:prstGeom prst="straightConnector1">
            <a:avLst/>
          </a:prstGeom>
          <a:noFill/>
          <a:ln w="9525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8" name="Google Shape;18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8153" y="536956"/>
            <a:ext cx="2538434" cy="88942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6221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Content - NO LOGO &amp; PAGE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720" y="819363"/>
            <a:ext cx="11084560" cy="65659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8960" y="2336705"/>
            <a:ext cx="11054080" cy="4104176"/>
          </a:xfrm>
        </p:spPr>
        <p:txBody>
          <a:bodyPr/>
          <a:lstStyle>
            <a:lvl1pPr marL="0" indent="0">
              <a:buClr>
                <a:schemeClr val="bg2"/>
              </a:buClr>
              <a:buSzPct val="100000"/>
              <a:buFontTx/>
              <a:buNone/>
              <a:defRPr sz="2000">
                <a:solidFill>
                  <a:schemeClr val="bg1"/>
                </a:solidFill>
              </a:defRPr>
            </a:lvl1pPr>
            <a:lvl2pPr marL="634994" indent="0">
              <a:buClr>
                <a:schemeClr val="bg2"/>
              </a:buClr>
              <a:buSzPct val="100000"/>
              <a:buFontTx/>
              <a:buNone/>
              <a:defRPr sz="1778">
                <a:solidFill>
                  <a:schemeClr val="bg1"/>
                </a:solidFill>
              </a:defRPr>
            </a:lvl2pPr>
            <a:lvl3pPr marL="1210016" indent="0">
              <a:buClr>
                <a:schemeClr val="bg2"/>
              </a:buClr>
              <a:buSzPct val="100000"/>
              <a:buFontTx/>
              <a:buNone/>
              <a:defRPr sz="1778">
                <a:solidFill>
                  <a:schemeClr val="bg1"/>
                </a:solidFill>
              </a:defRPr>
            </a:lvl3pPr>
            <a:lvl4pPr marL="1972008" indent="-253997"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</a:defRPr>
            </a:lvl4pPr>
            <a:lvl5pPr marL="2353004" indent="-253997"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53720" y="1399482"/>
            <a:ext cx="11084560" cy="583848"/>
          </a:xfrm>
        </p:spPr>
        <p:txBody>
          <a:bodyPr/>
          <a:lstStyle>
            <a:lvl1pPr marL="0" indent="0" algn="ctr">
              <a:buFontTx/>
              <a:buNone/>
              <a:defRPr sz="2667" b="0">
                <a:solidFill>
                  <a:schemeClr val="tx2"/>
                </a:solidFill>
                <a:latin typeface="Trebuchet MS" panose="020B0603020202020204" pitchFamily="34" charset="0"/>
              </a:defRPr>
            </a:lvl1pPr>
            <a:lvl2pPr marL="634994" indent="0" algn="ctr">
              <a:buFontTx/>
              <a:buNone/>
              <a:defRPr sz="3111">
                <a:solidFill>
                  <a:schemeClr val="tx2"/>
                </a:solidFill>
                <a:latin typeface="Trebuchet MS" panose="020B0603020202020204" pitchFamily="34" charset="0"/>
              </a:defRPr>
            </a:lvl2pPr>
            <a:lvl3pPr marL="1210016" indent="0" algn="ctr">
              <a:buFontTx/>
              <a:buNone/>
              <a:defRPr sz="3111">
                <a:solidFill>
                  <a:schemeClr val="tx2"/>
                </a:solidFill>
                <a:latin typeface="Trebuchet MS" panose="020B0603020202020204" pitchFamily="34" charset="0"/>
              </a:defRPr>
            </a:lvl3pPr>
            <a:lvl4pPr marL="1718011" indent="0" algn="ctr">
              <a:buFontTx/>
              <a:buNone/>
              <a:defRPr sz="3111">
                <a:solidFill>
                  <a:schemeClr val="tx2"/>
                </a:solidFill>
                <a:latin typeface="Trebuchet MS" panose="020B0603020202020204" pitchFamily="34" charset="0"/>
              </a:defRPr>
            </a:lvl4pPr>
            <a:lvl5pPr marL="2099007" indent="0" algn="ctr">
              <a:buFontTx/>
              <a:buNone/>
              <a:defRPr sz="3111">
                <a:solidFill>
                  <a:schemeClr val="tx2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18D8CF8-E6F1-4C71-A0F0-EB56510727F2}"/>
              </a:ext>
            </a:extLst>
          </p:cNvPr>
          <p:cNvSpPr/>
          <p:nvPr userDrawn="1"/>
        </p:nvSpPr>
        <p:spPr>
          <a:xfrm>
            <a:off x="10964548" y="6477644"/>
            <a:ext cx="1227452" cy="38035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0159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556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31545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9"/>
            <a:ext cx="11127318" cy="9757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12" tIns="45706" rIns="91412" bIns="4570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68798836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Subtitle, and Content" preserve="1">
  <p:cSld name="Title, Subtitle, and Conten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553720" y="734696"/>
            <a:ext cx="11084560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556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556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556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556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507995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556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01599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556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523985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556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03198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556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574167" y="2336706"/>
            <a:ext cx="11054080" cy="4132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507995" marR="0" lvl="0" indent="-395107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—"/>
              <a:defRPr sz="2222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1015990" marR="0" lvl="1" indent="-38099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—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523985" marR="0" lvl="2" indent="-36688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—"/>
              <a:defRPr sz="1778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2031980" marR="0" lvl="3" indent="-380996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539975" marR="0" lvl="4" indent="-395107" algn="l" rtl="0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sz="2222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047970" marR="0" lvl="5" indent="-395107" algn="l" rtl="0">
              <a:spcBef>
                <a:spcPts val="444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222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555964" marR="0" lvl="6" indent="-395107" algn="l" rtl="0">
              <a:spcBef>
                <a:spcPts val="444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222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4063959" marR="0" lvl="7" indent="-395107" algn="l" rtl="0">
              <a:spcBef>
                <a:spcPts val="444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222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571954" marR="0" lvl="8" indent="-395107" algn="l" rtl="0">
              <a:spcBef>
                <a:spcPts val="444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222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body" idx="2"/>
          </p:nvPr>
        </p:nvSpPr>
        <p:spPr>
          <a:xfrm>
            <a:off x="553720" y="1314815"/>
            <a:ext cx="11084560" cy="583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507995" marR="0" lvl="0" indent="-253997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2667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1015990" marR="0" lvl="1" indent="-253997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3111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523985" marR="0" lvl="2" indent="-253997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3111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2031980" marR="0" lvl="3" indent="-253997" algn="ctr" rtl="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Trebuchet MS"/>
              <a:buNone/>
              <a:defRPr sz="3111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539975" marR="0" lvl="4" indent="-253997" algn="ctr" rtl="0">
              <a:spcBef>
                <a:spcPts val="622"/>
              </a:spcBef>
              <a:spcAft>
                <a:spcPts val="0"/>
              </a:spcAft>
              <a:buClr>
                <a:schemeClr val="lt2"/>
              </a:buClr>
              <a:buSzPts val="2000"/>
              <a:buFont typeface="Trebuchet MS"/>
              <a:buNone/>
              <a:defRPr sz="3111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047970" marR="0" lvl="5" indent="-395107" algn="l" rtl="0">
              <a:spcBef>
                <a:spcPts val="444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222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555964" marR="0" lvl="6" indent="-395107" algn="l" rtl="0">
              <a:spcBef>
                <a:spcPts val="444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222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4063959" marR="0" lvl="7" indent="-395107" algn="l" rtl="0">
              <a:spcBef>
                <a:spcPts val="444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222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571954" marR="0" lvl="8" indent="-395107" algn="l" rtl="0">
              <a:spcBef>
                <a:spcPts val="444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222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43228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 preserve="1">
  <p:cSld name="Agenda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01583" tIns="50778" rIns="101583" bIns="50778" anchor="ctr" anchorCtr="0">
            <a:noAutofit/>
          </a:bodyPr>
          <a:lstStyle/>
          <a:p>
            <a:pPr marL="0" marR="0" lvl="0" indent="0" algn="ctr" defTabSz="10159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92204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ansition - Green" preserve="1">
  <p:cSld name="Transition - Green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01583" tIns="50778" rIns="101583" bIns="50778" anchor="ctr" anchorCtr="0">
            <a:noAutofit/>
          </a:bodyPr>
          <a:lstStyle/>
          <a:p>
            <a:pPr marL="0" marR="0" lvl="0" indent="0" algn="ctr" defTabSz="10159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" name="Google Shape;27;p5"/>
          <p:cNvPicPr preferRelativeResize="0"/>
          <p:nvPr/>
        </p:nvPicPr>
        <p:blipFill rotWithShape="1">
          <a:blip r:embed="rId2">
            <a:alphaModFix/>
          </a:blip>
          <a:srcRect l="-5218" t="22933" r="58849" b="-4267"/>
          <a:stretch/>
        </p:blipFill>
        <p:spPr>
          <a:xfrm rot="10800000" flipH="1"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lt2"/>
              </a:gs>
              <a:gs pos="40000">
                <a:schemeClr val="lt2"/>
              </a:gs>
              <a:gs pos="100000">
                <a:srgbClr val="76B900">
                  <a:alpha val="0"/>
                </a:srgbClr>
              </a:gs>
            </a:gsLst>
            <a:lin ang="3000000" scaled="0"/>
          </a:gradFill>
          <a:ln>
            <a:noFill/>
          </a:ln>
        </p:spPr>
        <p:txBody>
          <a:bodyPr spcFirstLastPara="1" wrap="square" lIns="101583" tIns="50778" rIns="101583" bIns="50778" anchor="ctr" anchorCtr="0">
            <a:noAutofit/>
          </a:bodyPr>
          <a:lstStyle/>
          <a:p>
            <a:pPr marL="0" marR="0" lvl="0" indent="0" algn="ctr" defTabSz="10159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lt2"/>
              </a:gs>
              <a:gs pos="100000">
                <a:srgbClr val="76B900">
                  <a:alpha val="29803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101583" tIns="50778" rIns="101583" bIns="50778" anchor="ctr" anchorCtr="0">
            <a:noAutofit/>
          </a:bodyPr>
          <a:lstStyle/>
          <a:p>
            <a:pPr marL="0" marR="0" lvl="0" indent="0" algn="ctr" defTabSz="10159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553720" y="3100706"/>
            <a:ext cx="11084560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556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556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556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556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507995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556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01599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556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523985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556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03198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556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83900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losing Slide" preserve="1">
  <p:cSld name="Closing Slide">
    <p:bg>
      <p:bgPr>
        <a:solidFill>
          <a:schemeClr val="lt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11"/>
          <p:cNvPicPr preferRelativeResize="0"/>
          <p:nvPr/>
        </p:nvPicPr>
        <p:blipFill rotWithShape="1">
          <a:blip r:embed="rId2">
            <a:alphaModFix/>
          </a:blip>
          <a:srcRect l="-7771" t="26753" r="64277" b="-168"/>
          <a:stretch/>
        </p:blipFill>
        <p:spPr>
          <a:xfrm>
            <a:off x="0" y="1"/>
            <a:ext cx="12192000" cy="6602779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1"/>
          <p:cNvSpPr/>
          <p:nvPr/>
        </p:nvSpPr>
        <p:spPr>
          <a:xfrm rot="10800000" flipH="1"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lt1"/>
              </a:gs>
              <a:gs pos="34000">
                <a:schemeClr val="lt1"/>
              </a:gs>
              <a:gs pos="100000">
                <a:srgbClr val="FFFFFF">
                  <a:alpha val="34901"/>
                </a:srgbClr>
              </a:gs>
            </a:gsLst>
            <a:lin ang="3000000" scaled="0"/>
          </a:gradFill>
          <a:ln>
            <a:noFill/>
          </a:ln>
        </p:spPr>
        <p:txBody>
          <a:bodyPr spcFirstLastPara="1" wrap="square" lIns="101583" tIns="50778" rIns="101583" bIns="50778" anchor="ctr" anchorCtr="0">
            <a:noAutofit/>
          </a:bodyPr>
          <a:lstStyle/>
          <a:p>
            <a:pPr marL="0" marR="0" lvl="0" indent="0" algn="ctr" defTabSz="10159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7" name="Google Shape;57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8152" y="4336019"/>
            <a:ext cx="3592064" cy="1258604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1"/>
          <p:cNvSpPr txBox="1"/>
          <p:nvPr/>
        </p:nvSpPr>
        <p:spPr>
          <a:xfrm>
            <a:off x="535168" y="5731778"/>
            <a:ext cx="3047000" cy="410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583" tIns="50778" rIns="101583" bIns="50778" anchor="ctr" anchorCtr="0">
            <a:noAutofit/>
          </a:bodyPr>
          <a:lstStyle/>
          <a:p>
            <a:pPr marL="0" marR="0" lvl="0" indent="0" algn="l" defTabSz="101599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222" b="0" i="0" u="none" strike="noStrike" kern="0" cap="none" spc="0" normalizeH="0" baseline="0" noProof="0">
                <a:ln>
                  <a:noFill/>
                </a:ln>
                <a:solidFill>
                  <a:srgbClr val="76B900"/>
                </a:solidFill>
                <a:effectLst/>
                <a:uLnTx/>
                <a:uFillTx/>
                <a:latin typeface="Trebuchet MS"/>
                <a:ea typeface="Trebuchet MS"/>
                <a:cs typeface="Trebuchet MS"/>
                <a:sym typeface="Trebuchet MS"/>
              </a:rPr>
              <a:t>www.nvidia.com/dli</a:t>
            </a:r>
            <a:endParaRPr kumimoji="0" sz="1556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78353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Subtitle, and Content with CONFIDENTIAL" preserve="1">
  <p:cSld name="Title, Subtitle, and Content with CONFIDENTIAL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2"/>
          <p:cNvSpPr txBox="1">
            <a:spLocks noGrp="1"/>
          </p:cNvSpPr>
          <p:nvPr>
            <p:ph type="title"/>
          </p:nvPr>
        </p:nvSpPr>
        <p:spPr>
          <a:xfrm>
            <a:off x="553720" y="734696"/>
            <a:ext cx="11084560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556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556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556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556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507995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556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01599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556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523985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556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03198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556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12"/>
          <p:cNvSpPr txBox="1">
            <a:spLocks noGrp="1"/>
          </p:cNvSpPr>
          <p:nvPr>
            <p:ph type="body" idx="1"/>
          </p:nvPr>
        </p:nvSpPr>
        <p:spPr>
          <a:xfrm>
            <a:off x="574167" y="2336706"/>
            <a:ext cx="11054080" cy="4132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507995" marR="0" lvl="0" indent="-253997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2222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1015990" marR="0" lvl="1" indent="-253997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523985" marR="0" lvl="2" indent="-253997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1778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2031980" marR="0" lvl="3" indent="-380996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539975" marR="0" lvl="4" indent="-395107" algn="l" rtl="0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sz="2222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047970" marR="0" lvl="5" indent="-395107" algn="l" rtl="0">
              <a:spcBef>
                <a:spcPts val="444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222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555964" marR="0" lvl="6" indent="-395107" algn="l" rtl="0">
              <a:spcBef>
                <a:spcPts val="444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222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4063959" marR="0" lvl="7" indent="-395107" algn="l" rtl="0">
              <a:spcBef>
                <a:spcPts val="444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222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571954" marR="0" lvl="8" indent="-395107" algn="l" rtl="0">
              <a:spcBef>
                <a:spcPts val="444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222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2" name="Google Shape;62;p12"/>
          <p:cNvSpPr txBox="1">
            <a:spLocks noGrp="1"/>
          </p:cNvSpPr>
          <p:nvPr>
            <p:ph type="body" idx="2"/>
          </p:nvPr>
        </p:nvSpPr>
        <p:spPr>
          <a:xfrm>
            <a:off x="553720" y="1314815"/>
            <a:ext cx="11084560" cy="583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507995" marR="0" lvl="0" indent="-253997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2667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1015990" marR="0" lvl="1" indent="-253997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3111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523985" marR="0" lvl="2" indent="-253997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3111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2031980" marR="0" lvl="3" indent="-253997" algn="ctr" rtl="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Trebuchet MS"/>
              <a:buNone/>
              <a:defRPr sz="3111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539975" marR="0" lvl="4" indent="-253997" algn="ctr" rtl="0">
              <a:spcBef>
                <a:spcPts val="622"/>
              </a:spcBef>
              <a:spcAft>
                <a:spcPts val="0"/>
              </a:spcAft>
              <a:buClr>
                <a:schemeClr val="lt2"/>
              </a:buClr>
              <a:buSzPts val="2000"/>
              <a:buFont typeface="Trebuchet MS"/>
              <a:buNone/>
              <a:defRPr sz="3111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047970" marR="0" lvl="5" indent="-395107" algn="l" rtl="0">
              <a:spcBef>
                <a:spcPts val="444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222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555964" marR="0" lvl="6" indent="-395107" algn="l" rtl="0">
              <a:spcBef>
                <a:spcPts val="444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222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4063959" marR="0" lvl="7" indent="-395107" algn="l" rtl="0">
              <a:spcBef>
                <a:spcPts val="444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222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571954" marR="0" lvl="8" indent="-395107" algn="l" rtl="0">
              <a:spcBef>
                <a:spcPts val="444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222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3" name="Google Shape;63;p12"/>
          <p:cNvSpPr/>
          <p:nvPr/>
        </p:nvSpPr>
        <p:spPr>
          <a:xfrm>
            <a:off x="7833032" y="6424130"/>
            <a:ext cx="3069851" cy="275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583" tIns="50778" rIns="101583" bIns="50778" anchor="b" anchorCtr="0">
            <a:noAutofit/>
          </a:bodyPr>
          <a:lstStyle/>
          <a:p>
            <a:pPr marL="0" marR="0" lvl="0" indent="0" algn="r" defTabSz="101599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Trebuchet MS"/>
              <a:buNone/>
              <a:tabLst/>
              <a:defRPr/>
            </a:pPr>
            <a:r>
              <a:rPr kumimoji="0" lang="en-US" sz="889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Trebuchet MS"/>
                <a:cs typeface="Trebuchet MS"/>
                <a:sym typeface="Trebuchet MS"/>
              </a:rPr>
              <a:t>NVIDIA CONFIDENTIAL. DO NOT DISTRIBUTE.</a:t>
            </a:r>
            <a:endParaRPr kumimoji="0" sz="1556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41614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Subtitle, and Two Content" preserve="1">
  <p:cSld name="Title, Subtitle, and Two Conten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3"/>
          <p:cNvSpPr txBox="1">
            <a:spLocks noGrp="1"/>
          </p:cNvSpPr>
          <p:nvPr>
            <p:ph type="title"/>
          </p:nvPr>
        </p:nvSpPr>
        <p:spPr>
          <a:xfrm>
            <a:off x="553720" y="727058"/>
            <a:ext cx="11084560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556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556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556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556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507995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556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01599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556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523985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556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03198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556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body" idx="1"/>
          </p:nvPr>
        </p:nvSpPr>
        <p:spPr>
          <a:xfrm>
            <a:off x="553721" y="2346291"/>
            <a:ext cx="5494514" cy="410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507995" marR="0" lvl="0" indent="-423329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Char char="•"/>
              <a:defRPr sz="2667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1015990" marR="0" lvl="1" indent="-395107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•"/>
              <a:defRPr sz="2222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523985" marR="0" lvl="2" indent="-38099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•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2031980" marR="0" lvl="3" indent="-380996" algn="l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▪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539975" marR="0" lvl="4" indent="-380996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▪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047970" marR="0" lvl="5" indent="-380996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555964" marR="0" lvl="6" indent="-380996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4063959" marR="0" lvl="7" indent="-380996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571954" marR="0" lvl="8" indent="-380996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body" idx="2"/>
          </p:nvPr>
        </p:nvSpPr>
        <p:spPr>
          <a:xfrm>
            <a:off x="6143767" y="2346291"/>
            <a:ext cx="5494513" cy="410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507995" marR="0" lvl="0" indent="-423329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Char char="•"/>
              <a:defRPr sz="2667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1015990" marR="0" lvl="1" indent="-395107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•"/>
              <a:defRPr sz="2222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523985" marR="0" lvl="2" indent="-38099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•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2031980" marR="0" lvl="3" indent="-380996" algn="l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▪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539975" marR="0" lvl="4" indent="-380996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▪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047970" marR="0" lvl="5" indent="-380996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555964" marR="0" lvl="6" indent="-380996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4063959" marR="0" lvl="7" indent="-380996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571954" marR="0" lvl="8" indent="-380996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body" idx="3"/>
          </p:nvPr>
        </p:nvSpPr>
        <p:spPr>
          <a:xfrm>
            <a:off x="553720" y="1311743"/>
            <a:ext cx="11084560" cy="583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507995" marR="0" lvl="0" indent="-253997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2667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1015990" marR="0" lvl="1" indent="-253997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3111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523985" marR="0" lvl="2" indent="-253997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3111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2031980" marR="0" lvl="3" indent="-253997" algn="ctr" rtl="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Trebuchet MS"/>
              <a:buNone/>
              <a:defRPr sz="3111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539975" marR="0" lvl="4" indent="-253997" algn="ctr" rtl="0">
              <a:spcBef>
                <a:spcPts val="622"/>
              </a:spcBef>
              <a:spcAft>
                <a:spcPts val="0"/>
              </a:spcAft>
              <a:buClr>
                <a:schemeClr val="lt2"/>
              </a:buClr>
              <a:buSzPts val="2000"/>
              <a:buFont typeface="Trebuchet MS"/>
              <a:buNone/>
              <a:defRPr sz="3111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047970" marR="0" lvl="5" indent="-395107" algn="l" rtl="0">
              <a:spcBef>
                <a:spcPts val="444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222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555964" marR="0" lvl="6" indent="-395107" algn="l" rtl="0">
              <a:spcBef>
                <a:spcPts val="444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222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4063959" marR="0" lvl="7" indent="-395107" algn="l" rtl="0">
              <a:spcBef>
                <a:spcPts val="444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222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571954" marR="0" lvl="8" indent="-395107" algn="l" rtl="0">
              <a:spcBef>
                <a:spcPts val="444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222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69544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deo" type="titleOnly" preserve="1">
  <p:cSld name="Video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01583" tIns="50778" rIns="101583" bIns="50778" anchor="ctr" anchorCtr="0">
            <a:noAutofit/>
          </a:bodyPr>
          <a:lstStyle/>
          <a:p>
            <a:pPr marL="0" marR="0" lvl="0" indent="0" algn="ctr" defTabSz="10159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xfrm>
            <a:off x="1726108" y="5947368"/>
            <a:ext cx="8739784" cy="410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22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556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556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556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556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507995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556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01599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556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523985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556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03198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556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72" name="Google Shape;72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903635" y="5713473"/>
            <a:ext cx="8384731" cy="1156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2823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MO Placeholder" preserve="1">
  <p:cSld name="DEMO Placeholder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01583" tIns="50778" rIns="101583" bIns="50778" anchor="ctr" anchorCtr="0">
            <a:noAutofit/>
          </a:bodyPr>
          <a:lstStyle/>
          <a:p>
            <a:pPr marL="0" marR="0" lvl="0" indent="0" algn="ctr" defTabSz="10159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xfrm>
            <a:off x="553720" y="5743860"/>
            <a:ext cx="11084560" cy="595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556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556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556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556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556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507995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556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01599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556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523985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556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03198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556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27856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1"/>
          <p:cNvSpPr txBox="1">
            <a:spLocks noGrp="1"/>
          </p:cNvSpPr>
          <p:nvPr>
            <p:ph type="title"/>
          </p:nvPr>
        </p:nvSpPr>
        <p:spPr>
          <a:xfrm>
            <a:off x="555271" y="726147"/>
            <a:ext cx="11081461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body" idx="1"/>
          </p:nvPr>
        </p:nvSpPr>
        <p:spPr>
          <a:xfrm>
            <a:off x="574892" y="2224853"/>
            <a:ext cx="11054368" cy="43422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18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16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55600" algn="l" rtl="0"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–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pic>
        <p:nvPicPr>
          <p:cNvPr id="11" name="Google Shape;11;p1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11256464" y="6428244"/>
            <a:ext cx="645209" cy="22924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8326350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807.10225" TargetMode="External"/><Relationship Id="rId2" Type="http://schemas.openxmlformats.org/officeDocument/2006/relationships/hyperlink" Target="https://drive.google.com/file/d/1kTu2sTz8Q8GIMYVyFLnYtynpZSqvvAIB/view?usp=sharing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khcs/brain-synthesis-lesion-segmentation/blob/master/utils/convert_3d_test_to_nii.py" TargetMode="External"/><Relationship Id="rId4" Type="http://schemas.openxmlformats.org/officeDocument/2006/relationships/hyperlink" Target="https://github.com/khcs/brain-synthesis-lesion-segmentation/blob/master/utils/merge_2d_test_to_nii.py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ensorflow/tensorflow/blob/master/tensorflow/contrib/eager/python/examples/gan/mnist.py" TargetMode="External"/><Relationship Id="rId2" Type="http://schemas.openxmlformats.org/officeDocument/2006/relationships/hyperlink" Target="https://arxiv.org/abs/1807.10225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tensorflow/tensorflow/tree/master/tensorflow/contrib/eager/python/examples/pix2pix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sles-challenge.org/" TargetMode="External"/><Relationship Id="rId2" Type="http://schemas.openxmlformats.org/officeDocument/2006/relationships/hyperlink" Target="https://www.med.upenn.edu/sbia/brats2018/data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drive.google.com/file/d/1CXwE8Lhya_f1nMGppTF5ek98NxaZIM_6/view?usp=sharing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PuadqCndYzHx6bKescS6XApy9IgYphn6/view?usp=sharing" TargetMode="External"/><Relationship Id="rId2" Type="http://schemas.openxmlformats.org/officeDocument/2006/relationships/hyperlink" Target="https://arxiv.org/abs/1611.07004" TargetMode="Externa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PuadqCndYzHx6bKescS6XApy9IgYphn6/view?usp=sharing" TargetMode="External"/><Relationship Id="rId2" Type="http://schemas.openxmlformats.org/officeDocument/2006/relationships/hyperlink" Target="https://arxiv.org/abs/1611.07004" TargetMode="Externa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khcs/brain-synthesis-lesion-segmentation/blob/master/utils/isles18_sample_2d.ipynb" TargetMode="Externa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file/d/1KwjLP8Q9m_mre6NKOPEsgkI2h9gA3XSk/view?usp=sharing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A410C31-D12F-4CE0-AFFD-1FD9D31D26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/>
              <a:t>Hoo Chang Shin</a:t>
            </a:r>
            <a:endParaRPr lang="ko-KR" alt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E5FCDA-6006-4DBA-82CD-9F3CCEFF6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Data Augmentation and Segmentation with GANs for </a:t>
            </a:r>
            <a:r>
              <a:rPr lang="en-US" altLang="ko-KR"/>
              <a:t>Medical Imag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89971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F1DF0-58A7-43C1-9BC9-9942D640B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Exercise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70BD21-7AD4-452A-B35E-38EB3B2F2E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4167" y="1255364"/>
            <a:ext cx="11054080" cy="5213482"/>
          </a:xfrm>
        </p:spPr>
        <p:txBody>
          <a:bodyPr>
            <a:noAutofit/>
          </a:bodyPr>
          <a:lstStyle/>
          <a:p>
            <a:r>
              <a:rPr lang="en-US" altLang="ko-KR" sz="1000" dirty="0"/>
              <a:t>Replace the U-Net in the generator with </a:t>
            </a:r>
            <a:r>
              <a:rPr lang="en-US" altLang="ko-KR" sz="1000" dirty="0" err="1"/>
              <a:t>ResNet</a:t>
            </a:r>
            <a:endParaRPr lang="en-US" altLang="ko-KR" sz="1000" dirty="0"/>
          </a:p>
          <a:p>
            <a:pPr lvl="1"/>
            <a:r>
              <a:rPr lang="en-US" altLang="ko-KR" sz="1000" dirty="0"/>
              <a:t>Code:</a:t>
            </a:r>
          </a:p>
          <a:p>
            <a:pPr lvl="2"/>
            <a:r>
              <a:rPr lang="en-US" altLang="ko-KR" sz="1000" dirty="0"/>
              <a:t>pix2pix2d.py</a:t>
            </a:r>
          </a:p>
          <a:p>
            <a:r>
              <a:rPr lang="en-US" altLang="ko-KR" sz="1000" dirty="0"/>
              <a:t>Extend it to 3D</a:t>
            </a:r>
          </a:p>
          <a:p>
            <a:pPr lvl="1"/>
            <a:r>
              <a:rPr lang="en-US" altLang="ko-KR" sz="1000" dirty="0"/>
              <a:t>Code:</a:t>
            </a:r>
          </a:p>
          <a:p>
            <a:pPr lvl="2"/>
            <a:r>
              <a:rPr lang="en-US" altLang="ko-KR" sz="1000" dirty="0"/>
              <a:t>pix2pix3d.py</a:t>
            </a:r>
          </a:p>
          <a:p>
            <a:pPr lvl="1"/>
            <a:r>
              <a:rPr lang="en-US" altLang="ko-KR" sz="1000" dirty="0"/>
              <a:t>Data:</a:t>
            </a:r>
          </a:p>
          <a:p>
            <a:pPr lvl="2"/>
            <a:r>
              <a:rPr lang="en-US" altLang="ko-KR" sz="1000" dirty="0">
                <a:hlinkClick r:id="rId2"/>
              </a:rPr>
              <a:t>https://drive.google.com/file/d/1kTu2sTz8Q8GIMYVyFLnYtynpZSqvvAIB/view?usp=sharing</a:t>
            </a:r>
            <a:endParaRPr lang="en-US" altLang="ko-KR" sz="1000" dirty="0"/>
          </a:p>
          <a:p>
            <a:pPr lvl="1"/>
            <a:r>
              <a:rPr lang="en-US" altLang="ko-KR" sz="1000" dirty="0"/>
              <a:t>Run: </a:t>
            </a:r>
          </a:p>
          <a:p>
            <a:pPr lvl="2"/>
            <a:r>
              <a:rPr lang="en-US" altLang="ko-KR" sz="1000" dirty="0"/>
              <a:t>Same as before – train from image-ver1 to image-ver2, fine-tune to image-ver1 to segmentation-label with swap_noise_imB_channel_13</a:t>
            </a:r>
          </a:p>
          <a:p>
            <a:pPr lvl="2"/>
            <a:r>
              <a:rPr lang="en-US" altLang="ko-KR" sz="1000" dirty="0"/>
              <a:t>and when we do this will generate more coherent lesion shape in 3D (vs. when doing in 2D slices independently, slice to slice prediction may differ and lower performance)</a:t>
            </a:r>
          </a:p>
          <a:p>
            <a:r>
              <a:rPr lang="en-US" altLang="ko-KR" sz="1000" dirty="0"/>
              <a:t>Generate more synthetic data to improve training</a:t>
            </a:r>
          </a:p>
          <a:p>
            <a:pPr lvl="1"/>
            <a:r>
              <a:rPr lang="en-US" altLang="ko-KR" sz="1000" dirty="0"/>
              <a:t>Like in the paper: </a:t>
            </a:r>
            <a:r>
              <a:rPr lang="en-US" altLang="ko-KR" sz="1000" dirty="0">
                <a:hlinkClick r:id="rId3"/>
              </a:rPr>
              <a:t>https://arxiv.org/abs/1807.10225</a:t>
            </a:r>
            <a:endParaRPr lang="en-US" altLang="ko-KR" sz="1000" dirty="0"/>
          </a:p>
          <a:p>
            <a:r>
              <a:rPr lang="en-US" altLang="ko-KR" sz="1000" dirty="0"/>
              <a:t>Any other ways to improve the performance?</a:t>
            </a:r>
          </a:p>
          <a:p>
            <a:pPr lvl="1"/>
            <a:r>
              <a:rPr lang="en-US" altLang="ko-KR" sz="1000" dirty="0"/>
              <a:t>Like –</a:t>
            </a:r>
            <a:r>
              <a:rPr lang="en-US" altLang="ko-KR" sz="1000" dirty="0" err="1"/>
              <a:t>disc_dim_method</a:t>
            </a:r>
            <a:r>
              <a:rPr lang="en-US" altLang="ko-KR" sz="1000" dirty="0"/>
              <a:t>=patch-based so positive-vs-negative samples are more balanced</a:t>
            </a:r>
            <a:r>
              <a:rPr lang="ko-KR" altLang="en-US" sz="1000" dirty="0"/>
              <a:t> </a:t>
            </a:r>
            <a:r>
              <a:rPr lang="en-US" altLang="ko-KR" sz="1000" dirty="0"/>
              <a:t>(but training takes too long with this approach, most of the time spent in sampling)</a:t>
            </a:r>
          </a:p>
          <a:p>
            <a:pPr lvl="1"/>
            <a:r>
              <a:rPr lang="en-US" altLang="ko-KR" sz="1000" dirty="0"/>
              <a:t>Any other ideas?</a:t>
            </a:r>
          </a:p>
          <a:p>
            <a:r>
              <a:rPr lang="en-US" altLang="ko-KR" sz="1000" dirty="0"/>
              <a:t>Submit your own awesome result to ISLES challenge using the scripts provided in </a:t>
            </a:r>
          </a:p>
          <a:p>
            <a:pPr lvl="1"/>
            <a:r>
              <a:rPr lang="en-US" altLang="ko-KR" sz="1000" dirty="0">
                <a:hlinkClick r:id="rId4"/>
              </a:rPr>
              <a:t>https://github.com/khcs/brain-synthesis-lesion-segmentation/blob/master/utils/merge_2d_test_to_nii.py</a:t>
            </a:r>
            <a:endParaRPr lang="en-US" altLang="ko-KR" sz="1000" dirty="0"/>
          </a:p>
          <a:p>
            <a:pPr lvl="1"/>
            <a:r>
              <a:rPr lang="en-US" altLang="ko-KR" sz="1000" dirty="0">
                <a:hlinkClick r:id="rId5"/>
              </a:rPr>
              <a:t>https://github.com/khcs/brain-synthesis-lesion-segmentation/blob/master/utils/convert_3d_test_to_nii.py</a:t>
            </a:r>
            <a:endParaRPr lang="en-US" altLang="ko-KR" sz="10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0F0DB5-F24A-4071-ABB1-163B89A308E1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3378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4616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AC3DF-4542-433D-A177-0182D0240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This DLI is based on 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E6136C-E5EC-4AC1-9531-00A1609564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b="1"/>
              <a:t>Medical Image Synthesis for Data Augmentation and Anonymization using Generative Adversarial Networks</a:t>
            </a:r>
          </a:p>
          <a:p>
            <a:pPr lvl="1"/>
            <a:r>
              <a:rPr lang="en-US" altLang="ko-KR">
                <a:hlinkClick r:id="rId2"/>
              </a:rPr>
              <a:t>https://arxiv.org/abs/1807.10225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TensorFlow GAN example</a:t>
            </a:r>
          </a:p>
          <a:p>
            <a:pPr lvl="1"/>
            <a:r>
              <a:rPr lang="en-US" altLang="ko-KR">
                <a:hlinkClick r:id="rId3"/>
              </a:rPr>
              <a:t>https://github.com/tensorflow/tensorflow/blob/master/tensorflow/contrib/eager/python/examples/gan/mnist.py</a:t>
            </a:r>
            <a:r>
              <a:rPr lang="en-US" altLang="ko-KR"/>
              <a:t> </a:t>
            </a:r>
          </a:p>
          <a:p>
            <a:pPr lvl="1"/>
            <a:endParaRPr lang="en-US" altLang="ko-KR"/>
          </a:p>
          <a:p>
            <a:r>
              <a:rPr lang="en-US" altLang="ko-KR"/>
              <a:t>TensorFlow pix2pix GAN example</a:t>
            </a:r>
          </a:p>
          <a:p>
            <a:pPr lvl="1"/>
            <a:r>
              <a:rPr lang="en-US" altLang="ko-KR">
                <a:hlinkClick r:id="rId4"/>
              </a:rPr>
              <a:t>https://github.com/tensorflow/tensorflow/tree/master/tensorflow/contrib/eager/python/examples/pix2pix</a:t>
            </a:r>
            <a:r>
              <a:rPr lang="en-US" altLang="ko-KR"/>
              <a:t> </a:t>
            </a:r>
            <a:endParaRPr lang="ko-KR" alt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62B802B-7711-4238-BC05-A24AAF3D414B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57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D4762-F2E0-4564-9DD0-2AB26135A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Goals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1DA4E-5EF9-45FA-9BF6-B529F808E0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Generate synthetic brain MRI</a:t>
            </a:r>
          </a:p>
          <a:p>
            <a:r>
              <a:rPr lang="en-US" altLang="ko-KR" dirty="0"/>
              <a:t>Use GAN for segmentation</a:t>
            </a:r>
          </a:p>
          <a:p>
            <a:pPr lvl="1"/>
            <a:r>
              <a:rPr lang="en-US" altLang="ko-KR" dirty="0"/>
              <a:t>Segment brain anatomy</a:t>
            </a:r>
          </a:p>
          <a:p>
            <a:pPr lvl="1"/>
            <a:r>
              <a:rPr lang="en-US" altLang="ko-KR" dirty="0"/>
              <a:t>Segment disease</a:t>
            </a:r>
          </a:p>
          <a:p>
            <a:pPr lvl="2"/>
            <a:r>
              <a:rPr lang="en-US" altLang="ko-KR" dirty="0"/>
              <a:t>Brain tumor (BRATS challenge - </a:t>
            </a:r>
            <a:r>
              <a:rPr lang="en-US" altLang="ko-KR" dirty="0">
                <a:hlinkClick r:id="rId2"/>
              </a:rPr>
              <a:t>https://www.med.upenn.edu/sbia/brats2018/data.html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/>
              <a:t>Ischemic stroke lesion (ISLES challenge - </a:t>
            </a:r>
            <a:r>
              <a:rPr lang="en-US" altLang="ko-KR" dirty="0">
                <a:hlinkClick r:id="rId3"/>
              </a:rPr>
              <a:t>http://www.isles-challenge.org/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Use GAN to improve segmentation on limited data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58A5B4-439C-4DC3-8F23-7AB8CD66DD3B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468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5DE4A-511E-40B5-A8B6-F3F7CF34A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Generate synthetic brain MRI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1A804-7528-499D-8322-CA31A152A7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ko-KR" dirty="0"/>
              <a:t>From random numbers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Code:</a:t>
            </a:r>
          </a:p>
          <a:p>
            <a:pPr lvl="1"/>
            <a:r>
              <a:rPr lang="en-US" altLang="ko-KR" dirty="0"/>
              <a:t>gan2d.py</a:t>
            </a:r>
          </a:p>
          <a:p>
            <a:r>
              <a:rPr lang="en-US" altLang="ko-KR" dirty="0"/>
              <a:t>Data:</a:t>
            </a:r>
          </a:p>
          <a:p>
            <a:pPr lvl="1"/>
            <a:r>
              <a:rPr lang="en-US" altLang="ko-KR" dirty="0">
                <a:hlinkClick r:id="rId2"/>
              </a:rPr>
              <a:t>https://drive.google.com/file/d/1CXwE8Lhya_f1nMGppTF5ek98NxaZIM_6/view?usp=sharing</a:t>
            </a:r>
            <a:r>
              <a:rPr lang="en-US" altLang="ko-KR" dirty="0"/>
              <a:t> </a:t>
            </a:r>
          </a:p>
          <a:p>
            <a:r>
              <a:rPr lang="en-US" altLang="ko-KR" dirty="0"/>
              <a:t>Run: python gan2d.py –</a:t>
            </a:r>
            <a:r>
              <a:rPr lang="en-US" altLang="ko-KR" dirty="0" err="1"/>
              <a:t>data_dir</a:t>
            </a:r>
            <a:r>
              <a:rPr lang="en-US" altLang="ko-KR" dirty="0"/>
              <a:t>=[where_the_adni_png_t1_images_are]</a:t>
            </a:r>
          </a:p>
          <a:p>
            <a:pPr marL="0" indent="0">
              <a:buNone/>
            </a:pPr>
            <a:r>
              <a:rPr lang="en-US" altLang="ko-KR" dirty="0"/>
              <a:t>  (and it’ll generate brain MRI images every 15</a:t>
            </a:r>
            <a:r>
              <a:rPr lang="en-US" altLang="ko-KR" baseline="30000" dirty="0"/>
              <a:t>th</a:t>
            </a:r>
            <a:r>
              <a:rPr lang="en-US" altLang="ko-KR" dirty="0"/>
              <a:t> epoch, and after final epoch)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79975A-ADD7-4DB5-8F47-0F71ED441525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E6EFF0-F6D9-4D44-9F90-8550F30104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5869" y="2853612"/>
            <a:ext cx="1619250" cy="140114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A01F566-7994-4540-A4FE-80EBA4A8D7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343" y="2853612"/>
            <a:ext cx="1524000" cy="140114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014E160-5FC6-4545-B774-C71EEA8966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7567" y="2853612"/>
            <a:ext cx="1619250" cy="140114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9695346-2E8B-43CD-97FD-5123F15539E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162" y="2853611"/>
            <a:ext cx="1619250" cy="1401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991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43E9B-519B-4912-8CF3-0695461BE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Segment brain anatomy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33BA1-6B8E-4429-A169-59ACB1A023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/>
              <a:t>Conditional GAN (pix2pix)</a:t>
            </a:r>
          </a:p>
          <a:p>
            <a:pPr lvl="1"/>
            <a:r>
              <a:rPr lang="en-US" altLang="ko-KR" dirty="0">
                <a:hlinkClick r:id="rId2"/>
              </a:rPr>
              <a:t>https://arxiv.org/abs/1611.07004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Code:</a:t>
            </a:r>
          </a:p>
          <a:p>
            <a:pPr lvl="1"/>
            <a:r>
              <a:rPr lang="en-US" altLang="ko-KR" dirty="0"/>
              <a:t>pix2pix2d.py</a:t>
            </a:r>
          </a:p>
          <a:p>
            <a:r>
              <a:rPr lang="en-US" altLang="ko-KR" dirty="0"/>
              <a:t>Data:</a:t>
            </a:r>
          </a:p>
          <a:p>
            <a:pPr lvl="1"/>
            <a:r>
              <a:rPr lang="en-US" altLang="ko-KR" dirty="0">
                <a:hlinkClick r:id="rId3"/>
              </a:rPr>
              <a:t>https://drive.google.com/file/d/1PuadqCndYzHx6bKescS6XApy9IgYphn6/view?usp=sharing</a:t>
            </a:r>
            <a:r>
              <a:rPr lang="en-US" altLang="ko-KR" dirty="0"/>
              <a:t> </a:t>
            </a:r>
          </a:p>
          <a:p>
            <a:r>
              <a:rPr lang="en-US" altLang="ko-KR" dirty="0"/>
              <a:t>Run: python pix2pix2d.py –</a:t>
            </a:r>
            <a:r>
              <a:rPr lang="en-US" altLang="ko-KR" dirty="0" err="1"/>
              <a:t>data_dir_A</a:t>
            </a:r>
            <a:r>
              <a:rPr lang="en-US" altLang="ko-KR" dirty="0"/>
              <a:t>=[adni_t1_png_images] –</a:t>
            </a:r>
            <a:r>
              <a:rPr lang="en-US" altLang="ko-KR" dirty="0" err="1"/>
              <a:t>data_dir_B</a:t>
            </a:r>
            <a:r>
              <a:rPr lang="en-US" altLang="ko-KR" dirty="0"/>
              <a:t>=[</a:t>
            </a:r>
            <a:r>
              <a:rPr lang="en-US" altLang="ko-KR" dirty="0" err="1"/>
              <a:t>adni_seg_label_images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3163DB-58F7-4885-8C20-5C681B62C72C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E2AEEF-352F-422A-9D39-B01B74EC3F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0335" y="3030894"/>
            <a:ext cx="1619250" cy="132650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7E857BA-CC87-4150-B0EC-1000D6CC64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4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1527" y="3030894"/>
            <a:ext cx="1619250" cy="1326502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86E6B6FC-2745-4F6A-BFF7-73A7E260EC62}"/>
              </a:ext>
            </a:extLst>
          </p:cNvPr>
          <p:cNvSpPr/>
          <p:nvPr/>
        </p:nvSpPr>
        <p:spPr>
          <a:xfrm>
            <a:off x="4962331" y="3488871"/>
            <a:ext cx="746449" cy="4105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009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43E9B-519B-4912-8CF3-0695461BE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Generate</a:t>
            </a:r>
            <a:r>
              <a:rPr lang="ko-KR" altLang="en-US" dirty="0"/>
              <a:t> </a:t>
            </a:r>
            <a:r>
              <a:rPr lang="en-US" altLang="ko-KR" dirty="0"/>
              <a:t>brain MRI from label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33BA1-6B8E-4429-A169-59ACB1A023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Conditional GAN (pix2pix)</a:t>
            </a:r>
          </a:p>
          <a:p>
            <a:pPr lvl="1"/>
            <a:r>
              <a:rPr lang="en-US" altLang="ko-KR" dirty="0">
                <a:hlinkClick r:id="rId2"/>
              </a:rPr>
              <a:t>https://arxiv.org/abs/1611.07004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Code:</a:t>
            </a:r>
          </a:p>
          <a:p>
            <a:pPr lvl="1"/>
            <a:r>
              <a:rPr lang="en-US" altLang="ko-KR" dirty="0"/>
              <a:t>pix2pix2d.py</a:t>
            </a:r>
          </a:p>
          <a:p>
            <a:r>
              <a:rPr lang="en-US" altLang="ko-KR" dirty="0"/>
              <a:t>Data:</a:t>
            </a:r>
          </a:p>
          <a:p>
            <a:pPr lvl="1"/>
            <a:r>
              <a:rPr lang="en-US" altLang="ko-KR" dirty="0">
                <a:hlinkClick r:id="rId3"/>
              </a:rPr>
              <a:t>https://drive.google.com/file/d/1PuadqCndYzHx6bKescS6XApy9IgYphn6/view?usp=sharing</a:t>
            </a:r>
            <a:r>
              <a:rPr lang="en-US" altLang="ko-KR" dirty="0"/>
              <a:t> </a:t>
            </a:r>
          </a:p>
          <a:p>
            <a:r>
              <a:rPr lang="en-US" altLang="ko-KR" dirty="0"/>
              <a:t>Run: swap the –</a:t>
            </a:r>
            <a:r>
              <a:rPr lang="en-US" altLang="ko-KR" dirty="0" err="1"/>
              <a:t>data_dir_A</a:t>
            </a:r>
            <a:r>
              <a:rPr lang="en-US" altLang="ko-KR" dirty="0"/>
              <a:t> and –</a:t>
            </a:r>
            <a:r>
              <a:rPr lang="en-US" altLang="ko-KR" dirty="0" err="1"/>
              <a:t>data_dir_B</a:t>
            </a:r>
            <a:r>
              <a:rPr lang="en-US" altLang="ko-KR" dirty="0"/>
              <a:t> from the previous run and it’s label-&gt;image</a:t>
            </a:r>
          </a:p>
          <a:p>
            <a:endParaRPr lang="ko-KR" alt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C2FBC0-C410-455D-977F-9D88B4813A2D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E2AEEF-352F-422A-9D39-B01B74EC3F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5502" y="3030893"/>
            <a:ext cx="1619250" cy="132650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7E857BA-CC87-4150-B0EC-1000D6CC64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4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6359" y="3030893"/>
            <a:ext cx="1619250" cy="1326502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86E6B6FC-2745-4F6A-BFF7-73A7E260EC62}"/>
              </a:ext>
            </a:extLst>
          </p:cNvPr>
          <p:cNvSpPr/>
          <p:nvPr/>
        </p:nvSpPr>
        <p:spPr>
          <a:xfrm>
            <a:off x="4962331" y="3488871"/>
            <a:ext cx="746449" cy="4105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5542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4C433C3-0383-43FD-93F1-C9DBCACE446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333" b="31837"/>
          <a:stretch/>
        </p:blipFill>
        <p:spPr>
          <a:xfrm>
            <a:off x="2107163" y="2342664"/>
            <a:ext cx="6858000" cy="23886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B87959A-0422-4AB1-8E3D-CBAC7B4BB0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3355" y="2748870"/>
            <a:ext cx="1551992" cy="155199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B583636-316A-4C96-B607-F57FE67D53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8807" y="2739539"/>
            <a:ext cx="1551992" cy="155199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BEBB708-1AF4-427A-A962-7FD81F5B998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4259" y="2739539"/>
            <a:ext cx="1551992" cy="155199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1782C09-DEF6-4309-9AE5-D00DBEFD6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Segment Ischemic Stroke Lesion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6FEFBF-F4D8-48EE-9B4C-17DA86BBB5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4167" y="1314815"/>
            <a:ext cx="11054080" cy="5154031"/>
          </a:xfrm>
        </p:spPr>
        <p:txBody>
          <a:bodyPr>
            <a:normAutofit fontScale="70000" lnSpcReduction="20000"/>
          </a:bodyPr>
          <a:lstStyle/>
          <a:p>
            <a:r>
              <a:rPr lang="en-US" altLang="ko-KR" dirty="0"/>
              <a:t>It is a challenging problem</a:t>
            </a:r>
          </a:p>
          <a:p>
            <a:pPr lvl="1"/>
            <a:r>
              <a:rPr lang="en-US" altLang="ko-KR" dirty="0"/>
              <a:t>High dimensional data (Diffusion MRI, Perfusion maps, CT) </a:t>
            </a:r>
          </a:p>
          <a:p>
            <a:pPr lvl="1"/>
            <a:r>
              <a:rPr lang="en-US" altLang="ko-KR" dirty="0"/>
              <a:t>Limited data</a:t>
            </a:r>
          </a:p>
          <a:p>
            <a:r>
              <a:rPr lang="en-US" altLang="ko-KR" dirty="0"/>
              <a:t>Simply applying pix2pix doesn’t work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We use the script from </a:t>
            </a:r>
            <a:r>
              <a:rPr lang="en-US" altLang="ko-KR" dirty="0">
                <a:hlinkClick r:id="rId6"/>
              </a:rPr>
              <a:t>https://github.com/khcs/brain-synthesis-lesion-segmentation/blob/master/utils/isles18_sample_2d.ipynb</a:t>
            </a:r>
            <a:r>
              <a:rPr lang="en-US" altLang="ko-KR" dirty="0"/>
              <a:t> to sample 2D slices from 4D ISLES multi-modal data.</a:t>
            </a:r>
          </a:p>
          <a:p>
            <a:pPr lvl="1"/>
            <a:r>
              <a:rPr lang="en-US" altLang="ko-KR" dirty="0"/>
              <a:t>RGB image ver1 - R: CT; G: DWI (dimension condensed with PCA); B: </a:t>
            </a:r>
            <a:r>
              <a:rPr lang="en-US" dirty="0"/>
              <a:t>time to peak of the residue function (</a:t>
            </a:r>
            <a:r>
              <a:rPr lang="en-US" dirty="0" err="1"/>
              <a:t>Tmax</a:t>
            </a:r>
            <a:r>
              <a:rPr lang="en-US" dirty="0"/>
              <a:t>)</a:t>
            </a:r>
          </a:p>
          <a:p>
            <a:pPr lvl="1"/>
            <a:r>
              <a:rPr lang="en-US" altLang="ko-KR" dirty="0"/>
              <a:t>RGB image ver2 – R: </a:t>
            </a:r>
            <a:r>
              <a:rPr lang="en-US" dirty="0"/>
              <a:t>cerebral blood flow (CBF); G: cerebral blood volume (CBV); B: perfusion map (MTT)</a:t>
            </a:r>
          </a:p>
          <a:p>
            <a:r>
              <a:rPr lang="en-US" altLang="ko-KR" dirty="0"/>
              <a:t>Try running pix2pix2d with –</a:t>
            </a:r>
            <a:r>
              <a:rPr lang="en-US" altLang="ko-KR" dirty="0" err="1"/>
              <a:t>input_data_A</a:t>
            </a:r>
            <a:r>
              <a:rPr lang="en-US" altLang="ko-KR" dirty="0"/>
              <a:t>=[RGB image ver1/2] –</a:t>
            </a:r>
            <a:r>
              <a:rPr lang="en-US" altLang="ko-KR" dirty="0" err="1"/>
              <a:t>input_data_B</a:t>
            </a:r>
            <a:r>
              <a:rPr lang="en-US" altLang="ko-KR" dirty="0"/>
              <a:t>=[ground truth]</a:t>
            </a:r>
          </a:p>
          <a:p>
            <a:pPr lvl="1"/>
            <a:r>
              <a:rPr lang="en-US" altLang="ko-KR" dirty="0"/>
              <a:t>It doesn’t work – why? Because input dimension is high, labels are highly imbalanced so loss is very small. It segments (predicts) nothing.</a:t>
            </a:r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BB97C9-A1BB-4F1D-9D2A-6759EC2B361F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88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5939A-32CF-4538-97E1-4B44D8CFF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How to improve using GAN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1FE7E-A7AA-417F-AA25-6414E06AC8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ko-KR" dirty="0"/>
              <a:t>Within the training dataset, train the conditional GAN (pix2pix) to translate one modality to another (e.g., DWI to Diffusion map)</a:t>
            </a:r>
          </a:p>
          <a:p>
            <a:r>
              <a:rPr lang="en-US" altLang="ko-KR" dirty="0"/>
              <a:t>Transfer learn to segment stroke lesion from DWI and CT</a:t>
            </a:r>
          </a:p>
          <a:p>
            <a:r>
              <a:rPr lang="en-US" altLang="ko-KR" dirty="0"/>
              <a:t>A way of improving performance on limited data!</a:t>
            </a:r>
          </a:p>
          <a:p>
            <a:r>
              <a:rPr lang="en-US" altLang="ko-KR" dirty="0"/>
              <a:t>Code:</a:t>
            </a:r>
          </a:p>
          <a:p>
            <a:pPr lvl="1"/>
            <a:r>
              <a:rPr lang="en-US" altLang="ko-KR" dirty="0"/>
              <a:t>pix2pix2d.py</a:t>
            </a:r>
          </a:p>
          <a:p>
            <a:r>
              <a:rPr lang="en-US" altLang="ko-KR" dirty="0"/>
              <a:t>Data:</a:t>
            </a:r>
          </a:p>
          <a:p>
            <a:pPr lvl="1"/>
            <a:r>
              <a:rPr lang="en-US" altLang="ko-KR" dirty="0">
                <a:hlinkClick r:id="rId2"/>
              </a:rPr>
              <a:t>https://drive.google.com/file/d/1KwjLP8Q9m_mre6NKOPEsgkI2h9gA3XSk/view?usp=sharing</a:t>
            </a:r>
            <a:endParaRPr lang="en-US" altLang="ko-KR" dirty="0"/>
          </a:p>
          <a:p>
            <a:r>
              <a:rPr lang="en-US" altLang="ko-KR" dirty="0"/>
              <a:t>Run:</a:t>
            </a:r>
          </a:p>
          <a:p>
            <a:pPr lvl="1"/>
            <a:r>
              <a:rPr lang="en-US" altLang="ko-KR" dirty="0"/>
              <a:t>python pix2pix2d.py –</a:t>
            </a:r>
            <a:r>
              <a:rPr lang="en-US" altLang="ko-KR" dirty="0" err="1"/>
              <a:t>data_dir_A</a:t>
            </a:r>
            <a:r>
              <a:rPr lang="en-US" altLang="ko-KR" dirty="0"/>
              <a:t>=[RGB image </a:t>
            </a:r>
            <a:r>
              <a:rPr lang="en-US" altLang="ko-KR" dirty="0" err="1"/>
              <a:t>ver</a:t>
            </a:r>
            <a:r>
              <a:rPr lang="en-US" altLang="ko-KR" dirty="0"/>
              <a:t> 1] –</a:t>
            </a:r>
            <a:r>
              <a:rPr lang="en-US" altLang="ko-KR" dirty="0" err="1"/>
              <a:t>data_dir_B</a:t>
            </a:r>
            <a:r>
              <a:rPr lang="en-US" altLang="ko-KR" dirty="0"/>
              <a:t>=[RGB image ver2] –</a:t>
            </a:r>
            <a:r>
              <a:rPr lang="en-US" altLang="ko-KR" dirty="0" err="1"/>
              <a:t>output_file_dir</a:t>
            </a:r>
            <a:r>
              <a:rPr lang="en-US" altLang="ko-KR" dirty="0"/>
              <a:t>=[name a directory]</a:t>
            </a:r>
          </a:p>
          <a:p>
            <a:pPr lvl="1"/>
            <a:r>
              <a:rPr lang="en-US" altLang="ko-KR" dirty="0"/>
              <a:t>python pix2pix2d.py –</a:t>
            </a:r>
            <a:r>
              <a:rPr lang="en-US" altLang="ko-KR" dirty="0" err="1"/>
              <a:t>data_dir_A</a:t>
            </a:r>
            <a:r>
              <a:rPr lang="en-US" altLang="ko-KR" dirty="0"/>
              <a:t>=[RGB image </a:t>
            </a:r>
            <a:r>
              <a:rPr lang="en-US" altLang="ko-KR" dirty="0" err="1"/>
              <a:t>ver</a:t>
            </a:r>
            <a:r>
              <a:rPr lang="en-US" altLang="ko-KR" dirty="0"/>
              <a:t> 1] –</a:t>
            </a:r>
            <a:r>
              <a:rPr lang="en-US" altLang="ko-KR" dirty="0" err="1"/>
              <a:t>data_dir_B</a:t>
            </a:r>
            <a:r>
              <a:rPr lang="en-US" altLang="ko-KR" dirty="0"/>
              <a:t>=[segmentation label image] –</a:t>
            </a:r>
            <a:r>
              <a:rPr lang="en-US" altLang="ko-KR" dirty="0" err="1"/>
              <a:t>output_file_dir</a:t>
            </a:r>
            <a:r>
              <a:rPr lang="en-US" altLang="ko-KR" dirty="0"/>
              <a:t>=[the previous directory we named, or we make a new one and copy the checkpoints, so we can do transfer learning] –</a:t>
            </a:r>
            <a:r>
              <a:rPr lang="en-US" altLang="ko-KR" dirty="0" err="1"/>
              <a:t>restore_checkpoints</a:t>
            </a:r>
            <a:r>
              <a:rPr lang="en-US" altLang="ko-KR" dirty="0"/>
              <a:t>=True –swap_noise_imB_channel_13=True </a:t>
            </a:r>
          </a:p>
          <a:p>
            <a:pPr lvl="1"/>
            <a:r>
              <a:rPr lang="en-US" altLang="ko-KR" dirty="0"/>
              <a:t>Note that also we make segmentation label to have first and last parametric images of DWI – so the loss gets more balanced – try only with labels</a:t>
            </a:r>
          </a:p>
          <a:p>
            <a:pPr lvl="1"/>
            <a:r>
              <a:rPr lang="en-US" altLang="ko-KR" dirty="0"/>
              <a:t># last option is to emphasize what we really need to do is segment the stroke lesion – it swaps first and last channels of the 3-channel label image and add noise to these – try without this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049D56-97F9-48F7-AF1A-BA9F386E6B2C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9931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CE4D8-3AFA-462D-8D69-726FAAB4E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How to improve using GAN</a:t>
            </a:r>
            <a:endParaRPr lang="ko-KR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9C0685-638F-4202-9B46-56B8360A20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F00406-6F41-4EC4-BC36-EC0226EF5E02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03C6D1C-598F-45EF-AE49-7D68AAC9E54C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739" b="30451"/>
          <a:stretch/>
        </p:blipFill>
        <p:spPr>
          <a:xfrm>
            <a:off x="3124200" y="2276475"/>
            <a:ext cx="9067800" cy="3248025"/>
          </a:xfrm>
        </p:spPr>
      </p:pic>
    </p:spTree>
    <p:extLst>
      <p:ext uri="{BB962C8B-B14F-4D97-AF65-F5344CB8AC3E}">
        <p14:creationId xmlns:p14="http://schemas.microsoft.com/office/powerpoint/2010/main" val="4291563351"/>
      </p:ext>
    </p:extLst>
  </p:cSld>
  <p:clrMapOvr>
    <a:masterClrMapping/>
  </p:clrMapOvr>
</p:sld>
</file>

<file path=ppt/theme/theme1.xml><?xml version="1.0" encoding="utf-8"?>
<a:theme xmlns:a="http://schemas.openxmlformats.org/drawingml/2006/main" name="4_Title &amp; Bullet">
  <a:themeElements>
    <a:clrScheme name="2015 WHITE Template">
      <a:dk1>
        <a:srgbClr val="B3B3B3"/>
      </a:dk1>
      <a:lt1>
        <a:srgbClr val="FFFFFF"/>
      </a:lt1>
      <a:dk2>
        <a:srgbClr val="000000"/>
      </a:dk2>
      <a:lt2>
        <a:srgbClr val="76B900"/>
      </a:lt2>
      <a:accent1>
        <a:srgbClr val="0071C5"/>
      </a:accent1>
      <a:accent2>
        <a:srgbClr val="007450"/>
      </a:accent2>
      <a:accent3>
        <a:srgbClr val="9A4216"/>
      </a:accent3>
      <a:accent4>
        <a:srgbClr val="505050"/>
      </a:accent4>
      <a:accent5>
        <a:srgbClr val="9E1212"/>
      </a:accent5>
      <a:accent6>
        <a:srgbClr val="0D3481"/>
      </a:accent6>
      <a:hlink>
        <a:srgbClr val="76B900"/>
      </a:hlink>
      <a:folHlink>
        <a:srgbClr val="00482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1069</Words>
  <Application>Microsoft Office PowerPoint</Application>
  <PresentationFormat>Widescreen</PresentationFormat>
  <Paragraphs>107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맑은 고딕</vt:lpstr>
      <vt:lpstr>Arial</vt:lpstr>
      <vt:lpstr>Noto Sans Symbols</vt:lpstr>
      <vt:lpstr>Trebuchet MS</vt:lpstr>
      <vt:lpstr>Wingdings</vt:lpstr>
      <vt:lpstr>4_Title &amp; Bullet</vt:lpstr>
      <vt:lpstr>Data Augmentation and Segmentation with GANs for Medical Imag</vt:lpstr>
      <vt:lpstr>This DLI is based on </vt:lpstr>
      <vt:lpstr>Goals</vt:lpstr>
      <vt:lpstr>Generate synthetic brain MRI</vt:lpstr>
      <vt:lpstr>Segment brain anatomy</vt:lpstr>
      <vt:lpstr>Generate brain MRI from label</vt:lpstr>
      <vt:lpstr>Segment Ischemic Stroke Lesion</vt:lpstr>
      <vt:lpstr>How to improve using GAN</vt:lpstr>
      <vt:lpstr>How to improve using GAN</vt:lpstr>
      <vt:lpstr>Exercise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GAN for Medical Image Analysis - DLI</dc:title>
  <dc:creator>Hoo Chang Shin</dc:creator>
  <cp:lastModifiedBy>Steven Steinke</cp:lastModifiedBy>
  <cp:revision>13</cp:revision>
  <dcterms:created xsi:type="dcterms:W3CDTF">2018-08-29T06:01:40Z</dcterms:created>
  <dcterms:modified xsi:type="dcterms:W3CDTF">2018-09-16T08:00:51Z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b558183-044c-4105-8d9c-cea02a2a3d86_Enabled">
    <vt:lpwstr>True</vt:lpwstr>
  </property>
  <property fmtid="{D5CDD505-2E9C-101B-9397-08002B2CF9AE}" pid="3" name="MSIP_Label_6b558183-044c-4105-8d9c-cea02a2a3d86_SiteId">
    <vt:lpwstr>43083d15-7273-40c1-b7db-39efd9ccc17a</vt:lpwstr>
  </property>
  <property fmtid="{D5CDD505-2E9C-101B-9397-08002B2CF9AE}" pid="4" name="MSIP_Label_6b558183-044c-4105-8d9c-cea02a2a3d86_Owner">
    <vt:lpwstr>hshin@nvidia.com</vt:lpwstr>
  </property>
  <property fmtid="{D5CDD505-2E9C-101B-9397-08002B2CF9AE}" pid="5" name="MSIP_Label_6b558183-044c-4105-8d9c-cea02a2a3d86_SetDate">
    <vt:lpwstr>2018-09-12T22:06:30.7781351Z</vt:lpwstr>
  </property>
  <property fmtid="{D5CDD505-2E9C-101B-9397-08002B2CF9AE}" pid="6" name="MSIP_Label_6b558183-044c-4105-8d9c-cea02a2a3d86_Name">
    <vt:lpwstr>Unrestricted</vt:lpwstr>
  </property>
  <property fmtid="{D5CDD505-2E9C-101B-9397-08002B2CF9AE}" pid="7" name="MSIP_Label_6b558183-044c-4105-8d9c-cea02a2a3d86_Application">
    <vt:lpwstr>Microsoft Azure Information Protection</vt:lpwstr>
  </property>
  <property fmtid="{D5CDD505-2E9C-101B-9397-08002B2CF9AE}" pid="8" name="MSIP_Label_6b558183-044c-4105-8d9c-cea02a2a3d86_Extended_MSFT_Method">
    <vt:lpwstr>Automatic</vt:lpwstr>
  </property>
  <property fmtid="{D5CDD505-2E9C-101B-9397-08002B2CF9AE}" pid="9" name="Sensitivity">
    <vt:lpwstr>Unrestricted</vt:lpwstr>
  </property>
</Properties>
</file>