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8" r:id="rId6"/>
    <p:sldId id="270" r:id="rId7"/>
    <p:sldId id="271" r:id="rId8"/>
    <p:sldId id="260" r:id="rId9"/>
    <p:sldId id="278" r:id="rId10"/>
    <p:sldId id="261" r:id="rId11"/>
    <p:sldId id="265" r:id="rId12"/>
    <p:sldId id="266" r:id="rId13"/>
    <p:sldId id="279" r:id="rId14"/>
    <p:sldId id="272" r:id="rId15"/>
    <p:sldId id="273" r:id="rId16"/>
    <p:sldId id="262" r:id="rId17"/>
    <p:sldId id="263" r:id="rId18"/>
    <p:sldId id="269" r:id="rId19"/>
    <p:sldId id="275" r:id="rId20"/>
    <p:sldId id="276" r:id="rId21"/>
    <p:sldId id="264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4" autoAdjust="0"/>
    <p:restoredTop sz="94660"/>
  </p:normalViewPr>
  <p:slideViewPr>
    <p:cSldViewPr>
      <p:cViewPr varScale="1">
        <p:scale>
          <a:sx n="84" d="100"/>
          <a:sy n="84" d="100"/>
        </p:scale>
        <p:origin x="7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1BCE-EC36-4DE0-B21C-D2709FABE79E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gvogl/MaterialReque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6600"/>
                </a:solidFill>
                <a:latin typeface="Arial Black" pitchFamily="34" charset="0"/>
              </a:rPr>
              <a:t>Material Purchase Request Form for Demand-Driven </a:t>
            </a:r>
            <a:r>
              <a:rPr lang="en-US" sz="3600" b="1" dirty="0" smtClean="0">
                <a:solidFill>
                  <a:srgbClr val="006600"/>
                </a:solidFill>
                <a:latin typeface="Arial Black" pitchFamily="34" charset="0"/>
              </a:rPr>
              <a:t>Acquisitions</a:t>
            </a:r>
            <a:endParaRPr lang="en-US" sz="3600" b="1" dirty="0">
              <a:solidFill>
                <a:srgbClr val="006600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6096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FFFFFF"/>
                </a:solidFill>
              </a:rPr>
              <a:t>Morgan Library</a:t>
            </a:r>
            <a:endParaRPr lang="en-US" sz="2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Catalog Integration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r>
              <a:rPr lang="en-US" sz="1800" dirty="0" smtClean="0"/>
              <a:t>In </a:t>
            </a:r>
            <a:r>
              <a:rPr lang="en-US" sz="1800" dirty="0"/>
              <a:t>the MARC record of each DDA </a:t>
            </a:r>
            <a:r>
              <a:rPr lang="en-US" sz="1800" dirty="0" smtClean="0"/>
              <a:t>book, </a:t>
            </a:r>
            <a:r>
              <a:rPr lang="en-US" sz="1800" dirty="0"/>
              <a:t>the 856u field contains the request URL http://librequest.colostate.edu.</a:t>
            </a:r>
          </a:p>
          <a:p>
            <a:r>
              <a:rPr lang="en-US" sz="1800" dirty="0" smtClean="0"/>
              <a:t>In </a:t>
            </a:r>
            <a:r>
              <a:rPr lang="en-US" sz="1800" dirty="0"/>
              <a:t>Discovery </a:t>
            </a:r>
            <a:r>
              <a:rPr lang="en-US" sz="1800" dirty="0" smtClean="0"/>
              <a:t>display of </a:t>
            </a:r>
            <a:r>
              <a:rPr lang="en-US" sz="1800" dirty="0"/>
              <a:t>Sage records, </a:t>
            </a:r>
            <a:r>
              <a:rPr lang="en-US" sz="1800" dirty="0" smtClean="0"/>
              <a:t>books </a:t>
            </a:r>
            <a:r>
              <a:rPr lang="en-US" sz="1800" dirty="0"/>
              <a:t>with </a:t>
            </a:r>
            <a:r>
              <a:rPr lang="en-US" sz="1800" dirty="0" smtClean="0"/>
              <a:t>a location code of </a:t>
            </a:r>
            <a:r>
              <a:rPr lang="en-US" sz="1800" dirty="0" err="1" smtClean="0"/>
              <a:t>iws</a:t>
            </a:r>
            <a:r>
              <a:rPr lang="en-US" sz="1800" dirty="0"/>
              <a:t> </a:t>
            </a:r>
            <a:r>
              <a:rPr lang="en-US" sz="1800" dirty="0" smtClean="0"/>
              <a:t>(MARC 998a) </a:t>
            </a:r>
            <a:r>
              <a:rPr lang="en-US" sz="1800" dirty="0"/>
              <a:t>are </a:t>
            </a:r>
            <a:r>
              <a:rPr lang="en-US" sz="1800" dirty="0"/>
              <a:t>given a library location of </a:t>
            </a:r>
            <a:r>
              <a:rPr lang="en-US" sz="1800" dirty="0" smtClean="0"/>
              <a:t>“Books </a:t>
            </a:r>
            <a:r>
              <a:rPr lang="en-US" sz="1800" dirty="0"/>
              <a:t>Purchased </a:t>
            </a:r>
            <a:r>
              <a:rPr lang="en-US" sz="1800" dirty="0" smtClean="0"/>
              <a:t>on Request”.</a:t>
            </a:r>
            <a:endParaRPr lang="en-US" sz="1800" dirty="0"/>
          </a:p>
          <a:p>
            <a:r>
              <a:rPr lang="en-US" sz="1800" dirty="0" smtClean="0"/>
              <a:t>In </a:t>
            </a:r>
            <a:r>
              <a:rPr lang="en-US" sz="1800" dirty="0"/>
              <a:t>search results and record views in Sage (via JavaScript) and in Discovery (via JavaScript and Smarty templates), if 856 u is the request URL, a button links to the request form.</a:t>
            </a:r>
          </a:p>
          <a:p>
            <a:r>
              <a:rPr lang="en-US" sz="1800" dirty="0" smtClean="0"/>
              <a:t>DDA </a:t>
            </a:r>
            <a:r>
              <a:rPr lang="en-US" sz="1800" dirty="0" smtClean="0"/>
              <a:t>records do </a:t>
            </a:r>
            <a:r>
              <a:rPr lang="en-US" sz="1800" dirty="0"/>
              <a:t>not have a bib number in Prospector, so Prospector request links use an ISBN search.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request URL is an alias to the server hosting the application, which the application redirects to the actual URL of the production application: https://wsnet.colostate.edu/cwis6/MaterialRequest/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931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95" y="0"/>
            <a:ext cx="8481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9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9" y="0"/>
            <a:ext cx="8727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8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93" y="0"/>
            <a:ext cx="4892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2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783"/>
            <a:ext cx="9144000" cy="63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2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1562100"/>
            <a:ext cx="86963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61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Application Workflow: Catalog Record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referring URL of the record is passed to the form upon login.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bib number is extracted from the referring URL using a regular expression. Sage: record=b1234567 Discovery: Record/.b1234567X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bib number is looked up in Discovery's </a:t>
            </a:r>
            <a:r>
              <a:rPr lang="en-US" sz="2000" dirty="0" err="1"/>
              <a:t>Solr</a:t>
            </a:r>
            <a:r>
              <a:rPr lang="en-US" sz="2000" dirty="0"/>
              <a:t> database for details, including title, author, publisher and ISBNs. </a:t>
            </a:r>
          </a:p>
        </p:txBody>
      </p:sp>
    </p:spTree>
    <p:extLst>
      <p:ext uri="{BB962C8B-B14F-4D97-AF65-F5344CB8AC3E}">
        <p14:creationId xmlns:p14="http://schemas.microsoft.com/office/powerpoint/2010/main" val="2503768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Application Workflow: Prospector Record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r>
              <a:rPr lang="en-US" sz="2000" dirty="0" smtClean="0"/>
              <a:t>If </a:t>
            </a:r>
            <a:r>
              <a:rPr lang="en-US" sz="2000" dirty="0"/>
              <a:t>the </a:t>
            </a:r>
            <a:r>
              <a:rPr lang="en-US" sz="2000" dirty="0" smtClean="0"/>
              <a:t>book is </a:t>
            </a:r>
            <a:r>
              <a:rPr lang="en-US" sz="2000" dirty="0"/>
              <a:t>in Discovery, its first ISBN is used to search classic Prospector.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the </a:t>
            </a:r>
            <a:r>
              <a:rPr lang="en-US" sz="2000" dirty="0"/>
              <a:t>book is </a:t>
            </a:r>
            <a:r>
              <a:rPr lang="en-US" sz="2000" dirty="0"/>
              <a:t>in Prospector, </a:t>
            </a:r>
            <a:r>
              <a:rPr lang="en-US" sz="2000" dirty="0"/>
              <a:t>book details</a:t>
            </a:r>
            <a:r>
              <a:rPr lang="en-US" sz="2000" dirty="0"/>
              <a:t>, non-CSU </a:t>
            </a:r>
            <a:r>
              <a:rPr lang="en-US" sz="2000" dirty="0" smtClean="0"/>
              <a:t>copies, and </a:t>
            </a:r>
            <a:r>
              <a:rPr lang="en-US" sz="2000" dirty="0"/>
              <a:t>available copies are counted by screen-scraping the holdings </a:t>
            </a:r>
            <a:r>
              <a:rPr lang="en-US" sz="2000" dirty="0" smtClean="0"/>
              <a:t>rows </a:t>
            </a:r>
            <a:r>
              <a:rPr lang="en-US" sz="2000" dirty="0"/>
              <a:t>from the classic Prospector availability page.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copies are available, the user can select from links to request from Prospector, view availability in Prospector, or request order for CSU.</a:t>
            </a:r>
          </a:p>
        </p:txBody>
      </p:sp>
    </p:spTree>
    <p:extLst>
      <p:ext uri="{BB962C8B-B14F-4D97-AF65-F5344CB8AC3E}">
        <p14:creationId xmlns:p14="http://schemas.microsoft.com/office/powerpoint/2010/main" val="1847727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22" y="0"/>
            <a:ext cx="7510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0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815" y="0"/>
            <a:ext cx="6076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Demand-Driven Acquisition (DDA) materials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Print books</a:t>
            </a:r>
            <a:endParaRPr lang="en-US" sz="2200" dirty="0"/>
          </a:p>
          <a:p>
            <a:r>
              <a:rPr lang="en-US" sz="2200" dirty="0"/>
              <a:t>CSU patrons (current students, faculty and staff) request</a:t>
            </a:r>
          </a:p>
          <a:p>
            <a:r>
              <a:rPr lang="en-US" sz="2200" dirty="0"/>
              <a:t>CSU library purchases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031"/>
            <a:ext cx="9144000" cy="610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04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Application Workflow: Order Form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r>
              <a:rPr lang="en-US" sz="2000" dirty="0" smtClean="0"/>
              <a:t>If </a:t>
            </a:r>
            <a:r>
              <a:rPr lang="en-US" sz="2000" dirty="0"/>
              <a:t>no copies are available, or the user selects Order, they see their contact information, requested </a:t>
            </a:r>
            <a:r>
              <a:rPr lang="en-US" sz="2000" dirty="0" smtClean="0"/>
              <a:t>book </a:t>
            </a:r>
            <a:r>
              <a:rPr lang="en-US" sz="2000" dirty="0"/>
              <a:t>information, and delivery </a:t>
            </a:r>
            <a:r>
              <a:rPr lang="en-US" sz="2000" dirty="0" smtClean="0"/>
              <a:t>options (order, order and notify me when it arrives, or rush order).</a:t>
            </a:r>
            <a:endParaRPr lang="en-US" sz="2000" dirty="0"/>
          </a:p>
          <a:p>
            <a:r>
              <a:rPr lang="en-US" sz="2000" dirty="0" smtClean="0"/>
              <a:t>Library </a:t>
            </a:r>
            <a:r>
              <a:rPr lang="en-US" sz="2000" dirty="0"/>
              <a:t>staff </a:t>
            </a:r>
            <a:r>
              <a:rPr lang="en-US" sz="2000" dirty="0" smtClean="0"/>
              <a:t>members can </a:t>
            </a:r>
            <a:r>
              <a:rPr lang="en-US" sz="2000" dirty="0"/>
              <a:t>also provide </a:t>
            </a:r>
            <a:r>
              <a:rPr lang="en-US" sz="2000" dirty="0" smtClean="0"/>
              <a:t>comments or details </a:t>
            </a:r>
            <a:r>
              <a:rPr lang="en-US" sz="2000" dirty="0"/>
              <a:t>about the request, such as the identity of a patron making the request.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the user clicks Order, a confirmation message is composed.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message is logged to the Material Request database.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message sent via email to the patron. (The Collections and Contracts staff email is a BCC recipient.)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message is displayed on a confirmation page, with options to print, return to the catalog </a:t>
            </a:r>
            <a:r>
              <a:rPr lang="en-US" sz="2000" dirty="0" smtClean="0"/>
              <a:t>record, </a:t>
            </a:r>
            <a:r>
              <a:rPr lang="en-US" sz="2000" dirty="0"/>
              <a:t>or log out.</a:t>
            </a:r>
          </a:p>
        </p:txBody>
      </p:sp>
    </p:spTree>
    <p:extLst>
      <p:ext uri="{BB962C8B-B14F-4D97-AF65-F5344CB8AC3E}">
        <p14:creationId xmlns:p14="http://schemas.microsoft.com/office/powerpoint/2010/main" val="3796520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More Information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Source </a:t>
            </a:r>
            <a:r>
              <a:rPr lang="en-US" sz="2800" dirty="0"/>
              <a:t>code, </a:t>
            </a:r>
            <a:r>
              <a:rPr lang="en-US" sz="2800" dirty="0" smtClean="0"/>
              <a:t>slides, screenshots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github.com/gregvogl/MaterialRequest</a:t>
            </a:r>
            <a:endParaRPr lang="en-US" sz="2000" dirty="0" smtClean="0"/>
          </a:p>
          <a:p>
            <a:pPr marL="0" indent="0">
              <a:buNone/>
            </a:pPr>
            <a:r>
              <a:rPr lang="en-US" sz="2800" dirty="0" smtClean="0"/>
              <a:t>Contact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Greg Vogl</a:t>
            </a:r>
            <a:br>
              <a:rPr lang="en-US" sz="2000" dirty="0" smtClean="0"/>
            </a:br>
            <a:r>
              <a:rPr lang="en-US" sz="2000" dirty="0" smtClean="0"/>
              <a:t>Middleware Developer</a:t>
            </a:r>
            <a:br>
              <a:rPr lang="en-US" sz="2000" dirty="0" smtClean="0"/>
            </a:br>
            <a:r>
              <a:rPr lang="en-US" sz="2000" dirty="0" smtClean="0"/>
              <a:t>Academic </a:t>
            </a:r>
            <a:r>
              <a:rPr lang="en-US" sz="2000" dirty="0"/>
              <a:t>Computing and Networking </a:t>
            </a:r>
            <a:r>
              <a:rPr lang="en-US" sz="2000" dirty="0" smtClean="0"/>
              <a:t>Services</a:t>
            </a:r>
            <a:br>
              <a:rPr lang="en-US" sz="2000" dirty="0" smtClean="0"/>
            </a:br>
            <a:r>
              <a:rPr lang="en-US" sz="2000" dirty="0" smtClean="0"/>
              <a:t>(970</a:t>
            </a:r>
            <a:r>
              <a:rPr lang="en-US" sz="2000" dirty="0"/>
              <a:t>) 491-4394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Gregory.Vogl@colostate.edu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smtClean="0"/>
              <a:t>February 25, 2016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725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Workflow Overview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Library </a:t>
            </a:r>
            <a:r>
              <a:rPr lang="en-US" sz="2000" dirty="0"/>
              <a:t>staff load DDA records into the library catalog.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dirty="0"/>
              <a:t>CSU patron selects a DDA </a:t>
            </a:r>
            <a:r>
              <a:rPr lang="en-US" sz="2000" dirty="0" smtClean="0"/>
              <a:t>book and </a:t>
            </a:r>
            <a:r>
              <a:rPr lang="en-US" sz="2000" dirty="0"/>
              <a:t>logs in with their CSU </a:t>
            </a:r>
            <a:r>
              <a:rPr lang="en-US" sz="2000" dirty="0" err="1"/>
              <a:t>eID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the </a:t>
            </a:r>
            <a:r>
              <a:rPr lang="en-US" sz="2000" dirty="0" smtClean="0"/>
              <a:t>book is </a:t>
            </a:r>
            <a:r>
              <a:rPr lang="en-US" sz="2000" dirty="0"/>
              <a:t>available in Prospector, the patron can choose to borrow the </a:t>
            </a:r>
            <a:r>
              <a:rPr lang="en-US" sz="2000" dirty="0" smtClean="0"/>
              <a:t>book from </a:t>
            </a:r>
            <a:r>
              <a:rPr lang="en-US" sz="2000" dirty="0"/>
              <a:t>Prospector.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Otherwise</a:t>
            </a:r>
            <a:r>
              <a:rPr lang="en-US" sz="2000" dirty="0"/>
              <a:t>, the patron can request the </a:t>
            </a:r>
            <a:r>
              <a:rPr lang="en-US" sz="2000" dirty="0" smtClean="0"/>
              <a:t>book via </a:t>
            </a:r>
            <a:r>
              <a:rPr lang="en-US" sz="2000" dirty="0"/>
              <a:t>an online 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request form sends an email to library Collections and Contracts staff.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Library </a:t>
            </a:r>
            <a:r>
              <a:rPr lang="en-US" sz="2000" dirty="0"/>
              <a:t>staff purchase the </a:t>
            </a:r>
            <a:r>
              <a:rPr lang="en-US" sz="2000" dirty="0" smtClean="0"/>
              <a:t>book, </a:t>
            </a:r>
            <a:r>
              <a:rPr lang="en-US" sz="2000" dirty="0" smtClean="0"/>
              <a:t>update </a:t>
            </a:r>
            <a:r>
              <a:rPr lang="en-US" sz="2000" dirty="0"/>
              <a:t>the catalog </a:t>
            </a:r>
            <a:r>
              <a:rPr lang="en-US" sz="2000" dirty="0" smtClean="0"/>
              <a:t>record, </a:t>
            </a:r>
            <a:r>
              <a:rPr lang="en-US" sz="2000" dirty="0"/>
              <a:t>and </a:t>
            </a:r>
            <a:r>
              <a:rPr lang="en-US" sz="2000" dirty="0" smtClean="0"/>
              <a:t>possibly notify </a:t>
            </a:r>
            <a:r>
              <a:rPr lang="en-US" sz="2000" dirty="0"/>
              <a:t>the </a:t>
            </a:r>
            <a:r>
              <a:rPr lang="en-US" sz="2000" dirty="0" smtClean="0"/>
              <a:t>patron that the </a:t>
            </a:r>
            <a:r>
              <a:rPr lang="en-US" sz="2000" dirty="0" smtClean="0"/>
              <a:t>book is </a:t>
            </a:r>
            <a:r>
              <a:rPr lang="en-US" sz="2000" dirty="0" smtClean="0"/>
              <a:t>available for checkout.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143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7" y="0"/>
            <a:ext cx="8681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3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74" y="419476"/>
            <a:ext cx="7593651" cy="60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4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406" y="0"/>
            <a:ext cx="3993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5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56" y="0"/>
            <a:ext cx="4975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0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Software </a:t>
            </a:r>
            <a:r>
              <a:rPr lang="en-US" sz="3600" dirty="0" smtClean="0"/>
              <a:t>Components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r>
              <a:rPr lang="en-US" sz="1800" dirty="0" smtClean="0"/>
              <a:t>Sage </a:t>
            </a:r>
            <a:r>
              <a:rPr lang="en-US" sz="1800" dirty="0"/>
              <a:t>(CSU library </a:t>
            </a:r>
            <a:r>
              <a:rPr lang="en-US" sz="1800" dirty="0" smtClean="0"/>
              <a:t>catalog)</a:t>
            </a:r>
          </a:p>
          <a:p>
            <a:pPr marL="857250" lvl="1" indent="-457200"/>
            <a:r>
              <a:rPr lang="en-US" sz="1400" dirty="0" smtClean="0"/>
              <a:t>Innovative </a:t>
            </a:r>
            <a:r>
              <a:rPr lang="en-US" sz="1400" dirty="0"/>
              <a:t>Millennium, </a:t>
            </a:r>
            <a:r>
              <a:rPr lang="en-US" sz="1400" dirty="0" err="1"/>
              <a:t>WebPAC</a:t>
            </a:r>
            <a:r>
              <a:rPr lang="en-US" sz="1400" dirty="0"/>
              <a:t> Pro, to be replaced by Alma in 2016-7)</a:t>
            </a:r>
          </a:p>
          <a:p>
            <a:r>
              <a:rPr lang="en-US" sz="1800" dirty="0" smtClean="0"/>
              <a:t>Prospector </a:t>
            </a:r>
            <a:r>
              <a:rPr lang="en-US" sz="1800" dirty="0"/>
              <a:t>(regional library catalog)</a:t>
            </a:r>
          </a:p>
          <a:p>
            <a:r>
              <a:rPr lang="en-US" sz="1800" dirty="0" smtClean="0"/>
              <a:t>Discovery </a:t>
            </a:r>
          </a:p>
          <a:p>
            <a:pPr marL="857250" lvl="1" indent="-457200"/>
            <a:r>
              <a:rPr lang="en-US" sz="1400" dirty="0" smtClean="0"/>
              <a:t>(</a:t>
            </a:r>
            <a:r>
              <a:rPr lang="en-US" sz="1400" dirty="0"/>
              <a:t>Web-scale discovery tool, customized </a:t>
            </a:r>
            <a:r>
              <a:rPr lang="en-US" sz="1400" dirty="0" err="1"/>
              <a:t>VuFind</a:t>
            </a:r>
            <a:r>
              <a:rPr lang="en-US" sz="1400" dirty="0"/>
              <a:t> beta (0.8, 2009), running </a:t>
            </a:r>
            <a:r>
              <a:rPr lang="en-US" sz="1400" dirty="0" err="1"/>
              <a:t>Solr</a:t>
            </a:r>
            <a:r>
              <a:rPr lang="en-US" sz="1400" dirty="0"/>
              <a:t> 1.4, Java 1.6, PHP, to be replaced by Primo in 2016-7)</a:t>
            </a:r>
          </a:p>
          <a:p>
            <a:r>
              <a:rPr lang="en-US" sz="1800" dirty="0"/>
              <a:t>SQL server databases</a:t>
            </a:r>
          </a:p>
          <a:p>
            <a:pPr marL="857250" lvl="1" indent="-457200"/>
            <a:r>
              <a:rPr lang="en-US" sz="1400" dirty="0"/>
              <a:t>CSU </a:t>
            </a:r>
            <a:r>
              <a:rPr lang="en-US" sz="1400" dirty="0" err="1"/>
              <a:t>eID</a:t>
            </a:r>
            <a:r>
              <a:rPr lang="en-US" sz="1400" dirty="0"/>
              <a:t> database with Person table, and Request database with Request table (accessed using </a:t>
            </a:r>
            <a:r>
              <a:rPr lang="en-US" sz="1400" dirty="0" err="1"/>
              <a:t>Linq</a:t>
            </a:r>
            <a:r>
              <a:rPr lang="en-US" sz="1400" dirty="0"/>
              <a:t> to SQL)</a:t>
            </a:r>
          </a:p>
          <a:p>
            <a:r>
              <a:rPr lang="en-US" sz="1800" dirty="0" err="1"/>
              <a:t>WebAuth</a:t>
            </a:r>
            <a:r>
              <a:rPr lang="en-US" sz="1800" dirty="0"/>
              <a:t> </a:t>
            </a:r>
          </a:p>
          <a:p>
            <a:pPr marL="857250" lvl="1" indent="-457200"/>
            <a:r>
              <a:rPr lang="en-US" sz="1400" dirty="0"/>
              <a:t>(ASP.NET C# application and library for CSU login via </a:t>
            </a:r>
            <a:r>
              <a:rPr lang="en-US" sz="1400" dirty="0" err="1"/>
              <a:t>eID</a:t>
            </a:r>
            <a:r>
              <a:rPr lang="en-US" sz="1400" dirty="0"/>
              <a:t>, to be replaced by Shibboleth in 2016)</a:t>
            </a:r>
          </a:p>
          <a:p>
            <a:r>
              <a:rPr lang="en-US" sz="1800" smtClean="0"/>
              <a:t>Material </a:t>
            </a:r>
            <a:r>
              <a:rPr lang="en-US" sz="1800" dirty="0"/>
              <a:t>Purchase Request Form </a:t>
            </a:r>
            <a:endParaRPr lang="en-US" sz="1800" dirty="0" smtClean="0"/>
          </a:p>
          <a:p>
            <a:pPr marL="857250" lvl="1" indent="-457200"/>
            <a:r>
              <a:rPr lang="en-US" sz="1400" dirty="0" smtClean="0"/>
              <a:t>(</a:t>
            </a:r>
            <a:r>
              <a:rPr lang="en-US" sz="1400" dirty="0"/>
              <a:t>ASP.NET C# application created in 2011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918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1980"/>
            <a:ext cx="4953000" cy="678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7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SU-350green">
      <a:dk1>
        <a:srgbClr val="22491D"/>
      </a:dk1>
      <a:lt1>
        <a:srgbClr val="22491D"/>
      </a:lt1>
      <a:dk2>
        <a:srgbClr val="22491D"/>
      </a:dk2>
      <a:lt2>
        <a:srgbClr val="22491D"/>
      </a:lt2>
      <a:accent1>
        <a:srgbClr val="22491D"/>
      </a:accent1>
      <a:accent2>
        <a:srgbClr val="008000"/>
      </a:accent2>
      <a:accent3>
        <a:srgbClr val="008000"/>
      </a:accent3>
      <a:accent4>
        <a:srgbClr val="008000"/>
      </a:accent4>
      <a:accent5>
        <a:srgbClr val="4BACC6"/>
      </a:accent5>
      <a:accent6>
        <a:srgbClr val="F79646"/>
      </a:accent6>
      <a:hlink>
        <a:srgbClr val="0000FF"/>
      </a:hlink>
      <a:folHlink>
        <a:srgbClr val="22491D"/>
      </a:folHlink>
    </a:clrScheme>
    <a:fontScheme name="CSU-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676</Words>
  <Application>Microsoft Office PowerPoint</Application>
  <PresentationFormat>On-screen Show (4:3)</PresentationFormat>
  <Paragraphs>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Arial Black</vt:lpstr>
      <vt:lpstr>Office Theme</vt:lpstr>
      <vt:lpstr>Material Purchase Request Form for Demand-Driven Acquisitions</vt:lpstr>
      <vt:lpstr>Demand-Driven Acquisition (DDA) materials</vt:lpstr>
      <vt:lpstr>Workflow Overview</vt:lpstr>
      <vt:lpstr>PowerPoint Presentation</vt:lpstr>
      <vt:lpstr>PowerPoint Presentation</vt:lpstr>
      <vt:lpstr>PowerPoint Presentation</vt:lpstr>
      <vt:lpstr>PowerPoint Presentation</vt:lpstr>
      <vt:lpstr>Software Components</vt:lpstr>
      <vt:lpstr>PowerPoint Presentation</vt:lpstr>
      <vt:lpstr>Catalog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Workflow: Catalog Record</vt:lpstr>
      <vt:lpstr>Application Workflow: Prospector Record</vt:lpstr>
      <vt:lpstr>PowerPoint Presentation</vt:lpstr>
      <vt:lpstr>PowerPoint Presentation</vt:lpstr>
      <vt:lpstr>PowerPoint Presentation</vt:lpstr>
      <vt:lpstr>Application Workflow: Order Form</vt:lpstr>
      <vt:lpstr>More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Vogl,Greg</cp:lastModifiedBy>
  <cp:revision>31</cp:revision>
  <dcterms:created xsi:type="dcterms:W3CDTF">2011-04-07T19:47:28Z</dcterms:created>
  <dcterms:modified xsi:type="dcterms:W3CDTF">2016-02-22T23:15:31Z</dcterms:modified>
</cp:coreProperties>
</file>