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7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8" autoAdjust="0"/>
    <p:restoredTop sz="94660"/>
  </p:normalViewPr>
  <p:slideViewPr>
    <p:cSldViewPr snapToGrid="0">
      <p:cViewPr>
        <p:scale>
          <a:sx n="22" d="100"/>
          <a:sy n="22" d="100"/>
        </p:scale>
        <p:origin x="-1560" y="-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5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4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9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1606-6EB3-40EA-A205-684587E572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A6A6BB20-8C7D-4836-8487-275B837D8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028" y="14331627"/>
            <a:ext cx="13694925" cy="8889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383093-3F56-49CA-B4DD-4C8753495A6E}"/>
              </a:ext>
            </a:extLst>
          </p:cNvPr>
          <p:cNvSpPr/>
          <p:nvPr/>
        </p:nvSpPr>
        <p:spPr>
          <a:xfrm>
            <a:off x="0" y="-198785"/>
            <a:ext cx="15370015" cy="331171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BBD62-D8B4-44EC-A7B7-D4ECA392CA21}"/>
              </a:ext>
            </a:extLst>
          </p:cNvPr>
          <p:cNvSpPr txBox="1"/>
          <p:nvPr/>
        </p:nvSpPr>
        <p:spPr>
          <a:xfrm>
            <a:off x="16714424" y="10621571"/>
            <a:ext cx="265386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7000" dirty="0" err="1">
                <a:solidFill>
                  <a:srgbClr val="7030A0"/>
                </a:solidFill>
              </a:rPr>
              <a:t>By</a:t>
            </a:r>
            <a:r>
              <a:rPr lang="es-419" sz="7000" dirty="0">
                <a:solidFill>
                  <a:srgbClr val="7030A0"/>
                </a:solidFill>
              </a:rPr>
              <a:t> </a:t>
            </a:r>
            <a:r>
              <a:rPr lang="es-419" sz="7000" dirty="0" err="1">
                <a:solidFill>
                  <a:srgbClr val="7030A0"/>
                </a:solidFill>
              </a:rPr>
              <a:t>analyzing</a:t>
            </a:r>
            <a:r>
              <a:rPr lang="es-419" sz="7000" dirty="0">
                <a:solidFill>
                  <a:srgbClr val="7030A0"/>
                </a:solidFill>
              </a:rPr>
              <a:t> a </a:t>
            </a:r>
            <a:r>
              <a:rPr lang="es-419" sz="7000" dirty="0" err="1">
                <a:solidFill>
                  <a:srgbClr val="7030A0"/>
                </a:solidFill>
              </a:rPr>
              <a:t>controlled</a:t>
            </a:r>
            <a:r>
              <a:rPr lang="es-419" sz="7000" dirty="0">
                <a:solidFill>
                  <a:srgbClr val="7030A0"/>
                </a:solidFill>
              </a:rPr>
              <a:t> human </a:t>
            </a:r>
            <a:r>
              <a:rPr lang="es-419" sz="7000" dirty="0" err="1">
                <a:solidFill>
                  <a:srgbClr val="7030A0"/>
                </a:solidFill>
              </a:rPr>
              <a:t>infection</a:t>
            </a:r>
            <a:r>
              <a:rPr lang="es-419" sz="7000" dirty="0">
                <a:solidFill>
                  <a:srgbClr val="7030A0"/>
                </a:solidFill>
              </a:rPr>
              <a:t> trial </a:t>
            </a:r>
            <a:r>
              <a:rPr lang="es-419" sz="7000" dirty="0" err="1">
                <a:solidFill>
                  <a:srgbClr val="7030A0"/>
                </a:solidFill>
              </a:rPr>
              <a:t>of</a:t>
            </a:r>
            <a:r>
              <a:rPr lang="es-419" sz="7000" dirty="0">
                <a:solidFill>
                  <a:srgbClr val="7030A0"/>
                </a:solidFill>
              </a:rPr>
              <a:t> norovirus, I </a:t>
            </a:r>
            <a:r>
              <a:rPr lang="es-419" sz="7000" dirty="0" err="1">
                <a:solidFill>
                  <a:srgbClr val="7030A0"/>
                </a:solidFill>
              </a:rPr>
              <a:t>found</a:t>
            </a:r>
            <a:r>
              <a:rPr lang="es-419" sz="7000" dirty="0">
                <a:solidFill>
                  <a:srgbClr val="7030A0"/>
                </a:solidFill>
              </a:rPr>
              <a:t> </a:t>
            </a:r>
            <a:r>
              <a:rPr lang="es-419" sz="7000" dirty="0" err="1">
                <a:solidFill>
                  <a:srgbClr val="7030A0"/>
                </a:solidFill>
              </a:rPr>
              <a:t>that</a:t>
            </a:r>
            <a:r>
              <a:rPr lang="es-419" sz="7000" dirty="0">
                <a:solidFill>
                  <a:srgbClr val="7030A0"/>
                </a:solidFill>
              </a:rPr>
              <a:t> p</a:t>
            </a:r>
            <a:r>
              <a:rPr lang="en-US" sz="7000" dirty="0">
                <a:solidFill>
                  <a:srgbClr val="7030A0"/>
                </a:solidFill>
              </a:rPr>
              <a:t>re-symptomatic transmission rates increased with infectious dose (</a:t>
            </a:r>
            <a:r>
              <a:rPr lang="en-US" sz="7000" dirty="0" err="1">
                <a:solidFill>
                  <a:srgbClr val="7030A0"/>
                </a:solidFill>
              </a:rPr>
              <a:t>Atmar</a:t>
            </a:r>
            <a:r>
              <a:rPr lang="en-US" sz="7000" dirty="0">
                <a:solidFill>
                  <a:srgbClr val="7030A0"/>
                </a:solidFill>
              </a:rPr>
              <a:t> et al., 2008).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0F66D-D5AD-4E4F-A420-8CA9F6697057}"/>
              </a:ext>
            </a:extLst>
          </p:cNvPr>
          <p:cNvSpPr txBox="1"/>
          <p:nvPr/>
        </p:nvSpPr>
        <p:spPr>
          <a:xfrm>
            <a:off x="28913889" y="23340194"/>
            <a:ext cx="146633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7000" dirty="0">
                <a:solidFill>
                  <a:srgbClr val="7030A0"/>
                </a:solidFill>
              </a:rPr>
              <a:t>T</a:t>
            </a:r>
            <a:r>
              <a:rPr lang="en-US" sz="7000" dirty="0" err="1">
                <a:solidFill>
                  <a:srgbClr val="7030A0"/>
                </a:solidFill>
              </a:rPr>
              <a:t>hese</a:t>
            </a:r>
            <a:r>
              <a:rPr lang="en-US" sz="7000" dirty="0">
                <a:solidFill>
                  <a:srgbClr val="7030A0"/>
                </a:solidFill>
              </a:rPr>
              <a:t> results can be recreated through modeling if symptoms are determined by an immune response threshold.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A152E-DAAD-47B0-BAE6-3697DF3CA8B1}"/>
              </a:ext>
            </a:extLst>
          </p:cNvPr>
          <p:cNvSpPr txBox="1"/>
          <p:nvPr/>
        </p:nvSpPr>
        <p:spPr>
          <a:xfrm>
            <a:off x="721287" y="-66613"/>
            <a:ext cx="1558542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5000" b="1" dirty="0" err="1">
                <a:solidFill>
                  <a:schemeClr val="bg1"/>
                </a:solidFill>
              </a:rPr>
              <a:t>What</a:t>
            </a:r>
            <a:r>
              <a:rPr lang="es-419" sz="15000" b="1" dirty="0">
                <a:solidFill>
                  <a:schemeClr val="bg1"/>
                </a:solidFill>
              </a:rPr>
              <a:t> causes </a:t>
            </a:r>
          </a:p>
          <a:p>
            <a:r>
              <a:rPr lang="es-419" sz="15000" b="1" dirty="0" err="1">
                <a:solidFill>
                  <a:schemeClr val="bg1"/>
                </a:solidFill>
              </a:rPr>
              <a:t>pre-symptomatic</a:t>
            </a:r>
            <a:r>
              <a:rPr lang="es-419" sz="15000" b="1" dirty="0">
                <a:solidFill>
                  <a:schemeClr val="bg1"/>
                </a:solidFill>
              </a:rPr>
              <a:t> </a:t>
            </a:r>
            <a:r>
              <a:rPr lang="es-419" sz="15000" b="1" dirty="0" err="1">
                <a:solidFill>
                  <a:schemeClr val="bg1"/>
                </a:solidFill>
              </a:rPr>
              <a:t>transmission</a:t>
            </a:r>
            <a:r>
              <a:rPr lang="es-419" sz="15000" b="1" dirty="0">
                <a:solidFill>
                  <a:schemeClr val="bg1"/>
                </a:solidFill>
              </a:rPr>
              <a:t>?</a:t>
            </a:r>
            <a:r>
              <a:rPr lang="es-419" sz="15000" b="1" dirty="0">
                <a:solidFill>
                  <a:srgbClr val="7030A0"/>
                </a:solidFill>
              </a:rPr>
              <a:t>?</a:t>
            </a:r>
            <a:endParaRPr lang="en-US" sz="1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C5539-D946-404B-9C9A-E5B047ADFBC5}"/>
              </a:ext>
            </a:extLst>
          </p:cNvPr>
          <p:cNvSpPr txBox="1"/>
          <p:nvPr/>
        </p:nvSpPr>
        <p:spPr>
          <a:xfrm>
            <a:off x="15942364" y="26648507"/>
            <a:ext cx="27948836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CE7908"/>
                </a:solidFill>
              </a:rPr>
              <a:t>If symptoms are caused by immune response, pathogen replication rate decreases pre-symptomatic transmission rates and infectious dose increases them.</a:t>
            </a:r>
          </a:p>
          <a:p>
            <a:r>
              <a:rPr lang="en-US" sz="10000" b="1" dirty="0">
                <a:solidFill>
                  <a:srgbClr val="7030A0"/>
                </a:solidFill>
              </a:rPr>
              <a:t>	 	</a:t>
            </a:r>
          </a:p>
        </p:txBody>
      </p:sp>
      <p:pic>
        <p:nvPicPr>
          <p:cNvPr id="30" name="Picture 29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C3979DBB-C2FD-4198-AD0E-2D7B52297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140" y="14243370"/>
            <a:ext cx="14014896" cy="909682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BD138B6-4518-4CA2-8BC6-B604DECAD209}"/>
              </a:ext>
            </a:extLst>
          </p:cNvPr>
          <p:cNvSpPr txBox="1"/>
          <p:nvPr/>
        </p:nvSpPr>
        <p:spPr>
          <a:xfrm>
            <a:off x="16377522" y="23515991"/>
            <a:ext cx="121012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7030A0"/>
                </a:solidFill>
              </a:rPr>
              <a:t>Pre-symptomatic transmission occurs at low pathogen replication rates.</a:t>
            </a:r>
            <a:endParaRPr lang="en-US" sz="7000" kern="12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F8790F-F82E-484F-9A62-A8766DB8C1C7}"/>
              </a:ext>
            </a:extLst>
          </p:cNvPr>
          <p:cNvSpPr txBox="1"/>
          <p:nvPr/>
        </p:nvSpPr>
        <p:spPr>
          <a:xfrm>
            <a:off x="276779" y="7359403"/>
            <a:ext cx="145811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6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Kayla Zhang, </a:t>
            </a:r>
            <a:r>
              <a:rPr lang="en-US" sz="6000" kern="1200" dirty="0" err="1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Damie</a:t>
            </a:r>
            <a:r>
              <a:rPr lang="en-US" sz="6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Pak, and Megan </a:t>
            </a:r>
            <a:r>
              <a:rPr lang="en-US" sz="6000" kern="1200" dirty="0" err="1">
                <a:solidFill>
                  <a:srgbClr val="FFC000"/>
                </a:solidFill>
                <a:latin typeface="+mn-lt"/>
                <a:ea typeface="+mn-ea"/>
                <a:cs typeface="+mn-cs"/>
              </a:rPr>
              <a:t>Greischar</a:t>
            </a:r>
            <a:endParaRPr lang="en-US" sz="6000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dist"/>
            <a:endParaRPr lang="en-US" sz="6000" kern="1200" dirty="0">
              <a:solidFill>
                <a:srgbClr val="CE79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544F3-8937-4FF6-8598-1FE22D50CC46}"/>
              </a:ext>
            </a:extLst>
          </p:cNvPr>
          <p:cNvSpPr txBox="1"/>
          <p:nvPr/>
        </p:nvSpPr>
        <p:spPr>
          <a:xfrm>
            <a:off x="1057784" y="15968419"/>
            <a:ext cx="35637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FFC000"/>
                </a:solidFill>
              </a:rPr>
              <a:t>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20A82E-DB75-45BA-9E54-8EAD0CEB854E}"/>
              </a:ext>
            </a:extLst>
          </p:cNvPr>
          <p:cNvSpPr/>
          <p:nvPr/>
        </p:nvSpPr>
        <p:spPr>
          <a:xfrm>
            <a:off x="6391633" y="17651474"/>
            <a:ext cx="2689411" cy="26356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0" dirty="0">
                <a:solidFill>
                  <a:srgbClr val="7030A0"/>
                </a:solidFill>
              </a:rPr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BE5547-FA93-46A8-B34D-4F3CE8A1E883}"/>
              </a:ext>
            </a:extLst>
          </p:cNvPr>
          <p:cNvSpPr/>
          <p:nvPr/>
        </p:nvSpPr>
        <p:spPr>
          <a:xfrm>
            <a:off x="6548354" y="22594451"/>
            <a:ext cx="2689411" cy="2635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0" dirty="0">
                <a:solidFill>
                  <a:srgbClr val="7030A0"/>
                </a:solidFill>
              </a:rPr>
              <a:t>I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D53B80-1D53-415E-9BC9-5B1040B5BF05}"/>
              </a:ext>
            </a:extLst>
          </p:cNvPr>
          <p:cNvCxnSpPr>
            <a:cxnSpLocks/>
          </p:cNvCxnSpPr>
          <p:nvPr/>
        </p:nvCxnSpPr>
        <p:spPr>
          <a:xfrm>
            <a:off x="9081044" y="19105376"/>
            <a:ext cx="4045553" cy="0"/>
          </a:xfrm>
          <a:prstGeom prst="straightConnector1">
            <a:avLst/>
          </a:prstGeom>
          <a:ln w="381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4CCC9E-0B43-438F-AE81-2D4FF5AB2B8A}"/>
              </a:ext>
            </a:extLst>
          </p:cNvPr>
          <p:cNvCxnSpPr>
            <a:cxnSpLocks/>
          </p:cNvCxnSpPr>
          <p:nvPr/>
        </p:nvCxnSpPr>
        <p:spPr>
          <a:xfrm>
            <a:off x="9329413" y="23912263"/>
            <a:ext cx="3633580" cy="0"/>
          </a:xfrm>
          <a:prstGeom prst="straightConnector1">
            <a:avLst/>
          </a:prstGeom>
          <a:ln w="381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5A6D9B-0874-445F-846F-BC1BE386F154}"/>
              </a:ext>
            </a:extLst>
          </p:cNvPr>
          <p:cNvCxnSpPr>
            <a:cxnSpLocks/>
          </p:cNvCxnSpPr>
          <p:nvPr/>
        </p:nvCxnSpPr>
        <p:spPr>
          <a:xfrm>
            <a:off x="2502801" y="23912263"/>
            <a:ext cx="4045553" cy="0"/>
          </a:xfrm>
          <a:prstGeom prst="straightConnector1">
            <a:avLst/>
          </a:prstGeom>
          <a:ln w="381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9">
            <a:extLst>
              <a:ext uri="{FF2B5EF4-FFF2-40B4-BE49-F238E27FC236}">
                <a16:creationId xmlns:a16="http://schemas.microsoft.com/office/drawing/2014/main" id="{B47C075B-BD03-4409-8622-945986426B2D}"/>
              </a:ext>
            </a:extLst>
          </p:cNvPr>
          <p:cNvSpPr txBox="1"/>
          <p:nvPr/>
        </p:nvSpPr>
        <p:spPr>
          <a:xfrm>
            <a:off x="565998" y="18254444"/>
            <a:ext cx="4547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chemeClr val="bg1"/>
                </a:solidFill>
              </a:rPr>
              <a:t>Replication  </a:t>
            </a:r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A980871D-26C3-4C85-946D-E2CA44FFE76C}"/>
              </a:ext>
            </a:extLst>
          </p:cNvPr>
          <p:cNvSpPr txBox="1"/>
          <p:nvPr/>
        </p:nvSpPr>
        <p:spPr>
          <a:xfrm>
            <a:off x="9428807" y="16707246"/>
            <a:ext cx="5637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>
                <a:solidFill>
                  <a:schemeClr val="bg1"/>
                </a:solidFill>
              </a:rPr>
              <a:t>Immune clearance</a:t>
            </a:r>
          </a:p>
        </p:txBody>
      </p:sp>
      <p:sp>
        <p:nvSpPr>
          <p:cNvPr id="41" name="TextBox 32">
            <a:extLst>
              <a:ext uri="{FF2B5EF4-FFF2-40B4-BE49-F238E27FC236}">
                <a16:creationId xmlns:a16="http://schemas.microsoft.com/office/drawing/2014/main" id="{77684374-B041-48B8-8B9D-4397984CD4BD}"/>
              </a:ext>
            </a:extLst>
          </p:cNvPr>
          <p:cNvSpPr txBox="1"/>
          <p:nvPr/>
        </p:nvSpPr>
        <p:spPr>
          <a:xfrm>
            <a:off x="9590433" y="22354765"/>
            <a:ext cx="5637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>
                <a:solidFill>
                  <a:schemeClr val="bg1"/>
                </a:solidFill>
              </a:rPr>
              <a:t>Baseline death</a:t>
            </a:r>
          </a:p>
        </p:txBody>
      </p:sp>
      <p:sp>
        <p:nvSpPr>
          <p:cNvPr id="44" name="TextBox 33">
            <a:extLst>
              <a:ext uri="{FF2B5EF4-FFF2-40B4-BE49-F238E27FC236}">
                <a16:creationId xmlns:a16="http://schemas.microsoft.com/office/drawing/2014/main" id="{0F1FBCAE-E04F-45A3-A57D-6BABE0A616D1}"/>
              </a:ext>
            </a:extLst>
          </p:cNvPr>
          <p:cNvSpPr txBox="1"/>
          <p:nvPr/>
        </p:nvSpPr>
        <p:spPr>
          <a:xfrm>
            <a:off x="8435585" y="20304091"/>
            <a:ext cx="5637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>
                <a:solidFill>
                  <a:schemeClr val="bg1"/>
                </a:solidFill>
                <a:latin typeface="Roboto" panose="020B0604020202020204" pitchFamily="2" charset="0"/>
              </a:rPr>
              <a:t>Immune recruitment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6" name="TextBox 49">
            <a:extLst>
              <a:ext uri="{FF2B5EF4-FFF2-40B4-BE49-F238E27FC236}">
                <a16:creationId xmlns:a16="http://schemas.microsoft.com/office/drawing/2014/main" id="{8FD17768-9967-470A-AAB0-E2A0516EF10A}"/>
              </a:ext>
            </a:extLst>
          </p:cNvPr>
          <p:cNvSpPr txBox="1"/>
          <p:nvPr/>
        </p:nvSpPr>
        <p:spPr>
          <a:xfrm>
            <a:off x="10335655" y="25514238"/>
            <a:ext cx="47337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>
                <a:solidFill>
                  <a:schemeClr val="bg1"/>
                </a:solidFill>
              </a:rPr>
              <a:t>(King et al., 2009)</a:t>
            </a:r>
          </a:p>
        </p:txBody>
      </p:sp>
      <p:sp>
        <p:nvSpPr>
          <p:cNvPr id="47" name="TextBox 11">
            <a:extLst>
              <a:ext uri="{FF2B5EF4-FFF2-40B4-BE49-F238E27FC236}">
                <a16:creationId xmlns:a16="http://schemas.microsoft.com/office/drawing/2014/main" id="{CF01015B-7DA2-4E67-85B0-0D05D39AE3D2}"/>
              </a:ext>
            </a:extLst>
          </p:cNvPr>
          <p:cNvSpPr txBox="1"/>
          <p:nvPr/>
        </p:nvSpPr>
        <p:spPr>
          <a:xfrm>
            <a:off x="6548354" y="16828245"/>
            <a:ext cx="2396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</a:rPr>
              <a:t>Pathogen</a:t>
            </a:r>
          </a:p>
        </p:txBody>
      </p:sp>
      <p:sp>
        <p:nvSpPr>
          <p:cNvPr id="49" name="Arrow: Curved Right 48">
            <a:extLst>
              <a:ext uri="{FF2B5EF4-FFF2-40B4-BE49-F238E27FC236}">
                <a16:creationId xmlns:a16="http://schemas.microsoft.com/office/drawing/2014/main" id="{EFE21D2D-1F44-473E-AFC8-02DA6D5EDF3D}"/>
              </a:ext>
            </a:extLst>
          </p:cNvPr>
          <p:cNvSpPr/>
          <p:nvPr/>
        </p:nvSpPr>
        <p:spPr>
          <a:xfrm>
            <a:off x="5054889" y="18094833"/>
            <a:ext cx="1336744" cy="1937607"/>
          </a:xfrm>
          <a:prstGeom prst="curvedRightArrow">
            <a:avLst>
              <a:gd name="adj1" fmla="val 13767"/>
              <a:gd name="adj2" fmla="val 61753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12B41A-4C1F-4E3C-A1DA-C84E06B51968}"/>
              </a:ext>
            </a:extLst>
          </p:cNvPr>
          <p:cNvCxnSpPr>
            <a:cxnSpLocks/>
          </p:cNvCxnSpPr>
          <p:nvPr/>
        </p:nvCxnSpPr>
        <p:spPr>
          <a:xfrm>
            <a:off x="7789108" y="20420167"/>
            <a:ext cx="54330" cy="2131642"/>
          </a:xfrm>
          <a:prstGeom prst="straightConnector1">
            <a:avLst/>
          </a:prstGeom>
          <a:ln w="381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1">
            <a:extLst>
              <a:ext uri="{FF2B5EF4-FFF2-40B4-BE49-F238E27FC236}">
                <a16:creationId xmlns:a16="http://schemas.microsoft.com/office/drawing/2014/main" id="{A4550C1F-2A65-48AA-9973-968155B26814}"/>
              </a:ext>
            </a:extLst>
          </p:cNvPr>
          <p:cNvSpPr txBox="1"/>
          <p:nvPr/>
        </p:nvSpPr>
        <p:spPr>
          <a:xfrm>
            <a:off x="6788062" y="25393428"/>
            <a:ext cx="24189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</a:rPr>
              <a:t>Immune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5957E-D394-4C74-BDFA-B014FF7A8F47}"/>
              </a:ext>
            </a:extLst>
          </p:cNvPr>
          <p:cNvSpPr txBox="1"/>
          <p:nvPr/>
        </p:nvSpPr>
        <p:spPr>
          <a:xfrm>
            <a:off x="2158757" y="21350252"/>
            <a:ext cx="38830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Baseline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production </a:t>
            </a:r>
            <a:endParaRPr 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2E019-63F3-4DA9-A3D4-1C13E6E35FD4}"/>
              </a:ext>
            </a:extLst>
          </p:cNvPr>
          <p:cNvSpPr txBox="1"/>
          <p:nvPr/>
        </p:nvSpPr>
        <p:spPr>
          <a:xfrm>
            <a:off x="854163" y="8791502"/>
            <a:ext cx="1476796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accent4"/>
                </a:solidFill>
              </a:rPr>
              <a:t>Assumptions</a:t>
            </a:r>
          </a:p>
          <a:p>
            <a:pPr marL="1143000" indent="-1143000">
              <a:buAutoNum type="arabicPeriod"/>
            </a:pPr>
            <a:r>
              <a:rPr lang="en-US" sz="7000" dirty="0">
                <a:solidFill>
                  <a:schemeClr val="bg1"/>
                </a:solidFill>
              </a:rPr>
              <a:t>Transmission potential is proportional to pathogen load</a:t>
            </a:r>
          </a:p>
          <a:p>
            <a:pPr marL="1143000" indent="-1143000">
              <a:buAutoNum type="arabicPeriod"/>
            </a:pPr>
            <a:r>
              <a:rPr lang="en-US" sz="7000" dirty="0">
                <a:solidFill>
                  <a:schemeClr val="bg1"/>
                </a:solidFill>
              </a:rPr>
              <a:t>Symptoms are determined by immune response, which is increased by pathogen load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FFAF1425-3691-4937-8406-0C0058F56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276" y="557215"/>
            <a:ext cx="11365525" cy="100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136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 Zhang</dc:creator>
  <cp:lastModifiedBy>Kayla Zhang</cp:lastModifiedBy>
  <cp:revision>19</cp:revision>
  <dcterms:created xsi:type="dcterms:W3CDTF">2021-12-05T03:25:56Z</dcterms:created>
  <dcterms:modified xsi:type="dcterms:W3CDTF">2021-12-07T21:35:08Z</dcterms:modified>
</cp:coreProperties>
</file>