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handoutMasterIdLst>
    <p:handoutMasterId r:id="rId15"/>
  </p:handoutMasterIdLst>
  <p:sldIdLst>
    <p:sldId id="266" r:id="rId5"/>
    <p:sldId id="316" r:id="rId6"/>
    <p:sldId id="308" r:id="rId7"/>
    <p:sldId id="323" r:id="rId8"/>
    <p:sldId id="317" r:id="rId9"/>
    <p:sldId id="310" r:id="rId10"/>
    <p:sldId id="318" r:id="rId11"/>
    <p:sldId id="320" r:id="rId12"/>
    <p:sldId id="322" r:id="rId13"/>
    <p:sldId id="32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țiune implicită" id="{1722D592-50F5-498F-8F84-2F3DCECF55C9}">
          <p14:sldIdLst>
            <p14:sldId id="266"/>
            <p14:sldId id="316"/>
            <p14:sldId id="308"/>
            <p14:sldId id="323"/>
          </p14:sldIdLst>
        </p14:section>
        <p14:section name="Secțiune fără titlu" id="{761F9F90-B95C-467A-A423-E8083CB83959}">
          <p14:sldIdLst>
            <p14:sldId id="317"/>
            <p14:sldId id="310"/>
            <p14:sldId id="318"/>
            <p14:sldId id="320"/>
            <p14:sldId id="322"/>
            <p14:sldId id="32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6465B-B0AF-4086-882F-D15DF7F57887}" v="3268" dt="2022-09-06T14:17:21.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6" autoAdjust="0"/>
    <p:restoredTop sz="94595" autoAdjust="0"/>
  </p:normalViewPr>
  <p:slideViewPr>
    <p:cSldViewPr>
      <p:cViewPr varScale="1">
        <p:scale>
          <a:sx n="103" d="100"/>
          <a:sy n="103" d="100"/>
        </p:scale>
        <p:origin x="126" y="378"/>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4" d="100"/>
          <a:sy n="84" d="100"/>
        </p:scale>
        <p:origin x="3828" y="90"/>
      </p:cViewPr>
      <p:guideLst/>
    </p:cSldViewPr>
  </p:notes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EC78CC22-BD47-4FB2-80C9-E2319DAED4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a:extLst>
              <a:ext uri="{FF2B5EF4-FFF2-40B4-BE49-F238E27FC236}">
                <a16:creationId xmlns:a16="http://schemas.microsoft.com/office/drawing/2014/main" id="{C6C1592C-301E-4520-A107-0A5DC597C7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8903A2-E62E-4358-A082-ED64CF25E6A6}" type="datetimeFigureOut">
              <a:rPr lang="ro-RO" smtClean="0"/>
              <a:t>06.09.2022</a:t>
            </a:fld>
            <a:endParaRPr lang="ro-RO"/>
          </a:p>
        </p:txBody>
      </p:sp>
      <p:sp>
        <p:nvSpPr>
          <p:cNvPr id="4" name="Substituent subsol 3">
            <a:extLst>
              <a:ext uri="{FF2B5EF4-FFF2-40B4-BE49-F238E27FC236}">
                <a16:creationId xmlns:a16="http://schemas.microsoft.com/office/drawing/2014/main" id="{AF94C084-A38A-4323-A670-CE53D77D91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5" name="Substituent număr diapozitiv 4">
            <a:extLst>
              <a:ext uri="{FF2B5EF4-FFF2-40B4-BE49-F238E27FC236}">
                <a16:creationId xmlns:a16="http://schemas.microsoft.com/office/drawing/2014/main" id="{B6743772-666F-4AB4-B5B9-A14A7701AF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80D964-F2CB-409F-9E41-9436FB0E8D2F}" type="slidenum">
              <a:rPr lang="ro-RO" smtClean="0"/>
              <a:t>‹#›</a:t>
            </a:fld>
            <a:endParaRPr lang="ro-RO"/>
          </a:p>
        </p:txBody>
      </p:sp>
    </p:spTree>
    <p:extLst>
      <p:ext uri="{BB962C8B-B14F-4D97-AF65-F5344CB8AC3E}">
        <p14:creationId xmlns:p14="http://schemas.microsoft.com/office/powerpoint/2010/main" val="29651039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o-RO"/>
              <a:t>Faceți clic pentru a edita stilul de subtitlu coordonator</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097280" y="2958274"/>
            <a:ext cx="4639736" cy="2910821"/>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515944" y="2958273"/>
            <a:ext cx="4639736" cy="2910821"/>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ro-RO"/>
              <a:t>Faceți clic pentru a edita stilul de titlu coordonator</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4750">
              <a:srgbClr val="BAD8BB"/>
            </a:gs>
            <a:gs pos="55500">
              <a:srgbClr val="C3DDC3"/>
            </a:gs>
            <a:gs pos="37000">
              <a:srgbClr val="D4E7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idx="4294967295"/>
          </p:nvPr>
        </p:nvSpPr>
        <p:spPr>
          <a:xfrm>
            <a:off x="157132" y="2226131"/>
            <a:ext cx="6487319" cy="1569660"/>
          </a:xfrm>
        </p:spPr>
        <p:txBody>
          <a:bodyPr>
            <a:normAutofit/>
          </a:bodyPr>
          <a:lstStyle/>
          <a:p>
            <a:pPr algn="ctr"/>
            <a:r>
              <a:rPr lang="en-US" sz="4400" dirty="0">
                <a:solidFill>
                  <a:schemeClr val="tx1"/>
                </a:solidFill>
              </a:rPr>
              <a:t>Optical Whisper</a:t>
            </a:r>
          </a:p>
        </p:txBody>
      </p:sp>
      <p:sp>
        <p:nvSpPr>
          <p:cNvPr id="6" name="CasetăText 5">
            <a:extLst>
              <a:ext uri="{FF2B5EF4-FFF2-40B4-BE49-F238E27FC236}">
                <a16:creationId xmlns:a16="http://schemas.microsoft.com/office/drawing/2014/main" id="{15E7B24E-916B-4120-AE9A-E04CC6A677E5}"/>
              </a:ext>
            </a:extLst>
          </p:cNvPr>
          <p:cNvSpPr txBox="1"/>
          <p:nvPr/>
        </p:nvSpPr>
        <p:spPr>
          <a:xfrm>
            <a:off x="-142507" y="4822388"/>
            <a:ext cx="7086599" cy="2585323"/>
          </a:xfrm>
          <a:prstGeom prst="rect">
            <a:avLst/>
          </a:prstGeom>
          <a:noFill/>
        </p:spPr>
        <p:txBody>
          <a:bodyPr wrap="square" numCol="2" rtlCol="0">
            <a:spAutoFit/>
          </a:bodyPr>
          <a:lstStyle/>
          <a:p>
            <a:pPr algn="ctr"/>
            <a:r>
              <a:rPr lang="ro-RO" b="1" dirty="0">
                <a:latin typeface="Arial" panose="020B0604020202020204" pitchFamily="34" charset="0"/>
                <a:cs typeface="Arial" panose="020B0604020202020204" pitchFamily="34" charset="0"/>
              </a:rPr>
              <a:t>Coordonator științific: </a:t>
            </a:r>
          </a:p>
          <a:p>
            <a:pPr algn="ctr"/>
            <a:r>
              <a:rPr lang="ro-RO" b="1" dirty="0">
                <a:latin typeface="Arial" panose="020B0604020202020204" pitchFamily="34" charset="0"/>
                <a:cs typeface="Arial" panose="020B0604020202020204" pitchFamily="34" charset="0"/>
              </a:rPr>
              <a:t>Șef lucrări dr. ing.</a:t>
            </a:r>
            <a:br>
              <a:rPr lang="ro-RO" b="1" dirty="0">
                <a:latin typeface="Arial" panose="020B0604020202020204" pitchFamily="34" charset="0"/>
                <a:cs typeface="Arial" panose="020B0604020202020204" pitchFamily="34" charset="0"/>
              </a:rPr>
            </a:br>
            <a:r>
              <a:rPr lang="ro-RO" b="1" dirty="0">
                <a:latin typeface="Arial" panose="020B0604020202020204" pitchFamily="34" charset="0"/>
                <a:cs typeface="Arial" panose="020B0604020202020204" pitchFamily="34" charset="0"/>
              </a:rPr>
              <a:t>Remus Cătălin Prodan</a:t>
            </a:r>
          </a:p>
          <a:p>
            <a:pPr algn="ctr"/>
            <a:endParaRPr lang="ro-RO" b="1" dirty="0">
              <a:latin typeface="Arial" panose="020B0604020202020204" pitchFamily="34" charset="0"/>
              <a:cs typeface="Arial" panose="020B0604020202020204" pitchFamily="34" charset="0"/>
            </a:endParaRPr>
          </a:p>
          <a:p>
            <a:pPr algn="ctr"/>
            <a:endParaRPr lang="ro-RO"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endParaRPr lang="ro-RO" b="1" dirty="0">
              <a:latin typeface="Arial" panose="020B0604020202020204" pitchFamily="34" charset="0"/>
              <a:cs typeface="Arial" panose="020B0604020202020204" pitchFamily="34" charset="0"/>
            </a:endParaRPr>
          </a:p>
          <a:p>
            <a:pPr algn="ctr"/>
            <a:r>
              <a:rPr lang="ro-RO" b="1" dirty="0">
                <a:latin typeface="Arial" panose="020B0604020202020204" pitchFamily="34" charset="0"/>
                <a:cs typeface="Arial" panose="020B0604020202020204" pitchFamily="34" charset="0"/>
              </a:rPr>
              <a:t>Absolvent:</a:t>
            </a:r>
          </a:p>
          <a:p>
            <a:pPr algn="ctr"/>
            <a:endParaRPr lang="ro-RO" b="1" dirty="0">
              <a:latin typeface="Arial" panose="020B0604020202020204" pitchFamily="34" charset="0"/>
              <a:cs typeface="Arial" panose="020B0604020202020204" pitchFamily="34" charset="0"/>
            </a:endParaRPr>
          </a:p>
          <a:p>
            <a:pPr algn="ctr"/>
            <a:r>
              <a:rPr lang="ro-RO" b="1" dirty="0">
                <a:latin typeface="Arial" panose="020B0604020202020204" pitchFamily="34" charset="0"/>
                <a:cs typeface="Arial" panose="020B0604020202020204" pitchFamily="34" charset="0"/>
              </a:rPr>
              <a:t>Vladislav Grejdieru</a:t>
            </a:r>
          </a:p>
        </p:txBody>
      </p:sp>
      <p:sp>
        <p:nvSpPr>
          <p:cNvPr id="11" name="TextBox 3">
            <a:extLst>
              <a:ext uri="{FF2B5EF4-FFF2-40B4-BE49-F238E27FC236}">
                <a16:creationId xmlns:a16="http://schemas.microsoft.com/office/drawing/2014/main" id="{1093421B-D1CF-4590-968A-25FE99BF6470}"/>
              </a:ext>
            </a:extLst>
          </p:cNvPr>
          <p:cNvSpPr txBox="1"/>
          <p:nvPr/>
        </p:nvSpPr>
        <p:spPr>
          <a:xfrm>
            <a:off x="1403854" y="0"/>
            <a:ext cx="5349827"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o-RO" sz="2400" dirty="0">
                <a:latin typeface="Times New Roman" panose="02020603050405020304" pitchFamily="18" charset="0"/>
                <a:cs typeface="Times New Roman" panose="02020603050405020304" pitchFamily="18" charset="0"/>
              </a:rPr>
              <a:t>Universitatea</a:t>
            </a:r>
            <a:r>
              <a:rPr lang="en-US"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Ștefan cel Mare Suceava</a:t>
            </a:r>
          </a:p>
          <a:p>
            <a:pPr algn="ctr"/>
            <a:r>
              <a:rPr lang="ro-RO" sz="2400" dirty="0">
                <a:latin typeface="Times New Roman" panose="02020603050405020304" pitchFamily="18" charset="0"/>
                <a:cs typeface="Times New Roman" panose="02020603050405020304" pitchFamily="18" charset="0"/>
              </a:rPr>
              <a:t>Facultatea de Inginerie Electrică și Știința Calculatoarelor</a:t>
            </a:r>
          </a:p>
          <a:p>
            <a:pPr algn="ctr"/>
            <a:endParaRPr lang="ro-RO" sz="2400" dirty="0">
              <a:latin typeface="Times New Roman" panose="02020603050405020304" pitchFamily="18" charset="0"/>
              <a:cs typeface="Times New Roman" panose="02020603050405020304" pitchFamily="18" charset="0"/>
            </a:endParaRPr>
          </a:p>
        </p:txBody>
      </p:sp>
      <p:pic>
        <p:nvPicPr>
          <p:cNvPr id="12" name="Рисунок 5" descr="ECR Group in the Committee of the Regions - Home | Facebook">
            <a:extLst>
              <a:ext uri="{FF2B5EF4-FFF2-40B4-BE49-F238E27FC236}">
                <a16:creationId xmlns:a16="http://schemas.microsoft.com/office/drawing/2014/main" id="{B0693121-CBB4-441A-AC0E-4DA4861F1C50}"/>
              </a:ext>
            </a:extLst>
          </p:cNvPr>
          <p:cNvPicPr/>
          <p:nvPr/>
        </p:nvPicPr>
        <p:blipFill>
          <a:blip r:embed="rId3">
            <a:extLst>
              <a:ext uri="{BEBA8EAE-BF5A-486C-A8C5-ECC9F3942E4B}">
                <a14:imgProps xmlns:a14="http://schemas.microsoft.com/office/drawing/2010/main">
                  <a14:imgLayer r:embed="rId4">
                    <a14:imgEffect>
                      <a14:backgroundRemoval t="10000" b="90000" l="10000" r="90000">
                        <a14:foregroundMark x1="62667" y1="36000" x2="62667" y2="36000"/>
                        <a14:foregroundMark x1="31111" y1="24444" x2="42667" y2="45333"/>
                        <a14:foregroundMark x1="68444" y1="27556" x2="58667" y2="50222"/>
                        <a14:foregroundMark x1="85333" y1="26667" x2="77778" y2="44444"/>
                        <a14:foregroundMark x1="52889" y1="21778" x2="53333" y2="29333"/>
                        <a14:foregroundMark x1="12889" y1="30222" x2="15111" y2="41778"/>
                        <a14:foregroundMark x1="20889" y1="73333" x2="20889" y2="73333"/>
                        <a14:foregroundMark x1="44444" y1="72000" x2="44444" y2="72000"/>
                        <a14:foregroundMark x1="63556" y1="72444" x2="63556" y2="72444"/>
                      </a14:backgroundRemoval>
                    </a14:imgEffect>
                  </a14:imgLayer>
                </a14:imgProps>
              </a:ext>
              <a:ext uri="{28A0092B-C50C-407E-A947-70E740481C1C}">
                <a14:useLocalDpi xmlns:a14="http://schemas.microsoft.com/office/drawing/2010/main" val="0"/>
              </a:ext>
            </a:extLst>
          </a:blip>
          <a:srcRect/>
          <a:stretch>
            <a:fillRect/>
          </a:stretch>
        </p:blipFill>
        <p:spPr bwMode="auto">
          <a:xfrm>
            <a:off x="95250" y="-1"/>
            <a:ext cx="1181100" cy="1199535"/>
          </a:xfrm>
          <a:prstGeom prst="rect">
            <a:avLst/>
          </a:prstGeom>
          <a:noFill/>
          <a:ln>
            <a:noFill/>
          </a:ln>
        </p:spPr>
      </p:pic>
      <p:pic>
        <p:nvPicPr>
          <p:cNvPr id="3" name="Picture 2">
            <a:extLst>
              <a:ext uri="{FF2B5EF4-FFF2-40B4-BE49-F238E27FC236}">
                <a16:creationId xmlns:a16="http://schemas.microsoft.com/office/drawing/2014/main" id="{4D5BF85D-8767-C049-B6EE-89D5E02EB0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74989" y="2284095"/>
            <a:ext cx="5939790" cy="2289810"/>
          </a:xfrm>
          <a:prstGeom prst="rect">
            <a:avLst/>
          </a:prstGeom>
          <a:noFill/>
          <a:ln>
            <a:noFill/>
          </a:ln>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5">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64858134-B8FC-4FF9-AAB5-ABDE85B2DB5A}"/>
              </a:ext>
            </a:extLst>
          </p:cNvPr>
          <p:cNvSpPr>
            <a:spLocks noGrp="1"/>
          </p:cNvSpPr>
          <p:nvPr>
            <p:ph type="ctrTitle"/>
          </p:nvPr>
        </p:nvSpPr>
        <p:spPr>
          <a:xfrm>
            <a:off x="4380588" y="965199"/>
            <a:ext cx="6766078" cy="4927601"/>
          </a:xfrm>
        </p:spPr>
        <p:txBody>
          <a:bodyPr anchor="ctr">
            <a:normAutofit/>
          </a:bodyPr>
          <a:lstStyle/>
          <a:p>
            <a:pPr algn="ctr"/>
            <a:r>
              <a:rPr lang="ro-RO" sz="6000" dirty="0"/>
              <a:t>Vă mulțumesc pentru atenție!</a:t>
            </a:r>
          </a:p>
        </p:txBody>
      </p:sp>
      <p:cxnSp>
        <p:nvCxnSpPr>
          <p:cNvPr id="17" name="Straight Connector 17">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23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u 5">
            <a:extLst>
              <a:ext uri="{FF2B5EF4-FFF2-40B4-BE49-F238E27FC236}">
                <a16:creationId xmlns:a16="http://schemas.microsoft.com/office/drawing/2014/main" id="{C56519B5-D2C3-44B2-A516-883D9DA38922}"/>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b="1"/>
              <a:t>Tema lucrării</a:t>
            </a:r>
          </a:p>
        </p:txBody>
      </p:sp>
      <p:cxnSp>
        <p:nvCxnSpPr>
          <p:cNvPr id="20" name="Straight Connector 1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Substituent text 8">
            <a:extLst>
              <a:ext uri="{FF2B5EF4-FFF2-40B4-BE49-F238E27FC236}">
                <a16:creationId xmlns:a16="http://schemas.microsoft.com/office/drawing/2014/main" id="{2B21E52A-A6F6-4271-8147-2426BE6AD2A9}"/>
              </a:ext>
            </a:extLst>
          </p:cNvPr>
          <p:cNvSpPr>
            <a:spLocks noGrp="1"/>
          </p:cNvSpPr>
          <p:nvPr>
            <p:ph type="body" sz="half" idx="2"/>
          </p:nvPr>
        </p:nvSpPr>
        <p:spPr>
          <a:xfrm>
            <a:off x="643467" y="2546224"/>
            <a:ext cx="3448259" cy="3342747"/>
          </a:xfrm>
        </p:spPr>
        <p:txBody>
          <a:bodyPr vert="horz" lIns="0" tIns="45720" rIns="0" bIns="45720" rtlCol="0">
            <a:normAutofit/>
          </a:bodyPr>
          <a:lstStyle/>
          <a:p>
            <a:pPr>
              <a:lnSpc>
                <a:spcPct val="100000"/>
              </a:lnSpc>
            </a:pPr>
            <a:r>
              <a:rPr lang="en-US" i="1" dirty="0" err="1"/>
              <a:t>Aplicație</a:t>
            </a:r>
            <a:r>
              <a:rPr lang="en-US" i="1" dirty="0"/>
              <a:t> software </a:t>
            </a:r>
            <a:r>
              <a:rPr lang="en-US" i="1" dirty="0" err="1"/>
              <a:t>dedicată</a:t>
            </a:r>
            <a:r>
              <a:rPr lang="en-US" i="1" dirty="0"/>
              <a:t> </a:t>
            </a:r>
            <a:r>
              <a:rPr lang="en-US" i="1" dirty="0" err="1"/>
              <a:t>persoanelor</a:t>
            </a:r>
            <a:r>
              <a:rPr lang="en-US" i="1" dirty="0"/>
              <a:t> cu </a:t>
            </a:r>
            <a:r>
              <a:rPr lang="en-US" i="1" dirty="0" err="1"/>
              <a:t>deficiențe</a:t>
            </a:r>
            <a:r>
              <a:rPr lang="en-US" i="1" dirty="0"/>
              <a:t> de </a:t>
            </a:r>
            <a:r>
              <a:rPr lang="en-US" i="1" dirty="0" err="1"/>
              <a:t>auz</a:t>
            </a:r>
            <a:r>
              <a:rPr lang="en-US" i="1" dirty="0"/>
              <a:t>. </a:t>
            </a:r>
            <a:r>
              <a:rPr lang="en-US" i="1" dirty="0" err="1"/>
              <a:t>Acest</a:t>
            </a:r>
            <a:r>
              <a:rPr lang="en-US" i="1" dirty="0"/>
              <a:t> </a:t>
            </a:r>
            <a:r>
              <a:rPr lang="en-US" i="1" dirty="0" err="1"/>
              <a:t>produs</a:t>
            </a:r>
            <a:r>
              <a:rPr lang="en-US" i="1" dirty="0"/>
              <a:t> </a:t>
            </a:r>
            <a:r>
              <a:rPr lang="en-US" i="1" dirty="0" err="1"/>
              <a:t>va</a:t>
            </a:r>
            <a:r>
              <a:rPr lang="en-US" i="1" dirty="0"/>
              <a:t> </a:t>
            </a:r>
            <a:r>
              <a:rPr lang="en-US" i="1" dirty="0" err="1"/>
              <a:t>reprezenta</a:t>
            </a:r>
            <a:r>
              <a:rPr lang="en-US" i="1" dirty="0"/>
              <a:t> </a:t>
            </a:r>
            <a:r>
              <a:rPr lang="en-US" i="1" dirty="0" err="1"/>
              <a:t>atât</a:t>
            </a:r>
            <a:r>
              <a:rPr lang="en-US" i="1" dirty="0"/>
              <a:t> </a:t>
            </a:r>
            <a:r>
              <a:rPr lang="en-US" i="1" dirty="0" err="1"/>
              <a:t>asistență</a:t>
            </a:r>
            <a:r>
              <a:rPr lang="en-US" i="1" dirty="0"/>
              <a:t> </a:t>
            </a:r>
            <a:r>
              <a:rPr lang="en-US" i="1" dirty="0" err="1"/>
              <a:t>în</a:t>
            </a:r>
            <a:r>
              <a:rPr lang="en-US" i="1" dirty="0"/>
              <a:t> </a:t>
            </a:r>
            <a:r>
              <a:rPr lang="en-US" i="1" dirty="0" err="1"/>
              <a:t>comunicare</a:t>
            </a:r>
            <a:r>
              <a:rPr lang="en-US" i="1" dirty="0"/>
              <a:t> </a:t>
            </a:r>
            <a:r>
              <a:rPr lang="en-US" i="1" dirty="0" err="1"/>
              <a:t>cât</a:t>
            </a:r>
            <a:r>
              <a:rPr lang="en-US" i="1" dirty="0"/>
              <a:t> </a:t>
            </a:r>
            <a:r>
              <a:rPr lang="en-US" i="1" dirty="0" err="1"/>
              <a:t>și</a:t>
            </a:r>
            <a:r>
              <a:rPr lang="en-US" i="1" dirty="0"/>
              <a:t> un instrument </a:t>
            </a:r>
            <a:r>
              <a:rPr lang="en-US" i="1" dirty="0" err="1"/>
              <a:t>dedicat</a:t>
            </a:r>
            <a:r>
              <a:rPr lang="en-US" i="1" dirty="0"/>
              <a:t> </a:t>
            </a:r>
            <a:r>
              <a:rPr lang="en-US" i="1" dirty="0" err="1"/>
              <a:t>integrării</a:t>
            </a:r>
            <a:r>
              <a:rPr lang="en-US" i="1" dirty="0"/>
              <a:t> </a:t>
            </a:r>
            <a:r>
              <a:rPr lang="en-US" i="1" dirty="0" err="1"/>
              <a:t>în</a:t>
            </a:r>
            <a:r>
              <a:rPr lang="en-US" i="1" dirty="0"/>
              <a:t> </a:t>
            </a:r>
            <a:r>
              <a:rPr lang="en-US" i="1" dirty="0" err="1"/>
              <a:t>societate</a:t>
            </a:r>
            <a:r>
              <a:rPr lang="en-US" i="1" dirty="0"/>
              <a:t> a </a:t>
            </a:r>
            <a:r>
              <a:rPr lang="en-US" i="1" dirty="0" err="1"/>
              <a:t>persoanelor</a:t>
            </a:r>
            <a:r>
              <a:rPr lang="en-US" i="1" dirty="0"/>
              <a:t> cu </a:t>
            </a:r>
            <a:r>
              <a:rPr lang="en-US" i="1" dirty="0" err="1"/>
              <a:t>deficiențe</a:t>
            </a:r>
            <a:r>
              <a:rPr lang="en-US" i="1" dirty="0"/>
              <a:t> de </a:t>
            </a:r>
            <a:r>
              <a:rPr lang="en-US" i="1" dirty="0" err="1"/>
              <a:t>auz</a:t>
            </a:r>
            <a:r>
              <a:rPr lang="en-US" i="1" dirty="0"/>
              <a:t>. </a:t>
            </a:r>
            <a:endParaRPr lang="en-US" dirty="0"/>
          </a:p>
        </p:txBody>
      </p:sp>
      <p:pic>
        <p:nvPicPr>
          <p:cNvPr id="2" name="Picture 1" descr="A person wearing glasses&#10;&#10;Description automatically generated with medium confidence">
            <a:extLst>
              <a:ext uri="{FF2B5EF4-FFF2-40B4-BE49-F238E27FC236}">
                <a16:creationId xmlns:a16="http://schemas.microsoft.com/office/drawing/2014/main" id="{AF817A30-9CA9-0E70-9ABD-3317F338A59C}"/>
              </a:ext>
            </a:extLst>
          </p:cNvPr>
          <p:cNvPicPr>
            <a:picLocks noChangeAspect="1"/>
          </p:cNvPicPr>
          <p:nvPr/>
        </p:nvPicPr>
        <p:blipFill rotWithShape="1">
          <a:blip r:embed="rId3"/>
          <a:srcRect l="9533" r="28642"/>
          <a:stretch/>
        </p:blipFill>
        <p:spPr>
          <a:xfrm>
            <a:off x="4662263" y="0"/>
            <a:ext cx="7537703" cy="6857990"/>
          </a:xfrm>
          <a:prstGeom prst="rect">
            <a:avLst/>
          </a:prstGeom>
        </p:spPr>
      </p:pic>
      <p:sp>
        <p:nvSpPr>
          <p:cNvPr id="5" name="Substituent text 8">
            <a:extLst>
              <a:ext uri="{FF2B5EF4-FFF2-40B4-BE49-F238E27FC236}">
                <a16:creationId xmlns:a16="http://schemas.microsoft.com/office/drawing/2014/main" id="{DA51AC07-2942-6EED-1378-073BE89E7657}"/>
              </a:ext>
            </a:extLst>
          </p:cNvPr>
          <p:cNvSpPr txBox="1">
            <a:spLocks/>
          </p:cNvSpPr>
          <p:nvPr/>
        </p:nvSpPr>
        <p:spPr>
          <a:xfrm>
            <a:off x="9982200" y="6400790"/>
            <a:ext cx="4076909" cy="365766"/>
          </a:xfrm>
          <a:prstGeom prst="rect">
            <a:avLst/>
          </a:prstGeom>
        </p:spPr>
        <p:txBody>
          <a:bodyPr vert="horz" lIns="0" tIns="45720" rIns="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nSpc>
                <a:spcPct val="100000"/>
              </a:lnSpc>
            </a:pPr>
            <a:r>
              <a:rPr lang="ro-MD" i="1" dirty="0"/>
              <a:t>sursa imagine: Google</a:t>
            </a:r>
            <a:endParaRPr lang="en-US" dirty="0"/>
          </a:p>
        </p:txBody>
      </p:sp>
    </p:spTree>
    <p:extLst>
      <p:ext uri="{BB962C8B-B14F-4D97-AF65-F5344CB8AC3E}">
        <p14:creationId xmlns:p14="http://schemas.microsoft.com/office/powerpoint/2010/main" val="7670744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up)">
                                      <p:cBhvr>
                                        <p:cTn id="11" dur="1000"/>
                                        <p:tgtEl>
                                          <p:spTgt spid="9">
                                            <p:txEl>
                                              <p:pRg st="0" end="0"/>
                                            </p:txEl>
                                          </p:spTgt>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up)">
                                      <p:cBhvr>
                                        <p:cTn id="1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ro-RO" dirty="0"/>
              <a:t>Scopul proiectului</a:t>
            </a:r>
            <a:endParaRPr lang="en-US" dirty="0"/>
          </a:p>
        </p:txBody>
      </p:sp>
      <p:sp>
        <p:nvSpPr>
          <p:cNvPr id="12" name="Content Placeholder 11">
            <a:extLst>
              <a:ext uri="{FF2B5EF4-FFF2-40B4-BE49-F238E27FC236}">
                <a16:creationId xmlns:a16="http://schemas.microsoft.com/office/drawing/2014/main" id="{3C70EF83-2697-368B-0821-A1519D629EC7}"/>
              </a:ext>
            </a:extLst>
          </p:cNvPr>
          <p:cNvSpPr>
            <a:spLocks noGrp="1"/>
          </p:cNvSpPr>
          <p:nvPr>
            <p:ph idx="1"/>
          </p:nvPr>
        </p:nvSpPr>
        <p:spPr/>
        <p:txBody>
          <a:bodyPr>
            <a:normAutofit/>
          </a:bodyPr>
          <a:lstStyle/>
          <a:p>
            <a:r>
              <a:rPr lang="ro-RO" sz="2400" dirty="0">
                <a:latin typeface="Times New Roman" panose="02020603050405020304" pitchFamily="18" charset="0"/>
                <a:cs typeface="Times New Roman" panose="02020603050405020304" pitchFamily="18" charset="0"/>
              </a:rPr>
              <a:t>Realizarea unui produs software dedicat utilizării de către persoanele cu deficiențe de auz. În ceea ce privește proiectul Optical Whisper îmi propun ca cu ajutorul  realității augmentate să  se furnizeze cât mai multă informație și indicații de orientare în spațiu pentru persoanele cu deficiențe </a:t>
            </a:r>
            <a:r>
              <a:rPr lang="ro-RO" sz="2400">
                <a:latin typeface="Times New Roman" panose="02020603050405020304" pitchFamily="18" charset="0"/>
                <a:cs typeface="Times New Roman" panose="02020603050405020304" pitchFamily="18" charset="0"/>
              </a:rPr>
              <a:t>de auz astfel </a:t>
            </a:r>
            <a:r>
              <a:rPr lang="ro-RO" sz="2400" dirty="0">
                <a:latin typeface="Times New Roman" panose="02020603050405020304" pitchFamily="18" charset="0"/>
                <a:cs typeface="Times New Roman" panose="02020603050405020304" pitchFamily="18" charset="0"/>
              </a:rPr>
              <a:t>să putem crea un mediu cât mai ușor de înțeles pentru a face posibilă integrarea acestor persoane în societate și de a le oferi posibilitatea la educație și de ce nu la un loc de muncă fără a se simți discriminați sau discreditați din cauza problemei de sănătate pe care o au. </a:t>
            </a:r>
            <a:endParaRPr lang="ro-RO" sz="2400" dirty="0"/>
          </a:p>
        </p:txBody>
      </p:sp>
    </p:spTree>
    <p:extLst>
      <p:ext uri="{BB962C8B-B14F-4D97-AF65-F5344CB8AC3E}">
        <p14:creationId xmlns:p14="http://schemas.microsoft.com/office/powerpoint/2010/main" val="26552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0"/>
                                  </p:stCondLst>
                                  <p:iterate type="lt">
                                    <p:tmPct val="4000"/>
                                  </p:iterate>
                                  <p:childTnLst>
                                    <p:set>
                                      <p:cBhvr override="childStyle">
                                        <p:cTn id="6" dur="1000" fill="hold"/>
                                        <p:tgtEl>
                                          <p:spTgt spid="2"/>
                                        </p:tgtEl>
                                        <p:attrNameLst>
                                          <p:attrName>style.color</p:attrName>
                                        </p:attrNameLst>
                                      </p:cBhvr>
                                      <p:to>
                                        <p:clrVal>
                                          <a:srgbClr val="000000"/>
                                        </p:clrVal>
                                      </p:to>
                                    </p:set>
                                    <p:set>
                                      <p:cBhvr>
                                        <p:cTn id="7" dur="1000" fill="hold"/>
                                        <p:tgtEl>
                                          <p:spTgt spid="2"/>
                                        </p:tgtEl>
                                        <p:attrNameLst>
                                          <p:attrName>fillcolor</p:attrName>
                                        </p:attrNameLst>
                                      </p:cBhvr>
                                      <p:to>
                                        <p:clrVal>
                                          <a:srgbClr val="000000"/>
                                        </p:clrVal>
                                      </p:to>
                                    </p:set>
                                    <p:set>
                                      <p:cBhvr>
                                        <p:cTn id="8" dur="10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70AFB5-80F4-4717-A60A-A70FCE70F630}"/>
              </a:ext>
            </a:extLst>
          </p:cNvPr>
          <p:cNvSpPr>
            <a:spLocks noGrp="1"/>
          </p:cNvSpPr>
          <p:nvPr>
            <p:ph type="title" idx="4294967295"/>
          </p:nvPr>
        </p:nvSpPr>
        <p:spPr>
          <a:xfrm>
            <a:off x="2438400" y="82188"/>
            <a:ext cx="7315200" cy="546462"/>
          </a:xfrm>
        </p:spPr>
        <p:txBody>
          <a:bodyPr>
            <a:normAutofit fontScale="90000"/>
          </a:bodyPr>
          <a:lstStyle/>
          <a:p>
            <a:pPr algn="ctr"/>
            <a:r>
              <a:rPr lang="ro-RO" dirty="0"/>
              <a:t>Organigrama aplicației</a:t>
            </a:r>
          </a:p>
        </p:txBody>
      </p:sp>
      <p:pic>
        <p:nvPicPr>
          <p:cNvPr id="5" name="Picture 4" descr="Diagram&#10;&#10;Description automatically generated">
            <a:extLst>
              <a:ext uri="{FF2B5EF4-FFF2-40B4-BE49-F238E27FC236}">
                <a16:creationId xmlns:a16="http://schemas.microsoft.com/office/drawing/2014/main" id="{84134A7E-CFAC-DB1E-0AEA-59482F4F39DA}"/>
              </a:ext>
            </a:extLst>
          </p:cNvPr>
          <p:cNvPicPr>
            <a:picLocks noChangeAspect="1"/>
          </p:cNvPicPr>
          <p:nvPr/>
        </p:nvPicPr>
        <p:blipFill>
          <a:blip r:embed="rId2"/>
          <a:stretch>
            <a:fillRect/>
          </a:stretch>
        </p:blipFill>
        <p:spPr>
          <a:xfrm>
            <a:off x="1466850" y="742950"/>
            <a:ext cx="10016322" cy="5553099"/>
          </a:xfrm>
          <a:prstGeom prst="rect">
            <a:avLst/>
          </a:prstGeom>
        </p:spPr>
      </p:pic>
      <p:sp>
        <p:nvSpPr>
          <p:cNvPr id="6" name="Dreptunghi 3">
            <a:extLst>
              <a:ext uri="{FF2B5EF4-FFF2-40B4-BE49-F238E27FC236}">
                <a16:creationId xmlns:a16="http://schemas.microsoft.com/office/drawing/2014/main" id="{7DD68B00-764C-25EB-317C-705FA18ACE79}"/>
              </a:ext>
            </a:extLst>
          </p:cNvPr>
          <p:cNvSpPr/>
          <p:nvPr/>
        </p:nvSpPr>
        <p:spPr>
          <a:xfrm>
            <a:off x="10502564" y="5930384"/>
            <a:ext cx="960519"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1</a:t>
            </a:r>
            <a:endParaRPr lang="ro-RO" dirty="0"/>
          </a:p>
        </p:txBody>
      </p:sp>
    </p:spTree>
    <p:extLst>
      <p:ext uri="{BB962C8B-B14F-4D97-AF65-F5344CB8AC3E}">
        <p14:creationId xmlns:p14="http://schemas.microsoft.com/office/powerpoint/2010/main" val="120561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stituent conținut 2">
            <a:extLst>
              <a:ext uri="{FF2B5EF4-FFF2-40B4-BE49-F238E27FC236}">
                <a16:creationId xmlns:a16="http://schemas.microsoft.com/office/drawing/2014/main" id="{A132B947-1704-59B4-F85E-42AA2B2EB92A}"/>
              </a:ext>
            </a:extLst>
          </p:cNvPr>
          <p:cNvSpPr txBox="1">
            <a:spLocks/>
          </p:cNvSpPr>
          <p:nvPr/>
        </p:nvSpPr>
        <p:spPr>
          <a:xfrm>
            <a:off x="552449" y="971550"/>
            <a:ext cx="11039963" cy="480060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ro-MD" sz="1800" dirty="0">
                <a:latin typeface="Times New Roman" panose="02020603050405020304" pitchFamily="18" charset="0"/>
                <a:cs typeface="Times New Roman" panose="02020603050405020304" pitchFamily="18" charset="0"/>
              </a:rPr>
              <a:t>Primul pas în utilizarea sau testarea aplicației o constituie crearea mediului în care va rula aplicația. Activarea mediul virtual se realizează prin migrarea în sub-directorul  </a:t>
            </a:r>
            <a:r>
              <a:rPr lang="ro-MD" sz="1800" i="1" dirty="0" err="1">
                <a:latin typeface="Times New Roman" panose="02020603050405020304" pitchFamily="18" charset="0"/>
                <a:cs typeface="Times New Roman" panose="02020603050405020304" pitchFamily="18" charset="0"/>
              </a:rPr>
              <a:t>Scripts</a:t>
            </a:r>
            <a:r>
              <a:rPr lang="ro-MD" sz="1800" dirty="0">
                <a:latin typeface="Times New Roman" panose="02020603050405020304" pitchFamily="18" charset="0"/>
                <a:cs typeface="Times New Roman" panose="02020603050405020304" pitchFamily="18" charset="0"/>
              </a:rPr>
              <a:t> din cadrul mediului virtual de unde se rulează scriptul </a:t>
            </a:r>
            <a:r>
              <a:rPr lang="ro-MD" sz="1800" i="1" dirty="0">
                <a:latin typeface="Times New Roman" panose="02020603050405020304" pitchFamily="18" charset="0"/>
                <a:cs typeface="Times New Roman" panose="02020603050405020304" pitchFamily="18" charset="0"/>
              </a:rPr>
              <a:t>activate</a:t>
            </a:r>
            <a:r>
              <a:rPr lang="ro-MD" sz="1800" dirty="0">
                <a:latin typeface="Times New Roman" panose="02020603050405020304" pitchFamily="18" charset="0"/>
                <a:cs typeface="Times New Roman" panose="02020603050405020304" pitchFamily="18" charset="0"/>
              </a:rPr>
              <a:t> respectiv pentru dezactivarea mediului virtual se va rula scriptul </a:t>
            </a:r>
            <a:r>
              <a:rPr lang="ro-MD" sz="1800" i="1" dirty="0" err="1">
                <a:latin typeface="Times New Roman" panose="02020603050405020304" pitchFamily="18" charset="0"/>
                <a:cs typeface="Times New Roman" panose="02020603050405020304" pitchFamily="18" charset="0"/>
              </a:rPr>
              <a:t>deactivate</a:t>
            </a:r>
            <a:r>
              <a:rPr lang="ro-MD" sz="1800" i="1" dirty="0">
                <a:latin typeface="Times New Roman" panose="02020603050405020304" pitchFamily="18" charset="0"/>
                <a:cs typeface="Times New Roman" panose="02020603050405020304" pitchFamily="18" charset="0"/>
              </a:rPr>
              <a:t>. </a:t>
            </a:r>
            <a:r>
              <a:rPr lang="ro-MD" sz="1800" dirty="0">
                <a:latin typeface="Times New Roman" panose="02020603050405020304" pitchFamily="18" charset="0"/>
                <a:cs typeface="Times New Roman" panose="02020603050405020304" pitchFamily="18" charset="0"/>
              </a:rPr>
              <a:t>Este foarte important acest pas deoarece librăriile instalate pentru aceasta aplicație sunt prezente doar în acest mediu virtual. Deci rularea aplicației din afara acestui mediu va rezulta în apariția mai multor erori cu mesajul lipsei anumitor librării. </a:t>
            </a:r>
            <a:endParaRPr lang="en-US" sz="18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4B1949-256E-02F9-FB75-FE6704AF3252}"/>
              </a:ext>
            </a:extLst>
          </p:cNvPr>
          <p:cNvPicPr>
            <a:picLocks noChangeAspect="1"/>
          </p:cNvPicPr>
          <p:nvPr/>
        </p:nvPicPr>
        <p:blipFill>
          <a:blip r:embed="rId2"/>
          <a:stretch>
            <a:fillRect/>
          </a:stretch>
        </p:blipFill>
        <p:spPr>
          <a:xfrm>
            <a:off x="576017" y="2743200"/>
            <a:ext cx="10992825" cy="1876687"/>
          </a:xfrm>
          <a:prstGeom prst="rect">
            <a:avLst/>
          </a:prstGeom>
        </p:spPr>
      </p:pic>
      <p:sp>
        <p:nvSpPr>
          <p:cNvPr id="8" name="Săgeată: dreapta 24">
            <a:extLst>
              <a:ext uri="{FF2B5EF4-FFF2-40B4-BE49-F238E27FC236}">
                <a16:creationId xmlns:a16="http://schemas.microsoft.com/office/drawing/2014/main" id="{5DFD2262-D1F7-5085-09F7-AA221FFEF6AC}"/>
              </a:ext>
            </a:extLst>
          </p:cNvPr>
          <p:cNvSpPr/>
          <p:nvPr/>
        </p:nvSpPr>
        <p:spPr>
          <a:xfrm rot="9261532">
            <a:off x="6879681" y="4066513"/>
            <a:ext cx="1075901" cy="433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9" name="Dreptunghi 3">
            <a:extLst>
              <a:ext uri="{FF2B5EF4-FFF2-40B4-BE49-F238E27FC236}">
                <a16:creationId xmlns:a16="http://schemas.microsoft.com/office/drawing/2014/main" id="{CD04B8EF-931A-5613-B9A5-F251642D70A7}"/>
              </a:ext>
            </a:extLst>
          </p:cNvPr>
          <p:cNvSpPr/>
          <p:nvPr/>
        </p:nvSpPr>
        <p:spPr>
          <a:xfrm>
            <a:off x="5592169" y="4802261"/>
            <a:ext cx="960519"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2</a:t>
            </a:r>
            <a:endParaRPr lang="ro-RO" dirty="0"/>
          </a:p>
        </p:txBody>
      </p:sp>
      <p:sp>
        <p:nvSpPr>
          <p:cNvPr id="10" name="Dreptunghi 3">
            <a:extLst>
              <a:ext uri="{FF2B5EF4-FFF2-40B4-BE49-F238E27FC236}">
                <a16:creationId xmlns:a16="http://schemas.microsoft.com/office/drawing/2014/main" id="{7FBDDDDD-C9A7-2C9A-B10C-C55DBE8B0AC3}"/>
              </a:ext>
            </a:extLst>
          </p:cNvPr>
          <p:cNvSpPr/>
          <p:nvPr/>
        </p:nvSpPr>
        <p:spPr>
          <a:xfrm>
            <a:off x="666750" y="326365"/>
            <a:ext cx="10802348" cy="584775"/>
          </a:xfrm>
          <a:prstGeom prst="rect">
            <a:avLst/>
          </a:prstGeom>
        </p:spPr>
        <p:txBody>
          <a:bodyPr wrap="square">
            <a:spAutoFit/>
          </a:bodyPr>
          <a:lstStyle/>
          <a:p>
            <a:pPr algn="ctr"/>
            <a:r>
              <a:rPr lang="ro-RO" sz="3200" dirty="0">
                <a:latin typeface="Arial" panose="020B0604020202020204" pitchFamily="34" charset="0"/>
                <a:cs typeface="Arial" panose="020B0604020202020204" pitchFamily="34" charset="0"/>
              </a:rPr>
              <a:t>Pregătirea mediului de rulare și testare </a:t>
            </a:r>
          </a:p>
        </p:txBody>
      </p:sp>
    </p:spTree>
    <p:extLst>
      <p:ext uri="{BB962C8B-B14F-4D97-AF65-F5344CB8AC3E}">
        <p14:creationId xmlns:p14="http://schemas.microsoft.com/office/powerpoint/2010/main" val="357240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BE0A4BB4-48BA-4541-B0EA-F96D0DD8C63F}"/>
              </a:ext>
            </a:extLst>
          </p:cNvPr>
          <p:cNvSpPr>
            <a:spLocks noGrp="1"/>
          </p:cNvSpPr>
          <p:nvPr>
            <p:ph type="title" idx="4294967295"/>
          </p:nvPr>
        </p:nvSpPr>
        <p:spPr>
          <a:xfrm>
            <a:off x="477078" y="516836"/>
            <a:ext cx="3100136" cy="1597714"/>
          </a:xfrm>
        </p:spPr>
        <p:txBody>
          <a:bodyPr vert="horz" lIns="91440" tIns="45720" rIns="91440" bIns="45720" rtlCol="0" anchor="b">
            <a:normAutofit/>
          </a:bodyPr>
          <a:lstStyle/>
          <a:p>
            <a:pPr algn="ctr"/>
            <a:r>
              <a:rPr lang="en-US" sz="4000" dirty="0" err="1">
                <a:solidFill>
                  <a:srgbClr val="4778AF"/>
                </a:solidFill>
              </a:rPr>
              <a:t>Descriere</a:t>
            </a:r>
            <a:r>
              <a:rPr lang="ro-RO" sz="4000" dirty="0">
                <a:solidFill>
                  <a:srgbClr val="4778AF"/>
                </a:solidFill>
              </a:rPr>
              <a:t>a</a:t>
            </a:r>
            <a:r>
              <a:rPr lang="en-US" sz="4000" dirty="0">
                <a:solidFill>
                  <a:srgbClr val="4778AF"/>
                </a:solidFill>
              </a:rPr>
              <a:t> </a:t>
            </a:r>
            <a:r>
              <a:rPr lang="en-US" sz="4000" dirty="0" err="1">
                <a:solidFill>
                  <a:srgbClr val="4778AF"/>
                </a:solidFill>
              </a:rPr>
              <a:t>aplicație</a:t>
            </a:r>
            <a:r>
              <a:rPr lang="ro-RO" sz="4000" dirty="0">
                <a:solidFill>
                  <a:srgbClr val="4778AF"/>
                </a:solidFill>
              </a:rPr>
              <a:t>i</a:t>
            </a:r>
            <a:r>
              <a:rPr lang="en-US" sz="4000" dirty="0">
                <a:solidFill>
                  <a:srgbClr val="4778AF"/>
                </a:solidFill>
              </a:rPr>
              <a:t>	</a:t>
            </a:r>
          </a:p>
        </p:txBody>
      </p:sp>
      <p:cxnSp>
        <p:nvCxnSpPr>
          <p:cNvPr id="30" name="Straight Connector 29">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553FA5DE-9A87-4E0D-B2CE-FF0CCB8011BB}"/>
              </a:ext>
            </a:extLst>
          </p:cNvPr>
          <p:cNvSpPr>
            <a:spLocks noGrp="1"/>
          </p:cNvSpPr>
          <p:nvPr>
            <p:ph idx="4294967295"/>
          </p:nvPr>
        </p:nvSpPr>
        <p:spPr>
          <a:xfrm>
            <a:off x="492370" y="2790855"/>
            <a:ext cx="3100135" cy="3311766"/>
          </a:xfrm>
        </p:spPr>
        <p:txBody>
          <a:bodyPr vert="horz" lIns="0" tIns="45720" rIns="0" bIns="45720" rtlCol="0">
            <a:normAutofit lnSpcReduction="10000"/>
          </a:bodyPr>
          <a:lstStyle/>
          <a:p>
            <a:pPr algn="ctr">
              <a:lnSpc>
                <a:spcPct val="100000"/>
              </a:lnSpc>
            </a:pPr>
            <a:r>
              <a:rPr lang="ro-MD" sz="1800" dirty="0">
                <a:latin typeface="Times New Roman" panose="02020603050405020304" pitchFamily="18" charset="0"/>
                <a:cs typeface="Times New Roman" panose="02020603050405020304" pitchFamily="18" charset="0"/>
              </a:rPr>
              <a:t>Având în vedere că la pornirea aplicației aceasta va rula la infinit până la întâlnirea unei condiții de stop, aplicația Optical Whisper va efectua repetat un ciclu de acțiuni în dependență de setul de date de intrare  la un anumit moment de timp. Aplicația se va închide prin apăsarea butonului „</a:t>
            </a:r>
            <a:r>
              <a:rPr lang="ro-MD" sz="1800" dirty="0" err="1">
                <a:latin typeface="Times New Roman" panose="02020603050405020304" pitchFamily="18" charset="0"/>
                <a:cs typeface="Times New Roman" panose="02020603050405020304" pitchFamily="18" charset="0"/>
              </a:rPr>
              <a:t>Exit</a:t>
            </a:r>
            <a:r>
              <a:rPr lang="ro-MD" sz="1800" dirty="0">
                <a:latin typeface="Times New Roman" panose="02020603050405020304" pitchFamily="18" charset="0"/>
                <a:cs typeface="Times New Roman" panose="02020603050405020304" pitchFamily="18" charset="0"/>
              </a:rPr>
              <a:t>” sau la rostirea uneia din comenzile „</a:t>
            </a:r>
            <a:r>
              <a:rPr lang="ro-MD" sz="1800" dirty="0" err="1">
                <a:latin typeface="Times New Roman" panose="02020603050405020304" pitchFamily="18" charset="0"/>
                <a:cs typeface="Times New Roman" panose="02020603050405020304" pitchFamily="18" charset="0"/>
              </a:rPr>
              <a:t>Exit</a:t>
            </a:r>
            <a:r>
              <a:rPr lang="ro-MD" sz="1800" dirty="0">
                <a:latin typeface="Times New Roman" panose="02020603050405020304" pitchFamily="18" charset="0"/>
                <a:cs typeface="Times New Roman" panose="02020603050405020304" pitchFamily="18" charset="0"/>
              </a:rPr>
              <a:t>” sau „</a:t>
            </a:r>
            <a:r>
              <a:rPr lang="ro-MD" sz="1800" dirty="0" err="1">
                <a:latin typeface="Times New Roman" panose="02020603050405020304" pitchFamily="18" charset="0"/>
                <a:cs typeface="Times New Roman" panose="02020603050405020304" pitchFamily="18" charset="0"/>
              </a:rPr>
              <a:t>Quit</a:t>
            </a:r>
            <a:r>
              <a:rPr lang="ro-MD"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reptunghi 3">
            <a:extLst>
              <a:ext uri="{FF2B5EF4-FFF2-40B4-BE49-F238E27FC236}">
                <a16:creationId xmlns:a16="http://schemas.microsoft.com/office/drawing/2014/main" id="{69635CE1-A49E-46F6-B2F7-0B0FD59D4F17}"/>
              </a:ext>
            </a:extLst>
          </p:cNvPr>
          <p:cNvSpPr/>
          <p:nvPr/>
        </p:nvSpPr>
        <p:spPr>
          <a:xfrm>
            <a:off x="7730290" y="4446738"/>
            <a:ext cx="960519"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3</a:t>
            </a:r>
            <a:endParaRPr lang="ro-RO" dirty="0"/>
          </a:p>
        </p:txBody>
      </p:sp>
      <p:pic>
        <p:nvPicPr>
          <p:cNvPr id="6" name="Picture 5">
            <a:extLst>
              <a:ext uri="{FF2B5EF4-FFF2-40B4-BE49-F238E27FC236}">
                <a16:creationId xmlns:a16="http://schemas.microsoft.com/office/drawing/2014/main" id="{64BA5B85-6A84-1BE6-0039-049EB7D43B38}"/>
              </a:ext>
            </a:extLst>
          </p:cNvPr>
          <p:cNvPicPr>
            <a:picLocks noChangeAspect="1"/>
          </p:cNvPicPr>
          <p:nvPr/>
        </p:nvPicPr>
        <p:blipFill>
          <a:blip r:embed="rId2"/>
          <a:stretch>
            <a:fillRect/>
          </a:stretch>
        </p:blipFill>
        <p:spPr>
          <a:xfrm>
            <a:off x="4381500" y="342903"/>
            <a:ext cx="7658100" cy="4103835"/>
          </a:xfrm>
          <a:prstGeom prst="rect">
            <a:avLst/>
          </a:prstGeom>
        </p:spPr>
      </p:pic>
      <p:pic>
        <p:nvPicPr>
          <p:cNvPr id="8" name="Picture 7">
            <a:extLst>
              <a:ext uri="{FF2B5EF4-FFF2-40B4-BE49-F238E27FC236}">
                <a16:creationId xmlns:a16="http://schemas.microsoft.com/office/drawing/2014/main" id="{83C47BF9-211A-E918-7BD5-3B550FC54F21}"/>
              </a:ext>
            </a:extLst>
          </p:cNvPr>
          <p:cNvPicPr>
            <a:picLocks noChangeAspect="1"/>
          </p:cNvPicPr>
          <p:nvPr/>
        </p:nvPicPr>
        <p:blipFill>
          <a:blip r:embed="rId3"/>
          <a:stretch>
            <a:fillRect/>
          </a:stretch>
        </p:blipFill>
        <p:spPr>
          <a:xfrm>
            <a:off x="4381500" y="5040730"/>
            <a:ext cx="7658100" cy="990738"/>
          </a:xfrm>
          <a:prstGeom prst="rect">
            <a:avLst/>
          </a:prstGeom>
        </p:spPr>
      </p:pic>
      <p:sp>
        <p:nvSpPr>
          <p:cNvPr id="9" name="Dreptunghi 3">
            <a:extLst>
              <a:ext uri="{FF2B5EF4-FFF2-40B4-BE49-F238E27FC236}">
                <a16:creationId xmlns:a16="http://schemas.microsoft.com/office/drawing/2014/main" id="{6B9B381C-B779-47F5-3BCE-9202EF4002C0}"/>
              </a:ext>
            </a:extLst>
          </p:cNvPr>
          <p:cNvSpPr/>
          <p:nvPr/>
        </p:nvSpPr>
        <p:spPr>
          <a:xfrm>
            <a:off x="7730290" y="5974786"/>
            <a:ext cx="1133644"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3.1</a:t>
            </a:r>
            <a:endParaRPr lang="ro-RO" dirty="0"/>
          </a:p>
        </p:txBody>
      </p:sp>
    </p:spTree>
    <p:extLst>
      <p:ext uri="{BB962C8B-B14F-4D97-AF65-F5344CB8AC3E}">
        <p14:creationId xmlns:p14="http://schemas.microsoft.com/office/powerpoint/2010/main" val="123481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4858134-B8FC-4FF9-AAB5-ABDE85B2DB5A}"/>
              </a:ext>
            </a:extLst>
          </p:cNvPr>
          <p:cNvSpPr>
            <a:spLocks noGrp="1"/>
          </p:cNvSpPr>
          <p:nvPr>
            <p:ph type="title" idx="4294967295"/>
          </p:nvPr>
        </p:nvSpPr>
        <p:spPr>
          <a:xfrm>
            <a:off x="2526957" y="2343150"/>
            <a:ext cx="3643313" cy="5645150"/>
          </a:xfrm>
        </p:spPr>
        <p:txBody>
          <a:bodyPr anchor="ctr">
            <a:normAutofit/>
          </a:bodyPr>
          <a:lstStyle/>
          <a:p>
            <a:r>
              <a:rPr lang="ro-RO" sz="4400" dirty="0">
                <a:solidFill>
                  <a:srgbClr val="FFFFFF"/>
                </a:solidFill>
              </a:rPr>
              <a:t>Descriere aplicație	</a:t>
            </a:r>
          </a:p>
        </p:txBody>
      </p:sp>
      <p:sp>
        <p:nvSpPr>
          <p:cNvPr id="6" name="Substituent conținut 2">
            <a:extLst>
              <a:ext uri="{FF2B5EF4-FFF2-40B4-BE49-F238E27FC236}">
                <a16:creationId xmlns:a16="http://schemas.microsoft.com/office/drawing/2014/main" id="{BA24BD88-8496-1A9F-AC69-CACF38439903}"/>
              </a:ext>
            </a:extLst>
          </p:cNvPr>
          <p:cNvSpPr txBox="1">
            <a:spLocks/>
          </p:cNvSpPr>
          <p:nvPr/>
        </p:nvSpPr>
        <p:spPr>
          <a:xfrm>
            <a:off x="552449" y="457200"/>
            <a:ext cx="11039963" cy="531495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ro-MD" sz="1800" dirty="0">
                <a:latin typeface="Times New Roman" panose="02020603050405020304" pitchFamily="18" charset="0"/>
                <a:cs typeface="Times New Roman" panose="02020603050405020304" pitchFamily="18" charset="0"/>
              </a:rPr>
              <a:t>Odată rulată aplicația aceasta va începe executarea funcției principale </a:t>
            </a:r>
            <a:r>
              <a:rPr lang="ro-MD" sz="1800" i="1" dirty="0" err="1">
                <a:latin typeface="Times New Roman" panose="02020603050405020304" pitchFamily="18" charset="0"/>
                <a:cs typeface="Times New Roman" panose="02020603050405020304" pitchFamily="18" charset="0"/>
              </a:rPr>
              <a:t>main</a:t>
            </a:r>
            <a:r>
              <a:rPr lang="ro-MD" sz="1800" i="1" dirty="0">
                <a:latin typeface="Times New Roman" panose="02020603050405020304" pitchFamily="18" charset="0"/>
                <a:cs typeface="Times New Roman" panose="02020603050405020304" pitchFamily="18" charset="0"/>
              </a:rPr>
              <a:t>() </a:t>
            </a:r>
            <a:r>
              <a:rPr lang="ro-MD" sz="1800" dirty="0">
                <a:latin typeface="Times New Roman" panose="02020603050405020304" pitchFamily="18" charset="0"/>
                <a:cs typeface="Times New Roman" panose="02020603050405020304" pitchFamily="18" charset="0"/>
              </a:rPr>
              <a:t>în cadrul căreia se vor porni 3 fire de execuție separate, așa cum putem observa în figura 4. Primul fir de execuție va fi responsabil de preluarea fluxului de imagini video și crearea mediului augmentat, etapă în care se vor suprapune fie obiecte text fie imagini 2D deasupra imaginii reale preluate cu ajutorul camerei. La fel în primul fir de execuție cu ajutorul imaginilor preluate de camera video se va realiza recunoașterea facială a interlocutorilor. Acest lucru se poate observa în figura 5.</a:t>
            </a:r>
            <a:endParaRPr lang="en-US" sz="1800" dirty="0">
              <a:latin typeface="Times New Roman" panose="02020603050405020304" pitchFamily="18" charset="0"/>
              <a:cs typeface="Times New Roman" panose="02020603050405020304" pitchFamily="18" charset="0"/>
            </a:endParaRPr>
          </a:p>
        </p:txBody>
      </p:sp>
      <p:sp>
        <p:nvSpPr>
          <p:cNvPr id="8" name="Dreptunghi 3">
            <a:extLst>
              <a:ext uri="{FF2B5EF4-FFF2-40B4-BE49-F238E27FC236}">
                <a16:creationId xmlns:a16="http://schemas.microsoft.com/office/drawing/2014/main" id="{98507F42-ABFB-8FE9-6F04-23D633BA3E3F}"/>
              </a:ext>
            </a:extLst>
          </p:cNvPr>
          <p:cNvSpPr/>
          <p:nvPr/>
        </p:nvSpPr>
        <p:spPr>
          <a:xfrm>
            <a:off x="2046697" y="3416531"/>
            <a:ext cx="960519"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4</a:t>
            </a:r>
            <a:endParaRPr lang="ro-RO" dirty="0"/>
          </a:p>
        </p:txBody>
      </p:sp>
      <p:pic>
        <p:nvPicPr>
          <p:cNvPr id="9" name="Picture 8" descr="Text&#10;&#10;Description automatically generated">
            <a:extLst>
              <a:ext uri="{FF2B5EF4-FFF2-40B4-BE49-F238E27FC236}">
                <a16:creationId xmlns:a16="http://schemas.microsoft.com/office/drawing/2014/main" id="{7993B5FF-236D-4B94-957A-084B72E56F69}"/>
              </a:ext>
            </a:extLst>
          </p:cNvPr>
          <p:cNvPicPr>
            <a:picLocks noChangeAspect="1"/>
          </p:cNvPicPr>
          <p:nvPr/>
        </p:nvPicPr>
        <p:blipFill>
          <a:blip r:embed="rId2"/>
          <a:stretch>
            <a:fillRect/>
          </a:stretch>
        </p:blipFill>
        <p:spPr>
          <a:xfrm>
            <a:off x="617987" y="2164715"/>
            <a:ext cx="4276090" cy="1264285"/>
          </a:xfrm>
          <a:prstGeom prst="rect">
            <a:avLst/>
          </a:prstGeom>
        </p:spPr>
      </p:pic>
      <p:pic>
        <p:nvPicPr>
          <p:cNvPr id="12" name="Picture 11">
            <a:extLst>
              <a:ext uri="{FF2B5EF4-FFF2-40B4-BE49-F238E27FC236}">
                <a16:creationId xmlns:a16="http://schemas.microsoft.com/office/drawing/2014/main" id="{9626CAF5-024F-B986-B589-787CACF1FAED}"/>
              </a:ext>
            </a:extLst>
          </p:cNvPr>
          <p:cNvPicPr>
            <a:picLocks noChangeAspect="1"/>
          </p:cNvPicPr>
          <p:nvPr/>
        </p:nvPicPr>
        <p:blipFill>
          <a:blip r:embed="rId3"/>
          <a:stretch>
            <a:fillRect/>
          </a:stretch>
        </p:blipFill>
        <p:spPr>
          <a:xfrm>
            <a:off x="6280675" y="2000250"/>
            <a:ext cx="4434315" cy="3303323"/>
          </a:xfrm>
          <a:prstGeom prst="rect">
            <a:avLst/>
          </a:prstGeom>
        </p:spPr>
      </p:pic>
      <p:sp>
        <p:nvSpPr>
          <p:cNvPr id="14" name="Dreptunghi 3">
            <a:extLst>
              <a:ext uri="{FF2B5EF4-FFF2-40B4-BE49-F238E27FC236}">
                <a16:creationId xmlns:a16="http://schemas.microsoft.com/office/drawing/2014/main" id="{4E3FDA5D-3092-589F-019C-0A3AB6383285}"/>
              </a:ext>
            </a:extLst>
          </p:cNvPr>
          <p:cNvSpPr/>
          <p:nvPr/>
        </p:nvSpPr>
        <p:spPr>
          <a:xfrm>
            <a:off x="8017572" y="5303573"/>
            <a:ext cx="960519"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5</a:t>
            </a:r>
            <a:endParaRPr lang="ro-RO" dirty="0"/>
          </a:p>
        </p:txBody>
      </p:sp>
    </p:spTree>
    <p:extLst>
      <p:ext uri="{BB962C8B-B14F-4D97-AF65-F5344CB8AC3E}">
        <p14:creationId xmlns:p14="http://schemas.microsoft.com/office/powerpoint/2010/main" val="218813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ubstituent conținut 2">
            <a:extLst>
              <a:ext uri="{FF2B5EF4-FFF2-40B4-BE49-F238E27FC236}">
                <a16:creationId xmlns:a16="http://schemas.microsoft.com/office/drawing/2014/main" id="{C1A115A9-5B63-C251-F2BF-F76D72ED0316}"/>
              </a:ext>
            </a:extLst>
          </p:cNvPr>
          <p:cNvSpPr txBox="1">
            <a:spLocks/>
          </p:cNvSpPr>
          <p:nvPr/>
        </p:nvSpPr>
        <p:spPr>
          <a:xfrm>
            <a:off x="552449" y="457200"/>
            <a:ext cx="11039963" cy="531495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ro-MD" sz="1800" dirty="0">
                <a:latin typeface="Times New Roman" panose="02020603050405020304" pitchFamily="18" charset="0"/>
                <a:cs typeface="Times New Roman" panose="02020603050405020304" pitchFamily="18" charset="0"/>
              </a:rPr>
              <a:t>În cadrul firului 2 de execuție se realizează înregistrarea fluxului de date audio de intrare cu ajutorul microfonului dispozitivului. Fluxul de date audio va fi utilizat în cadrul acestui fir de execuție pentru crearea modelelor vocale pentru diferiți interlocutori, dar și identificarea interlocutorilor pe baza fiecărei replici rostite. Acest lucru se poate observa în figura 6. Odată identificat vorbitorul, datele acestuia sunt stocate în obiectul </a:t>
            </a:r>
            <a:r>
              <a:rPr lang="ro-MD" sz="1800" i="1" dirty="0" err="1">
                <a:latin typeface="Times New Roman" panose="02020603050405020304" pitchFamily="18" charset="0"/>
                <a:cs typeface="Times New Roman" panose="02020603050405020304" pitchFamily="18" charset="0"/>
              </a:rPr>
              <a:t>actual_speaker</a:t>
            </a:r>
            <a:r>
              <a:rPr lang="ro-MD" sz="1800" i="1" dirty="0">
                <a:latin typeface="Times New Roman" panose="02020603050405020304" pitchFamily="18" charset="0"/>
                <a:cs typeface="Times New Roman" panose="02020603050405020304" pitchFamily="18" charset="0"/>
              </a:rPr>
              <a:t> </a:t>
            </a:r>
            <a:r>
              <a:rPr lang="ro-MD" sz="1800" dirty="0">
                <a:latin typeface="Times New Roman" panose="02020603050405020304" pitchFamily="18" charset="0"/>
                <a:cs typeface="Times New Roman" panose="02020603050405020304" pitchFamily="18" charset="0"/>
              </a:rPr>
              <a:t> și sunt transmise firului întâi de execuție acolo unde se preia discursul și se suprapune peste mediul real.  De exemplu în figura 8 au fost înregistrate două replici. Prima aparține vorbitorului Vlad (figura 7), care a fost identificat cu ajutorul recunoașterii faciale. Iar cea dea doua a aparține vorbitorului Vladislav, care a fost identificat cu ajutorul identificării vocale.</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CFC29B1-93E8-B094-8813-1B48B6E30000}"/>
              </a:ext>
            </a:extLst>
          </p:cNvPr>
          <p:cNvPicPr>
            <a:picLocks noChangeAspect="1"/>
          </p:cNvPicPr>
          <p:nvPr/>
        </p:nvPicPr>
        <p:blipFill>
          <a:blip r:embed="rId2"/>
          <a:stretch>
            <a:fillRect/>
          </a:stretch>
        </p:blipFill>
        <p:spPr>
          <a:xfrm>
            <a:off x="599588" y="2743423"/>
            <a:ext cx="2810362" cy="1200318"/>
          </a:xfrm>
          <a:prstGeom prst="rect">
            <a:avLst/>
          </a:prstGeom>
        </p:spPr>
      </p:pic>
      <p:sp>
        <p:nvSpPr>
          <p:cNvPr id="9" name="Dreptunghi 3">
            <a:extLst>
              <a:ext uri="{FF2B5EF4-FFF2-40B4-BE49-F238E27FC236}">
                <a16:creationId xmlns:a16="http://schemas.microsoft.com/office/drawing/2014/main" id="{2417E20C-F774-096C-E99E-4B9DB0F5C48C}"/>
              </a:ext>
            </a:extLst>
          </p:cNvPr>
          <p:cNvSpPr/>
          <p:nvPr/>
        </p:nvSpPr>
        <p:spPr>
          <a:xfrm>
            <a:off x="1341396" y="3943741"/>
            <a:ext cx="960519"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6</a:t>
            </a:r>
            <a:endParaRPr lang="ro-RO" dirty="0"/>
          </a:p>
        </p:txBody>
      </p:sp>
      <p:pic>
        <p:nvPicPr>
          <p:cNvPr id="11" name="Picture 10">
            <a:extLst>
              <a:ext uri="{FF2B5EF4-FFF2-40B4-BE49-F238E27FC236}">
                <a16:creationId xmlns:a16="http://schemas.microsoft.com/office/drawing/2014/main" id="{014FEF4A-79B5-FFCF-0596-A15F832469BE}"/>
              </a:ext>
            </a:extLst>
          </p:cNvPr>
          <p:cNvPicPr>
            <a:picLocks noChangeAspect="1"/>
          </p:cNvPicPr>
          <p:nvPr/>
        </p:nvPicPr>
        <p:blipFill>
          <a:blip r:embed="rId3"/>
          <a:stretch>
            <a:fillRect/>
          </a:stretch>
        </p:blipFill>
        <p:spPr>
          <a:xfrm>
            <a:off x="4038598" y="2692314"/>
            <a:ext cx="7215188" cy="3217984"/>
          </a:xfrm>
          <a:prstGeom prst="rect">
            <a:avLst/>
          </a:prstGeom>
        </p:spPr>
      </p:pic>
      <p:sp>
        <p:nvSpPr>
          <p:cNvPr id="12" name="Dreptunghi 3">
            <a:extLst>
              <a:ext uri="{FF2B5EF4-FFF2-40B4-BE49-F238E27FC236}">
                <a16:creationId xmlns:a16="http://schemas.microsoft.com/office/drawing/2014/main" id="{734598BA-6DBD-9979-023B-D9440BE0FF8C}"/>
              </a:ext>
            </a:extLst>
          </p:cNvPr>
          <p:cNvSpPr/>
          <p:nvPr/>
        </p:nvSpPr>
        <p:spPr>
          <a:xfrm>
            <a:off x="7165932" y="5860632"/>
            <a:ext cx="960519"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8</a:t>
            </a:r>
            <a:endParaRPr lang="ro-RO" dirty="0"/>
          </a:p>
        </p:txBody>
      </p:sp>
      <p:pic>
        <p:nvPicPr>
          <p:cNvPr id="13" name="Picture 12">
            <a:extLst>
              <a:ext uri="{FF2B5EF4-FFF2-40B4-BE49-F238E27FC236}">
                <a16:creationId xmlns:a16="http://schemas.microsoft.com/office/drawing/2014/main" id="{A53EFD53-E798-77D0-2F5C-834C4624A8BA}"/>
              </a:ext>
            </a:extLst>
          </p:cNvPr>
          <p:cNvPicPr>
            <a:picLocks noChangeAspect="1"/>
          </p:cNvPicPr>
          <p:nvPr/>
        </p:nvPicPr>
        <p:blipFill>
          <a:blip r:embed="rId4"/>
          <a:stretch>
            <a:fillRect/>
          </a:stretch>
        </p:blipFill>
        <p:spPr>
          <a:xfrm>
            <a:off x="599588" y="4289023"/>
            <a:ext cx="2810362" cy="1621275"/>
          </a:xfrm>
          <a:prstGeom prst="rect">
            <a:avLst/>
          </a:prstGeom>
        </p:spPr>
      </p:pic>
      <p:sp>
        <p:nvSpPr>
          <p:cNvPr id="16" name="Dreptunghi 3">
            <a:extLst>
              <a:ext uri="{FF2B5EF4-FFF2-40B4-BE49-F238E27FC236}">
                <a16:creationId xmlns:a16="http://schemas.microsoft.com/office/drawing/2014/main" id="{1487CDD3-2B45-1F93-18CA-4B6057115F98}"/>
              </a:ext>
            </a:extLst>
          </p:cNvPr>
          <p:cNvSpPr/>
          <p:nvPr/>
        </p:nvSpPr>
        <p:spPr>
          <a:xfrm>
            <a:off x="1409700" y="5860632"/>
            <a:ext cx="960519"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7</a:t>
            </a:r>
            <a:endParaRPr lang="ro-RO" dirty="0"/>
          </a:p>
        </p:txBody>
      </p:sp>
    </p:spTree>
    <p:extLst>
      <p:ext uri="{BB962C8B-B14F-4D97-AF65-F5344CB8AC3E}">
        <p14:creationId xmlns:p14="http://schemas.microsoft.com/office/powerpoint/2010/main" val="209537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2"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62696296-1B3E-4472-977D-71C7AB9124D4}"/>
              </a:ext>
            </a:extLst>
          </p:cNvPr>
          <p:cNvSpPr>
            <a:spLocks noGrp="1"/>
          </p:cNvSpPr>
          <p:nvPr>
            <p:ph idx="4294967295"/>
          </p:nvPr>
        </p:nvSpPr>
        <p:spPr>
          <a:xfrm>
            <a:off x="1066800" y="0"/>
            <a:ext cx="10058399" cy="1371600"/>
          </a:xfrm>
        </p:spPr>
        <p:txBody>
          <a:bodyPr anchor="ctr">
            <a:noAutofit/>
          </a:bodyPr>
          <a:lstStyle/>
          <a:p>
            <a:pPr marL="0" indent="0">
              <a:buNone/>
            </a:pPr>
            <a:r>
              <a:rPr lang="ro-MD" sz="1800" dirty="0">
                <a:latin typeface="Times New Roman" panose="02020603050405020304" pitchFamily="18" charset="0"/>
                <a:cs typeface="Times New Roman" panose="02020603050405020304" pitchFamily="18" charset="0"/>
              </a:rPr>
              <a:t>În cadrul celui deal treilea fir de execuție se verifică setul de date de intrare audio, iar la detectarea sunetului unei alarme de fum se va afișa o imagine 2d în mediul augmentat și un text orientativ, care va informa utilizatorul despre un eventual incendiu în clădirea în care se află.</a:t>
            </a:r>
            <a:endParaRPr lang="ro-RO" sz="1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B5E6618-184A-86D2-5325-140F8E8342AD}"/>
              </a:ext>
            </a:extLst>
          </p:cNvPr>
          <p:cNvPicPr>
            <a:picLocks noChangeAspect="1"/>
          </p:cNvPicPr>
          <p:nvPr/>
        </p:nvPicPr>
        <p:blipFill>
          <a:blip r:embed="rId2"/>
          <a:stretch>
            <a:fillRect/>
          </a:stretch>
        </p:blipFill>
        <p:spPr>
          <a:xfrm>
            <a:off x="861648" y="1486803"/>
            <a:ext cx="10468702" cy="4286617"/>
          </a:xfrm>
          <a:prstGeom prst="rect">
            <a:avLst/>
          </a:prstGeom>
        </p:spPr>
      </p:pic>
      <p:sp>
        <p:nvSpPr>
          <p:cNvPr id="14" name="Dreptunghi 3">
            <a:extLst>
              <a:ext uri="{FF2B5EF4-FFF2-40B4-BE49-F238E27FC236}">
                <a16:creationId xmlns:a16="http://schemas.microsoft.com/office/drawing/2014/main" id="{38E99794-AC10-1D3C-BE02-D8E32F07B5F8}"/>
              </a:ext>
            </a:extLst>
          </p:cNvPr>
          <p:cNvSpPr/>
          <p:nvPr/>
        </p:nvSpPr>
        <p:spPr>
          <a:xfrm>
            <a:off x="5615739" y="5888623"/>
            <a:ext cx="960519" cy="369332"/>
          </a:xfrm>
          <a:prstGeom prst="rect">
            <a:avLst/>
          </a:prstGeom>
        </p:spPr>
        <p:txBody>
          <a:bodyPr wrap="none">
            <a:spAutoFit/>
          </a:bodyPr>
          <a:lstStyle/>
          <a:p>
            <a:r>
              <a:rPr lang="ro-RO" dirty="0">
                <a:latin typeface="Times New Roman" panose="02020603050405020304" pitchFamily="18" charset="0"/>
                <a:cs typeface="Times New Roman" panose="02020603050405020304" pitchFamily="18" charset="0"/>
              </a:rPr>
              <a:t>Figura 8</a:t>
            </a:r>
            <a:endParaRPr lang="ro-RO" dirty="0"/>
          </a:p>
        </p:txBody>
      </p:sp>
    </p:spTree>
    <p:extLst>
      <p:ext uri="{BB962C8B-B14F-4D97-AF65-F5344CB8AC3E}">
        <p14:creationId xmlns:p14="http://schemas.microsoft.com/office/powerpoint/2010/main" val="40589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9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80C136F1FB7354BAA1556E939C54644" ma:contentTypeVersion="10" ma:contentTypeDescription="Criar um novo documento." ma:contentTypeScope="" ma:versionID="68f8a7392d2396ba86b7582e9f059f46">
  <xsd:schema xmlns:xsd="http://www.w3.org/2001/XMLSchema" xmlns:xs="http://www.w3.org/2001/XMLSchema" xmlns:p="http://schemas.microsoft.com/office/2006/metadata/properties" xmlns:ns3="22d51829-cedd-451b-8ed0-d8a887503243" targetNamespace="http://schemas.microsoft.com/office/2006/metadata/properties" ma:root="true" ma:fieldsID="7420fbc0b02619bbdd3bac6763cd231a" ns3:_="">
    <xsd:import namespace="22d51829-cedd-451b-8ed0-d8a88750324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d51829-cedd-451b-8ed0-d8a8875032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2d51829-cedd-451b-8ed0-d8a887503243"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3DB69250-D66D-4E09-B6CB-02A4B45C37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d51829-cedd-451b-8ed0-d8a8875032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22d51829-cedd-451b-8ed0-d8a887503243"/>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660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Georgia Pro Cond Light</vt:lpstr>
      <vt:lpstr>Speak Pro</vt:lpstr>
      <vt:lpstr>Times New Roman</vt:lpstr>
      <vt:lpstr>RetrospectVTI</vt:lpstr>
      <vt:lpstr>Optical Whisper</vt:lpstr>
      <vt:lpstr>Tema lucrării</vt:lpstr>
      <vt:lpstr>Scopul proiectului</vt:lpstr>
      <vt:lpstr>Organigrama aplicației</vt:lpstr>
      <vt:lpstr>PowerPoint Presentation</vt:lpstr>
      <vt:lpstr>Descrierea aplicației </vt:lpstr>
      <vt:lpstr>Descriere aplicație </vt:lpstr>
      <vt:lpstr>PowerPoint Presentation</vt:lpstr>
      <vt:lpstr>PowerPoint Presentation</vt:lpstr>
      <vt:lpstr>Vă 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2020-07-12T12:57:25Z</dcterms:created>
  <dcterms:modified xsi:type="dcterms:W3CDTF">2022-09-06T14:18:24Z</dcterms:modified>
</cp:coreProperties>
</file>