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6" r:id="rId3"/>
    <p:sldId id="257" r:id="rId4"/>
    <p:sldId id="289" r:id="rId5"/>
    <p:sldId id="297" r:id="rId6"/>
    <p:sldId id="419" r:id="rId7"/>
    <p:sldId id="420" r:id="rId8"/>
    <p:sldId id="421" r:id="rId9"/>
    <p:sldId id="422" r:id="rId10"/>
    <p:sldId id="429" r:id="rId11"/>
    <p:sldId id="424" r:id="rId12"/>
    <p:sldId id="425" r:id="rId13"/>
    <p:sldId id="426" r:id="rId14"/>
    <p:sldId id="427" r:id="rId15"/>
    <p:sldId id="3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de 1" id="{AD83B86D-7EAD-4867-AF00-842135F6B71C}">
          <p14:sldIdLst>
            <p14:sldId id="256"/>
            <p14:sldId id="416"/>
            <p14:sldId id="257"/>
          </p14:sldIdLst>
        </p14:section>
        <p14:section name="Runde 4" id="{81FF7300-3A7E-4B74-8885-852DFA279BC7}">
          <p14:sldIdLst>
            <p14:sldId id="289"/>
            <p14:sldId id="297"/>
            <p14:sldId id="419"/>
            <p14:sldId id="420"/>
            <p14:sldId id="421"/>
            <p14:sldId id="422"/>
            <p14:sldId id="429"/>
            <p14:sldId id="424"/>
            <p14:sldId id="425"/>
            <p14:sldId id="426"/>
            <p14:sldId id="427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Giese" initials="JG" lastIdx="1" clrIdx="0">
    <p:extLst>
      <p:ext uri="{19B8F6BF-5375-455C-9EA6-DF929625EA0E}">
        <p15:presenceInfo xmlns:p15="http://schemas.microsoft.com/office/powerpoint/2012/main" userId="Jonas Gie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 autoAdjust="0"/>
    <p:restoredTop sz="82767" autoAdjust="0"/>
  </p:normalViewPr>
  <p:slideViewPr>
    <p:cSldViewPr snapToGrid="0" showGuides="1">
      <p:cViewPr varScale="1">
        <p:scale>
          <a:sx n="91" d="100"/>
          <a:sy n="91" d="100"/>
        </p:scale>
        <p:origin x="14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5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udea" panose="02000000000000000000" pitchFamily="2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Tabelle1!$A$2:$A$10</c:f>
              <c:strCache>
                <c:ptCount val="9"/>
                <c:pt idx="0">
                  <c:v>Superlegierung</c:v>
                </c:pt>
                <c:pt idx="1">
                  <c:v>Gefragt - Versagt</c:v>
                </c:pt>
                <c:pt idx="2">
                  <c:v>57er</c:v>
                </c:pt>
                <c:pt idx="3">
                  <c:v>Meine Favouriten</c:v>
                </c:pt>
                <c:pt idx="4">
                  <c:v>Enginerds</c:v>
                </c:pt>
                <c:pt idx="5">
                  <c:v>Don Promillo</c:v>
                </c:pt>
                <c:pt idx="6">
                  <c:v>Glorreiches Fuchsrudel</c:v>
                </c:pt>
                <c:pt idx="7">
                  <c:v>Schlau weil blau</c:v>
                </c:pt>
                <c:pt idx="8">
                  <c:v>Die Cobreazz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1B-4015-A59F-2286F80600A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1B-4015-A59F-2286F80600A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1B-4015-A59F-2286F80600A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1B-4015-A59F-2286F80600A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1B-4015-A59F-2286F80600A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1B-4015-A59F-2286F80600A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1B-4015-A59F-2286F80600A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1B-4015-A59F-2286F80600A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D1B-4015-A59F-2286F80600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udea" panose="02000000000000000000" pitchFamily="2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Tabelle1!$A$2:$A$10</c:f>
              <c:strCache>
                <c:ptCount val="9"/>
                <c:pt idx="0">
                  <c:v>Superlegierung</c:v>
                </c:pt>
                <c:pt idx="1">
                  <c:v>Gefragt - Versagt</c:v>
                </c:pt>
                <c:pt idx="2">
                  <c:v>57er</c:v>
                </c:pt>
                <c:pt idx="3">
                  <c:v>Meine Favouriten</c:v>
                </c:pt>
                <c:pt idx="4">
                  <c:v>Enginerds</c:v>
                </c:pt>
                <c:pt idx="5">
                  <c:v>Don Promillo</c:v>
                </c:pt>
                <c:pt idx="6">
                  <c:v>Glorreiches Fuchsrudel</c:v>
                </c:pt>
                <c:pt idx="7">
                  <c:v>Schlau weil blau</c:v>
                </c:pt>
                <c:pt idx="8">
                  <c:v>Die Cobreazz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7.5</c:v>
                </c:pt>
                <c:pt idx="1">
                  <c:v>11.5</c:v>
                </c:pt>
                <c:pt idx="2">
                  <c:v>6</c:v>
                </c:pt>
                <c:pt idx="3">
                  <c:v>7.5</c:v>
                </c:pt>
                <c:pt idx="4">
                  <c:v>9</c:v>
                </c:pt>
                <c:pt idx="5">
                  <c:v>8.5</c:v>
                </c:pt>
                <c:pt idx="6">
                  <c:v>5.5</c:v>
                </c:pt>
                <c:pt idx="7">
                  <c:v>6</c:v>
                </c:pt>
                <c:pt idx="8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1B-4015-A59F-2286F80600A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Teams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udea" panose="02000000000000000000" pitchFamily="2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Tabelle1!$A$2:$A$10</c:f>
              <c:strCache>
                <c:ptCount val="9"/>
                <c:pt idx="0">
                  <c:v>Superlegierung</c:v>
                </c:pt>
                <c:pt idx="1">
                  <c:v>Gefragt - Versagt</c:v>
                </c:pt>
                <c:pt idx="2">
                  <c:v>57er</c:v>
                </c:pt>
                <c:pt idx="3">
                  <c:v>Meine Favouriten</c:v>
                </c:pt>
                <c:pt idx="4">
                  <c:v>Enginerds</c:v>
                </c:pt>
                <c:pt idx="5">
                  <c:v>Don Promillo</c:v>
                </c:pt>
                <c:pt idx="6">
                  <c:v>Glorreiches Fuchsrudel</c:v>
                </c:pt>
                <c:pt idx="7">
                  <c:v>Schlau weil blau</c:v>
                </c:pt>
                <c:pt idx="8">
                  <c:v>Die Cobreazz</c:v>
                </c:pt>
              </c:strCache>
            </c:str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7.5</c:v>
                </c:pt>
                <c:pt idx="1">
                  <c:v>11.5</c:v>
                </c:pt>
                <c:pt idx="2">
                  <c:v>8</c:v>
                </c:pt>
                <c:pt idx="3">
                  <c:v>7.5</c:v>
                </c:pt>
                <c:pt idx="4">
                  <c:v>9</c:v>
                </c:pt>
                <c:pt idx="5">
                  <c:v>8.5</c:v>
                </c:pt>
                <c:pt idx="6">
                  <c:v>5.5</c:v>
                </c:pt>
                <c:pt idx="7">
                  <c:v>6</c:v>
                </c:pt>
                <c:pt idx="8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1B-4015-A59F-2286F80600A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Spalte3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udea" panose="02000000000000000000" pitchFamily="2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Tabelle1!$A$2:$A$10</c:f>
              <c:strCache>
                <c:ptCount val="9"/>
                <c:pt idx="0">
                  <c:v>Superlegierung</c:v>
                </c:pt>
                <c:pt idx="1">
                  <c:v>Gefragt - Versagt</c:v>
                </c:pt>
                <c:pt idx="2">
                  <c:v>57er</c:v>
                </c:pt>
                <c:pt idx="3">
                  <c:v>Meine Favouriten</c:v>
                </c:pt>
                <c:pt idx="4">
                  <c:v>Enginerds</c:v>
                </c:pt>
                <c:pt idx="5">
                  <c:v>Don Promillo</c:v>
                </c:pt>
                <c:pt idx="6">
                  <c:v>Glorreiches Fuchsrudel</c:v>
                </c:pt>
                <c:pt idx="7">
                  <c:v>Schlau weil blau</c:v>
                </c:pt>
                <c:pt idx="8">
                  <c:v>Die Cobreazz</c:v>
                </c:pt>
              </c:strCache>
            </c:str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16.5</c:v>
                </c:pt>
                <c:pt idx="1">
                  <c:v>18.5</c:v>
                </c:pt>
                <c:pt idx="2">
                  <c:v>11</c:v>
                </c:pt>
                <c:pt idx="3">
                  <c:v>14.5</c:v>
                </c:pt>
                <c:pt idx="4">
                  <c:v>14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1B-4015-A59F-2286F80600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98211128"/>
        <c:axId val="698211520"/>
      </c:barChart>
      <c:catAx>
        <c:axId val="69821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udea" panose="02000000000000000000" pitchFamily="2" charset="0"/>
                <a:ea typeface="+mn-ea"/>
                <a:cs typeface="+mn-cs"/>
              </a:defRPr>
            </a:pPr>
            <a:endParaRPr lang="de-DE"/>
          </a:p>
        </c:txPr>
        <c:crossAx val="698211520"/>
        <c:crosses val="autoZero"/>
        <c:auto val="1"/>
        <c:lblAlgn val="ctr"/>
        <c:lblOffset val="100"/>
        <c:noMultiLvlLbl val="0"/>
      </c:catAx>
      <c:valAx>
        <c:axId val="698211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821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Gudea" panose="02000000000000000000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23CB6-A683-4A0E-BCD7-F48D49CC819C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65ED0-9D36-4940-BBF2-BEF08741E2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6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89C5C-5943-4657-B065-3B13DA02ED2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7D58-BE9A-4EAF-A34F-0CC610726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1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7D58-BE9A-4EAF-A34F-0CC6107266E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1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2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5736" y="365125"/>
            <a:ext cx="8688063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7" y="1825625"/>
            <a:ext cx="8688062" cy="43513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udea" panose="02000000000000000000" pitchFamily="2" charset="0"/>
              </a:defRPr>
            </a:lvl1pPr>
          </a:lstStyle>
          <a:p>
            <a:r>
              <a:rPr lang="de-DE"/>
              <a:t>Wissensdurst – Die neue PUBQUIZ-Reihe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4"/>
          <a:stretch/>
        </p:blipFill>
        <p:spPr>
          <a:xfrm>
            <a:off x="-1" y="0"/>
            <a:ext cx="1723584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4" r="32749" b="72078"/>
          <a:stretch/>
        </p:blipFill>
        <p:spPr>
          <a:xfrm>
            <a:off x="9095554" y="5461098"/>
            <a:ext cx="2670533" cy="12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7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8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0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40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7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B42D-13D2-41EA-AEFE-1587D2945E80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7D-66FD-4EBE-BF96-13BB3F971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2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wars.fandom.com/wiki/Padawa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wars.com/databank/kylo-re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rwars.com/databank/c-3p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rwars.com/databank/death-sta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rwars.com/databank/chewbacc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dipedia.wikia.com/wiki/Yoda" TargetMode="External"/><Relationship Id="rId2" Type="http://schemas.openxmlformats.org/officeDocument/2006/relationships/hyperlink" Target="https://starwars.fandom.com/wiki/Yoda's_species/Legen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APUGq0VGWg" TargetMode="External"/><Relationship Id="rId3" Type="http://schemas.openxmlformats.org/officeDocument/2006/relationships/image" Target="../media/image5.svg"/><Relationship Id="rId7" Type="http://schemas.openxmlformats.org/officeDocument/2006/relationships/hyperlink" Target="https://www.starwars.com/databank/yoda-biography-galle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10" Type="http://schemas.openxmlformats.org/officeDocument/2006/relationships/hyperlink" Target="https://starwars.fandom.com/wiki/Star_Wars:_Episode_IV_A_New_Hope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starwars.com/databank/shmi-skywalker-la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jedinews.co.uk/film-music-tv/articles/image-of-clean-millennium-falcon-cockpit-from-solo-fil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rwars.com/databank/r2-d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rwars.com/databank/kylo-r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6" y="1583887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6:</a:t>
            </a:r>
          </a:p>
          <a:p>
            <a:pPr marL="0" lvl="0" indent="0">
              <a:buNone/>
            </a:pPr>
            <a:r>
              <a:rPr lang="de-DE" dirty="0"/>
              <a:t>Wie heißt ein/e Jedi Lehrling (nach dem “Fundamental Training”)?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Antwort: </a:t>
            </a:r>
            <a:r>
              <a:rPr lang="de-DE" dirty="0" err="1"/>
              <a:t>Padawan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C4841-4E96-44A7-A795-952329C949A9}"/>
              </a:ext>
            </a:extLst>
          </p:cNvPr>
          <p:cNvSpPr/>
          <p:nvPr/>
        </p:nvSpPr>
        <p:spPr>
          <a:xfrm>
            <a:off x="1676677" y="609645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1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1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https://starwars.fandom.com/wiki/Padawan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7941" y="283097"/>
            <a:ext cx="8688063" cy="1325563"/>
          </a:xfrm>
        </p:spPr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87942" y="1608660"/>
            <a:ext cx="8688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7:</a:t>
            </a:r>
          </a:p>
          <a:p>
            <a:pPr marL="0" lvl="0" indent="0">
              <a:buNone/>
            </a:pPr>
            <a:r>
              <a:rPr lang="de-DE" dirty="0"/>
              <a:t>Das </a:t>
            </a:r>
            <a:r>
              <a:rPr lang="de-DE" dirty="0" err="1"/>
              <a:t>Lightsaber</a:t>
            </a:r>
            <a:r>
              <a:rPr lang="de-DE" dirty="0"/>
              <a:t> von </a:t>
            </a:r>
            <a:r>
              <a:rPr lang="de-DE" dirty="0" err="1"/>
              <a:t>Kylo</a:t>
            </a:r>
            <a:r>
              <a:rPr lang="de-DE" dirty="0"/>
              <a:t> Ren in “The Force </a:t>
            </a:r>
            <a:r>
              <a:rPr lang="de-DE" dirty="0" err="1"/>
              <a:t>Awakens</a:t>
            </a:r>
            <a:r>
              <a:rPr lang="de-DE" dirty="0"/>
              <a:t>” war kein normales </a:t>
            </a:r>
            <a:r>
              <a:rPr lang="de-DE" dirty="0" err="1"/>
              <a:t>Lightsaber</a:t>
            </a:r>
            <a:r>
              <a:rPr lang="de-DE" dirty="0"/>
              <a:t>. Welchen Unterschied gibt es?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</a:t>
            </a:r>
            <a:r>
              <a:rPr lang="de-DE" dirty="0"/>
              <a:t>War ein buntes </a:t>
            </a:r>
            <a:r>
              <a:rPr lang="de-DE" dirty="0" err="1"/>
              <a:t>Lightsaber</a:t>
            </a:r>
            <a:endParaRPr lang="de-DE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War ein Kreuz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War ein doppelseitiges </a:t>
            </a:r>
            <a:r>
              <a:rPr lang="de-DE" dirty="0" err="1"/>
              <a:t>Lightsaber</a:t>
            </a:r>
            <a:endParaRPr lang="de-DE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Wurde auch als ein Obstmesser verwendet</a:t>
            </a:r>
          </a:p>
        </p:txBody>
      </p:sp>
      <p:sp>
        <p:nvSpPr>
          <p:cNvPr id="5" name="Grafik 8" descr="Häkchen">
            <a:extLst>
              <a:ext uri="{FF2B5EF4-FFF2-40B4-BE49-F238E27FC236}">
                <a16:creationId xmlns:a16="http://schemas.microsoft.com/office/drawing/2014/main" id="{564538C0-FE3A-4CA3-9742-53AA324009E2}"/>
              </a:ext>
            </a:extLst>
          </p:cNvPr>
          <p:cNvSpPr/>
          <p:nvPr/>
        </p:nvSpPr>
        <p:spPr>
          <a:xfrm>
            <a:off x="2487941" y="3784329"/>
            <a:ext cx="551318" cy="330827"/>
          </a:xfrm>
          <a:custGeom>
            <a:avLst/>
            <a:gdLst>
              <a:gd name="connsiteX0" fmla="*/ 470823 w 516731"/>
              <a:gd name="connsiteY0" fmla="*/ 2431 h 361156"/>
              <a:gd name="connsiteX1" fmla="*/ 186343 w 516731"/>
              <a:gd name="connsiteY1" fmla="*/ 271353 h 361156"/>
              <a:gd name="connsiteX2" fmla="*/ 49659 w 516731"/>
              <a:gd name="connsiteY2" fmla="*/ 131336 h 361156"/>
              <a:gd name="connsiteX3" fmla="*/ 2431 w 516731"/>
              <a:gd name="connsiteY3" fmla="*/ 176341 h 361156"/>
              <a:gd name="connsiteX4" fmla="*/ 184120 w 516731"/>
              <a:gd name="connsiteY4" fmla="*/ 363031 h 361156"/>
              <a:gd name="connsiteX5" fmla="*/ 231904 w 516731"/>
              <a:gd name="connsiteY5" fmla="*/ 318581 h 361156"/>
              <a:gd name="connsiteX6" fmla="*/ 515828 w 516731"/>
              <a:gd name="connsiteY6" fmla="*/ 49103 h 36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731" h="361156">
                <a:moveTo>
                  <a:pt x="470823" y="2431"/>
                </a:moveTo>
                <a:lnTo>
                  <a:pt x="186343" y="271353"/>
                </a:lnTo>
                <a:lnTo>
                  <a:pt x="49659" y="131336"/>
                </a:lnTo>
                <a:lnTo>
                  <a:pt x="2431" y="176341"/>
                </a:lnTo>
                <a:lnTo>
                  <a:pt x="184120" y="363031"/>
                </a:lnTo>
                <a:lnTo>
                  <a:pt x="231904" y="318581"/>
                </a:lnTo>
                <a:lnTo>
                  <a:pt x="515828" y="49103"/>
                </a:lnTo>
                <a:close/>
              </a:path>
            </a:pathLst>
          </a:custGeom>
          <a:solidFill>
            <a:srgbClr val="00B050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D96771B-D828-4C6A-90E4-6F1E38ADF8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6" y="1"/>
            <a:ext cx="4058653" cy="1690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4213D35-A0C7-496F-922E-62910BC1605A}"/>
              </a:ext>
            </a:extLst>
          </p:cNvPr>
          <p:cNvSpPr/>
          <p:nvPr/>
        </p:nvSpPr>
        <p:spPr>
          <a:xfrm>
            <a:off x="1671696" y="61085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3"/>
              </a:rPr>
              <a:t>https://www.starwars.com/databank/kylo-ren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4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7941" y="283097"/>
            <a:ext cx="8688063" cy="1325563"/>
          </a:xfrm>
        </p:spPr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87942" y="1507791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8:</a:t>
            </a:r>
          </a:p>
          <a:p>
            <a:pPr marL="0" lvl="0" indent="0">
              <a:buNone/>
            </a:pPr>
            <a:r>
              <a:rPr lang="de-DE" dirty="0"/>
              <a:t>Wer hat C3PO gebaut?</a:t>
            </a:r>
          </a:p>
          <a:p>
            <a:pPr marL="0" lv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Antwort: </a:t>
            </a:r>
            <a:r>
              <a:rPr lang="de-DE" dirty="0" err="1"/>
              <a:t>Anakin</a:t>
            </a:r>
            <a:r>
              <a:rPr lang="de-DE" dirty="0"/>
              <a:t> Skywalker</a:t>
            </a:r>
          </a:p>
          <a:p>
            <a:pPr marL="0" lvl="0" indent="0">
              <a:buNone/>
            </a:pPr>
            <a:r>
              <a:rPr lang="de-D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17A957-8307-4559-B3C4-63769920485C}"/>
              </a:ext>
            </a:extLst>
          </p:cNvPr>
          <p:cNvSpPr/>
          <p:nvPr/>
        </p:nvSpPr>
        <p:spPr>
          <a:xfrm>
            <a:off x="1675027" y="610197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https://www.starwars.com/databank/c-3po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6458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7941" y="283097"/>
            <a:ext cx="8688063" cy="1325563"/>
          </a:xfrm>
        </p:spPr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87941" y="1528812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9:</a:t>
            </a:r>
          </a:p>
          <a:p>
            <a:pPr marL="0" lvl="0" indent="0">
              <a:buNone/>
            </a:pPr>
            <a:r>
              <a:rPr lang="de-DE" sz="2600" dirty="0"/>
              <a:t>Wie heißt die Raumstation, die einen ganzen Planeten vernichten kann?</a:t>
            </a:r>
          </a:p>
          <a:p>
            <a:pPr marL="0" lvl="0" indent="0">
              <a:buNone/>
            </a:pPr>
            <a:endParaRPr lang="de-DE" sz="2600" dirty="0"/>
          </a:p>
          <a:p>
            <a:pPr marL="0" lvl="0" indent="0">
              <a:buNone/>
            </a:pPr>
            <a:r>
              <a:rPr lang="de-DE" sz="2600" dirty="0"/>
              <a:t>Antwort: Death Star / Todesstern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1198C7-EB6A-4B87-A2C4-749CAD05EE65}"/>
              </a:ext>
            </a:extLst>
          </p:cNvPr>
          <p:cNvSpPr/>
          <p:nvPr/>
        </p:nvSpPr>
        <p:spPr>
          <a:xfrm>
            <a:off x="1701570" y="61229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https://www.starwars.com/databank/death-star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2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7941" y="283097"/>
            <a:ext cx="8688063" cy="1325563"/>
          </a:xfrm>
        </p:spPr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87942" y="1528812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10:</a:t>
            </a:r>
          </a:p>
          <a:p>
            <a:pPr marL="0" lvl="0" indent="0">
              <a:buNone/>
            </a:pPr>
            <a:r>
              <a:rPr lang="de-DE" sz="2600" dirty="0"/>
              <a:t>Wie heißt die </a:t>
            </a:r>
            <a:r>
              <a:rPr lang="de-DE" sz="2600" dirty="0" err="1"/>
              <a:t>Chewbacca’s</a:t>
            </a:r>
            <a:r>
              <a:rPr lang="de-DE" sz="2600" dirty="0"/>
              <a:t> Spezies?</a:t>
            </a:r>
          </a:p>
          <a:p>
            <a:pPr marL="0" lvl="0" indent="0">
              <a:buNone/>
            </a:pPr>
            <a:endParaRPr lang="de-DE" sz="2600" dirty="0"/>
          </a:p>
          <a:p>
            <a:pPr marL="0" lvl="0" indent="0">
              <a:buNone/>
            </a:pPr>
            <a:r>
              <a:rPr lang="de-DE" sz="2600" dirty="0"/>
              <a:t>Antwort: </a:t>
            </a:r>
            <a:r>
              <a:rPr lang="de-DE" sz="2600" dirty="0" err="1"/>
              <a:t>Wookie</a:t>
            </a:r>
            <a:endParaRPr lang="de-DE" sz="2600" dirty="0"/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A544E2-9E5F-4789-BC7E-7717736E3C33}"/>
              </a:ext>
            </a:extLst>
          </p:cNvPr>
          <p:cNvSpPr/>
          <p:nvPr/>
        </p:nvSpPr>
        <p:spPr>
          <a:xfrm>
            <a:off x="1689398" y="60922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https://www.starwars.com/databank/chewbacca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8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Zwischenstand nach Runde 3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174BD36-03E7-4D3C-A12D-D02E4F7C6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300676"/>
              </p:ext>
            </p:extLst>
          </p:nvPr>
        </p:nvGraphicFramePr>
        <p:xfrm>
          <a:off x="2032000" y="2238237"/>
          <a:ext cx="9674688" cy="393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91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000EA-9A6D-4157-90D0-E07340A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engagieren uns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F265A-B022-406F-B2A3-BD5C88F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954" y="1818194"/>
            <a:ext cx="3272839" cy="32562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spcAft>
                <a:spcPts val="725"/>
              </a:spcAft>
              <a:buNone/>
              <a:defRPr/>
            </a:pPr>
            <a:r>
              <a:rPr lang="de-DE" altLang="de-DE" sz="3200" dirty="0">
                <a:latin typeface="Gudea" panose="02000000000000000000" pitchFamily="50" charset="0"/>
                <a:ea typeface="Microsoft YaHei" panose="020B0503020204020204" pitchFamily="34" charset="-122"/>
              </a:rPr>
              <a:t>Jeden</a:t>
            </a:r>
            <a:r>
              <a:rPr lang="de-DE" altLang="de-DE" sz="3200" b="1" dirty="0">
                <a:latin typeface="Gudea" panose="02000000000000000000" pitchFamily="50" charset="0"/>
                <a:ea typeface="Microsoft YaHei" panose="020B0503020204020204" pitchFamily="34" charset="-122"/>
              </a:rPr>
              <a:t> Dienstag 19:00 Uhr,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de-DE" altLang="de-DE" sz="3200" dirty="0">
                <a:latin typeface="Gudea" panose="02000000000000000000" pitchFamily="50" charset="0"/>
                <a:ea typeface="Microsoft YaHei" panose="020B0503020204020204" pitchFamily="34" charset="-122"/>
              </a:rPr>
              <a:t>Keplerstraße 17, Raum M17.71 </a:t>
            </a:r>
          </a:p>
          <a:p>
            <a:endParaRPr lang="de-DE" sz="3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3EFC91A-56AF-4E06-861F-3057440F80F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7"/>
          <a:stretch/>
        </p:blipFill>
        <p:spPr bwMode="auto">
          <a:xfrm>
            <a:off x="2080106" y="1452726"/>
            <a:ext cx="6430848" cy="513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FA9DBF4-8345-4822-8E26-1D5B282DBCD2}"/>
              </a:ext>
            </a:extLst>
          </p:cNvPr>
          <p:cNvSpPr/>
          <p:nvPr/>
        </p:nvSpPr>
        <p:spPr>
          <a:xfrm>
            <a:off x="6919332" y="6219929"/>
            <a:ext cx="703385" cy="37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2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Ablauf und 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>
              <a:lnSpc>
                <a:spcPct val="150000"/>
              </a:lnSpc>
            </a:pPr>
            <a:r>
              <a:rPr lang="de-DE" dirty="0">
                <a:latin typeface="Gudea" panose="02000000000000000000" pitchFamily="2" charset="0"/>
              </a:rPr>
              <a:t>Bis zu 5 Teilnehmer*innen pro Gruppe</a:t>
            </a:r>
          </a:p>
          <a:p>
            <a:pPr marL="538163" indent="-538163">
              <a:lnSpc>
                <a:spcPct val="150000"/>
              </a:lnSpc>
            </a:pPr>
            <a:r>
              <a:rPr lang="de-DE" dirty="0">
                <a:latin typeface="Gudea" panose="02000000000000000000" pitchFamily="2" charset="0"/>
              </a:rPr>
              <a:t>Handys ins Körbchen</a:t>
            </a:r>
          </a:p>
          <a:p>
            <a:pPr marL="538163" indent="-538163">
              <a:lnSpc>
                <a:spcPct val="150000"/>
              </a:lnSpc>
            </a:pPr>
            <a:r>
              <a:rPr lang="de-DE" dirty="0">
                <a:latin typeface="Gudea" panose="02000000000000000000" pitchFamily="2" charset="0"/>
              </a:rPr>
              <a:t>4 Runden</a:t>
            </a:r>
          </a:p>
          <a:p>
            <a:pPr marL="538163" indent="-538163">
              <a:lnSpc>
                <a:spcPct val="150000"/>
              </a:lnSpc>
            </a:pPr>
            <a:r>
              <a:rPr lang="de-DE" dirty="0">
                <a:latin typeface="Gudea" panose="02000000000000000000" pitchFamily="2" charset="0"/>
              </a:rPr>
              <a:t>Pro Runde 10 Fragen</a:t>
            </a:r>
          </a:p>
          <a:p>
            <a:pPr marL="538163" indent="-538163">
              <a:lnSpc>
                <a:spcPct val="150000"/>
              </a:lnSpc>
            </a:pPr>
            <a:r>
              <a:rPr lang="de-DE" dirty="0">
                <a:latin typeface="Gudea" panose="02000000000000000000" pitchFamily="2" charset="0"/>
              </a:rPr>
              <a:t>Dauer pro Runde 30 Minuten</a:t>
            </a:r>
          </a:p>
        </p:txBody>
      </p:sp>
    </p:spTree>
    <p:extLst>
      <p:ext uri="{BB962C8B-B14F-4D97-AF65-F5344CB8AC3E}">
        <p14:creationId xmlns:p14="http://schemas.microsoft.com/office/powerpoint/2010/main" val="12143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750" indent="-539750"/>
            <a:r>
              <a:rPr lang="de-DE" sz="3200" dirty="0">
                <a:latin typeface="Gudea" panose="02000000000000000000" pitchFamily="2" charset="0"/>
              </a:rPr>
              <a:t>STARWARS</a:t>
            </a:r>
          </a:p>
        </p:txBody>
      </p:sp>
    </p:spTree>
    <p:extLst>
      <p:ext uri="{BB962C8B-B14F-4D97-AF65-F5344CB8AC3E}">
        <p14:creationId xmlns:p14="http://schemas.microsoft.com/office/powerpoint/2010/main" val="11624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6" y="1615418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1:</a:t>
            </a:r>
          </a:p>
          <a:p>
            <a:pPr marL="0" lvl="0" indent="0">
              <a:buNone/>
            </a:pPr>
            <a:r>
              <a:rPr lang="de-DE" dirty="0"/>
              <a:t>Wie heißt </a:t>
            </a:r>
            <a:r>
              <a:rPr lang="de-DE" dirty="0" err="1"/>
              <a:t>Yoda’s</a:t>
            </a:r>
            <a:r>
              <a:rPr lang="de-DE" dirty="0"/>
              <a:t> Spezies?</a:t>
            </a:r>
          </a:p>
          <a:p>
            <a:pPr marL="0" lvl="0" indent="0">
              <a:buNone/>
            </a:pPr>
            <a:endParaRPr lang="de-DE" dirty="0"/>
          </a:p>
          <a:p>
            <a:pPr marL="0" indent="0">
              <a:spcAft>
                <a:spcPts val="0"/>
              </a:spcAft>
              <a:buNone/>
            </a:pPr>
            <a:r>
              <a:rPr lang="de-DE" dirty="0">
                <a:ea typeface="Calibri" panose="020F0502020204030204" pitchFamily="34" charset="0"/>
                <a:cs typeface="Helvetica Neue"/>
              </a:rPr>
              <a:t>Antwort: Seine Spezies ist ungeklärt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E068AF-D5C2-4D58-96D9-F6448D1686D4}"/>
              </a:ext>
            </a:extLst>
          </p:cNvPr>
          <p:cNvSpPr/>
          <p:nvPr/>
        </p:nvSpPr>
        <p:spPr>
          <a:xfrm>
            <a:off x="1660634" y="60897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Quellen: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https://starwars.fandom.com/wiki/Yoda%27s_species/Legends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3"/>
              </a:rPr>
              <a:t>http://jedipedia.wikia.com/wiki/Yoda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7" y="1766331"/>
            <a:ext cx="868806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3500" dirty="0">
                <a:latin typeface="Gudea" panose="02000000000000000000" pitchFamily="2" charset="0"/>
              </a:rPr>
              <a:t>Frage 2: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Wahr oder Falsch </a:t>
            </a:r>
            <a:r>
              <a:rPr lang="de-DE" dirty="0">
                <a:latin typeface="Gudea" panose="02000000000000000000" pitchFamily="2" charset="0"/>
              </a:rPr>
              <a:t>…?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Yoda ist im Alter von 900 Jahren gestorben.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E.T. vom Film E.T. - Der Außerirdische taucht in </a:t>
            </a:r>
            <a:r>
              <a:rPr lang="de-DE" dirty="0" err="1"/>
              <a:t>StarWars</a:t>
            </a:r>
            <a:r>
              <a:rPr lang="de-DE" dirty="0"/>
              <a:t> auf.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Die Mutter vom </a:t>
            </a:r>
            <a:r>
              <a:rPr lang="de-DE" dirty="0" err="1"/>
              <a:t>Anakin</a:t>
            </a:r>
            <a:r>
              <a:rPr lang="de-DE" dirty="0"/>
              <a:t> heißt </a:t>
            </a:r>
            <a:r>
              <a:rPr lang="de-DE" dirty="0" err="1"/>
              <a:t>Shmi</a:t>
            </a:r>
            <a:r>
              <a:rPr lang="de-DE" dirty="0"/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Star-Wars IV ist 1970 im Kino erschienen.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dirty="0">
              <a:latin typeface="Gudea" panose="02000000000000000000" pitchFamily="2" charset="0"/>
            </a:endParaRPr>
          </a:p>
        </p:txBody>
      </p:sp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60EF906B-C759-4B03-8797-5EB8DDB5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5736" y="3064984"/>
            <a:ext cx="533400" cy="533400"/>
          </a:xfrm>
          <a:prstGeom prst="rect">
            <a:avLst/>
          </a:prstGeom>
        </p:spPr>
      </p:pic>
      <p:pic>
        <p:nvPicPr>
          <p:cNvPr id="8" name="Grafik 7" descr="Schließen">
            <a:extLst>
              <a:ext uri="{FF2B5EF4-FFF2-40B4-BE49-F238E27FC236}">
                <a16:creationId xmlns:a16="http://schemas.microsoft.com/office/drawing/2014/main" id="{BC35F268-1AB8-4882-A136-D79570529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940" y="5406850"/>
            <a:ext cx="462683" cy="462683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F0B64086-2EF9-4565-BF2C-B45962FF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1959" y="3800790"/>
            <a:ext cx="533400" cy="533400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8A0E14E1-AADA-4436-BD21-51056CBF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940" y="4573032"/>
            <a:ext cx="533400" cy="53340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1F2A179-AB0A-4542-AF79-CC75444033D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90" y="0"/>
            <a:ext cx="5756910" cy="24517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11FB343-EC25-46E3-BEE9-3C103992D05D}"/>
              </a:ext>
            </a:extLst>
          </p:cNvPr>
          <p:cNvSpPr/>
          <p:nvPr/>
        </p:nvSpPr>
        <p:spPr>
          <a:xfrm>
            <a:off x="1704645" y="5878675"/>
            <a:ext cx="8934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Quellen:</a:t>
            </a:r>
          </a:p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2a) </a:t>
            </a: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7"/>
              </a:rPr>
              <a:t>https://www.starwars.com/databank/yoda-biography-gallery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2b) </a:t>
            </a: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8"/>
              </a:rPr>
              <a:t>https://www.youtube.com/watch?v=OAPUGq0VGWg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2c) </a:t>
            </a: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9"/>
              </a:rPr>
              <a:t>https://www.starwars.com/databank/shmi-skywalker-lars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2d) </a:t>
            </a: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10"/>
              </a:rPr>
              <a:t>https://starwars.fandom.com/wiki/Star_Wars:_Episode_IV_A_New_Hope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6" y="1516646"/>
            <a:ext cx="9269589" cy="4976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3:</a:t>
            </a:r>
          </a:p>
          <a:p>
            <a:pPr marL="0" indent="0">
              <a:buNone/>
            </a:pPr>
            <a:r>
              <a:rPr lang="de-DE" dirty="0"/>
              <a:t>Wie viele Menschen (oder allgemeine Lebewesen) passen im Millennium Falcon Cockpit?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 2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42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6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4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F3C060-8B1F-43A4-96DC-2EB5D225EBA8}"/>
              </a:ext>
            </a:extLst>
          </p:cNvPr>
          <p:cNvSpPr/>
          <p:nvPr/>
        </p:nvSpPr>
        <p:spPr>
          <a:xfrm>
            <a:off x="1697906" y="6101035"/>
            <a:ext cx="7294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http://www.jedinews.co.uk/film-music-tv/articles/image-of-clean-millennium-falcon-cockpit-from-solo-film/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0F8A78C-8C34-487E-915F-716DA20EE5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03" y="3321105"/>
            <a:ext cx="4450963" cy="266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rafik 8" descr="Häkchen">
            <a:extLst>
              <a:ext uri="{FF2B5EF4-FFF2-40B4-BE49-F238E27FC236}">
                <a16:creationId xmlns:a16="http://schemas.microsoft.com/office/drawing/2014/main" id="{6BFEE039-DE75-4F94-99D1-2C5639803940}"/>
              </a:ext>
            </a:extLst>
          </p:cNvPr>
          <p:cNvSpPr/>
          <p:nvPr/>
        </p:nvSpPr>
        <p:spPr>
          <a:xfrm>
            <a:off x="2673306" y="5419360"/>
            <a:ext cx="551318" cy="330827"/>
          </a:xfrm>
          <a:custGeom>
            <a:avLst/>
            <a:gdLst>
              <a:gd name="connsiteX0" fmla="*/ 470823 w 516731"/>
              <a:gd name="connsiteY0" fmla="*/ 2431 h 361156"/>
              <a:gd name="connsiteX1" fmla="*/ 186343 w 516731"/>
              <a:gd name="connsiteY1" fmla="*/ 271353 h 361156"/>
              <a:gd name="connsiteX2" fmla="*/ 49659 w 516731"/>
              <a:gd name="connsiteY2" fmla="*/ 131336 h 361156"/>
              <a:gd name="connsiteX3" fmla="*/ 2431 w 516731"/>
              <a:gd name="connsiteY3" fmla="*/ 176341 h 361156"/>
              <a:gd name="connsiteX4" fmla="*/ 184120 w 516731"/>
              <a:gd name="connsiteY4" fmla="*/ 363031 h 361156"/>
              <a:gd name="connsiteX5" fmla="*/ 231904 w 516731"/>
              <a:gd name="connsiteY5" fmla="*/ 318581 h 361156"/>
              <a:gd name="connsiteX6" fmla="*/ 515828 w 516731"/>
              <a:gd name="connsiteY6" fmla="*/ 49103 h 36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731" h="361156">
                <a:moveTo>
                  <a:pt x="470823" y="2431"/>
                </a:moveTo>
                <a:lnTo>
                  <a:pt x="186343" y="271353"/>
                </a:lnTo>
                <a:lnTo>
                  <a:pt x="49659" y="131336"/>
                </a:lnTo>
                <a:lnTo>
                  <a:pt x="2431" y="176341"/>
                </a:lnTo>
                <a:lnTo>
                  <a:pt x="184120" y="363031"/>
                </a:lnTo>
                <a:lnTo>
                  <a:pt x="231904" y="318581"/>
                </a:lnTo>
                <a:lnTo>
                  <a:pt x="515828" y="49103"/>
                </a:lnTo>
                <a:close/>
              </a:path>
            </a:pathLst>
          </a:custGeom>
          <a:solidFill>
            <a:srgbClr val="00B050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27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3306" y="1564289"/>
            <a:ext cx="86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4:</a:t>
            </a:r>
          </a:p>
          <a:p>
            <a:pPr marL="0" lvl="0" indent="0">
              <a:buNone/>
            </a:pPr>
            <a:r>
              <a:rPr lang="de-DE" dirty="0"/>
              <a:t>Welche Droid-Art ist R2-D2?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Mülleimer Droid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Protocol Droid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Battle Droid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>
                <a:latin typeface="Gudea" panose="02000000000000000000" pitchFamily="2" charset="0"/>
              </a:rPr>
              <a:t>  </a:t>
            </a:r>
            <a:r>
              <a:rPr lang="de-DE" dirty="0" err="1">
                <a:latin typeface="Gudea" panose="02000000000000000000" pitchFamily="2" charset="0"/>
              </a:rPr>
              <a:t>Astromech</a:t>
            </a:r>
            <a:r>
              <a:rPr lang="de-DE" dirty="0">
                <a:latin typeface="Gudea" panose="02000000000000000000" pitchFamily="2" charset="0"/>
              </a:rPr>
              <a:t> Droid</a:t>
            </a:r>
          </a:p>
        </p:txBody>
      </p:sp>
      <p:sp>
        <p:nvSpPr>
          <p:cNvPr id="5" name="Grafik 8" descr="Häkchen">
            <a:extLst>
              <a:ext uri="{FF2B5EF4-FFF2-40B4-BE49-F238E27FC236}">
                <a16:creationId xmlns:a16="http://schemas.microsoft.com/office/drawing/2014/main" id="{3016C4A9-FA9E-43FA-ADF1-5DF39D226042}"/>
              </a:ext>
            </a:extLst>
          </p:cNvPr>
          <p:cNvSpPr/>
          <p:nvPr/>
        </p:nvSpPr>
        <p:spPr>
          <a:xfrm>
            <a:off x="2673306" y="5128297"/>
            <a:ext cx="551318" cy="330827"/>
          </a:xfrm>
          <a:custGeom>
            <a:avLst/>
            <a:gdLst>
              <a:gd name="connsiteX0" fmla="*/ 470823 w 516731"/>
              <a:gd name="connsiteY0" fmla="*/ 2431 h 361156"/>
              <a:gd name="connsiteX1" fmla="*/ 186343 w 516731"/>
              <a:gd name="connsiteY1" fmla="*/ 271353 h 361156"/>
              <a:gd name="connsiteX2" fmla="*/ 49659 w 516731"/>
              <a:gd name="connsiteY2" fmla="*/ 131336 h 361156"/>
              <a:gd name="connsiteX3" fmla="*/ 2431 w 516731"/>
              <a:gd name="connsiteY3" fmla="*/ 176341 h 361156"/>
              <a:gd name="connsiteX4" fmla="*/ 184120 w 516731"/>
              <a:gd name="connsiteY4" fmla="*/ 363031 h 361156"/>
              <a:gd name="connsiteX5" fmla="*/ 231904 w 516731"/>
              <a:gd name="connsiteY5" fmla="*/ 318581 h 361156"/>
              <a:gd name="connsiteX6" fmla="*/ 515828 w 516731"/>
              <a:gd name="connsiteY6" fmla="*/ 49103 h 36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731" h="361156">
                <a:moveTo>
                  <a:pt x="470823" y="2431"/>
                </a:moveTo>
                <a:lnTo>
                  <a:pt x="186343" y="271353"/>
                </a:lnTo>
                <a:lnTo>
                  <a:pt x="49659" y="131336"/>
                </a:lnTo>
                <a:lnTo>
                  <a:pt x="2431" y="176341"/>
                </a:lnTo>
                <a:lnTo>
                  <a:pt x="184120" y="363031"/>
                </a:lnTo>
                <a:lnTo>
                  <a:pt x="231904" y="318581"/>
                </a:lnTo>
                <a:lnTo>
                  <a:pt x="515828" y="49103"/>
                </a:lnTo>
                <a:close/>
              </a:path>
            </a:pathLst>
          </a:custGeom>
          <a:solidFill>
            <a:srgbClr val="00B050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D8D0F2-6594-474D-9D61-B7FED1C22D0A}"/>
              </a:ext>
            </a:extLst>
          </p:cNvPr>
          <p:cNvSpPr/>
          <p:nvPr/>
        </p:nvSpPr>
        <p:spPr>
          <a:xfrm>
            <a:off x="1673358" y="6081067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latin typeface="Helvetica Neue"/>
              </a:rPr>
              <a:t>Quelle:</a:t>
            </a:r>
          </a:p>
          <a:p>
            <a:r>
              <a:rPr lang="de-DE" sz="1200" dirty="0">
                <a:latin typeface="Helvetica Neue"/>
                <a:hlinkClick r:id="rId2"/>
              </a:rPr>
              <a:t>https://www.starwars.com/databank/r2-d2</a:t>
            </a:r>
            <a:endParaRPr lang="de-DE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012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udea" panose="02000000000000000000" pitchFamily="2" charset="0"/>
              </a:rPr>
              <a:t>Runde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5737" y="1529675"/>
            <a:ext cx="8688062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Gudea" panose="02000000000000000000" pitchFamily="2" charset="0"/>
              </a:rPr>
              <a:t>Frage 5:</a:t>
            </a:r>
          </a:p>
          <a:p>
            <a:pPr marL="0" lvl="0" indent="0">
              <a:buNone/>
            </a:pPr>
            <a:r>
              <a:rPr lang="de-DE" dirty="0"/>
              <a:t>Wie heißt der Sohn von Han Solo und </a:t>
            </a:r>
            <a:r>
              <a:rPr lang="de-DE" dirty="0" err="1"/>
              <a:t>Leia</a:t>
            </a:r>
            <a:r>
              <a:rPr lang="de-DE" dirty="0"/>
              <a:t> Organa?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Gudea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329ED3-97A0-489A-A82F-4D571CF70406}"/>
              </a:ext>
            </a:extLst>
          </p:cNvPr>
          <p:cNvSpPr/>
          <p:nvPr/>
        </p:nvSpPr>
        <p:spPr>
          <a:xfrm>
            <a:off x="2665736" y="356393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2800" dirty="0">
                <a:latin typeface="Helvetica Neue"/>
                <a:ea typeface="Calibri" panose="020F0502020204030204" pitchFamily="34" charset="0"/>
                <a:cs typeface="Helvetica Neue"/>
              </a:rPr>
              <a:t>Antwort: </a:t>
            </a:r>
            <a:r>
              <a:rPr lang="de-DE" sz="2800" dirty="0" err="1">
                <a:latin typeface="Helvetica Neue"/>
                <a:ea typeface="Calibri" panose="020F0502020204030204" pitchFamily="34" charset="0"/>
                <a:cs typeface="Helvetica Neue"/>
              </a:rPr>
              <a:t>Kylo</a:t>
            </a:r>
            <a:r>
              <a:rPr lang="de-DE" sz="2800" dirty="0">
                <a:latin typeface="Helvetica Neue"/>
                <a:ea typeface="Calibri" panose="020F0502020204030204" pitchFamily="34" charset="0"/>
                <a:cs typeface="Helvetica Neue"/>
              </a:rPr>
              <a:t> Ren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latin typeface="Helvetica Neue"/>
                <a:ea typeface="Calibri" panose="020F0502020204030204" pitchFamily="34" charset="0"/>
                <a:cs typeface="Helvetica Neue"/>
              </a:rPr>
              <a:t>	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dirty="0">
                <a:latin typeface="Helvetica Neue"/>
                <a:ea typeface="Calibri" panose="020F0502020204030204" pitchFamily="34" charset="0"/>
                <a:cs typeface="Helvetica Neue"/>
              </a:rPr>
              <a:t>	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C2F029-54F2-400E-B360-34B433C61DFD}"/>
              </a:ext>
            </a:extLst>
          </p:cNvPr>
          <p:cNvSpPr/>
          <p:nvPr/>
        </p:nvSpPr>
        <p:spPr>
          <a:xfrm>
            <a:off x="1687740" y="608351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de-DE" sz="1100" dirty="0">
                <a:latin typeface="Helvetica Neue"/>
                <a:ea typeface="Calibri" panose="020F0502020204030204" pitchFamily="34" charset="0"/>
                <a:cs typeface="Helvetica Neue"/>
              </a:rPr>
              <a:t>Quelle: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100" dirty="0">
                <a:solidFill>
                  <a:srgbClr val="DCA10D"/>
                </a:solidFill>
                <a:latin typeface="Helvetica Neue"/>
                <a:ea typeface="Calibri" panose="020F0502020204030204" pitchFamily="34" charset="0"/>
                <a:cs typeface="Helvetica Neue"/>
                <a:hlinkClick r:id="rId2"/>
              </a:rPr>
              <a:t>https://www.starwars.com/databank/kylo-ren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5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Breitbild</PresentationFormat>
  <Paragraphs>96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Courier New</vt:lpstr>
      <vt:lpstr>Gudea</vt:lpstr>
      <vt:lpstr>Helvetica Neue</vt:lpstr>
      <vt:lpstr>Times New Roman</vt:lpstr>
      <vt:lpstr>Office</vt:lpstr>
      <vt:lpstr>PowerPoint-Präsentation</vt:lpstr>
      <vt:lpstr>Wir engagieren uns …</vt:lpstr>
      <vt:lpstr>Ablauf und Regeln</vt:lpstr>
      <vt:lpstr>Runde 4</vt:lpstr>
      <vt:lpstr>Runde 4</vt:lpstr>
      <vt:lpstr>Runde 4</vt:lpstr>
      <vt:lpstr>Runde 4</vt:lpstr>
      <vt:lpstr>Runde 4</vt:lpstr>
      <vt:lpstr>Runde 4</vt:lpstr>
      <vt:lpstr>Runde 4</vt:lpstr>
      <vt:lpstr>Runde 4</vt:lpstr>
      <vt:lpstr>Runde 4</vt:lpstr>
      <vt:lpstr>Runde 4</vt:lpstr>
      <vt:lpstr>Runde 4</vt:lpstr>
      <vt:lpstr>Zwischenstand nach Runde 3</vt:lpstr>
    </vt:vector>
  </TitlesOfParts>
  <Company>Fraunhofer IAO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Schöllhorn, Isabel</dc:creator>
  <cp:lastModifiedBy>Marcel Greubel</cp:lastModifiedBy>
  <cp:revision>146</cp:revision>
  <dcterms:created xsi:type="dcterms:W3CDTF">2018-10-14T12:55:23Z</dcterms:created>
  <dcterms:modified xsi:type="dcterms:W3CDTF">2019-02-12T19:28:58Z</dcterms:modified>
</cp:coreProperties>
</file>