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9"/>
  </p:notesMasterIdLst>
  <p:sldIdLst>
    <p:sldId id="256"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51992-63EA-48FE-9C85-2D909DB62E08}" type="datetimeFigureOut">
              <a:rPr lang="fr-FR" smtClean="0"/>
              <a:t>04/06/2021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5E21E-6855-4266-B448-21CD62FD02C7}" type="slidenum">
              <a:rPr lang="fr-FR" smtClean="0"/>
              <a:t>‹#›</a:t>
            </a:fld>
            <a:endParaRPr lang="fr-FR"/>
          </a:p>
        </p:txBody>
      </p:sp>
    </p:spTree>
    <p:extLst>
      <p:ext uri="{BB962C8B-B14F-4D97-AF65-F5344CB8AC3E}">
        <p14:creationId xmlns:p14="http://schemas.microsoft.com/office/powerpoint/2010/main" val="22245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83B743-EC0E-4733-91C3-F58C5AE5F1C6}" type="datetime1">
              <a:rPr lang="en-US" smtClean="0"/>
              <a:t>6/4/2021</a:t>
            </a:fld>
            <a:endParaRPr lang="fr-F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694DE1-A201-4CDF-BC2E-8234BF171963}" type="slidenum">
              <a:rPr lang="fr-FR" smtClean="0"/>
              <a:t>‹#›</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4268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D7A1-389A-4E31-908B-C5A0665B01AB}" type="datetime1">
              <a:rPr lang="en-US" smtClean="0"/>
              <a:t>6/4/2021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14591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38853-52EC-4CCD-A6B3-4ABB03F109C1}" type="datetime1">
              <a:rPr lang="en-US" smtClean="0"/>
              <a:t>6/4/2021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363699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FC903-A63B-4082-855C-DE32BEF26EE4}" type="datetime1">
              <a:rPr lang="en-US" smtClean="0"/>
              <a:t>6/4/2021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135078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DFE6A-39A9-46DA-BAC2-815621913765}" type="datetime1">
              <a:rPr lang="en-US" smtClean="0"/>
              <a:t>6/4/2021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694DE1-A201-4CDF-BC2E-8234BF171963}" type="slidenum">
              <a:rPr lang="fr-FR" smtClean="0"/>
              <a:t>‹#›</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172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59133-0305-41F2-9E5A-564F272F7B57}" type="datetime1">
              <a:rPr lang="en-US" smtClean="0"/>
              <a:t>6/4/2021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56515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08CEB-E9D1-492F-AAD4-5FF9B43D0077}" type="datetime1">
              <a:rPr lang="en-US" smtClean="0"/>
              <a:t>6/4/2021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307579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3C44F-CB24-4690-B742-40488E316CF5}" type="datetime1">
              <a:rPr lang="en-US" smtClean="0"/>
              <a:t>6/4/2021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257342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9FF5C-D05F-48D0-91DC-484552A7FD53}" type="datetime1">
              <a:rPr lang="en-US" smtClean="0"/>
              <a:t>6/4/2021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309045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8D116-0788-4FE4-B305-AED5AEB37F1D}" type="datetime1">
              <a:rPr lang="en-US" smtClean="0"/>
              <a:t>6/4/2021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38992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C0A81-DA20-42DC-8B41-183A15E8AAA9}" type="datetime1">
              <a:rPr lang="en-US" smtClean="0"/>
              <a:t>6/4/2021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694DE1-A201-4CDF-BC2E-8234BF171963}" type="slidenum">
              <a:rPr lang="fr-FR" smtClean="0"/>
              <a:t>‹#›</a:t>
            </a:fld>
            <a:endParaRPr lang="fr-FR"/>
          </a:p>
        </p:txBody>
      </p:sp>
    </p:spTree>
    <p:extLst>
      <p:ext uri="{BB962C8B-B14F-4D97-AF65-F5344CB8AC3E}">
        <p14:creationId xmlns:p14="http://schemas.microsoft.com/office/powerpoint/2010/main" val="49301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7FC459-E17C-4744-BBAA-ED506BBBE11D}" type="datetime1">
              <a:rPr lang="en-US" smtClean="0"/>
              <a:t>6/4/2021</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694DE1-A201-4CDF-BC2E-8234BF171963}" type="slidenum">
              <a:rPr lang="fr-FR" smtClean="0"/>
              <a:t>‹#›</a:t>
            </a:fld>
            <a:endParaRPr lang="fr-FR"/>
          </a:p>
        </p:txBody>
      </p:sp>
    </p:spTree>
    <p:extLst>
      <p:ext uri="{BB962C8B-B14F-4D97-AF65-F5344CB8AC3E}">
        <p14:creationId xmlns:p14="http://schemas.microsoft.com/office/powerpoint/2010/main" val="12487118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asychair.org/publications/preprint_open/9gGP"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B56140-0E58-41B8-AC83-57BE23608E64}"/>
              </a:ext>
            </a:extLst>
          </p:cNvPr>
          <p:cNvSpPr/>
          <p:nvPr/>
        </p:nvSpPr>
        <p:spPr>
          <a:xfrm>
            <a:off x="438465" y="0"/>
            <a:ext cx="9344225" cy="1446550"/>
          </a:xfrm>
          <a:prstGeom prst="rect">
            <a:avLst/>
          </a:prstGeom>
          <a:noFill/>
        </p:spPr>
        <p:txBody>
          <a:bodyPr wrap="none" lIns="91440" tIns="45720" rIns="91440" bIns="45720">
            <a:spAutoFit/>
          </a:bodyPr>
          <a:lstStyle/>
          <a:p>
            <a:pPr algn="just"/>
            <a:r>
              <a:rPr lang="fr-FR" sz="4400" dirty="0">
                <a:effectLst/>
                <a:latin typeface="Arial" panose="020B0604020202020204" pitchFamily="34" charset="0"/>
              </a:rPr>
              <a:t>Principles of Digital Communications</a:t>
            </a:r>
          </a:p>
          <a:p>
            <a:pPr algn="just"/>
            <a:r>
              <a:rPr lang="fr-FR" sz="4400" dirty="0">
                <a:effectLst/>
                <a:latin typeface="Arial" panose="020B0604020202020204" pitchFamily="34" charset="0"/>
              </a:rPr>
              <a:t>Project </a:t>
            </a:r>
            <a:r>
              <a:rPr lang="fr-FR" sz="4400" dirty="0" err="1">
                <a:effectLst/>
                <a:latin typeface="Arial" panose="020B0604020202020204" pitchFamily="34" charset="0"/>
              </a:rPr>
              <a:t>presentation</a:t>
            </a:r>
            <a:endParaRPr lang="fr-FR" sz="4400" dirty="0"/>
          </a:p>
        </p:txBody>
      </p:sp>
      <p:pic>
        <p:nvPicPr>
          <p:cNvPr id="8" name="Graphic 7">
            <a:extLst>
              <a:ext uri="{FF2B5EF4-FFF2-40B4-BE49-F238E27FC236}">
                <a16:creationId xmlns:a16="http://schemas.microsoft.com/office/drawing/2014/main" id="{441481C4-C04A-4972-94D4-F6EB0A2D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748" y="6290239"/>
            <a:ext cx="1154323" cy="336149"/>
          </a:xfrm>
          <a:prstGeom prst="rect">
            <a:avLst/>
          </a:prstGeom>
        </p:spPr>
      </p:pic>
      <p:sp>
        <p:nvSpPr>
          <p:cNvPr id="10" name="TextBox 9">
            <a:extLst>
              <a:ext uri="{FF2B5EF4-FFF2-40B4-BE49-F238E27FC236}">
                <a16:creationId xmlns:a16="http://schemas.microsoft.com/office/drawing/2014/main" id="{38B39D51-F880-41EA-A7C4-719E31B31393}"/>
              </a:ext>
            </a:extLst>
          </p:cNvPr>
          <p:cNvSpPr txBox="1"/>
          <p:nvPr/>
        </p:nvSpPr>
        <p:spPr>
          <a:xfrm>
            <a:off x="505116" y="5703058"/>
            <a:ext cx="6094520" cy="923330"/>
          </a:xfrm>
          <a:prstGeom prst="rect">
            <a:avLst/>
          </a:prstGeom>
          <a:noFill/>
        </p:spPr>
        <p:txBody>
          <a:bodyPr wrap="square">
            <a:spAutoFit/>
          </a:bodyPr>
          <a:lstStyle/>
          <a:p>
            <a:r>
              <a:rPr lang="fr-FR" dirty="0" err="1"/>
              <a:t>Gaiëtan</a:t>
            </a:r>
            <a:r>
              <a:rPr lang="fr-FR" dirty="0"/>
              <a:t> RENAULT</a:t>
            </a:r>
            <a:br>
              <a:rPr lang="fr-FR" dirty="0"/>
            </a:br>
            <a:r>
              <a:rPr lang="fr-FR" dirty="0"/>
              <a:t>Sophia ARTIOLI </a:t>
            </a:r>
            <a:br>
              <a:rPr lang="fr-FR" dirty="0"/>
            </a:br>
            <a:r>
              <a:rPr lang="fr-FR" dirty="0"/>
              <a:t>Alexandre SANTANGELO</a:t>
            </a:r>
          </a:p>
        </p:txBody>
      </p:sp>
      <p:pic>
        <p:nvPicPr>
          <p:cNvPr id="14" name="Picture 13">
            <a:extLst>
              <a:ext uri="{FF2B5EF4-FFF2-40B4-BE49-F238E27FC236}">
                <a16:creationId xmlns:a16="http://schemas.microsoft.com/office/drawing/2014/main" id="{3C60D26B-5184-44F1-B333-75F686B77277}"/>
              </a:ext>
            </a:extLst>
          </p:cNvPr>
          <p:cNvPicPr>
            <a:picLocks noChangeAspect="1"/>
          </p:cNvPicPr>
          <p:nvPr/>
        </p:nvPicPr>
        <p:blipFill>
          <a:blip r:embed="rId4"/>
          <a:stretch>
            <a:fillRect/>
          </a:stretch>
        </p:blipFill>
        <p:spPr>
          <a:xfrm>
            <a:off x="2316152" y="2388092"/>
            <a:ext cx="8355270" cy="2352536"/>
          </a:xfrm>
          <a:prstGeom prst="rect">
            <a:avLst/>
          </a:prstGeom>
        </p:spPr>
      </p:pic>
    </p:spTree>
    <p:extLst>
      <p:ext uri="{BB962C8B-B14F-4D97-AF65-F5344CB8AC3E}">
        <p14:creationId xmlns:p14="http://schemas.microsoft.com/office/powerpoint/2010/main" val="370020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2</a:t>
            </a:fld>
            <a:endParaRPr lang="fr-FR"/>
          </a:p>
        </p:txBody>
      </p:sp>
      <p:pic>
        <p:nvPicPr>
          <p:cNvPr id="1026" name="Picture 2" descr="Free Icon | Txt file">
            <a:extLst>
              <a:ext uri="{FF2B5EF4-FFF2-40B4-BE49-F238E27FC236}">
                <a16:creationId xmlns:a16="http://schemas.microsoft.com/office/drawing/2014/main" id="{3A67D5C8-7F99-4D61-832E-95EBE545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6" y="3287088"/>
            <a:ext cx="801025" cy="80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ree Icon | Txt file">
            <a:extLst>
              <a:ext uri="{FF2B5EF4-FFF2-40B4-BE49-F238E27FC236}">
                <a16:creationId xmlns:a16="http://schemas.microsoft.com/office/drawing/2014/main" id="{F6EF695B-67BA-4CF6-A65B-44CEE0F5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091" y="3287088"/>
            <a:ext cx="801025" cy="801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ee Icon | Txt file">
            <a:extLst>
              <a:ext uri="{FF2B5EF4-FFF2-40B4-BE49-F238E27FC236}">
                <a16:creationId xmlns:a16="http://schemas.microsoft.com/office/drawing/2014/main" id="{BEC187FC-73DF-44AD-B78F-4BCACE426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397" y="3287088"/>
            <a:ext cx="801025" cy="801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DF2670-ADFF-4493-943B-F4F0E3F83AE8}"/>
              </a:ext>
            </a:extLst>
          </p:cNvPr>
          <p:cNvSpPr/>
          <p:nvPr/>
        </p:nvSpPr>
        <p:spPr>
          <a:xfrm>
            <a:off x="4190261" y="3124940"/>
            <a:ext cx="2556769" cy="119848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EDF33DF3-F58C-41A6-B627-168C12BFCF25}"/>
              </a:ext>
            </a:extLst>
          </p:cNvPr>
          <p:cNvSpPr/>
          <p:nvPr/>
        </p:nvSpPr>
        <p:spPr>
          <a:xfrm>
            <a:off x="3057482" y="2805199"/>
            <a:ext cx="1026243"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i</a:t>
            </a:r>
            <a:r>
              <a:rPr lang="en-US" sz="1600" b="0" cap="none" spc="0" dirty="0">
                <a:ln w="0"/>
                <a:solidFill>
                  <a:schemeClr val="tx1"/>
                </a:solidFill>
                <a:effectLst>
                  <a:outerShdw blurRad="38100" dist="19050" dir="2700000" algn="tl" rotWithShape="0">
                    <a:schemeClr val="dk1">
                      <a:alpha val="40000"/>
                    </a:schemeClr>
                  </a:outerShdw>
                </a:effectLst>
              </a:rPr>
              <a:t>nput.txt</a:t>
            </a:r>
          </a:p>
        </p:txBody>
      </p:sp>
      <p:sp>
        <p:nvSpPr>
          <p:cNvPr id="14" name="Rectangle 13">
            <a:extLst>
              <a:ext uri="{FF2B5EF4-FFF2-40B4-BE49-F238E27FC236}">
                <a16:creationId xmlns:a16="http://schemas.microsoft.com/office/drawing/2014/main" id="{AB71AC77-C556-4656-A006-19CF6BE81309}"/>
              </a:ext>
            </a:extLst>
          </p:cNvPr>
          <p:cNvSpPr/>
          <p:nvPr/>
        </p:nvSpPr>
        <p:spPr>
          <a:xfrm>
            <a:off x="4703252" y="3554905"/>
            <a:ext cx="142699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EPFL Server</a:t>
            </a:r>
          </a:p>
        </p:txBody>
      </p:sp>
      <p:sp>
        <p:nvSpPr>
          <p:cNvPr id="15" name="Rectangle 14">
            <a:extLst>
              <a:ext uri="{FF2B5EF4-FFF2-40B4-BE49-F238E27FC236}">
                <a16:creationId xmlns:a16="http://schemas.microsoft.com/office/drawing/2014/main" id="{3C54315C-C845-4720-9D0C-F335701BED35}"/>
              </a:ext>
            </a:extLst>
          </p:cNvPr>
          <p:cNvSpPr/>
          <p:nvPr/>
        </p:nvSpPr>
        <p:spPr>
          <a:xfrm>
            <a:off x="4922864" y="4354404"/>
            <a:ext cx="98777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Channel</a:t>
            </a:r>
          </a:p>
        </p:txBody>
      </p:sp>
      <p:sp>
        <p:nvSpPr>
          <p:cNvPr id="16" name="Rectangle 15">
            <a:extLst>
              <a:ext uri="{FF2B5EF4-FFF2-40B4-BE49-F238E27FC236}">
                <a16:creationId xmlns:a16="http://schemas.microsoft.com/office/drawing/2014/main" id="{1B6FDE6B-66D1-4964-8FCF-6365C8307687}"/>
              </a:ext>
            </a:extLst>
          </p:cNvPr>
          <p:cNvSpPr/>
          <p:nvPr/>
        </p:nvSpPr>
        <p:spPr>
          <a:xfrm>
            <a:off x="1436047" y="3088359"/>
            <a:ext cx="1514899" cy="119848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842B74F-FD97-458C-A968-6887960880DA}"/>
              </a:ext>
            </a:extLst>
          </p:cNvPr>
          <p:cNvSpPr/>
          <p:nvPr/>
        </p:nvSpPr>
        <p:spPr>
          <a:xfrm>
            <a:off x="1483682" y="4354404"/>
            <a:ext cx="134684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Transmitter</a:t>
            </a:r>
          </a:p>
        </p:txBody>
      </p:sp>
      <p:sp>
        <p:nvSpPr>
          <p:cNvPr id="20" name="Rectangle 19">
            <a:extLst>
              <a:ext uri="{FF2B5EF4-FFF2-40B4-BE49-F238E27FC236}">
                <a16:creationId xmlns:a16="http://schemas.microsoft.com/office/drawing/2014/main" id="{0A267E23-BAE6-44CE-9E72-9D3C324D7306}"/>
              </a:ext>
            </a:extLst>
          </p:cNvPr>
          <p:cNvSpPr/>
          <p:nvPr/>
        </p:nvSpPr>
        <p:spPr>
          <a:xfrm>
            <a:off x="8218783" y="4354404"/>
            <a:ext cx="99738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Receiver</a:t>
            </a:r>
          </a:p>
        </p:txBody>
      </p:sp>
      <p:pic>
        <p:nvPicPr>
          <p:cNvPr id="21" name="Picture 2" descr="Free Icon | Txt file">
            <a:extLst>
              <a:ext uri="{FF2B5EF4-FFF2-40B4-BE49-F238E27FC236}">
                <a16:creationId xmlns:a16="http://schemas.microsoft.com/office/drawing/2014/main" id="{074D4290-2A58-4930-B527-3EDD78531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533" y="3354648"/>
            <a:ext cx="801025" cy="80102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A2E566EF-90DB-4C95-BB30-F0D3220F354E}"/>
              </a:ext>
            </a:extLst>
          </p:cNvPr>
          <p:cNvSpPr/>
          <p:nvPr/>
        </p:nvSpPr>
        <p:spPr>
          <a:xfrm>
            <a:off x="7936789" y="3155919"/>
            <a:ext cx="1561377" cy="119848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74CA42F0-3D85-43F7-9EA5-7C546A30F5BF}"/>
              </a:ext>
            </a:extLst>
          </p:cNvPr>
          <p:cNvSpPr/>
          <p:nvPr/>
        </p:nvSpPr>
        <p:spPr>
          <a:xfrm>
            <a:off x="6760793" y="2805199"/>
            <a:ext cx="1144865"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o</a:t>
            </a:r>
            <a:r>
              <a:rPr lang="en-US" sz="1600" b="0" cap="none" spc="0" dirty="0">
                <a:ln w="0"/>
                <a:solidFill>
                  <a:schemeClr val="tx1"/>
                </a:solidFill>
                <a:effectLst>
                  <a:outerShdw blurRad="38100" dist="19050" dir="2700000" algn="tl" rotWithShape="0">
                    <a:schemeClr val="dk1">
                      <a:alpha val="40000"/>
                    </a:schemeClr>
                  </a:outerShdw>
                </a:effectLst>
              </a:rPr>
              <a:t>utput.txt</a:t>
            </a:r>
          </a:p>
        </p:txBody>
      </p:sp>
      <p:sp>
        <p:nvSpPr>
          <p:cNvPr id="28" name="Rectangle 27">
            <a:extLst>
              <a:ext uri="{FF2B5EF4-FFF2-40B4-BE49-F238E27FC236}">
                <a16:creationId xmlns:a16="http://schemas.microsoft.com/office/drawing/2014/main" id="{E1983810-6D7E-44BB-ABEF-2289C62DB108}"/>
              </a:ext>
            </a:extLst>
          </p:cNvPr>
          <p:cNvSpPr/>
          <p:nvPr/>
        </p:nvSpPr>
        <p:spPr>
          <a:xfrm>
            <a:off x="9419623" y="2571144"/>
            <a:ext cx="1346844" cy="584775"/>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msg-received.txt</a:t>
            </a:r>
          </a:p>
        </p:txBody>
      </p:sp>
      <p:sp>
        <p:nvSpPr>
          <p:cNvPr id="29" name="Rectangle 28">
            <a:extLst>
              <a:ext uri="{FF2B5EF4-FFF2-40B4-BE49-F238E27FC236}">
                <a16:creationId xmlns:a16="http://schemas.microsoft.com/office/drawing/2014/main" id="{123392C5-8C10-46D3-8400-EA8BF7734215}"/>
              </a:ext>
            </a:extLst>
          </p:cNvPr>
          <p:cNvSpPr/>
          <p:nvPr/>
        </p:nvSpPr>
        <p:spPr>
          <a:xfrm>
            <a:off x="211656" y="2571144"/>
            <a:ext cx="1346844" cy="584775"/>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msg-to-send.txt</a:t>
            </a:r>
          </a:p>
        </p:txBody>
      </p:sp>
      <p:pic>
        <p:nvPicPr>
          <p:cNvPr id="31" name="Picture 30">
            <a:extLst>
              <a:ext uri="{FF2B5EF4-FFF2-40B4-BE49-F238E27FC236}">
                <a16:creationId xmlns:a16="http://schemas.microsoft.com/office/drawing/2014/main" id="{ADE04533-A2D1-4468-B623-8A4DA9D135FD}"/>
              </a:ext>
            </a:extLst>
          </p:cNvPr>
          <p:cNvPicPr>
            <a:picLocks noChangeAspect="1"/>
          </p:cNvPicPr>
          <p:nvPr/>
        </p:nvPicPr>
        <p:blipFill>
          <a:blip r:embed="rId3"/>
          <a:stretch>
            <a:fillRect/>
          </a:stretch>
        </p:blipFill>
        <p:spPr>
          <a:xfrm>
            <a:off x="3658928" y="4993596"/>
            <a:ext cx="3884598" cy="1636028"/>
          </a:xfrm>
          <a:prstGeom prst="rect">
            <a:avLst/>
          </a:prstGeom>
        </p:spPr>
      </p:pic>
      <p:sp>
        <p:nvSpPr>
          <p:cNvPr id="30" name="TextBox 29">
            <a:extLst>
              <a:ext uri="{FF2B5EF4-FFF2-40B4-BE49-F238E27FC236}">
                <a16:creationId xmlns:a16="http://schemas.microsoft.com/office/drawing/2014/main" id="{7FFDC4B7-8376-40F4-AB6F-C8985E6E3CF2}"/>
              </a:ext>
            </a:extLst>
          </p:cNvPr>
          <p:cNvSpPr txBox="1"/>
          <p:nvPr/>
        </p:nvSpPr>
        <p:spPr>
          <a:xfrm>
            <a:off x="1558500" y="5147484"/>
            <a:ext cx="1719008" cy="738664"/>
          </a:xfrm>
          <a:prstGeom prst="rect">
            <a:avLst/>
          </a:prstGeom>
          <a:noFill/>
        </p:spPr>
        <p:txBody>
          <a:bodyPr wrap="square" rtlCol="0">
            <a:spAutoFit/>
          </a:bodyPr>
          <a:lstStyle/>
          <a:p>
            <a:r>
              <a:rPr lang="fr-FR" sz="1400" dirty="0"/>
              <a:t>UTF-8, XOR, Hadamard </a:t>
            </a:r>
            <a:r>
              <a:rPr lang="fr-FR" sz="1400" dirty="0" err="1"/>
              <a:t>encoding</a:t>
            </a:r>
            <a:endParaRPr lang="fr-FR" sz="1400" dirty="0"/>
          </a:p>
        </p:txBody>
      </p:sp>
      <p:sp>
        <p:nvSpPr>
          <p:cNvPr id="33" name="TextBox 32">
            <a:extLst>
              <a:ext uri="{FF2B5EF4-FFF2-40B4-BE49-F238E27FC236}">
                <a16:creationId xmlns:a16="http://schemas.microsoft.com/office/drawing/2014/main" id="{0D69CA06-35CA-41A8-ABFC-0382DB6F575F}"/>
              </a:ext>
            </a:extLst>
          </p:cNvPr>
          <p:cNvSpPr txBox="1"/>
          <p:nvPr/>
        </p:nvSpPr>
        <p:spPr>
          <a:xfrm>
            <a:off x="8218783" y="5264521"/>
            <a:ext cx="1563654" cy="738664"/>
          </a:xfrm>
          <a:prstGeom prst="rect">
            <a:avLst/>
          </a:prstGeom>
          <a:noFill/>
        </p:spPr>
        <p:txBody>
          <a:bodyPr wrap="square" rtlCol="0">
            <a:spAutoFit/>
          </a:bodyPr>
          <a:lstStyle/>
          <a:p>
            <a:r>
              <a:rPr lang="fr-FR" sz="1400" dirty="0"/>
              <a:t>Hadamard , XOR, UTF-8 </a:t>
            </a:r>
            <a:r>
              <a:rPr lang="fr-FR" sz="1400" dirty="0" err="1"/>
              <a:t>decoding</a:t>
            </a:r>
            <a:endParaRPr lang="fr-FR" sz="1400" dirty="0"/>
          </a:p>
        </p:txBody>
      </p:sp>
      <p:sp>
        <p:nvSpPr>
          <p:cNvPr id="32" name="Left Brace 31">
            <a:extLst>
              <a:ext uri="{FF2B5EF4-FFF2-40B4-BE49-F238E27FC236}">
                <a16:creationId xmlns:a16="http://schemas.microsoft.com/office/drawing/2014/main" id="{1F42D27A-BC95-46DB-8E40-4C453BDD709B}"/>
              </a:ext>
            </a:extLst>
          </p:cNvPr>
          <p:cNvSpPr/>
          <p:nvPr/>
        </p:nvSpPr>
        <p:spPr>
          <a:xfrm rot="16200000">
            <a:off x="5311351" y="3478015"/>
            <a:ext cx="313520" cy="2717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e 34">
            <a:extLst>
              <a:ext uri="{FF2B5EF4-FFF2-40B4-BE49-F238E27FC236}">
                <a16:creationId xmlns:a16="http://schemas.microsoft.com/office/drawing/2014/main" id="{6FEEEBB1-EA0D-49E7-A5AD-AEB9459AE9F4}"/>
              </a:ext>
            </a:extLst>
          </p:cNvPr>
          <p:cNvSpPr/>
          <p:nvPr/>
        </p:nvSpPr>
        <p:spPr>
          <a:xfrm rot="16200000">
            <a:off x="2022710" y="3789368"/>
            <a:ext cx="313520" cy="21750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Left Brace 35">
            <a:extLst>
              <a:ext uri="{FF2B5EF4-FFF2-40B4-BE49-F238E27FC236}">
                <a16:creationId xmlns:a16="http://schemas.microsoft.com/office/drawing/2014/main" id="{5D30FD71-AF03-423C-8770-0FAA81785420}"/>
              </a:ext>
            </a:extLst>
          </p:cNvPr>
          <p:cNvSpPr/>
          <p:nvPr/>
        </p:nvSpPr>
        <p:spPr>
          <a:xfrm rot="16200000">
            <a:off x="8560717" y="3906615"/>
            <a:ext cx="313520" cy="21750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Rectangle 36">
            <a:extLst>
              <a:ext uri="{FF2B5EF4-FFF2-40B4-BE49-F238E27FC236}">
                <a16:creationId xmlns:a16="http://schemas.microsoft.com/office/drawing/2014/main" id="{A43DE71B-914D-4CDB-BF30-5A33ED7E0ED3}"/>
              </a:ext>
            </a:extLst>
          </p:cNvPr>
          <p:cNvSpPr/>
          <p:nvPr/>
        </p:nvSpPr>
        <p:spPr>
          <a:xfrm>
            <a:off x="211656" y="228600"/>
            <a:ext cx="195277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Overall</a:t>
            </a:r>
          </a:p>
        </p:txBody>
      </p:sp>
      <p:sp>
        <p:nvSpPr>
          <p:cNvPr id="38" name="Rectangle 37">
            <a:extLst>
              <a:ext uri="{FF2B5EF4-FFF2-40B4-BE49-F238E27FC236}">
                <a16:creationId xmlns:a16="http://schemas.microsoft.com/office/drawing/2014/main" id="{BFDC9441-8D76-42F4-893B-4198CC257D00}"/>
              </a:ext>
            </a:extLst>
          </p:cNvPr>
          <p:cNvSpPr/>
          <p:nvPr/>
        </p:nvSpPr>
        <p:spPr>
          <a:xfrm>
            <a:off x="3399037" y="4097159"/>
            <a:ext cx="328936"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X</a:t>
            </a:r>
          </a:p>
        </p:txBody>
      </p:sp>
      <p:sp>
        <p:nvSpPr>
          <p:cNvPr id="39" name="Rectangle 38">
            <a:extLst>
              <a:ext uri="{FF2B5EF4-FFF2-40B4-BE49-F238E27FC236}">
                <a16:creationId xmlns:a16="http://schemas.microsoft.com/office/drawing/2014/main" id="{0B3ED8C0-8D26-4C63-9274-3E7974A800CD}"/>
              </a:ext>
            </a:extLst>
          </p:cNvPr>
          <p:cNvSpPr/>
          <p:nvPr/>
        </p:nvSpPr>
        <p:spPr>
          <a:xfrm>
            <a:off x="7171374" y="4088113"/>
            <a:ext cx="328936"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Y</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823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3</a:t>
            </a:fld>
            <a:endParaRPr lang="fr-FR"/>
          </a:p>
        </p:txBody>
      </p:sp>
      <p:pic>
        <p:nvPicPr>
          <p:cNvPr id="1026" name="Picture 2" descr="Free Icon | Txt file">
            <a:extLst>
              <a:ext uri="{FF2B5EF4-FFF2-40B4-BE49-F238E27FC236}">
                <a16:creationId xmlns:a16="http://schemas.microsoft.com/office/drawing/2014/main" id="{3A67D5C8-7F99-4D61-832E-95EBE545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6" y="3287088"/>
            <a:ext cx="801025" cy="80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ree Icon | Txt file">
            <a:extLst>
              <a:ext uri="{FF2B5EF4-FFF2-40B4-BE49-F238E27FC236}">
                <a16:creationId xmlns:a16="http://schemas.microsoft.com/office/drawing/2014/main" id="{F6EF695B-67BA-4CF6-A65B-44CEE0F5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451" y="3287088"/>
            <a:ext cx="801025" cy="801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F33DF3-F58C-41A6-B627-168C12BFCF25}"/>
              </a:ext>
            </a:extLst>
          </p:cNvPr>
          <p:cNvSpPr/>
          <p:nvPr/>
        </p:nvSpPr>
        <p:spPr>
          <a:xfrm>
            <a:off x="10070841" y="2817365"/>
            <a:ext cx="1026243"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i</a:t>
            </a:r>
            <a:r>
              <a:rPr lang="en-US" sz="1600" b="0" cap="none" spc="0" dirty="0">
                <a:ln w="0"/>
                <a:solidFill>
                  <a:schemeClr val="tx1"/>
                </a:solidFill>
                <a:effectLst>
                  <a:outerShdw blurRad="38100" dist="19050" dir="2700000" algn="tl" rotWithShape="0">
                    <a:schemeClr val="dk1">
                      <a:alpha val="40000"/>
                    </a:schemeClr>
                  </a:outerShdw>
                </a:effectLst>
              </a:rPr>
              <a:t>nput.txt</a:t>
            </a:r>
          </a:p>
        </p:txBody>
      </p:sp>
      <p:sp>
        <p:nvSpPr>
          <p:cNvPr id="16" name="Rectangle 15">
            <a:extLst>
              <a:ext uri="{FF2B5EF4-FFF2-40B4-BE49-F238E27FC236}">
                <a16:creationId xmlns:a16="http://schemas.microsoft.com/office/drawing/2014/main" id="{1B6FDE6B-66D1-4964-8FCF-6365C8307687}"/>
              </a:ext>
            </a:extLst>
          </p:cNvPr>
          <p:cNvSpPr/>
          <p:nvPr/>
        </p:nvSpPr>
        <p:spPr>
          <a:xfrm>
            <a:off x="1483683" y="1359078"/>
            <a:ext cx="8423798" cy="5121622"/>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123392C5-8C10-46D3-8400-EA8BF7734215}"/>
              </a:ext>
            </a:extLst>
          </p:cNvPr>
          <p:cNvSpPr/>
          <p:nvPr/>
        </p:nvSpPr>
        <p:spPr>
          <a:xfrm>
            <a:off x="211656" y="2571144"/>
            <a:ext cx="1346844" cy="584775"/>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msg-to-send.txt</a:t>
            </a:r>
          </a:p>
        </p:txBody>
      </p:sp>
      <p:sp>
        <p:nvSpPr>
          <p:cNvPr id="6" name="Rectangle 5">
            <a:extLst>
              <a:ext uri="{FF2B5EF4-FFF2-40B4-BE49-F238E27FC236}">
                <a16:creationId xmlns:a16="http://schemas.microsoft.com/office/drawing/2014/main" id="{435AABCA-98C3-4512-B871-67DFA8515454}"/>
              </a:ext>
            </a:extLst>
          </p:cNvPr>
          <p:cNvSpPr/>
          <p:nvPr/>
        </p:nvSpPr>
        <p:spPr>
          <a:xfrm>
            <a:off x="211656" y="228600"/>
            <a:ext cx="309251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Transmitter</a:t>
            </a:r>
          </a:p>
        </p:txBody>
      </p:sp>
      <p:sp>
        <p:nvSpPr>
          <p:cNvPr id="34" name="Rectangle 33">
            <a:extLst>
              <a:ext uri="{FF2B5EF4-FFF2-40B4-BE49-F238E27FC236}">
                <a16:creationId xmlns:a16="http://schemas.microsoft.com/office/drawing/2014/main" id="{0FC646EE-1226-47CE-9622-9F751B2A110D}"/>
              </a:ext>
            </a:extLst>
          </p:cNvPr>
          <p:cNvSpPr/>
          <p:nvPr/>
        </p:nvSpPr>
        <p:spPr>
          <a:xfrm>
            <a:off x="1558500" y="1453131"/>
            <a:ext cx="2195726"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Chars to bytes</a:t>
            </a:r>
          </a:p>
          <a:p>
            <a:pPr algn="ctr"/>
            <a:r>
              <a:rPr lang="en-US" sz="1600" dirty="0">
                <a:ln w="0"/>
                <a:effectLst>
                  <a:outerShdw blurRad="38100" dist="19050" dir="2700000" algn="tl" rotWithShape="0">
                    <a:schemeClr val="dk1">
                      <a:alpha val="40000"/>
                    </a:schemeClr>
                  </a:outerShdw>
                </a:effectLst>
              </a:rPr>
              <a:t>(UTF8)</a:t>
            </a:r>
          </a:p>
        </p:txBody>
      </p:sp>
      <p:cxnSp>
        <p:nvCxnSpPr>
          <p:cNvPr id="13" name="Connector: Elbow 12">
            <a:extLst>
              <a:ext uri="{FF2B5EF4-FFF2-40B4-BE49-F238E27FC236}">
                <a16:creationId xmlns:a16="http://schemas.microsoft.com/office/drawing/2014/main" id="{5A17A6E1-89C2-4421-92A7-A020213039AC}"/>
              </a:ext>
            </a:extLst>
          </p:cNvPr>
          <p:cNvCxnSpPr>
            <a:cxnSpLocks/>
            <a:stCxn id="1026" idx="3"/>
            <a:endCxn id="34" idx="2"/>
          </p:cNvCxnSpPr>
          <p:nvPr/>
        </p:nvCxnSpPr>
        <p:spPr>
          <a:xfrm flipV="1">
            <a:off x="1285591" y="2133599"/>
            <a:ext cx="1370772" cy="15540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6C7AA568-8C30-4259-8043-4ADC8653C407}"/>
              </a:ext>
            </a:extLst>
          </p:cNvPr>
          <p:cNvCxnSpPr>
            <a:cxnSpLocks/>
            <a:stCxn id="34" idx="3"/>
          </p:cNvCxnSpPr>
          <p:nvPr/>
        </p:nvCxnSpPr>
        <p:spPr>
          <a:xfrm>
            <a:off x="3754226" y="1745519"/>
            <a:ext cx="166626" cy="21743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A8602A50-4195-40B1-8CC8-04362B641206}"/>
                  </a:ext>
                </a:extLst>
              </p:cNvPr>
              <p:cNvSpPr/>
              <p:nvPr/>
            </p:nvSpPr>
            <p:spPr>
              <a:xfrm>
                <a:off x="1558499" y="4027081"/>
                <a:ext cx="3251523" cy="230184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Control bit encoding</a:t>
                </a: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r>
                  <a:rPr lang="en-US" sz="1400" b="0" cap="none" spc="0" dirty="0">
                    <a:ln w="0"/>
                    <a:solidFill>
                      <a:schemeClr val="tx1"/>
                    </a:solidFill>
                    <a:effectLst>
                      <a:outerShdw blurRad="38100" dist="19050" dir="2700000" algn="tl" rotWithShape="0">
                        <a:schemeClr val="dk1">
                          <a:alpha val="40000"/>
                        </a:schemeClr>
                      </a:outerShdw>
                    </a:effectLst>
                  </a:rPr>
                  <a:t>Split sequence in two and apply XOR</a:t>
                </a: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fr-FR" sz="1600" dirty="0">
                  <a:ln w="0"/>
                  <a:solidFill>
                    <a:schemeClr val="tx1"/>
                  </a:solidFill>
                  <a:effectLst>
                    <a:outerShdw blurRad="38100" dist="19050" dir="2700000" algn="tl" rotWithShape="0">
                      <a:schemeClr val="dk1">
                        <a:alpha val="40000"/>
                      </a:schemeClr>
                    </a:outerShdw>
                  </a:effectLst>
                </a:endParaRP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600" b="0" cap="none" spc="0" dirty="0">
                  <a:ln w="0"/>
                  <a:solidFill>
                    <a:schemeClr val="tx1"/>
                  </a:solidFill>
                  <a:effectLst>
                    <a:outerShdw blurRad="38100" dist="19050" dir="2700000" algn="tl" rotWithShape="0">
                      <a:schemeClr val="dk1">
                        <a:alpha val="40000"/>
                      </a:schemeClr>
                    </a:outerShdw>
                  </a:effectLst>
                </a:endParaRPr>
              </a:p>
              <a:p>
                <a:r>
                  <a:rPr lang="en-US" sz="1600" b="0" cap="none" spc="0" dirty="0">
                    <a:ln w="0"/>
                    <a:solidFill>
                      <a:schemeClr val="tx1"/>
                    </a:solidFill>
                    <a:effectLst>
                      <a:outerShdw blurRad="38100" dist="19050" dir="2700000" algn="tl" rotWithShape="0">
                        <a:schemeClr val="dk1">
                          <a:alpha val="40000"/>
                        </a:schemeClr>
                      </a:outerShdw>
                    </a:effectLst>
                  </a:rPr>
                  <a:t>---------------------------------------</a:t>
                </a: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6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0" name="Rectangle 39">
                <a:extLst>
                  <a:ext uri="{FF2B5EF4-FFF2-40B4-BE49-F238E27FC236}">
                    <a16:creationId xmlns:a16="http://schemas.microsoft.com/office/drawing/2014/main" id="{A8602A50-4195-40B1-8CC8-04362B641206}"/>
                  </a:ext>
                </a:extLst>
              </p:cNvPr>
              <p:cNvSpPr>
                <a:spLocks noRot="1" noChangeAspect="1" noMove="1" noResize="1" noEditPoints="1" noAdjustHandles="1" noChangeArrowheads="1" noChangeShapeType="1" noTextEdit="1"/>
              </p:cNvSpPr>
              <p:nvPr/>
            </p:nvSpPr>
            <p:spPr>
              <a:xfrm>
                <a:off x="1558499" y="4027081"/>
                <a:ext cx="3251523" cy="2301849"/>
              </a:xfrm>
              <a:prstGeom prst="rect">
                <a:avLst/>
              </a:prstGeom>
              <a:blipFill>
                <a:blip r:embed="rId3"/>
                <a:stretch>
                  <a:fillRect l="-1121" t="-1583" r="-1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13AD1E9-F32F-4976-8AFC-2EF26424C7DE}"/>
                  </a:ext>
                </a:extLst>
              </p:cNvPr>
              <p:cNvSpPr/>
              <p:nvPr/>
            </p:nvSpPr>
            <p:spPr>
              <a:xfrm>
                <a:off x="5308261" y="1453131"/>
                <a:ext cx="4092413" cy="385227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dirty="0">
                    <a:ln w="0"/>
                    <a:solidFill>
                      <a:schemeClr val="tx1"/>
                    </a:solidFill>
                    <a:effectLst>
                      <a:outerShdw blurRad="38100" dist="19050" dir="2700000" algn="tl" rotWithShape="0">
                        <a:schemeClr val="dk1">
                          <a:alpha val="40000"/>
                        </a:schemeClr>
                      </a:outerShdw>
                    </a:effectLst>
                  </a:rPr>
                  <a:t>Hadamard encoding with order </a:t>
                </a:r>
                <a14:m>
                  <m:oMath xmlns:m="http://schemas.openxmlformats.org/officeDocument/2006/math">
                    <m:sSup>
                      <m:sSupPr>
                        <m:ctrlP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sup>
                    </m:sSup>
                  </m:oMath>
                </a14:m>
                <a:endParaRPr lang="en-US" dirty="0">
                  <a:ln w="0"/>
                  <a:solidFill>
                    <a:schemeClr val="tx1"/>
                  </a:solidFill>
                  <a:effectLst>
                    <a:outerShdw blurRad="38100" dist="19050" dir="2700000" algn="tl" rotWithShape="0">
                      <a:schemeClr val="dk1">
                        <a:alpha val="40000"/>
                      </a:schemeClr>
                    </a:outerShdw>
                  </a:effectLst>
                </a:endParaRPr>
              </a:p>
              <a:p>
                <a:pPr algn="ctr"/>
                <a:endParaRPr lang="en-US" sz="1400" dirty="0">
                  <a:ln w="0"/>
                  <a:solidFill>
                    <a:schemeClr val="tx1"/>
                  </a:solidFill>
                  <a:effectLst>
                    <a:outerShdw blurRad="38100" dist="19050" dir="2700000" algn="tl" rotWithShape="0">
                      <a:schemeClr val="dk1">
                        <a:alpha val="40000"/>
                      </a:schemeClr>
                    </a:outerShdw>
                  </a:effectLst>
                </a:endParaRPr>
              </a:p>
              <a:p>
                <a:r>
                  <a:rPr lang="en-US" sz="1400" dirty="0">
                    <a:ln w="0"/>
                    <a:solidFill>
                      <a:schemeClr val="tx1"/>
                    </a:solidFill>
                    <a:effectLst>
                      <a:outerShdw blurRad="38100" dist="19050" dir="2700000" algn="tl" rotWithShape="0">
                        <a:schemeClr val="dk1">
                          <a:alpha val="40000"/>
                        </a:schemeClr>
                      </a:outerShdw>
                    </a:effectLst>
                  </a:rPr>
                  <a:t>Pad entering </a:t>
                </a:r>
                <a:r>
                  <a:rPr lang="en-US" sz="1400" dirty="0" err="1">
                    <a:ln w="0"/>
                    <a:solidFill>
                      <a:schemeClr val="tx1"/>
                    </a:solidFill>
                    <a:effectLst>
                      <a:outerShdw blurRad="38100" dist="19050" dir="2700000" algn="tl" rotWithShape="0">
                        <a:schemeClr val="dk1">
                          <a:alpha val="40000"/>
                        </a:schemeClr>
                      </a:outerShdw>
                    </a:effectLst>
                  </a:rPr>
                  <a:t>sequ</a:t>
                </a:r>
                <a:r>
                  <a:rPr lang="en-US" sz="1400" dirty="0">
                    <a:ln w="0"/>
                    <a:solidFill>
                      <a:schemeClr val="tx1"/>
                    </a:solidFill>
                    <a:effectLst>
                      <a:outerShdw blurRad="38100" dist="19050" dir="2700000" algn="tl" rotWithShape="0">
                        <a:schemeClr val="dk1">
                          <a:alpha val="40000"/>
                        </a:schemeClr>
                      </a:outerShdw>
                    </a:effectLst>
                  </a:rPr>
                  <a:t>. with 0x0 (null char) so that we can map every </a:t>
                </a:r>
                <a14:m>
                  <m:oMath xmlns:m="http://schemas.openxmlformats.org/officeDocument/2006/math">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oMath>
                </a14:m>
                <a:r>
                  <a:rPr lang="en-US" sz="1400" dirty="0">
                    <a:ln w="0"/>
                    <a:solidFill>
                      <a:schemeClr val="tx1"/>
                    </a:solidFill>
                    <a:effectLst>
                      <a:outerShdw blurRad="38100" dist="19050" dir="2700000" algn="tl" rotWithShape="0">
                        <a:schemeClr val="dk1">
                          <a:alpha val="40000"/>
                        </a:schemeClr>
                      </a:outerShdw>
                    </a:effectLst>
                  </a:rPr>
                  <a:t> bits sequences to </a:t>
                </a:r>
                <a14:m>
                  <m:oMath xmlns:m="http://schemas.openxmlformats.org/officeDocument/2006/math">
                    <m:sSup>
                      <m:sSupPr>
                        <m:ctrlP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fr-FR" sz="1400" b="0" i="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sup>
                    </m:s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oMath>
                </a14:m>
                <a:r>
                  <a:rPr lang="en-US" sz="1400" b="0" cap="none" spc="0" dirty="0">
                    <a:ln w="0"/>
                    <a:solidFill>
                      <a:schemeClr val="tx1"/>
                    </a:solidFill>
                    <a:effectLst>
                      <a:outerShdw blurRad="38100" dist="19050" dir="2700000" algn="tl" rotWithShape="0">
                        <a:schemeClr val="dk1">
                          <a:alpha val="40000"/>
                        </a:schemeClr>
                      </a:outerShdw>
                    </a:effectLst>
                  </a:rPr>
                  <a:t> bits sequence using Hadamard encoding.</a:t>
                </a:r>
              </a:p>
              <a:p>
                <a:endParaRPr lang="en-US" sz="1400" b="0" cap="none" spc="0" dirty="0">
                  <a:ln w="0"/>
                  <a:solidFill>
                    <a:schemeClr val="tx1"/>
                  </a:solidFill>
                  <a:effectLst>
                    <a:outerShdw blurRad="38100" dist="19050" dir="2700000" algn="tl" rotWithShape="0">
                      <a:schemeClr val="dk1">
                        <a:alpha val="40000"/>
                      </a:schemeClr>
                    </a:outerShdw>
                  </a:effectLst>
                </a:endParaRPr>
              </a:p>
              <a:p>
                <a:endParaRPr lang="en-US" sz="1400" b="0" cap="none" spc="0" dirty="0">
                  <a:ln w="0"/>
                  <a:solidFill>
                    <a:schemeClr val="tx1"/>
                  </a:solidFill>
                  <a:effectLst>
                    <a:outerShdw blurRad="38100" dist="19050" dir="2700000" algn="tl" rotWithShape="0">
                      <a:schemeClr val="dk1">
                        <a:alpha val="40000"/>
                      </a:schemeClr>
                    </a:outerShdw>
                  </a:effectLst>
                </a:endParaRPr>
              </a:p>
              <a:p>
                <a:pPr algn="ctr"/>
                <a:r>
                  <a:rPr lang="fr-FR" dirty="0" err="1">
                    <a:ln w="0"/>
                    <a:solidFill>
                      <a:schemeClr val="tx1"/>
                    </a:solidFill>
                    <a:effectLst>
                      <a:outerShdw blurRad="38100" dist="19050" dir="2700000" algn="tl" rotWithShape="0">
                        <a:schemeClr val="dk1">
                          <a:alpha val="40000"/>
                        </a:schemeClr>
                      </a:outerShdw>
                    </a:effectLst>
                  </a:rPr>
                  <a:t>Reshape</a:t>
                </a:r>
                <a:endParaRPr lang="en-US" dirty="0">
                  <a:ln w="0"/>
                  <a:solidFill>
                    <a:schemeClr val="tx1"/>
                  </a:solidFill>
                  <a:effectLst>
                    <a:outerShdw blurRad="38100" dist="19050" dir="2700000" algn="tl" rotWithShape="0">
                      <a:schemeClr val="dk1">
                        <a:alpha val="40000"/>
                      </a:schemeClr>
                    </a:outerShdw>
                  </a:effectLst>
                </a:endParaRPr>
              </a:p>
              <a:p>
                <a:endParaRPr lang="fr-FR" sz="1400" dirty="0">
                  <a:ln w="0"/>
                  <a:solidFill>
                    <a:schemeClr val="tx1"/>
                  </a:solidFill>
                  <a:effectLst>
                    <a:outerShdw blurRad="38100" dist="19050" dir="2700000" algn="tl" rotWithShape="0">
                      <a:schemeClr val="dk1">
                        <a:alpha val="40000"/>
                      </a:schemeClr>
                    </a:outerShdw>
                  </a:effectLst>
                </a:endParaRPr>
              </a:p>
              <a:p>
                <a:r>
                  <a:rPr lang="fr-FR" sz="14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0, </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fr-FR"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r>
                  <a:rPr lang="fr-FR" sz="14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400" b="0" cap="none" spc="0" dirty="0">
                  <a:ln w="0"/>
                  <a:solidFill>
                    <a:schemeClr val="tx1"/>
                  </a:solidFill>
                  <a:effectLst>
                    <a:outerShdw blurRad="38100" dist="19050" dir="2700000" algn="tl" rotWithShape="0">
                      <a:schemeClr val="dk1">
                        <a:alpha val="40000"/>
                      </a:schemeClr>
                    </a:outerShdw>
                  </a:effectLst>
                </a:endParaRPr>
              </a:p>
              <a:p>
                <a:endParaRPr lang="en-US" sz="1400" dirty="0">
                  <a:ln w="0"/>
                  <a:solidFill>
                    <a:schemeClr val="tx1"/>
                  </a:solidFill>
                  <a:effectLst>
                    <a:outerShdw blurRad="38100" dist="19050" dir="2700000" algn="tl" rotWithShape="0">
                      <a:schemeClr val="dk1">
                        <a:alpha val="40000"/>
                      </a:schemeClr>
                    </a:outerShdw>
                  </a:effectLst>
                </a:endParaRPr>
              </a:p>
              <a:p>
                <a:pPr algn="ctr"/>
                <a:r>
                  <a:rPr lang="fr-FR" dirty="0" err="1">
                    <a:ln w="0"/>
                    <a:solidFill>
                      <a:schemeClr val="tx1"/>
                    </a:solidFill>
                    <a:effectLst>
                      <a:outerShdw blurRad="38100" dist="19050" dir="2700000" algn="tl" rotWithShape="0">
                        <a:schemeClr val="dk1">
                          <a:alpha val="40000"/>
                        </a:schemeClr>
                      </a:outerShdw>
                    </a:effectLst>
                  </a:rPr>
                  <a:t>Map</a:t>
                </a:r>
                <a:r>
                  <a:rPr lang="fr-FR" dirty="0">
                    <a:ln w="0"/>
                    <a:solidFill>
                      <a:schemeClr val="tx1"/>
                    </a:solidFill>
                    <a:effectLst>
                      <a:outerShdw blurRad="38100" dist="19050" dir="2700000" algn="tl" rotWithShape="0">
                        <a:schemeClr val="dk1">
                          <a:alpha val="40000"/>
                        </a:schemeClr>
                      </a:outerShdw>
                    </a:effectLst>
                  </a:rPr>
                  <a:t> bits</a:t>
                </a:r>
              </a:p>
              <a:p>
                <a:pPr algn="ctr"/>
                <a:endParaRPr lang="en-US" sz="1400" dirty="0">
                  <a:ln w="0"/>
                  <a:solidFill>
                    <a:schemeClr val="tx1"/>
                  </a:solidFill>
                  <a:effectLst>
                    <a:outerShdw blurRad="38100" dist="19050" dir="2700000" algn="tl" rotWithShape="0">
                      <a:schemeClr val="dk1">
                        <a:alpha val="40000"/>
                      </a:schemeClr>
                    </a:outerShdw>
                  </a:effectLst>
                </a:endParaRPr>
              </a:p>
              <a:p>
                <a:r>
                  <a:rPr lang="en-US" sz="1400" b="0" cap="none" spc="0" dirty="0">
                    <a:ln w="0"/>
                    <a:solidFill>
                      <a:schemeClr val="tx1"/>
                    </a:solidFill>
                    <a:effectLst>
                      <a:outerShdw blurRad="38100" dist="19050" dir="2700000" algn="tl" rotWithShape="0">
                        <a:schemeClr val="dk1">
                          <a:alpha val="40000"/>
                        </a:schemeClr>
                      </a:outerShdw>
                    </a:effectLst>
                  </a:rPr>
                  <a:t>Map 0 to -1 and 1 to 1</a:t>
                </a:r>
              </a:p>
            </p:txBody>
          </p:sp>
        </mc:Choice>
        <mc:Fallback xmlns="">
          <p:sp>
            <p:nvSpPr>
              <p:cNvPr id="43" name="Rectangle 42">
                <a:extLst>
                  <a:ext uri="{FF2B5EF4-FFF2-40B4-BE49-F238E27FC236}">
                    <a16:creationId xmlns:a16="http://schemas.microsoft.com/office/drawing/2014/main" id="{713AD1E9-F32F-4976-8AFC-2EF26424C7DE}"/>
                  </a:ext>
                </a:extLst>
              </p:cNvPr>
              <p:cNvSpPr>
                <a:spLocks noRot="1" noChangeAspect="1" noMove="1" noResize="1" noEditPoints="1" noAdjustHandles="1" noChangeArrowheads="1" noChangeShapeType="1" noTextEdit="1"/>
              </p:cNvSpPr>
              <p:nvPr/>
            </p:nvSpPr>
            <p:spPr>
              <a:xfrm>
                <a:off x="5308261" y="1453131"/>
                <a:ext cx="4092413" cy="3852273"/>
              </a:xfrm>
              <a:prstGeom prst="rect">
                <a:avLst/>
              </a:prstGeom>
              <a:blipFill>
                <a:blip r:embed="rId4"/>
                <a:stretch>
                  <a:fillRect l="-594" t="-946" b="-1104"/>
                </a:stretch>
              </a:blipFill>
            </p:spPr>
            <p:txBody>
              <a:bodyPr/>
              <a:lstStyle/>
              <a:p>
                <a:r>
                  <a:rPr lang="fr-FR">
                    <a:noFill/>
                  </a:rPr>
                  <a:t> </a:t>
                </a:r>
              </a:p>
            </p:txBody>
          </p:sp>
        </mc:Fallback>
      </mc:AlternateContent>
      <p:sp>
        <p:nvSpPr>
          <p:cNvPr id="47" name="TextBox 46">
            <a:extLst>
              <a:ext uri="{FF2B5EF4-FFF2-40B4-BE49-F238E27FC236}">
                <a16:creationId xmlns:a16="http://schemas.microsoft.com/office/drawing/2014/main" id="{3FE3B927-6808-4E51-8242-7F400872DE51}"/>
              </a:ext>
            </a:extLst>
          </p:cNvPr>
          <p:cNvSpPr txBox="1"/>
          <p:nvPr/>
        </p:nvSpPr>
        <p:spPr>
          <a:xfrm>
            <a:off x="3142620" y="3497549"/>
            <a:ext cx="912655"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640 bits</a:t>
            </a:r>
            <a:endParaRPr lang="fr-FR" sz="1400" dirty="0"/>
          </a:p>
        </p:txBody>
      </p:sp>
      <p:sp>
        <p:nvSpPr>
          <p:cNvPr id="50" name="TextBox 49">
            <a:extLst>
              <a:ext uri="{FF2B5EF4-FFF2-40B4-BE49-F238E27FC236}">
                <a16:creationId xmlns:a16="http://schemas.microsoft.com/office/drawing/2014/main" id="{73A3D75C-3D96-4D05-8388-F34FCED2E2D1}"/>
              </a:ext>
            </a:extLst>
          </p:cNvPr>
          <p:cNvSpPr txBox="1"/>
          <p:nvPr/>
        </p:nvSpPr>
        <p:spPr>
          <a:xfrm>
            <a:off x="1498443" y="3374312"/>
            <a:ext cx="1072974"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 ~80 chars</a:t>
            </a:r>
            <a:endParaRPr lang="fr-FR" sz="1400" dirty="0"/>
          </a:p>
        </p:txBody>
      </p:sp>
      <p:cxnSp>
        <p:nvCxnSpPr>
          <p:cNvPr id="53" name="Connector: Elbow 52">
            <a:extLst>
              <a:ext uri="{FF2B5EF4-FFF2-40B4-BE49-F238E27FC236}">
                <a16:creationId xmlns:a16="http://schemas.microsoft.com/office/drawing/2014/main" id="{F33528B1-2F87-477B-AA30-333D80EAEDDC}"/>
              </a:ext>
            </a:extLst>
          </p:cNvPr>
          <p:cNvCxnSpPr>
            <a:cxnSpLocks/>
            <a:stCxn id="40" idx="3"/>
            <a:endCxn id="43" idx="1"/>
          </p:cNvCxnSpPr>
          <p:nvPr/>
        </p:nvCxnSpPr>
        <p:spPr>
          <a:xfrm flipV="1">
            <a:off x="4810022" y="3379268"/>
            <a:ext cx="498239" cy="17987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2408EEDC-A14C-47D6-AE8E-AF30927821C5}"/>
              </a:ext>
            </a:extLst>
          </p:cNvPr>
          <p:cNvSpPr txBox="1"/>
          <p:nvPr/>
        </p:nvSpPr>
        <p:spPr>
          <a:xfrm>
            <a:off x="4532458" y="2979311"/>
            <a:ext cx="912655"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960 bits</a:t>
            </a:r>
            <a:endParaRPr lang="fr-FR" sz="1400" dirty="0"/>
          </a:p>
        </p:txBody>
      </p:sp>
      <p:cxnSp>
        <p:nvCxnSpPr>
          <p:cNvPr id="64" name="Connector: Elbow 63">
            <a:extLst>
              <a:ext uri="{FF2B5EF4-FFF2-40B4-BE49-F238E27FC236}">
                <a16:creationId xmlns:a16="http://schemas.microsoft.com/office/drawing/2014/main" id="{2328C88D-69D9-46C4-88E2-AF1560E2C389}"/>
              </a:ext>
            </a:extLst>
          </p:cNvPr>
          <p:cNvCxnSpPr>
            <a:cxnSpLocks/>
            <a:stCxn id="43" idx="2"/>
            <a:endCxn id="7" idx="1"/>
          </p:cNvCxnSpPr>
          <p:nvPr/>
        </p:nvCxnSpPr>
        <p:spPr>
          <a:xfrm rot="5400000" flipH="1" flipV="1">
            <a:off x="7960057" y="3082011"/>
            <a:ext cx="1617803" cy="2828983"/>
          </a:xfrm>
          <a:prstGeom prst="bentConnector4">
            <a:avLst>
              <a:gd name="adj1" fmla="val -14130"/>
              <a:gd name="adj2" fmla="val 86165"/>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466ECFB-36A0-48E2-99E3-5E0ED92A8896}"/>
                  </a:ext>
                </a:extLst>
              </p:cNvPr>
              <p:cNvSpPr txBox="1"/>
              <p:nvPr/>
            </p:nvSpPr>
            <p:spPr>
              <a:xfrm>
                <a:off x="7577453" y="5498922"/>
                <a:ext cx="2383012" cy="8319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600" i="1" dirty="0" smtClean="0">
                          <a:latin typeface="Cambria Math" panose="02040503050406030204" pitchFamily="18" charset="0"/>
                        </a:rPr>
                        <m:t>81∗8∗</m:t>
                      </m:r>
                      <m:f>
                        <m:fPr>
                          <m:ctrlPr>
                            <a:rPr lang="fr-FR" sz="1600" b="0" i="1" dirty="0" smtClean="0">
                              <a:latin typeface="Cambria Math" panose="02040503050406030204" pitchFamily="18" charset="0"/>
                            </a:rPr>
                          </m:ctrlPr>
                        </m:fPr>
                        <m:num>
                          <m:r>
                            <a:rPr lang="fr-FR" sz="1600" b="0" i="1" dirty="0" smtClean="0">
                              <a:latin typeface="Cambria Math" panose="02040503050406030204" pitchFamily="18" charset="0"/>
                            </a:rPr>
                            <m:t>3</m:t>
                          </m:r>
                        </m:num>
                        <m:den>
                          <m:r>
                            <a:rPr lang="fr-FR" sz="1600" b="0" i="1" dirty="0" smtClean="0">
                              <a:latin typeface="Cambria Math" panose="02040503050406030204" pitchFamily="18" charset="0"/>
                            </a:rPr>
                            <m:t>2</m:t>
                          </m:r>
                        </m:den>
                      </m:f>
                      <m:r>
                        <a:rPr lang="fr-FR" sz="1600" b="0" i="1" dirty="0" smtClean="0">
                          <a:latin typeface="Cambria Math" panose="02040503050406030204" pitchFamily="18" charset="0"/>
                        </a:rPr>
                        <m:t>∗</m:t>
                      </m:r>
                      <m:f>
                        <m:fPr>
                          <m:ctrlPr>
                            <a:rPr lang="fr-FR" sz="1600" b="0" i="1" dirty="0" smtClean="0">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dirty="0" smtClean="0">
                              <a:latin typeface="Cambria Math" panose="02040503050406030204" pitchFamily="18" charset="0"/>
                            </a:rPr>
                            <m:t>9</m:t>
                          </m:r>
                        </m:den>
                      </m:f>
                      <m:r>
                        <a:rPr lang="fr-FR" sz="1600" i="1" dirty="0" smtClean="0">
                          <a:latin typeface="Cambria Math" panose="02040503050406030204" pitchFamily="18" charset="0"/>
                        </a:rPr>
                        <m:t>∗</m:t>
                      </m:r>
                      <m:d>
                        <m:dPr>
                          <m:ctrlPr>
                            <a:rPr lang="fr-FR" sz="1600" b="0" i="1" dirty="0" smtClean="0">
                              <a:latin typeface="Cambria Math" panose="02040503050406030204" pitchFamily="18" charset="0"/>
                            </a:rPr>
                          </m:ctrlPr>
                        </m:dPr>
                        <m:e>
                          <m:sSup>
                            <m:sSupPr>
                              <m:ctrlPr>
                                <a:rPr lang="fr-FR" sz="1600" b="0" i="1" dirty="0" smtClean="0">
                                  <a:latin typeface="Cambria Math" panose="02040503050406030204" pitchFamily="18" charset="0"/>
                                </a:rPr>
                              </m:ctrlPr>
                            </m:sSupPr>
                            <m:e>
                              <m:r>
                                <a:rPr lang="fr-FR" sz="1600" i="1" dirty="0" smtClean="0">
                                  <a:latin typeface="Cambria Math" panose="02040503050406030204" pitchFamily="18" charset="0"/>
                                </a:rPr>
                                <m:t>2</m:t>
                              </m:r>
                            </m:e>
                            <m:sup>
                              <m:r>
                                <a:rPr lang="fr-FR" sz="1600" b="0" i="1" dirty="0" smtClean="0">
                                  <a:latin typeface="Cambria Math" panose="02040503050406030204" pitchFamily="18" charset="0"/>
                                </a:rPr>
                                <m:t>9</m:t>
                              </m:r>
                            </m:sup>
                          </m:sSup>
                          <m:r>
                            <a:rPr lang="fr-FR" sz="1600" b="0" i="1" dirty="0" smtClean="0">
                              <a:latin typeface="Cambria Math" panose="02040503050406030204" pitchFamily="18" charset="0"/>
                            </a:rPr>
                            <m:t>−1</m:t>
                          </m:r>
                        </m:e>
                      </m:d>
                    </m:oMath>
                  </m:oMathPara>
                </a14:m>
                <a:endParaRPr lang="fr-FR" sz="1600" b="0" i="1" dirty="0">
                  <a:latin typeface="Cambria Math" panose="02040503050406030204" pitchFamily="18" charset="0"/>
                </a:endParaRPr>
              </a:p>
              <a:p>
                <a14:m>
                  <m:oMath xmlns:m="http://schemas.openxmlformats.org/officeDocument/2006/math">
                    <m:r>
                      <a:rPr lang="fr-FR" sz="1600" b="0" i="1" dirty="0" smtClean="0">
                        <a:latin typeface="Cambria Math" panose="02040503050406030204" pitchFamily="18" charset="0"/>
                      </a:rPr>
                      <m:t>=55188</m:t>
                    </m:r>
                  </m:oMath>
                </a14:m>
                <a:r>
                  <a:rPr lang="fr-FR" dirty="0"/>
                  <a:t> bits</a:t>
                </a:r>
              </a:p>
            </p:txBody>
          </p:sp>
        </mc:Choice>
        <mc:Fallback xmlns="">
          <p:sp>
            <p:nvSpPr>
              <p:cNvPr id="76" name="TextBox 75">
                <a:extLst>
                  <a:ext uri="{FF2B5EF4-FFF2-40B4-BE49-F238E27FC236}">
                    <a16:creationId xmlns:a16="http://schemas.microsoft.com/office/drawing/2014/main" id="{2466ECFB-36A0-48E2-99E3-5E0ED92A8896}"/>
                  </a:ext>
                </a:extLst>
              </p:cNvPr>
              <p:cNvSpPr txBox="1">
                <a:spLocks noRot="1" noChangeAspect="1" noMove="1" noResize="1" noEditPoints="1" noAdjustHandles="1" noChangeArrowheads="1" noChangeShapeType="1" noTextEdit="1"/>
              </p:cNvSpPr>
              <p:nvPr/>
            </p:nvSpPr>
            <p:spPr>
              <a:xfrm>
                <a:off x="7577453" y="5498922"/>
                <a:ext cx="2383012" cy="831959"/>
              </a:xfrm>
              <a:prstGeom prst="rect">
                <a:avLst/>
              </a:prstGeom>
              <a:blipFill>
                <a:blip r:embed="rId5"/>
                <a:stretch>
                  <a:fillRect b="-10219"/>
                </a:stretch>
              </a:blipFill>
            </p:spPr>
            <p:txBody>
              <a:bodyPr/>
              <a:lstStyle/>
              <a:p>
                <a:r>
                  <a:rPr lang="fr-FR">
                    <a:noFill/>
                  </a:rPr>
                  <a:t> </a:t>
                </a:r>
              </a:p>
            </p:txBody>
          </p:sp>
        </mc:Fallback>
      </mc:AlternateContent>
    </p:spTree>
    <p:extLst>
      <p:ext uri="{BB962C8B-B14F-4D97-AF65-F5344CB8AC3E}">
        <p14:creationId xmlns:p14="http://schemas.microsoft.com/office/powerpoint/2010/main" val="349895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4</a:t>
            </a:fld>
            <a:endParaRPr lang="fr-FR"/>
          </a:p>
        </p:txBody>
      </p:sp>
      <p:pic>
        <p:nvPicPr>
          <p:cNvPr id="1026" name="Picture 2" descr="Free Icon | Txt file">
            <a:extLst>
              <a:ext uri="{FF2B5EF4-FFF2-40B4-BE49-F238E27FC236}">
                <a16:creationId xmlns:a16="http://schemas.microsoft.com/office/drawing/2014/main" id="{3A67D5C8-7F99-4D61-832E-95EBE545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6" y="3287088"/>
            <a:ext cx="801025" cy="80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ree Icon | Txt file">
            <a:extLst>
              <a:ext uri="{FF2B5EF4-FFF2-40B4-BE49-F238E27FC236}">
                <a16:creationId xmlns:a16="http://schemas.microsoft.com/office/drawing/2014/main" id="{F6EF695B-67BA-4CF6-A65B-44CEE0F5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451" y="3287088"/>
            <a:ext cx="801025" cy="801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F33DF3-F58C-41A6-B627-168C12BFCF25}"/>
              </a:ext>
            </a:extLst>
          </p:cNvPr>
          <p:cNvSpPr/>
          <p:nvPr/>
        </p:nvSpPr>
        <p:spPr>
          <a:xfrm>
            <a:off x="10011530" y="2831846"/>
            <a:ext cx="1144865"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output</a:t>
            </a:r>
            <a:r>
              <a:rPr lang="en-US" sz="1600" b="0" cap="none" spc="0" dirty="0">
                <a:ln w="0"/>
                <a:solidFill>
                  <a:schemeClr val="tx1"/>
                </a:solidFill>
                <a:effectLst>
                  <a:outerShdw blurRad="38100" dist="19050" dir="2700000" algn="tl" rotWithShape="0">
                    <a:schemeClr val="dk1">
                      <a:alpha val="40000"/>
                    </a:schemeClr>
                  </a:outerShdw>
                </a:effectLst>
              </a:rPr>
              <a:t>.txt</a:t>
            </a:r>
          </a:p>
        </p:txBody>
      </p:sp>
      <p:sp>
        <p:nvSpPr>
          <p:cNvPr id="16" name="Rectangle 15">
            <a:extLst>
              <a:ext uri="{FF2B5EF4-FFF2-40B4-BE49-F238E27FC236}">
                <a16:creationId xmlns:a16="http://schemas.microsoft.com/office/drawing/2014/main" id="{1B6FDE6B-66D1-4964-8FCF-6365C8307687}"/>
              </a:ext>
            </a:extLst>
          </p:cNvPr>
          <p:cNvSpPr/>
          <p:nvPr/>
        </p:nvSpPr>
        <p:spPr>
          <a:xfrm>
            <a:off x="1483683" y="1359078"/>
            <a:ext cx="8423798" cy="5121622"/>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123392C5-8C10-46D3-8400-EA8BF7734215}"/>
              </a:ext>
            </a:extLst>
          </p:cNvPr>
          <p:cNvSpPr/>
          <p:nvPr/>
        </p:nvSpPr>
        <p:spPr>
          <a:xfrm>
            <a:off x="211656" y="2837657"/>
            <a:ext cx="1346844"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input.txt</a:t>
            </a:r>
          </a:p>
        </p:txBody>
      </p:sp>
      <p:sp>
        <p:nvSpPr>
          <p:cNvPr id="6" name="Rectangle 5">
            <a:extLst>
              <a:ext uri="{FF2B5EF4-FFF2-40B4-BE49-F238E27FC236}">
                <a16:creationId xmlns:a16="http://schemas.microsoft.com/office/drawing/2014/main" id="{435AABCA-98C3-4512-B871-67DFA8515454}"/>
              </a:ext>
            </a:extLst>
          </p:cNvPr>
          <p:cNvSpPr/>
          <p:nvPr/>
        </p:nvSpPr>
        <p:spPr>
          <a:xfrm>
            <a:off x="211656" y="234892"/>
            <a:ext cx="417293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AWGN Channel </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13AD1E9-F32F-4976-8AFC-2EF26424C7DE}"/>
                  </a:ext>
                </a:extLst>
              </p:cNvPr>
              <p:cNvSpPr/>
              <p:nvPr/>
            </p:nvSpPr>
            <p:spPr>
              <a:xfrm>
                <a:off x="3831894" y="2054108"/>
                <a:ext cx="4042448" cy="269676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fr-FR" dirty="0">
                    <a:ln w="0"/>
                    <a:solidFill>
                      <a:schemeClr val="tx1"/>
                    </a:solidFill>
                    <a:effectLst>
                      <a:outerShdw blurRad="38100" dist="19050" dir="2700000" algn="tl" rotWithShape="0">
                        <a:schemeClr val="dk1">
                          <a:alpha val="40000"/>
                        </a:schemeClr>
                      </a:outerShdw>
                    </a:effectLst>
                  </a:rPr>
                  <a:t>Server</a:t>
                </a:r>
                <a:endParaRPr lang="fr-FR" sz="1600" dirty="0">
                  <a:ln w="0"/>
                  <a:solidFill>
                    <a:schemeClr val="tx1"/>
                  </a:solidFill>
                  <a:effectLst>
                    <a:outerShdw blurRad="38100" dist="19050" dir="2700000" algn="tl" rotWithShape="0">
                      <a:schemeClr val="dk1">
                        <a:alpha val="40000"/>
                      </a:schemeClr>
                    </a:outerShdw>
                  </a:effectLst>
                </a:endParaRPr>
              </a:p>
              <a:p>
                <a:pPr algn="ctr"/>
                <a:endParaRPr lang="fr-FR" sz="1600" b="0" cap="none" spc="0" dirty="0">
                  <a:ln w="0"/>
                  <a:solidFill>
                    <a:schemeClr val="tx1"/>
                  </a:solidFill>
                  <a:effectLst>
                    <a:outerShdw blurRad="38100" dist="19050" dir="2700000" algn="tl" rotWithShape="0">
                      <a:schemeClr val="dk1">
                        <a:alpha val="40000"/>
                      </a:schemeClr>
                    </a:outerShdw>
                  </a:effectLst>
                </a:endParaRPr>
              </a:p>
              <a:p>
                <a:r>
                  <a:rPr lang="en-US" sz="1400" dirty="0" err="1">
                    <a:ln w="0"/>
                    <a:effectLst>
                      <a:outerShdw blurRad="38100" dist="19050" dir="2700000" algn="tl" rotWithShape="0">
                        <a:schemeClr val="dk1">
                          <a:alpha val="40000"/>
                        </a:schemeClr>
                      </a:outerShdw>
                    </a:effectLst>
                  </a:rPr>
                  <a:t>Erease</a:t>
                </a:r>
                <a:r>
                  <a:rPr lang="en-US" sz="1400" dirty="0">
                    <a:ln w="0"/>
                    <a:effectLst>
                      <a:outerShdw blurRad="38100" dist="19050" dir="2700000" algn="tl" rotWithShape="0">
                        <a:schemeClr val="dk1">
                          <a:alpha val="40000"/>
                        </a:schemeClr>
                      </a:outerShdw>
                    </a:effectLst>
                  </a:rPr>
                  <a:t> (periodically) one third of input, by mapping bit to 0. Then apply </a:t>
                </a:r>
                <a:r>
                  <a:rPr lang="en-US" sz="1400" dirty="0" err="1">
                    <a:ln w="0"/>
                    <a:effectLst>
                      <a:outerShdw blurRad="38100" dist="19050" dir="2700000" algn="tl" rotWithShape="0">
                        <a:schemeClr val="dk1">
                          <a:alpha val="40000"/>
                        </a:schemeClr>
                      </a:outerShdw>
                    </a:effectLst>
                  </a:rPr>
                  <a:t>i.i.d</a:t>
                </a:r>
                <a:r>
                  <a:rPr lang="en-US" sz="1400" dirty="0">
                    <a:ln w="0"/>
                    <a:effectLst>
                      <a:outerShdw blurRad="38100" dist="19050" dir="2700000" algn="tl" rotWithShape="0">
                        <a:schemeClr val="dk1">
                          <a:alpha val="40000"/>
                        </a:schemeClr>
                      </a:outerShdw>
                    </a:effectLst>
                  </a:rPr>
                  <a:t> Gaussian noise.</a:t>
                </a:r>
              </a:p>
              <a:p>
                <a:endParaRPr lang="en-US" sz="1400" dirty="0">
                  <a:ln w="0"/>
                  <a:effectLst>
                    <a:outerShdw blurRad="38100" dist="19050" dir="2700000" algn="tl" rotWithShape="0">
                      <a:schemeClr val="dk1">
                        <a:alpha val="40000"/>
                      </a:schemeClr>
                    </a:outerShdw>
                  </a:effectLst>
                </a:endParaRPr>
              </a:p>
              <a:p>
                <a:r>
                  <a:rPr lang="fr-FR" sz="14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0, </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fr-FR" sz="1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r>
                  <a:rPr lang="fr-FR" sz="14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400" b="0" cap="none" spc="0" dirty="0">
                  <a:ln w="0"/>
                  <a:solidFill>
                    <a:schemeClr val="tx1"/>
                  </a:solidFill>
                  <a:effectLst>
                    <a:outerShdw blurRad="38100" dist="19050" dir="2700000" algn="tl" rotWithShape="0">
                      <a:schemeClr val="dk1">
                        <a:alpha val="40000"/>
                      </a:schemeClr>
                    </a:outerShdw>
                  </a:effectLst>
                </a:endParaRPr>
              </a:p>
              <a:p>
                <a:endParaRPr lang="fr-FR" sz="1400" dirty="0"/>
              </a:p>
              <a:p>
                <a:endParaRPr lang="fr-FR" sz="16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3" name="Rectangle 42">
                <a:extLst>
                  <a:ext uri="{FF2B5EF4-FFF2-40B4-BE49-F238E27FC236}">
                    <a16:creationId xmlns:a16="http://schemas.microsoft.com/office/drawing/2014/main" id="{713AD1E9-F32F-4976-8AFC-2EF26424C7DE}"/>
                  </a:ext>
                </a:extLst>
              </p:cNvPr>
              <p:cNvSpPr>
                <a:spLocks noRot="1" noChangeAspect="1" noMove="1" noResize="1" noEditPoints="1" noAdjustHandles="1" noChangeArrowheads="1" noChangeShapeType="1" noTextEdit="1"/>
              </p:cNvSpPr>
              <p:nvPr/>
            </p:nvSpPr>
            <p:spPr>
              <a:xfrm>
                <a:off x="3831894" y="2054108"/>
                <a:ext cx="4042448" cy="2696764"/>
              </a:xfrm>
              <a:prstGeom prst="rect">
                <a:avLst/>
              </a:prstGeom>
              <a:blipFill>
                <a:blip r:embed="rId3"/>
                <a:stretch>
                  <a:fillRect l="-602" t="-1351"/>
                </a:stretch>
              </a:blipFill>
            </p:spPr>
            <p:txBody>
              <a:bodyPr/>
              <a:lstStyle/>
              <a:p>
                <a:r>
                  <a:rPr lang="fr-FR">
                    <a:noFill/>
                  </a:rPr>
                  <a:t> </a:t>
                </a:r>
              </a:p>
            </p:txBody>
          </p:sp>
        </mc:Fallback>
      </mc:AlternateContent>
      <p:cxnSp>
        <p:nvCxnSpPr>
          <p:cNvPr id="64" name="Connector: Elbow 63">
            <a:extLst>
              <a:ext uri="{FF2B5EF4-FFF2-40B4-BE49-F238E27FC236}">
                <a16:creationId xmlns:a16="http://schemas.microsoft.com/office/drawing/2014/main" id="{2328C88D-69D9-46C4-88E2-AF1560E2C389}"/>
              </a:ext>
            </a:extLst>
          </p:cNvPr>
          <p:cNvCxnSpPr>
            <a:cxnSpLocks/>
            <a:stCxn id="43" idx="2"/>
            <a:endCxn id="7" idx="1"/>
          </p:cNvCxnSpPr>
          <p:nvPr/>
        </p:nvCxnSpPr>
        <p:spPr>
          <a:xfrm rot="5400000" flipH="1" flipV="1">
            <a:off x="7486648" y="2054070"/>
            <a:ext cx="1063271" cy="4330333"/>
          </a:xfrm>
          <a:prstGeom prst="bentConnector4">
            <a:avLst>
              <a:gd name="adj1" fmla="val -21500"/>
              <a:gd name="adj2" fmla="val 66299"/>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466ECFB-36A0-48E2-99E3-5E0ED92A8896}"/>
                  </a:ext>
                </a:extLst>
              </p:cNvPr>
              <p:cNvSpPr txBox="1"/>
              <p:nvPr/>
            </p:nvSpPr>
            <p:spPr>
              <a:xfrm>
                <a:off x="1068115" y="3753219"/>
                <a:ext cx="2383012" cy="34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600" b="0" i="1" dirty="0" smtClean="0">
                          <a:latin typeface="Cambria Math" panose="02040503050406030204" pitchFamily="18" charset="0"/>
                        </a:rPr>
                        <m:t>𝑋</m:t>
                      </m:r>
                      <m:r>
                        <a:rPr lang="fr-FR" sz="1600" b="0" i="1" dirty="0" smtClean="0">
                          <a:latin typeface="Cambria Math" panose="02040503050406030204" pitchFamily="18" charset="0"/>
                        </a:rPr>
                        <m:t>=</m:t>
                      </m:r>
                      <m:sSup>
                        <m:sSupPr>
                          <m:ctrlPr>
                            <a:rPr lang="fr-FR" sz="1600" b="0" i="1" dirty="0" smtClean="0">
                              <a:latin typeface="Cambria Math" panose="02040503050406030204" pitchFamily="18" charset="0"/>
                            </a:rPr>
                          </m:ctrlPr>
                        </m:sSupPr>
                        <m:e>
                          <m:d>
                            <m:dPr>
                              <m:begChr m:val="{"/>
                              <m:endChr m:val="}"/>
                              <m:ctrlPr>
                                <a:rPr lang="fr-FR" sz="1600" b="0" i="1" dirty="0" smtClean="0">
                                  <a:latin typeface="Cambria Math" panose="02040503050406030204" pitchFamily="18" charset="0"/>
                                </a:rPr>
                              </m:ctrlPr>
                            </m:dPr>
                            <m:e>
                              <m:r>
                                <a:rPr lang="fr-FR" sz="1600" b="0" i="1" dirty="0" smtClean="0">
                                  <a:latin typeface="Cambria Math" panose="02040503050406030204" pitchFamily="18" charset="0"/>
                                </a:rPr>
                                <m:t>−1,1</m:t>
                              </m:r>
                            </m:e>
                          </m:d>
                        </m:e>
                        <m:sup>
                          <m:r>
                            <a:rPr lang="fr-FR" sz="1600" i="1" dirty="0">
                              <a:latin typeface="Cambria Math" panose="02040503050406030204" pitchFamily="18" charset="0"/>
                            </a:rPr>
                            <m:t>55188</m:t>
                          </m:r>
                        </m:sup>
                      </m:sSup>
                    </m:oMath>
                  </m:oMathPara>
                </a14:m>
                <a:endParaRPr lang="fr-FR" dirty="0"/>
              </a:p>
            </p:txBody>
          </p:sp>
        </mc:Choice>
        <mc:Fallback xmlns="">
          <p:sp>
            <p:nvSpPr>
              <p:cNvPr id="76" name="TextBox 75">
                <a:extLst>
                  <a:ext uri="{FF2B5EF4-FFF2-40B4-BE49-F238E27FC236}">
                    <a16:creationId xmlns:a16="http://schemas.microsoft.com/office/drawing/2014/main" id="{2466ECFB-36A0-48E2-99E3-5E0ED92A8896}"/>
                  </a:ext>
                </a:extLst>
              </p:cNvPr>
              <p:cNvSpPr txBox="1">
                <a:spLocks noRot="1" noChangeAspect="1" noMove="1" noResize="1" noEditPoints="1" noAdjustHandles="1" noChangeArrowheads="1" noChangeShapeType="1" noTextEdit="1"/>
              </p:cNvSpPr>
              <p:nvPr/>
            </p:nvSpPr>
            <p:spPr>
              <a:xfrm>
                <a:off x="1068115" y="3753219"/>
                <a:ext cx="2383012" cy="34137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3A6AABF-793D-48A0-A095-219989BB180C}"/>
                  </a:ext>
                </a:extLst>
              </p:cNvPr>
              <p:cNvSpPr txBox="1"/>
              <p:nvPr/>
            </p:nvSpPr>
            <p:spPr>
              <a:xfrm>
                <a:off x="8172132" y="3360664"/>
                <a:ext cx="2383012" cy="34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600" b="0" i="1" dirty="0" smtClean="0">
                          <a:latin typeface="Cambria Math" panose="02040503050406030204" pitchFamily="18" charset="0"/>
                        </a:rPr>
                        <m:t>𝑌</m:t>
                      </m:r>
                      <m:r>
                        <a:rPr lang="fr-FR" sz="1600" b="0" i="1" dirty="0" smtClean="0">
                          <a:latin typeface="Cambria Math" panose="02040503050406030204" pitchFamily="18" charset="0"/>
                        </a:rPr>
                        <m:t>=</m:t>
                      </m:r>
                      <m:sSup>
                        <m:sSupPr>
                          <m:ctrlPr>
                            <a:rPr lang="fr-FR" sz="1600" b="0" i="1" dirty="0" smtClean="0">
                              <a:latin typeface="Cambria Math" panose="02040503050406030204" pitchFamily="18" charset="0"/>
                            </a:rPr>
                          </m:ctrlPr>
                        </m:sSupPr>
                        <m:e>
                          <m:r>
                            <a:rPr lang="fr-FR" sz="1600" b="0" i="1" dirty="0" smtClean="0">
                              <a:latin typeface="Cambria Math" panose="02040503050406030204" pitchFamily="18" charset="0"/>
                              <a:ea typeface="Cambria Math" panose="02040503050406030204" pitchFamily="18" charset="0"/>
                            </a:rPr>
                            <m:t>ℝ</m:t>
                          </m:r>
                        </m:e>
                        <m:sup>
                          <m:r>
                            <a:rPr lang="fr-FR" sz="1600" i="1" dirty="0">
                              <a:latin typeface="Cambria Math" panose="02040503050406030204" pitchFamily="18" charset="0"/>
                            </a:rPr>
                            <m:t>55188</m:t>
                          </m:r>
                        </m:sup>
                      </m:sSup>
                    </m:oMath>
                  </m:oMathPara>
                </a14:m>
                <a:endParaRPr lang="fr-FR" dirty="0"/>
              </a:p>
            </p:txBody>
          </p:sp>
        </mc:Choice>
        <mc:Fallback xmlns="">
          <p:sp>
            <p:nvSpPr>
              <p:cNvPr id="22" name="TextBox 21">
                <a:extLst>
                  <a:ext uri="{FF2B5EF4-FFF2-40B4-BE49-F238E27FC236}">
                    <a16:creationId xmlns:a16="http://schemas.microsoft.com/office/drawing/2014/main" id="{A3A6AABF-793D-48A0-A095-219989BB180C}"/>
                  </a:ext>
                </a:extLst>
              </p:cNvPr>
              <p:cNvSpPr txBox="1">
                <a:spLocks noRot="1" noChangeAspect="1" noMove="1" noResize="1" noEditPoints="1" noAdjustHandles="1" noChangeArrowheads="1" noChangeShapeType="1" noTextEdit="1"/>
              </p:cNvSpPr>
              <p:nvPr/>
            </p:nvSpPr>
            <p:spPr>
              <a:xfrm>
                <a:off x="8172132" y="3360664"/>
                <a:ext cx="2383012" cy="341376"/>
              </a:xfrm>
              <a:prstGeom prst="rect">
                <a:avLst/>
              </a:prstGeom>
              <a:blipFill>
                <a:blip r:embed="rId5"/>
                <a:stretch>
                  <a:fillRect/>
                </a:stretch>
              </a:blipFill>
            </p:spPr>
            <p:txBody>
              <a:bodyPr/>
              <a:lstStyle/>
              <a:p>
                <a:r>
                  <a:rPr lang="fr-FR">
                    <a:noFill/>
                  </a:rPr>
                  <a:t> </a:t>
                </a:r>
              </a:p>
            </p:txBody>
          </p:sp>
        </mc:Fallback>
      </mc:AlternateContent>
      <p:cxnSp>
        <p:nvCxnSpPr>
          <p:cNvPr id="26" name="Connector: Elbow 25">
            <a:extLst>
              <a:ext uri="{FF2B5EF4-FFF2-40B4-BE49-F238E27FC236}">
                <a16:creationId xmlns:a16="http://schemas.microsoft.com/office/drawing/2014/main" id="{0B1C2A14-15C7-4E0E-B991-1EDCC290E2C4}"/>
              </a:ext>
            </a:extLst>
          </p:cNvPr>
          <p:cNvCxnSpPr>
            <a:cxnSpLocks/>
            <a:stCxn id="1026" idx="3"/>
            <a:endCxn id="43" idx="0"/>
          </p:cNvCxnSpPr>
          <p:nvPr/>
        </p:nvCxnSpPr>
        <p:spPr>
          <a:xfrm flipV="1">
            <a:off x="1285591" y="2054108"/>
            <a:ext cx="4567527" cy="1633493"/>
          </a:xfrm>
          <a:prstGeom prst="bentConnector4">
            <a:avLst>
              <a:gd name="adj1" fmla="val 37258"/>
              <a:gd name="adj2" fmla="val 113995"/>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E53A37A-99F5-4E8E-A249-F12A555859B9}"/>
              </a:ext>
            </a:extLst>
          </p:cNvPr>
          <p:cNvSpPr/>
          <p:nvPr/>
        </p:nvSpPr>
        <p:spPr>
          <a:xfrm>
            <a:off x="4384593" y="3287088"/>
            <a:ext cx="625571" cy="106327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4F25AA7-DBDE-4224-BC0E-080678142C83}"/>
                  </a:ext>
                </a:extLst>
              </p:cNvPr>
              <p:cNvSpPr txBox="1"/>
              <p:nvPr/>
            </p:nvSpPr>
            <p:spPr>
              <a:xfrm>
                <a:off x="4360336" y="3818790"/>
                <a:ext cx="7312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2400" b="1"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fr-FR" sz="2400" b="1" dirty="0">
                  <a:solidFill>
                    <a:srgbClr val="FF0000"/>
                  </a:solidFill>
                </a:endParaRPr>
              </a:p>
            </p:txBody>
          </p:sp>
        </mc:Choice>
        <mc:Fallback xmlns="">
          <p:sp>
            <p:nvSpPr>
              <p:cNvPr id="41" name="TextBox 40">
                <a:extLst>
                  <a:ext uri="{FF2B5EF4-FFF2-40B4-BE49-F238E27FC236}">
                    <a16:creationId xmlns:a16="http://schemas.microsoft.com/office/drawing/2014/main" id="{E4F25AA7-DBDE-4224-BC0E-080678142C83}"/>
                  </a:ext>
                </a:extLst>
              </p:cNvPr>
              <p:cNvSpPr txBox="1">
                <a:spLocks noRot="1" noChangeAspect="1" noMove="1" noResize="1" noEditPoints="1" noAdjustHandles="1" noChangeArrowheads="1" noChangeShapeType="1" noTextEdit="1"/>
              </p:cNvSpPr>
              <p:nvPr/>
            </p:nvSpPr>
            <p:spPr>
              <a:xfrm>
                <a:off x="4360336" y="3818790"/>
                <a:ext cx="731246" cy="461665"/>
              </a:xfrm>
              <a:prstGeom prst="rect">
                <a:avLst/>
              </a:prstGeom>
              <a:blipFill>
                <a:blip r:embed="rId6"/>
                <a:stretch>
                  <a:fillRect b="-3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87C622E-C939-46AC-B583-9158F9CDD6C3}"/>
                  </a:ext>
                </a:extLst>
              </p:cNvPr>
              <p:cNvSpPr txBox="1"/>
              <p:nvPr/>
            </p:nvSpPr>
            <p:spPr>
              <a:xfrm>
                <a:off x="1652104" y="3309068"/>
                <a:ext cx="61055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2400" b="1"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fr-FR" sz="2400" b="1" dirty="0">
                  <a:solidFill>
                    <a:srgbClr val="FF0000"/>
                  </a:solidFill>
                </a:endParaRPr>
              </a:p>
            </p:txBody>
          </p:sp>
        </mc:Choice>
        <mc:Fallback xmlns="">
          <p:sp>
            <p:nvSpPr>
              <p:cNvPr id="42" name="TextBox 41">
                <a:extLst>
                  <a:ext uri="{FF2B5EF4-FFF2-40B4-BE49-F238E27FC236}">
                    <a16:creationId xmlns:a16="http://schemas.microsoft.com/office/drawing/2014/main" id="{E87C622E-C939-46AC-B583-9158F9CDD6C3}"/>
                  </a:ext>
                </a:extLst>
              </p:cNvPr>
              <p:cNvSpPr txBox="1">
                <a:spLocks noRot="1" noChangeAspect="1" noMove="1" noResize="1" noEditPoints="1" noAdjustHandles="1" noChangeArrowheads="1" noChangeShapeType="1" noTextEdit="1"/>
              </p:cNvSpPr>
              <p:nvPr/>
            </p:nvSpPr>
            <p:spPr>
              <a:xfrm>
                <a:off x="1652104" y="3309068"/>
                <a:ext cx="6105524" cy="461665"/>
              </a:xfrm>
              <a:prstGeom prst="rect">
                <a:avLst/>
              </a:prstGeom>
              <a:blipFill>
                <a:blip r:embed="rId7"/>
                <a:stretch>
                  <a:fillRect b="-2632"/>
                </a:stretch>
              </a:blipFill>
            </p:spPr>
            <p:txBody>
              <a:bodyPr/>
              <a:lstStyle/>
              <a:p>
                <a:r>
                  <a:rPr lang="fr-FR">
                    <a:noFill/>
                  </a:rPr>
                  <a:t> </a:t>
                </a:r>
              </a:p>
            </p:txBody>
          </p:sp>
        </mc:Fallback>
      </mc:AlternateContent>
    </p:spTree>
    <p:extLst>
      <p:ext uri="{BB962C8B-B14F-4D97-AF65-F5344CB8AC3E}">
        <p14:creationId xmlns:p14="http://schemas.microsoft.com/office/powerpoint/2010/main" val="335421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5</a:t>
            </a:fld>
            <a:endParaRPr lang="fr-FR"/>
          </a:p>
        </p:txBody>
      </p:sp>
      <p:pic>
        <p:nvPicPr>
          <p:cNvPr id="1026" name="Picture 2" descr="Free Icon | Txt file">
            <a:extLst>
              <a:ext uri="{FF2B5EF4-FFF2-40B4-BE49-F238E27FC236}">
                <a16:creationId xmlns:a16="http://schemas.microsoft.com/office/drawing/2014/main" id="{3A67D5C8-7F99-4D61-832E-95EBE545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6" y="3287088"/>
            <a:ext cx="801025" cy="80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ree Icon | Txt file">
            <a:extLst>
              <a:ext uri="{FF2B5EF4-FFF2-40B4-BE49-F238E27FC236}">
                <a16:creationId xmlns:a16="http://schemas.microsoft.com/office/drawing/2014/main" id="{F6EF695B-67BA-4CF6-A65B-44CEE0F54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451" y="3287088"/>
            <a:ext cx="801025" cy="801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F33DF3-F58C-41A6-B627-168C12BFCF25}"/>
              </a:ext>
            </a:extLst>
          </p:cNvPr>
          <p:cNvSpPr/>
          <p:nvPr/>
        </p:nvSpPr>
        <p:spPr>
          <a:xfrm>
            <a:off x="9950970" y="2682901"/>
            <a:ext cx="1298381" cy="584775"/>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msg-received</a:t>
            </a:r>
            <a:r>
              <a:rPr lang="en-US" sz="1600" b="0" cap="none" spc="0" dirty="0">
                <a:ln w="0"/>
                <a:solidFill>
                  <a:schemeClr val="tx1"/>
                </a:solidFill>
                <a:effectLst>
                  <a:outerShdw blurRad="38100" dist="19050" dir="2700000" algn="tl" rotWithShape="0">
                    <a:schemeClr val="dk1">
                      <a:alpha val="40000"/>
                    </a:schemeClr>
                  </a:outerShdw>
                </a:effectLst>
              </a:rPr>
              <a:t>.txt</a:t>
            </a:r>
          </a:p>
        </p:txBody>
      </p:sp>
      <p:sp>
        <p:nvSpPr>
          <p:cNvPr id="16" name="Rectangle 15">
            <a:extLst>
              <a:ext uri="{FF2B5EF4-FFF2-40B4-BE49-F238E27FC236}">
                <a16:creationId xmlns:a16="http://schemas.microsoft.com/office/drawing/2014/main" id="{1B6FDE6B-66D1-4964-8FCF-6365C8307687}"/>
              </a:ext>
            </a:extLst>
          </p:cNvPr>
          <p:cNvSpPr/>
          <p:nvPr/>
        </p:nvSpPr>
        <p:spPr>
          <a:xfrm>
            <a:off x="1483683" y="1359078"/>
            <a:ext cx="8423798" cy="5121622"/>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123392C5-8C10-46D3-8400-EA8BF7734215}"/>
              </a:ext>
            </a:extLst>
          </p:cNvPr>
          <p:cNvSpPr/>
          <p:nvPr/>
        </p:nvSpPr>
        <p:spPr>
          <a:xfrm>
            <a:off x="211656" y="2906515"/>
            <a:ext cx="1346844"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output.txt</a:t>
            </a:r>
          </a:p>
        </p:txBody>
      </p:sp>
      <p:sp>
        <p:nvSpPr>
          <p:cNvPr id="6" name="Rectangle 5">
            <a:extLst>
              <a:ext uri="{FF2B5EF4-FFF2-40B4-BE49-F238E27FC236}">
                <a16:creationId xmlns:a16="http://schemas.microsoft.com/office/drawing/2014/main" id="{435AABCA-98C3-4512-B871-67DFA8515454}"/>
              </a:ext>
            </a:extLst>
          </p:cNvPr>
          <p:cNvSpPr/>
          <p:nvPr/>
        </p:nvSpPr>
        <p:spPr>
          <a:xfrm>
            <a:off x="649276" y="228600"/>
            <a:ext cx="221727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Receiver</a:t>
            </a:r>
          </a:p>
        </p:txBody>
      </p:sp>
      <p:sp>
        <p:nvSpPr>
          <p:cNvPr id="34" name="Rectangle 33">
            <a:extLst>
              <a:ext uri="{FF2B5EF4-FFF2-40B4-BE49-F238E27FC236}">
                <a16:creationId xmlns:a16="http://schemas.microsoft.com/office/drawing/2014/main" id="{0FC646EE-1226-47CE-9622-9F751B2A110D}"/>
              </a:ext>
            </a:extLst>
          </p:cNvPr>
          <p:cNvSpPr/>
          <p:nvPr/>
        </p:nvSpPr>
        <p:spPr>
          <a:xfrm>
            <a:off x="6147988" y="5156538"/>
            <a:ext cx="2195726"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Bytes to chars</a:t>
            </a:r>
          </a:p>
          <a:p>
            <a:pPr algn="ctr"/>
            <a:r>
              <a:rPr lang="en-US" sz="1600" dirty="0">
                <a:ln w="0"/>
                <a:effectLst>
                  <a:outerShdw blurRad="38100" dist="19050" dir="2700000" algn="tl" rotWithShape="0">
                    <a:schemeClr val="dk1">
                      <a:alpha val="40000"/>
                    </a:schemeClr>
                  </a:outerShdw>
                </a:effectLst>
              </a:rPr>
              <a:t>(UTF8)</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A8602A50-4195-40B1-8CC8-04362B641206}"/>
                  </a:ext>
                </a:extLst>
              </p:cNvPr>
              <p:cNvSpPr/>
              <p:nvPr/>
            </p:nvSpPr>
            <p:spPr>
              <a:xfrm>
                <a:off x="6469508" y="1492469"/>
                <a:ext cx="3251523" cy="253332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Control bit decoding</a:t>
                </a: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r>
                  <a:rPr lang="en-US" sz="1400" b="0" cap="none" spc="0" dirty="0">
                    <a:ln w="0"/>
                    <a:solidFill>
                      <a:schemeClr val="tx1"/>
                    </a:solidFill>
                    <a:effectLst>
                      <a:outerShdw blurRad="38100" dist="19050" dir="2700000" algn="tl" rotWithShape="0">
                        <a:schemeClr val="dk1">
                          <a:alpha val="40000"/>
                        </a:schemeClr>
                      </a:outerShdw>
                    </a:effectLst>
                  </a:rPr>
                  <a:t>If necessary (J is 0 or 1) recover </a:t>
                </a:r>
                <a:r>
                  <a:rPr lang="en-US" sz="1400" b="0" cap="none" spc="0" dirty="0" err="1">
                    <a:ln w="0"/>
                    <a:solidFill>
                      <a:schemeClr val="tx1"/>
                    </a:solidFill>
                    <a:effectLst>
                      <a:outerShdw blurRad="38100" dist="19050" dir="2700000" algn="tl" rotWithShape="0">
                        <a:schemeClr val="dk1">
                          <a:alpha val="40000"/>
                        </a:schemeClr>
                      </a:outerShdw>
                    </a:effectLst>
                  </a:rPr>
                  <a:t>ereased</a:t>
                </a:r>
                <a:r>
                  <a:rPr lang="en-US" sz="1400" b="0" cap="none" spc="0" dirty="0">
                    <a:ln w="0"/>
                    <a:solidFill>
                      <a:schemeClr val="tx1"/>
                    </a:solidFill>
                    <a:effectLst>
                      <a:outerShdw blurRad="38100" dist="19050" dir="2700000" algn="tl" rotWithShape="0">
                        <a:schemeClr val="dk1">
                          <a:alpha val="40000"/>
                        </a:schemeClr>
                      </a:outerShdw>
                    </a:effectLst>
                  </a:rPr>
                  <a:t> 3-period values.</a:t>
                </a: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fr-FR" sz="1600" dirty="0">
                  <a:ln w="0"/>
                  <a:solidFill>
                    <a:schemeClr val="tx1"/>
                  </a:solidFill>
                  <a:effectLst>
                    <a:outerShdw blurRad="38100" dist="19050" dir="2700000" algn="tl" rotWithShape="0">
                      <a:schemeClr val="dk1">
                        <a:alpha val="40000"/>
                      </a:schemeClr>
                    </a:outerShdw>
                  </a:effectLst>
                </a:endParaRPr>
              </a:p>
              <a:p>
                <a:pPr/>
                <a14:m>
                  <m:oMathPara xmlns:m="http://schemas.openxmlformats.org/officeDocument/2006/math">
                    <m:oMathParaPr>
                      <m:jc m:val="centerGroup"/>
                    </m:oMathParaPr>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fr-FR" sz="1600" dirty="0">
                  <a:ln w="0"/>
                  <a:solidFill>
                    <a:schemeClr val="tx1"/>
                  </a:solidFill>
                  <a:effectLst>
                    <a:outerShdw blurRad="38100" dist="19050" dir="2700000" algn="tl" rotWithShape="0">
                      <a:schemeClr val="dk1">
                        <a:alpha val="40000"/>
                      </a:schemeClr>
                    </a:outerShdw>
                  </a:effectLst>
                </a:endParaRPr>
              </a:p>
              <a:p>
                <a:r>
                  <a:rPr lang="en-US" sz="1600" b="0" cap="none" spc="0" dirty="0">
                    <a:ln w="0"/>
                    <a:solidFill>
                      <a:schemeClr val="tx1"/>
                    </a:solidFill>
                    <a:effectLst>
                      <a:outerShdw blurRad="38100" dist="19050" dir="2700000" algn="tl" rotWithShape="0">
                        <a:schemeClr val="dk1">
                          <a:alpha val="40000"/>
                        </a:schemeClr>
                      </a:outerShdw>
                    </a:effectLst>
                  </a:rPr>
                  <a:t>---------------------------------------</a:t>
                </a: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6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0" name="Rectangle 39">
                <a:extLst>
                  <a:ext uri="{FF2B5EF4-FFF2-40B4-BE49-F238E27FC236}">
                    <a16:creationId xmlns:a16="http://schemas.microsoft.com/office/drawing/2014/main" id="{A8602A50-4195-40B1-8CC8-04362B641206}"/>
                  </a:ext>
                </a:extLst>
              </p:cNvPr>
              <p:cNvSpPr>
                <a:spLocks noRot="1" noChangeAspect="1" noMove="1" noResize="1" noEditPoints="1" noAdjustHandles="1" noChangeArrowheads="1" noChangeShapeType="1" noTextEdit="1"/>
              </p:cNvSpPr>
              <p:nvPr/>
            </p:nvSpPr>
            <p:spPr>
              <a:xfrm>
                <a:off x="6469508" y="1492469"/>
                <a:ext cx="3251523" cy="2533322"/>
              </a:xfrm>
              <a:prstGeom prst="rect">
                <a:avLst/>
              </a:prstGeom>
              <a:blipFill>
                <a:blip r:embed="rId3"/>
                <a:stretch>
                  <a:fillRect l="-1119" t="-143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13AD1E9-F32F-4976-8AFC-2EF26424C7DE}"/>
                  </a:ext>
                </a:extLst>
              </p:cNvPr>
              <p:cNvSpPr/>
              <p:nvPr/>
            </p:nvSpPr>
            <p:spPr>
              <a:xfrm>
                <a:off x="1608850" y="1505452"/>
                <a:ext cx="4092413" cy="427206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fr-FR" sz="1800" dirty="0">
                    <a:ln w="0"/>
                    <a:solidFill>
                      <a:schemeClr val="tx1"/>
                    </a:solidFill>
                    <a:effectLst>
                      <a:outerShdw blurRad="38100" dist="19050" dir="2700000" algn="tl" rotWithShape="0">
                        <a:schemeClr val="dk1">
                          <a:alpha val="40000"/>
                        </a:schemeClr>
                      </a:outerShdw>
                    </a:effectLst>
                  </a:rPr>
                  <a:t>MAP estimation of J</a:t>
                </a:r>
              </a:p>
              <a:p>
                <a:pPr algn="ctr"/>
                <a:endParaRPr lang="fr-FR" sz="1400" dirty="0">
                  <a:ln w="0"/>
                  <a:solidFill>
                    <a:schemeClr val="tx1"/>
                  </a:solidFill>
                  <a:effectLst>
                    <a:outerShdw blurRad="38100" dist="19050" dir="2700000" algn="tl" rotWithShape="0">
                      <a:schemeClr val="dk1">
                        <a:alpha val="40000"/>
                      </a:schemeClr>
                    </a:outerShdw>
                  </a:effectLst>
                </a:endParaRPr>
              </a:p>
              <a:p>
                <a:r>
                  <a:rPr lang="fr-FR" sz="1400" dirty="0" err="1">
                    <a:ln w="0"/>
                    <a:solidFill>
                      <a:schemeClr val="tx1"/>
                    </a:solidFill>
                    <a:effectLst>
                      <a:outerShdw blurRad="38100" dist="19050" dir="2700000" algn="tl" rotWithShape="0">
                        <a:schemeClr val="dk1">
                          <a:alpha val="40000"/>
                        </a:schemeClr>
                      </a:outerShdw>
                    </a:effectLst>
                  </a:rPr>
                  <a:t>Computing</a:t>
                </a:r>
                <a:r>
                  <a:rPr lang="fr-FR" sz="1400" dirty="0">
                    <a:ln w="0"/>
                    <a:solidFill>
                      <a:schemeClr val="tx1"/>
                    </a:solidFill>
                    <a:effectLst>
                      <a:outerShdw blurRad="38100" dist="19050" dir="2700000" algn="tl" rotWithShape="0">
                        <a:schemeClr val="dk1">
                          <a:alpha val="40000"/>
                        </a:schemeClr>
                      </a:outerShdw>
                    </a:effectLst>
                  </a:rPr>
                  <a:t> minimum argument </a:t>
                </a:r>
                <a:r>
                  <a:rPr lang="fr-FR" sz="1400" dirty="0" err="1">
                    <a:ln w="0"/>
                    <a:solidFill>
                      <a:schemeClr val="tx1"/>
                    </a:solidFill>
                    <a:effectLst>
                      <a:outerShdw blurRad="38100" dist="19050" dir="2700000" algn="tl" rotWithShape="0">
                        <a:schemeClr val="dk1">
                          <a:alpha val="40000"/>
                        </a:schemeClr>
                      </a:outerShdw>
                    </a:effectLst>
                  </a:rPr>
                  <a:t>above</a:t>
                </a:r>
                <a:r>
                  <a:rPr lang="fr-FR" sz="1400" dirty="0">
                    <a:ln w="0"/>
                    <a:solidFill>
                      <a:schemeClr val="tx1"/>
                    </a:solidFill>
                    <a:effectLst>
                      <a:outerShdw blurRad="38100" dist="19050" dir="2700000" algn="tl" rotWithShape="0">
                        <a:schemeClr val="dk1">
                          <a:alpha val="40000"/>
                        </a:schemeClr>
                      </a:outerShdw>
                    </a:effectLst>
                  </a:rPr>
                  <a:t> </a:t>
                </a:r>
                <a:r>
                  <a:rPr lang="fr-FR" sz="1400" dirty="0" err="1">
                    <a:ln w="0"/>
                    <a:solidFill>
                      <a:schemeClr val="tx1"/>
                    </a:solidFill>
                    <a:effectLst>
                      <a:outerShdw blurRad="38100" dist="19050" dir="2700000" algn="tl" rotWithShape="0">
                        <a:schemeClr val="dk1">
                          <a:alpha val="40000"/>
                        </a:schemeClr>
                      </a:outerShdw>
                    </a:effectLst>
                  </a:rPr>
                  <a:t>sum</a:t>
                </a:r>
                <a:r>
                  <a:rPr lang="fr-FR" sz="1400" dirty="0">
                    <a:ln w="0"/>
                    <a:solidFill>
                      <a:schemeClr val="tx1"/>
                    </a:solidFill>
                    <a:effectLst>
                      <a:outerShdw blurRad="38100" dist="19050" dir="2700000" algn="tl" rotWithShape="0">
                        <a:schemeClr val="dk1">
                          <a:alpha val="40000"/>
                        </a:schemeClr>
                      </a:outerShdw>
                    </a:effectLst>
                  </a:rPr>
                  <a:t> of </a:t>
                </a:r>
                <a:r>
                  <a:rPr lang="fr-FR" sz="1400" dirty="0" err="1">
                    <a:ln w="0"/>
                    <a:solidFill>
                      <a:schemeClr val="tx1"/>
                    </a:solidFill>
                    <a:effectLst>
                      <a:outerShdw blurRad="38100" dist="19050" dir="2700000" algn="tl" rotWithShape="0">
                        <a:schemeClr val="dk1">
                          <a:alpha val="40000"/>
                        </a:schemeClr>
                      </a:outerShdw>
                    </a:effectLst>
                  </a:rPr>
                  <a:t>absolute</a:t>
                </a:r>
                <a:r>
                  <a:rPr lang="fr-FR" sz="1400" dirty="0">
                    <a:ln w="0"/>
                    <a:solidFill>
                      <a:schemeClr val="tx1"/>
                    </a:solidFill>
                    <a:effectLst>
                      <a:outerShdw blurRad="38100" dist="19050" dir="2700000" algn="tl" rotWithShape="0">
                        <a:schemeClr val="dk1">
                          <a:alpha val="40000"/>
                        </a:schemeClr>
                      </a:outerShdw>
                    </a:effectLst>
                  </a:rPr>
                  <a:t> 3-period values. </a:t>
                </a:r>
                <a:r>
                  <a:rPr lang="fr-FR" sz="1400" dirty="0" err="1">
                    <a:ln w="0"/>
                    <a:solidFill>
                      <a:schemeClr val="tx1"/>
                    </a:solidFill>
                    <a:effectLst>
                      <a:outerShdw blurRad="38100" dist="19050" dir="2700000" algn="tl" rotWithShape="0">
                        <a:schemeClr val="dk1">
                          <a:alpha val="40000"/>
                        </a:schemeClr>
                      </a:outerShdw>
                    </a:effectLst>
                  </a:rPr>
                  <a:t>Then</a:t>
                </a:r>
                <a:r>
                  <a:rPr lang="fr-FR" sz="1400" dirty="0">
                    <a:ln w="0"/>
                    <a:solidFill>
                      <a:schemeClr val="tx1"/>
                    </a:solidFill>
                    <a:effectLst>
                      <a:outerShdw blurRad="38100" dist="19050" dir="2700000" algn="tl" rotWithShape="0">
                        <a:schemeClr val="dk1">
                          <a:alpha val="40000"/>
                        </a:schemeClr>
                      </a:outerShdw>
                    </a:effectLst>
                  </a:rPr>
                  <a:t> </a:t>
                </a:r>
                <a:r>
                  <a:rPr lang="fr-FR" sz="1400" dirty="0" err="1">
                    <a:ln w="0"/>
                    <a:solidFill>
                      <a:schemeClr val="tx1"/>
                    </a:solidFill>
                    <a:effectLst>
                      <a:outerShdw blurRad="38100" dist="19050" dir="2700000" algn="tl" rotWithShape="0">
                        <a:schemeClr val="dk1">
                          <a:alpha val="40000"/>
                        </a:schemeClr>
                      </a:outerShdw>
                    </a:effectLst>
                  </a:rPr>
                  <a:t>delete</a:t>
                </a:r>
                <a:r>
                  <a:rPr lang="fr-FR" sz="1400" dirty="0">
                    <a:ln w="0"/>
                    <a:solidFill>
                      <a:schemeClr val="tx1"/>
                    </a:solidFill>
                    <a:effectLst>
                      <a:outerShdw blurRad="38100" dist="19050" dir="2700000" algn="tl" rotWithShape="0">
                        <a:schemeClr val="dk1">
                          <a:alpha val="40000"/>
                        </a:schemeClr>
                      </a:outerShdw>
                    </a:effectLst>
                  </a:rPr>
                  <a:t> </a:t>
                </a:r>
                <a:r>
                  <a:rPr lang="fr-FR" sz="1400" dirty="0" err="1">
                    <a:ln w="0"/>
                    <a:solidFill>
                      <a:schemeClr val="tx1"/>
                    </a:solidFill>
                    <a:effectLst>
                      <a:outerShdw blurRad="38100" dist="19050" dir="2700000" algn="tl" rotWithShape="0">
                        <a:schemeClr val="dk1">
                          <a:alpha val="40000"/>
                        </a:schemeClr>
                      </a:outerShdw>
                    </a:effectLst>
                  </a:rPr>
                  <a:t>corresponding</a:t>
                </a:r>
                <a:r>
                  <a:rPr lang="fr-FR" sz="1400" dirty="0">
                    <a:ln w="0"/>
                    <a:solidFill>
                      <a:schemeClr val="tx1"/>
                    </a:solidFill>
                    <a:effectLst>
                      <a:outerShdw blurRad="38100" dist="19050" dir="2700000" algn="tl" rotWithShape="0">
                        <a:schemeClr val="dk1">
                          <a:alpha val="40000"/>
                        </a:schemeClr>
                      </a:outerShdw>
                    </a:effectLst>
                  </a:rPr>
                  <a:t> 3-period values.</a:t>
                </a:r>
              </a:p>
              <a:p>
                <a:endParaRPr lang="fr-FR" sz="1400" dirty="0">
                  <a:ln w="0"/>
                  <a:solidFill>
                    <a:schemeClr val="tx1"/>
                  </a:solidFill>
                  <a:effectLst>
                    <a:outerShdw blurRad="38100" dist="19050" dir="2700000" algn="tl" rotWithShape="0">
                      <a:schemeClr val="dk1">
                        <a:alpha val="40000"/>
                      </a:schemeClr>
                    </a:outerShdw>
                  </a:effectLst>
                </a:endParaRPr>
              </a:p>
              <a:p>
                <a:pPr algn="ctr"/>
                <a:r>
                  <a:rPr lang="fr-FR" sz="1800" dirty="0" err="1">
                    <a:ln w="0"/>
                    <a:solidFill>
                      <a:schemeClr val="tx1"/>
                    </a:solidFill>
                    <a:effectLst>
                      <a:outerShdw blurRad="38100" dist="19050" dir="2700000" algn="tl" rotWithShape="0">
                        <a:schemeClr val="dk1">
                          <a:alpha val="40000"/>
                        </a:schemeClr>
                      </a:outerShdw>
                    </a:effectLst>
                  </a:rPr>
                  <a:t>Reshape</a:t>
                </a:r>
                <a:endParaRPr lang="en-US" sz="1800" dirty="0">
                  <a:ln w="0"/>
                  <a:solidFill>
                    <a:schemeClr val="tx1"/>
                  </a:solidFill>
                  <a:effectLst>
                    <a:outerShdw blurRad="38100" dist="19050" dir="2700000" algn="tl" rotWithShape="0">
                      <a:schemeClr val="dk1">
                        <a:alpha val="40000"/>
                      </a:schemeClr>
                    </a:outerShdw>
                  </a:effectLst>
                </a:endParaRPr>
              </a:p>
              <a:p>
                <a:endParaRPr lang="fr-FR" sz="1600" dirty="0">
                  <a:ln w="0"/>
                  <a:solidFill>
                    <a:schemeClr val="tx1"/>
                  </a:solidFill>
                  <a:effectLst>
                    <a:outerShdw blurRad="38100" dist="19050" dir="2700000" algn="tl" rotWithShape="0">
                      <a:schemeClr val="dk1">
                        <a:alpha val="40000"/>
                      </a:schemeClr>
                    </a:outerShdw>
                  </a:effectLst>
                </a:endParaRPr>
              </a:p>
              <a:p>
                <a:r>
                  <a:rPr lang="fr-FR" sz="1600" b="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0, </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r>
                      <a:rPr lang="fr-FR"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1600" b="0" cap="none" spc="0" dirty="0">
                  <a:ln w="0"/>
                  <a:solidFill>
                    <a:schemeClr val="tx1"/>
                  </a:solidFill>
                  <a:effectLst>
                    <a:outerShdw blurRad="38100" dist="19050" dir="2700000" algn="tl" rotWithShape="0">
                      <a:schemeClr val="dk1">
                        <a:alpha val="40000"/>
                      </a:schemeClr>
                    </a:outerShdw>
                  </a:effectLst>
                </a:endParaRPr>
              </a:p>
              <a:p>
                <a14:m>
                  <m:oMath xmlns:m="http://schemas.openxmlformats.org/officeDocument/2006/math">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𝐻</m:t>
                            </m:r>
                          </m:e>
                        </m:d>
                      </m:sup>
                    </m:sSubSup>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a14:m>
                <a:r>
                  <a:rPr lang="fr-FR" sz="160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Sup>
                      <m:sSubSup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Sup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𝑗</m:t>
                        </m:r>
                      </m:sub>
                      <m:sup>
                        <m:d>
                          <m:d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𝑖</m:t>
                            </m:r>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640</m:t>
                                </m:r>
                              </m:num>
                              <m:den>
                                <m:r>
                                  <a:rPr lang="fr-FR" sz="16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sup>
                    </m:sSubSup>
                  </m:oMath>
                </a14:m>
                <a:r>
                  <a:rPr lang="en-US" sz="1600" b="0" cap="none" spc="0" dirty="0">
                    <a:ln w="0"/>
                    <a:solidFill>
                      <a:schemeClr val="tx1"/>
                    </a:solidFill>
                    <a:effectLst>
                      <a:outerShdw blurRad="38100" dist="19050" dir="2700000" algn="tl" rotWithShape="0">
                        <a:schemeClr val="dk1">
                          <a:alpha val="40000"/>
                        </a:schemeClr>
                      </a:outerShdw>
                    </a:effectLst>
                  </a:rPr>
                  <a:t>,…</a:t>
                </a:r>
              </a:p>
              <a:p>
                <a:pPr algn="ctr"/>
                <a:endParaRPr lang="en-US" sz="1600"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Hadamard decoding with order </a:t>
                </a:r>
                <a14:m>
                  <m:oMath xmlns:m="http://schemas.openxmlformats.org/officeDocument/2006/math">
                    <m:sSup>
                      <m:sSupPr>
                        <m:ctrlP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fr-FR"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sup>
                    </m:sSup>
                  </m:oMath>
                </a14:m>
                <a:endParaRPr lang="en-US" dirty="0">
                  <a:ln w="0"/>
                  <a:solidFill>
                    <a:schemeClr val="tx1"/>
                  </a:solidFill>
                  <a:effectLst>
                    <a:outerShdw blurRad="38100" dist="19050" dir="2700000" algn="tl" rotWithShape="0">
                      <a:schemeClr val="dk1">
                        <a:alpha val="40000"/>
                      </a:schemeClr>
                    </a:outerShdw>
                  </a:effectLst>
                </a:endParaRPr>
              </a:p>
              <a:p>
                <a:pPr algn="ctr"/>
                <a:endParaRPr lang="en-US" sz="1400" dirty="0">
                  <a:ln w="0"/>
                  <a:solidFill>
                    <a:schemeClr val="tx1"/>
                  </a:solidFill>
                  <a:effectLst>
                    <a:outerShdw blurRad="38100" dist="19050" dir="2700000" algn="tl" rotWithShape="0">
                      <a:schemeClr val="dk1">
                        <a:alpha val="40000"/>
                      </a:schemeClr>
                    </a:outerShdw>
                  </a:effectLst>
                </a:endParaRPr>
              </a:p>
              <a:p>
                <a:r>
                  <a:rPr lang="en-US" sz="1400" dirty="0">
                    <a:ln w="0"/>
                    <a:solidFill>
                      <a:schemeClr val="tx1"/>
                    </a:solidFill>
                    <a:effectLst>
                      <a:outerShdw blurRad="38100" dist="19050" dir="2700000" algn="tl" rotWithShape="0">
                        <a:schemeClr val="dk1">
                          <a:alpha val="40000"/>
                        </a:schemeClr>
                      </a:outerShdw>
                    </a:effectLst>
                  </a:rPr>
                  <a:t>Map </a:t>
                </a:r>
                <a14:m>
                  <m:oMath xmlns:m="http://schemas.openxmlformats.org/officeDocument/2006/math">
                    <m:sSup>
                      <m:sSupPr>
                        <m:ctrlP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fr-FR" sz="140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sup>
                    </m:sSup>
                    <m:r>
                      <a:rPr lang="fr-FR" sz="1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oMath>
                </a14:m>
                <a:r>
                  <a:rPr lang="en-US" sz="1400" dirty="0">
                    <a:ln w="0"/>
                    <a:solidFill>
                      <a:schemeClr val="tx1"/>
                    </a:solidFill>
                    <a:effectLst>
                      <a:outerShdw blurRad="38100" dist="19050" dir="2700000" algn="tl" rotWithShape="0">
                        <a:schemeClr val="dk1">
                          <a:alpha val="40000"/>
                        </a:schemeClr>
                      </a:outerShdw>
                    </a:effectLst>
                  </a:rPr>
                  <a:t> reals </a:t>
                </a:r>
                <a:r>
                  <a:rPr lang="en-US" sz="1400" dirty="0" err="1">
                    <a:ln w="0"/>
                    <a:solidFill>
                      <a:schemeClr val="tx1"/>
                    </a:solidFill>
                    <a:effectLst>
                      <a:outerShdw blurRad="38100" dist="19050" dir="2700000" algn="tl" rotWithShape="0">
                        <a:schemeClr val="dk1">
                          <a:alpha val="40000"/>
                        </a:schemeClr>
                      </a:outerShdw>
                    </a:effectLst>
                  </a:rPr>
                  <a:t>nbrs</a:t>
                </a:r>
                <a:r>
                  <a:rPr lang="en-US" sz="1400" dirty="0">
                    <a:ln w="0"/>
                    <a:solidFill>
                      <a:schemeClr val="tx1"/>
                    </a:solidFill>
                    <a:effectLst>
                      <a:outerShdw blurRad="38100" dist="19050" dir="2700000" algn="tl" rotWithShape="0">
                        <a:schemeClr val="dk1">
                          <a:alpha val="40000"/>
                        </a:schemeClr>
                      </a:outerShdw>
                    </a:effectLst>
                  </a:rPr>
                  <a:t> sequences to </a:t>
                </a:r>
                <a14:m>
                  <m:oMath xmlns:m="http://schemas.openxmlformats.org/officeDocument/2006/math">
                    <m:r>
                      <a:rPr lang="fr-FR" sz="1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oMath>
                </a14:m>
                <a:r>
                  <a:rPr lang="en-US" sz="1400" dirty="0">
                    <a:ln w="0"/>
                    <a:solidFill>
                      <a:schemeClr val="tx1"/>
                    </a:solidFill>
                    <a:effectLst>
                      <a:outerShdw blurRad="38100" dist="19050" dir="2700000" algn="tl" rotWithShape="0">
                        <a:schemeClr val="dk1">
                          <a:alpha val="40000"/>
                        </a:schemeClr>
                      </a:outerShdw>
                    </a:effectLst>
                  </a:rPr>
                  <a:t> bits sequence </a:t>
                </a:r>
                <a:r>
                  <a:rPr lang="en-US" sz="1400" b="0" cap="none" spc="0" dirty="0">
                    <a:ln w="0"/>
                    <a:solidFill>
                      <a:schemeClr val="tx1"/>
                    </a:solidFill>
                    <a:effectLst>
                      <a:outerShdw blurRad="38100" dist="19050" dir="2700000" algn="tl" rotWithShape="0">
                        <a:schemeClr val="dk1">
                          <a:alpha val="40000"/>
                        </a:schemeClr>
                      </a:outerShdw>
                    </a:effectLst>
                  </a:rPr>
                  <a:t>using maximum argument inner product rule (decoded is closest one).</a:t>
                </a:r>
              </a:p>
            </p:txBody>
          </p:sp>
        </mc:Choice>
        <mc:Fallback xmlns="">
          <p:sp>
            <p:nvSpPr>
              <p:cNvPr id="43" name="Rectangle 42">
                <a:extLst>
                  <a:ext uri="{FF2B5EF4-FFF2-40B4-BE49-F238E27FC236}">
                    <a16:creationId xmlns:a16="http://schemas.microsoft.com/office/drawing/2014/main" id="{713AD1E9-F32F-4976-8AFC-2EF26424C7DE}"/>
                  </a:ext>
                </a:extLst>
              </p:cNvPr>
              <p:cNvSpPr>
                <a:spLocks noRot="1" noChangeAspect="1" noMove="1" noResize="1" noEditPoints="1" noAdjustHandles="1" noChangeArrowheads="1" noChangeShapeType="1" noTextEdit="1"/>
              </p:cNvSpPr>
              <p:nvPr/>
            </p:nvSpPr>
            <p:spPr>
              <a:xfrm>
                <a:off x="1608850" y="1505452"/>
                <a:ext cx="4092413" cy="4272067"/>
              </a:xfrm>
              <a:prstGeom prst="rect">
                <a:avLst/>
              </a:prstGeom>
              <a:blipFill>
                <a:blip r:embed="rId4"/>
                <a:stretch>
                  <a:fillRect l="-446" t="-853" b="-853"/>
                </a:stretch>
              </a:blipFill>
            </p:spPr>
            <p:txBody>
              <a:bodyPr/>
              <a:lstStyle/>
              <a:p>
                <a:r>
                  <a:rPr lang="fr-FR">
                    <a:noFill/>
                  </a:rPr>
                  <a:t> </a:t>
                </a:r>
              </a:p>
            </p:txBody>
          </p:sp>
        </mc:Fallback>
      </mc:AlternateContent>
      <p:sp>
        <p:nvSpPr>
          <p:cNvPr id="47" name="TextBox 46">
            <a:extLst>
              <a:ext uri="{FF2B5EF4-FFF2-40B4-BE49-F238E27FC236}">
                <a16:creationId xmlns:a16="http://schemas.microsoft.com/office/drawing/2014/main" id="{3FE3B927-6808-4E51-8242-7F400872DE51}"/>
              </a:ext>
            </a:extLst>
          </p:cNvPr>
          <p:cNvSpPr txBox="1"/>
          <p:nvPr/>
        </p:nvSpPr>
        <p:spPr>
          <a:xfrm>
            <a:off x="7155179" y="4249730"/>
            <a:ext cx="912655"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640 bits</a:t>
            </a:r>
            <a:endParaRPr lang="fr-FR" sz="1400" dirty="0"/>
          </a:p>
        </p:txBody>
      </p:sp>
      <p:sp>
        <p:nvSpPr>
          <p:cNvPr id="50" name="TextBox 49">
            <a:extLst>
              <a:ext uri="{FF2B5EF4-FFF2-40B4-BE49-F238E27FC236}">
                <a16:creationId xmlns:a16="http://schemas.microsoft.com/office/drawing/2014/main" id="{73A3D75C-3D96-4D05-8388-F34FCED2E2D1}"/>
              </a:ext>
            </a:extLst>
          </p:cNvPr>
          <p:cNvSpPr txBox="1"/>
          <p:nvPr/>
        </p:nvSpPr>
        <p:spPr>
          <a:xfrm>
            <a:off x="8521383" y="5483047"/>
            <a:ext cx="1072974"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 ~80 chars</a:t>
            </a:r>
            <a:endParaRPr lang="fr-FR" sz="1400" dirty="0"/>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466ECFB-36A0-48E2-99E3-5E0ED92A8896}"/>
                  </a:ext>
                </a:extLst>
              </p:cNvPr>
              <p:cNvSpPr txBox="1"/>
              <p:nvPr/>
            </p:nvSpPr>
            <p:spPr>
              <a:xfrm>
                <a:off x="1834118" y="5987534"/>
                <a:ext cx="2383012" cy="369332"/>
              </a:xfrm>
              <a:prstGeom prst="rect">
                <a:avLst/>
              </a:prstGeom>
              <a:noFill/>
            </p:spPr>
            <p:txBody>
              <a:bodyPr wrap="square">
                <a:spAutoFit/>
              </a:bodyPr>
              <a:lstStyle/>
              <a:p>
                <a14:m>
                  <m:oMath xmlns:m="http://schemas.openxmlformats.org/officeDocument/2006/math">
                    <m:r>
                      <a:rPr lang="fr-FR" sz="1600" i="1" dirty="0">
                        <a:latin typeface="Cambria Math" panose="02040503050406030204" pitchFamily="18" charset="0"/>
                      </a:rPr>
                      <m:t>55188</m:t>
                    </m:r>
                  </m:oMath>
                </a14:m>
                <a:r>
                  <a:rPr lang="fr-FR" dirty="0"/>
                  <a:t> nbrs</a:t>
                </a:r>
              </a:p>
            </p:txBody>
          </p:sp>
        </mc:Choice>
        <mc:Fallback xmlns="">
          <p:sp>
            <p:nvSpPr>
              <p:cNvPr id="76" name="TextBox 75">
                <a:extLst>
                  <a:ext uri="{FF2B5EF4-FFF2-40B4-BE49-F238E27FC236}">
                    <a16:creationId xmlns:a16="http://schemas.microsoft.com/office/drawing/2014/main" id="{2466ECFB-36A0-48E2-99E3-5E0ED92A8896}"/>
                  </a:ext>
                </a:extLst>
              </p:cNvPr>
              <p:cNvSpPr txBox="1">
                <a:spLocks noRot="1" noChangeAspect="1" noMove="1" noResize="1" noEditPoints="1" noAdjustHandles="1" noChangeArrowheads="1" noChangeShapeType="1" noTextEdit="1"/>
              </p:cNvSpPr>
              <p:nvPr/>
            </p:nvSpPr>
            <p:spPr>
              <a:xfrm>
                <a:off x="1834118" y="5987534"/>
                <a:ext cx="2383012" cy="369332"/>
              </a:xfrm>
              <a:prstGeom prst="rect">
                <a:avLst/>
              </a:prstGeom>
              <a:blipFill>
                <a:blip r:embed="rId5"/>
                <a:stretch>
                  <a:fillRect t="-8197" b="-24590"/>
                </a:stretch>
              </a:blipFill>
            </p:spPr>
            <p:txBody>
              <a:bodyPr/>
              <a:lstStyle/>
              <a:p>
                <a:r>
                  <a:rPr lang="fr-FR">
                    <a:noFill/>
                  </a:rPr>
                  <a:t> </a:t>
                </a:r>
              </a:p>
            </p:txBody>
          </p:sp>
        </mc:Fallback>
      </mc:AlternateContent>
      <p:cxnSp>
        <p:nvCxnSpPr>
          <p:cNvPr id="27" name="Connector: Elbow 26">
            <a:extLst>
              <a:ext uri="{FF2B5EF4-FFF2-40B4-BE49-F238E27FC236}">
                <a16:creationId xmlns:a16="http://schemas.microsoft.com/office/drawing/2014/main" id="{845BE12E-3607-457C-968C-AC9D3DB6088B}"/>
              </a:ext>
            </a:extLst>
          </p:cNvPr>
          <p:cNvCxnSpPr>
            <a:cxnSpLocks/>
            <a:stCxn id="1026" idx="3"/>
            <a:endCxn id="43" idx="2"/>
          </p:cNvCxnSpPr>
          <p:nvPr/>
        </p:nvCxnSpPr>
        <p:spPr>
          <a:xfrm>
            <a:off x="1285591" y="3687601"/>
            <a:ext cx="2369466" cy="2089918"/>
          </a:xfrm>
          <a:prstGeom prst="bentConnector4">
            <a:avLst>
              <a:gd name="adj1" fmla="val 10193"/>
              <a:gd name="adj2" fmla="val 110938"/>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E14CAC47-4955-42C6-8B5A-7AA6C029E040}"/>
              </a:ext>
            </a:extLst>
          </p:cNvPr>
          <p:cNvCxnSpPr>
            <a:cxnSpLocks/>
            <a:stCxn id="43" idx="3"/>
            <a:endCxn id="40" idx="1"/>
          </p:cNvCxnSpPr>
          <p:nvPr/>
        </p:nvCxnSpPr>
        <p:spPr>
          <a:xfrm flipV="1">
            <a:off x="5701263" y="2759130"/>
            <a:ext cx="768245" cy="8823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2A774A9E-8F5D-4FE9-9585-722BC5260897}"/>
              </a:ext>
            </a:extLst>
          </p:cNvPr>
          <p:cNvCxnSpPr>
            <a:cxnSpLocks/>
            <a:stCxn id="40" idx="2"/>
            <a:endCxn id="34" idx="0"/>
          </p:cNvCxnSpPr>
          <p:nvPr/>
        </p:nvCxnSpPr>
        <p:spPr>
          <a:xfrm rot="5400000">
            <a:off x="7105188" y="4166455"/>
            <a:ext cx="1130747" cy="84941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93BF5326-B4AC-45AC-B4B6-12DF7F7F8762}"/>
              </a:ext>
            </a:extLst>
          </p:cNvPr>
          <p:cNvCxnSpPr>
            <a:cxnSpLocks/>
            <a:stCxn id="34" idx="3"/>
            <a:endCxn id="7" idx="1"/>
          </p:cNvCxnSpPr>
          <p:nvPr/>
        </p:nvCxnSpPr>
        <p:spPr>
          <a:xfrm flipV="1">
            <a:off x="8343714" y="3687601"/>
            <a:ext cx="1839737" cy="17613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D2379DDA-8A73-44E9-8A2E-913F376F84A5}"/>
              </a:ext>
            </a:extLst>
          </p:cNvPr>
          <p:cNvSpPr/>
          <p:nvPr/>
        </p:nvSpPr>
        <p:spPr>
          <a:xfrm>
            <a:off x="3304169" y="3412158"/>
            <a:ext cx="1978279" cy="46166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5D3A91C-6599-43AC-BE03-1795B7D9D4C5}"/>
                  </a:ext>
                </a:extLst>
              </p:cNvPr>
              <p:cNvSpPr txBox="1"/>
              <p:nvPr/>
            </p:nvSpPr>
            <p:spPr>
              <a:xfrm>
                <a:off x="4243384" y="3422023"/>
                <a:ext cx="7312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2400" b="1"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fr-FR" sz="2400" b="1" dirty="0">
                  <a:solidFill>
                    <a:srgbClr val="FF0000"/>
                  </a:solidFill>
                </a:endParaRPr>
              </a:p>
            </p:txBody>
          </p:sp>
        </mc:Choice>
        <mc:Fallback xmlns="">
          <p:sp>
            <p:nvSpPr>
              <p:cNvPr id="58" name="TextBox 57">
                <a:extLst>
                  <a:ext uri="{FF2B5EF4-FFF2-40B4-BE49-F238E27FC236}">
                    <a16:creationId xmlns:a16="http://schemas.microsoft.com/office/drawing/2014/main" id="{85D3A91C-6599-43AC-BE03-1795B7D9D4C5}"/>
                  </a:ext>
                </a:extLst>
              </p:cNvPr>
              <p:cNvSpPr txBox="1">
                <a:spLocks noRot="1" noChangeAspect="1" noMove="1" noResize="1" noEditPoints="1" noAdjustHandles="1" noChangeArrowheads="1" noChangeShapeType="1" noTextEdit="1"/>
              </p:cNvSpPr>
              <p:nvPr/>
            </p:nvSpPr>
            <p:spPr>
              <a:xfrm>
                <a:off x="4243384" y="3422023"/>
                <a:ext cx="731246" cy="461665"/>
              </a:xfrm>
              <a:prstGeom prst="rect">
                <a:avLst/>
              </a:prstGeom>
              <a:blipFill>
                <a:blip r:embed="rId6"/>
                <a:stretch>
                  <a:fillRect b="-3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668849B-AC1F-465B-ADB2-9D6A5479D0FB}"/>
                  </a:ext>
                </a:extLst>
              </p:cNvPr>
              <p:cNvSpPr txBox="1"/>
              <p:nvPr/>
            </p:nvSpPr>
            <p:spPr>
              <a:xfrm>
                <a:off x="1940346" y="3435601"/>
                <a:ext cx="32515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2400" b="1"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fr-FR" sz="2400" b="1" dirty="0">
                  <a:solidFill>
                    <a:srgbClr val="FF0000"/>
                  </a:solidFill>
                </a:endParaRPr>
              </a:p>
            </p:txBody>
          </p:sp>
        </mc:Choice>
        <mc:Fallback xmlns="">
          <p:sp>
            <p:nvSpPr>
              <p:cNvPr id="59" name="TextBox 58">
                <a:extLst>
                  <a:ext uri="{FF2B5EF4-FFF2-40B4-BE49-F238E27FC236}">
                    <a16:creationId xmlns:a16="http://schemas.microsoft.com/office/drawing/2014/main" id="{4668849B-AC1F-465B-ADB2-9D6A5479D0FB}"/>
                  </a:ext>
                </a:extLst>
              </p:cNvPr>
              <p:cNvSpPr txBox="1">
                <a:spLocks noRot="1" noChangeAspect="1" noMove="1" noResize="1" noEditPoints="1" noAdjustHandles="1" noChangeArrowheads="1" noChangeShapeType="1" noTextEdit="1"/>
              </p:cNvSpPr>
              <p:nvPr/>
            </p:nvSpPr>
            <p:spPr>
              <a:xfrm>
                <a:off x="1940346" y="3435601"/>
                <a:ext cx="3251524" cy="461665"/>
              </a:xfrm>
              <a:prstGeom prst="rect">
                <a:avLst/>
              </a:prstGeom>
              <a:blipFill>
                <a:blip r:embed="rId7"/>
                <a:stretch>
                  <a:fillRect b="-4000"/>
                </a:stretch>
              </a:blipFill>
            </p:spPr>
            <p:txBody>
              <a:bodyPr/>
              <a:lstStyle/>
              <a:p>
                <a:r>
                  <a:rPr lang="fr-FR">
                    <a:noFill/>
                  </a:rPr>
                  <a:t> </a:t>
                </a:r>
              </a:p>
            </p:txBody>
          </p:sp>
        </mc:Fallback>
      </mc:AlternateContent>
      <p:sp>
        <p:nvSpPr>
          <p:cNvPr id="60" name="TextBox 59">
            <a:extLst>
              <a:ext uri="{FF2B5EF4-FFF2-40B4-BE49-F238E27FC236}">
                <a16:creationId xmlns:a16="http://schemas.microsoft.com/office/drawing/2014/main" id="{94EB98D6-469D-4374-AD23-641E6A7E67A6}"/>
              </a:ext>
            </a:extLst>
          </p:cNvPr>
          <p:cNvSpPr txBox="1"/>
          <p:nvPr/>
        </p:nvSpPr>
        <p:spPr>
          <a:xfrm>
            <a:off x="5639672" y="2284625"/>
            <a:ext cx="912655" cy="307777"/>
          </a:xfrm>
          <a:prstGeom prst="rect">
            <a:avLst/>
          </a:prstGeom>
          <a:noFill/>
        </p:spPr>
        <p:txBody>
          <a:bodyPr wrap="square">
            <a:spAutoFit/>
          </a:bodyPr>
          <a:lstStyle/>
          <a:p>
            <a:r>
              <a:rPr lang="en-US" sz="1400" dirty="0">
                <a:ln w="0"/>
                <a:effectLst>
                  <a:outerShdw blurRad="38100" dist="19050" dir="2700000" algn="tl" rotWithShape="0">
                    <a:schemeClr val="dk1">
                      <a:alpha val="40000"/>
                    </a:schemeClr>
                  </a:outerShdw>
                </a:effectLst>
              </a:rPr>
              <a:t>640 bits</a:t>
            </a:r>
            <a:endParaRPr lang="fr-FR" sz="1400" dirty="0"/>
          </a:p>
        </p:txBody>
      </p:sp>
    </p:spTree>
    <p:extLst>
      <p:ext uri="{BB962C8B-B14F-4D97-AF65-F5344CB8AC3E}">
        <p14:creationId xmlns:p14="http://schemas.microsoft.com/office/powerpoint/2010/main" val="89412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6</a:t>
            </a:fld>
            <a:endParaRPr lang="fr-FR"/>
          </a:p>
        </p:txBody>
      </p:sp>
      <p:sp>
        <p:nvSpPr>
          <p:cNvPr id="6" name="Rectangle 5">
            <a:extLst>
              <a:ext uri="{FF2B5EF4-FFF2-40B4-BE49-F238E27FC236}">
                <a16:creationId xmlns:a16="http://schemas.microsoft.com/office/drawing/2014/main" id="{435AABCA-98C3-4512-B871-67DFA8515454}"/>
              </a:ext>
            </a:extLst>
          </p:cNvPr>
          <p:cNvSpPr/>
          <p:nvPr/>
        </p:nvSpPr>
        <p:spPr>
          <a:xfrm>
            <a:off x="575337" y="228600"/>
            <a:ext cx="228299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 finish</a:t>
            </a:r>
          </a:p>
        </p:txBody>
      </p:sp>
      <p:sp>
        <p:nvSpPr>
          <p:cNvPr id="8" name="Rectangle 7">
            <a:extLst>
              <a:ext uri="{FF2B5EF4-FFF2-40B4-BE49-F238E27FC236}">
                <a16:creationId xmlns:a16="http://schemas.microsoft.com/office/drawing/2014/main" id="{E68AE650-D1BF-408A-A546-DB4274959AC1}"/>
              </a:ext>
            </a:extLst>
          </p:cNvPr>
          <p:cNvSpPr/>
          <p:nvPr/>
        </p:nvSpPr>
        <p:spPr>
          <a:xfrm>
            <a:off x="575337" y="2133599"/>
            <a:ext cx="9758271" cy="3293209"/>
          </a:xfrm>
          <a:prstGeom prst="rect">
            <a:avLst/>
          </a:prstGeom>
          <a:noFill/>
        </p:spPr>
        <p:txBody>
          <a:bodyPr wrap="square" lIns="91440" tIns="45720" rIns="91440" bIns="45720">
            <a:spAutoFit/>
          </a:bodyPr>
          <a:lstStyle/>
          <a:p>
            <a:pPr algn="just"/>
            <a:r>
              <a:rPr lang="en-US" sz="1600" dirty="0">
                <a:ln w="0"/>
                <a:effectLst>
                  <a:outerShdw blurRad="38100" dist="19050" dir="2700000" algn="tl" rotWithShape="0">
                    <a:schemeClr val="dk1">
                      <a:alpha val="40000"/>
                    </a:schemeClr>
                  </a:outerShdw>
                </a:effectLst>
              </a:rPr>
              <a:t>Works for </a:t>
            </a:r>
            <a:r>
              <a:rPr lang="en-US" sz="1600" b="1" dirty="0">
                <a:ln w="0"/>
                <a:effectLst>
                  <a:outerShdw blurRad="38100" dist="19050" dir="2700000" algn="tl" rotWithShape="0">
                    <a:schemeClr val="dk1">
                      <a:alpha val="40000"/>
                    </a:schemeClr>
                  </a:outerShdw>
                </a:effectLst>
              </a:rPr>
              <a:t>all UTF-8 characters</a:t>
            </a:r>
            <a:r>
              <a:rPr lang="en-US" sz="1600" dirty="0">
                <a:ln w="0"/>
                <a:effectLst>
                  <a:outerShdw blurRad="38100" dist="19050" dir="2700000" algn="tl" rotWithShape="0">
                    <a:schemeClr val="dk1">
                      <a:alpha val="40000"/>
                    </a:schemeClr>
                  </a:outerShdw>
                </a:effectLst>
              </a:rPr>
              <a:t>.</a:t>
            </a:r>
          </a:p>
          <a:p>
            <a:pPr algn="just"/>
            <a:r>
              <a:rPr lang="en-US" sz="1600" b="0" cap="none" spc="0" dirty="0">
                <a:ln w="0"/>
                <a:solidFill>
                  <a:schemeClr val="tx1"/>
                </a:solidFill>
                <a:effectLst>
                  <a:outerShdw blurRad="38100" dist="19050" dir="2700000" algn="tl" rotWithShape="0">
                    <a:schemeClr val="dk1">
                      <a:alpha val="40000"/>
                    </a:schemeClr>
                  </a:outerShdw>
                </a:effectLst>
              </a:rPr>
              <a:t>Hadamard coding ~ Orthogonal coding (problem 2 of GHW2) in fact.</a:t>
            </a:r>
          </a:p>
          <a:p>
            <a:pPr algn="just"/>
            <a:r>
              <a:rPr lang="en-US" sz="1600" b="1" dirty="0">
                <a:ln w="0"/>
                <a:effectLst>
                  <a:outerShdw blurRad="38100" dist="19050" dir="2700000" algn="tl" rotWithShape="0">
                    <a:schemeClr val="dk1">
                      <a:alpha val="40000"/>
                    </a:schemeClr>
                  </a:outerShdw>
                </a:effectLst>
              </a:rPr>
              <a:t>8 bits order Hadamard was not sufficiently reliable</a:t>
            </a:r>
            <a:r>
              <a:rPr lang="en-US" sz="1600" dirty="0">
                <a:ln w="0"/>
                <a:effectLst>
                  <a:outerShdw blurRad="38100" dist="19050" dir="2700000" algn="tl" rotWithShape="0">
                    <a:schemeClr val="dk1">
                      <a:alpha val="40000"/>
                    </a:schemeClr>
                  </a:outerShdw>
                </a:effectLst>
              </a:rPr>
              <a:t>, that’s why we’ve implemented 9 bits order Hadamard</a:t>
            </a:r>
          </a:p>
          <a:p>
            <a:pPr algn="just"/>
            <a:endParaRPr lang="en-US" sz="1600" dirty="0">
              <a:ln w="0"/>
              <a:effectLst>
                <a:outerShdw blurRad="38100" dist="19050" dir="2700000" algn="tl" rotWithShape="0">
                  <a:schemeClr val="dk1">
                    <a:alpha val="40000"/>
                  </a:schemeClr>
                </a:outerShdw>
              </a:effectLst>
            </a:endParaRPr>
          </a:p>
          <a:p>
            <a:pPr algn="just"/>
            <a:r>
              <a:rPr lang="en-US" sz="1600" dirty="0">
                <a:ln w="0"/>
                <a:effectLst>
                  <a:outerShdw blurRad="38100" dist="19050" dir="2700000" algn="tl" rotWithShape="0">
                    <a:schemeClr val="dk1">
                      <a:alpha val="40000"/>
                    </a:schemeClr>
                  </a:outerShdw>
                </a:effectLst>
              </a:rPr>
              <a:t>Ideas to reduce total block length n &lt; 60000 (channel parameter) :</a:t>
            </a:r>
          </a:p>
          <a:p>
            <a:pPr marL="285750" indent="-285750" algn="just">
              <a:buFontTx/>
              <a:buChar char="-"/>
            </a:pPr>
            <a:r>
              <a:rPr lang="en-US" sz="1600" dirty="0">
                <a:ln w="0"/>
                <a:effectLst>
                  <a:outerShdw blurRad="38100" dist="19050" dir="2700000" algn="tl" rotWithShape="0">
                    <a:schemeClr val="dk1">
                      <a:alpha val="40000"/>
                    </a:schemeClr>
                  </a:outerShdw>
                </a:effectLst>
              </a:rPr>
              <a:t>As encoded length sequence exponentially increasing with order in Hadamard coding, one way to deal with it is to remove random bits of encoded sequence known to receiver after Hadamard coding (Heuristic way)</a:t>
            </a:r>
          </a:p>
          <a:p>
            <a:pPr marL="285750" indent="-285750" algn="just">
              <a:buFontTx/>
              <a:buChar char="-"/>
            </a:pPr>
            <a:r>
              <a:rPr lang="en-US" sz="1600" dirty="0">
                <a:ln w="0"/>
                <a:effectLst>
                  <a:outerShdw blurRad="38100" dist="19050" dir="2700000" algn="tl" rotWithShape="0">
                    <a:schemeClr val="dk1">
                      <a:alpha val="40000"/>
                    </a:schemeClr>
                  </a:outerShdw>
                </a:effectLst>
              </a:rPr>
              <a:t>Implement other coding scheme (convolutional ? Too complex). </a:t>
            </a:r>
            <a:r>
              <a:rPr lang="en-US" sz="1600" b="1" dirty="0">
                <a:ln w="0"/>
                <a:effectLst>
                  <a:outerShdw blurRad="38100" dist="19050" dir="2700000" algn="tl" rotWithShape="0">
                    <a:schemeClr val="dk1">
                      <a:alpha val="40000"/>
                    </a:schemeClr>
                  </a:outerShdw>
                </a:effectLst>
              </a:rPr>
              <a:t>We decided to also implement Random code </a:t>
            </a:r>
            <a:r>
              <a:rPr lang="en-US" sz="1600" dirty="0">
                <a:ln w="0"/>
                <a:effectLst>
                  <a:outerShdw blurRad="38100" dist="19050" dir="2700000" algn="tl" rotWithShape="0">
                    <a:schemeClr val="dk1">
                      <a:alpha val="40000"/>
                    </a:schemeClr>
                  </a:outerShdw>
                </a:effectLst>
              </a:rPr>
              <a:t>(also in main.py), with it we can freely play with the block length. </a:t>
            </a:r>
            <a:r>
              <a:rPr lang="en-US" sz="1600" b="1" dirty="0">
                <a:ln w="0"/>
                <a:effectLst>
                  <a:outerShdw blurRad="38100" dist="19050" dir="2700000" algn="tl" rotWithShape="0">
                    <a:schemeClr val="dk1">
                      <a:alpha val="40000"/>
                    </a:schemeClr>
                  </a:outerShdw>
                </a:effectLst>
              </a:rPr>
              <a:t>Using empirical method </a:t>
            </a:r>
            <a:r>
              <a:rPr lang="en-US" sz="1600" dirty="0">
                <a:ln w="0"/>
                <a:effectLst>
                  <a:outerShdw blurRad="38100" dist="19050" dir="2700000" algn="tl" rotWithShape="0">
                    <a:schemeClr val="dk1">
                      <a:alpha val="40000"/>
                    </a:schemeClr>
                  </a:outerShdw>
                </a:effectLst>
              </a:rPr>
              <a:t>it seems that random code works fine with </a:t>
            </a:r>
            <a:r>
              <a:rPr lang="en-US" sz="1600" b="1" dirty="0">
                <a:ln w="0"/>
                <a:effectLst>
                  <a:outerShdw blurRad="38100" dist="19050" dir="2700000" algn="tl" rotWithShape="0">
                    <a:schemeClr val="dk1">
                      <a:alpha val="40000"/>
                    </a:schemeClr>
                  </a:outerShdw>
                </a:effectLst>
              </a:rPr>
              <a:t>N = 370 and so a total block length of n = 44400 </a:t>
            </a:r>
            <a:r>
              <a:rPr lang="en-US" sz="1600" dirty="0">
                <a:ln w="0"/>
                <a:effectLst>
                  <a:outerShdw blurRad="38100" dist="19050" dir="2700000" algn="tl" rotWithShape="0">
                    <a:schemeClr val="dk1">
                      <a:alpha val="40000"/>
                    </a:schemeClr>
                  </a:outerShdw>
                </a:effectLst>
              </a:rPr>
              <a:t>(better than Hadamard which has n </a:t>
            </a:r>
            <a:r>
              <a:rPr lang="en-US" sz="1600">
                <a:ln w="0"/>
                <a:effectLst>
                  <a:outerShdw blurRad="38100" dist="19050" dir="2700000" algn="tl" rotWithShape="0">
                    <a:schemeClr val="dk1">
                      <a:alpha val="40000"/>
                    </a:schemeClr>
                  </a:outerShdw>
                </a:effectLst>
              </a:rPr>
              <a:t>= 55188)</a:t>
            </a:r>
            <a:endParaRPr lang="en-US" sz="1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101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CB69EE-CD78-4934-9439-570803F789D4}"/>
              </a:ext>
            </a:extLst>
          </p:cNvPr>
          <p:cNvSpPr>
            <a:spLocks noGrp="1"/>
          </p:cNvSpPr>
          <p:nvPr>
            <p:ph type="dt" sz="half" idx="10"/>
          </p:nvPr>
        </p:nvSpPr>
        <p:spPr/>
        <p:txBody>
          <a:bodyPr/>
          <a:lstStyle/>
          <a:p>
            <a:fld id="{09EEA88C-C250-46C3-922C-BD513D510368}" type="datetime1">
              <a:rPr lang="en-US" smtClean="0"/>
              <a:t>6/4/2021</a:t>
            </a:fld>
            <a:endParaRPr lang="fr-FR"/>
          </a:p>
        </p:txBody>
      </p:sp>
      <p:sp>
        <p:nvSpPr>
          <p:cNvPr id="5" name="Slide Number Placeholder 4">
            <a:extLst>
              <a:ext uri="{FF2B5EF4-FFF2-40B4-BE49-F238E27FC236}">
                <a16:creationId xmlns:a16="http://schemas.microsoft.com/office/drawing/2014/main" id="{412419AD-D08C-45BD-BE99-113B95002FEC}"/>
              </a:ext>
            </a:extLst>
          </p:cNvPr>
          <p:cNvSpPr>
            <a:spLocks noGrp="1"/>
          </p:cNvSpPr>
          <p:nvPr>
            <p:ph type="sldNum" sz="quarter" idx="12"/>
          </p:nvPr>
        </p:nvSpPr>
        <p:spPr/>
        <p:txBody>
          <a:bodyPr>
            <a:normAutofit lnSpcReduction="10000"/>
          </a:bodyPr>
          <a:lstStyle/>
          <a:p>
            <a:fld id="{ED694DE1-A201-4CDF-BC2E-8234BF171963}" type="slidenum">
              <a:rPr lang="fr-FR" smtClean="0"/>
              <a:t>7</a:t>
            </a:fld>
            <a:endParaRPr lang="fr-FR"/>
          </a:p>
        </p:txBody>
      </p:sp>
      <p:sp>
        <p:nvSpPr>
          <p:cNvPr id="6" name="Rectangle 5">
            <a:extLst>
              <a:ext uri="{FF2B5EF4-FFF2-40B4-BE49-F238E27FC236}">
                <a16:creationId xmlns:a16="http://schemas.microsoft.com/office/drawing/2014/main" id="{435AABCA-98C3-4512-B871-67DFA8515454}"/>
              </a:ext>
            </a:extLst>
          </p:cNvPr>
          <p:cNvSpPr/>
          <p:nvPr/>
        </p:nvSpPr>
        <p:spPr>
          <a:xfrm>
            <a:off x="575337" y="228600"/>
            <a:ext cx="228299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 finish</a:t>
            </a:r>
          </a:p>
        </p:txBody>
      </p:sp>
      <p:sp>
        <p:nvSpPr>
          <p:cNvPr id="25" name="Rectangle 24">
            <a:extLst>
              <a:ext uri="{FF2B5EF4-FFF2-40B4-BE49-F238E27FC236}">
                <a16:creationId xmlns:a16="http://schemas.microsoft.com/office/drawing/2014/main" id="{F409A7B2-92A0-4151-9E96-7ACD6A57BCE9}"/>
              </a:ext>
            </a:extLst>
          </p:cNvPr>
          <p:cNvSpPr/>
          <p:nvPr/>
        </p:nvSpPr>
        <p:spPr>
          <a:xfrm>
            <a:off x="575337" y="1265801"/>
            <a:ext cx="956530" cy="338554"/>
          </a:xfrm>
          <a:prstGeom prst="rect">
            <a:avLst/>
          </a:prstGeom>
          <a:noFill/>
        </p:spPr>
        <p:txBody>
          <a:bodyPr wrap="square" lIns="91440" tIns="45720" rIns="91440" bIns="45720">
            <a:spAutoFit/>
          </a:bodyPr>
          <a:lstStyle/>
          <a:p>
            <a:r>
              <a:rPr lang="en-US" sz="1600" b="0" cap="none" spc="0" dirty="0">
                <a:ln w="0"/>
                <a:solidFill>
                  <a:schemeClr val="tx1"/>
                </a:solidFill>
                <a:effectLst>
                  <a:outerShdw blurRad="38100" dist="19050" dir="2700000" algn="tl" rotWithShape="0">
                    <a:schemeClr val="dk1">
                      <a:alpha val="40000"/>
                    </a:schemeClr>
                  </a:outerShdw>
                </a:effectLst>
              </a:rPr>
              <a:t>Test</a:t>
            </a:r>
          </a:p>
        </p:txBody>
      </p:sp>
      <p:pic>
        <p:nvPicPr>
          <p:cNvPr id="9" name="Picture 8">
            <a:extLst>
              <a:ext uri="{FF2B5EF4-FFF2-40B4-BE49-F238E27FC236}">
                <a16:creationId xmlns:a16="http://schemas.microsoft.com/office/drawing/2014/main" id="{FA939E36-3C42-4D53-AA35-A1931F6E9660}"/>
              </a:ext>
            </a:extLst>
          </p:cNvPr>
          <p:cNvPicPr>
            <a:picLocks noChangeAspect="1"/>
          </p:cNvPicPr>
          <p:nvPr/>
        </p:nvPicPr>
        <p:blipFill>
          <a:blip r:embed="rId2"/>
          <a:stretch>
            <a:fillRect/>
          </a:stretch>
        </p:blipFill>
        <p:spPr>
          <a:xfrm>
            <a:off x="575337" y="1678331"/>
            <a:ext cx="9172345" cy="3347450"/>
          </a:xfrm>
          <a:prstGeom prst="rect">
            <a:avLst/>
          </a:prstGeom>
        </p:spPr>
      </p:pic>
      <p:sp>
        <p:nvSpPr>
          <p:cNvPr id="10" name="TextBox 9">
            <a:extLst>
              <a:ext uri="{FF2B5EF4-FFF2-40B4-BE49-F238E27FC236}">
                <a16:creationId xmlns:a16="http://schemas.microsoft.com/office/drawing/2014/main" id="{3A12061A-A208-483B-8631-A7B730D98E53}"/>
              </a:ext>
            </a:extLst>
          </p:cNvPr>
          <p:cNvSpPr txBox="1"/>
          <p:nvPr/>
        </p:nvSpPr>
        <p:spPr>
          <a:xfrm>
            <a:off x="575337" y="5767626"/>
            <a:ext cx="9811537" cy="615553"/>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Bibliography :</a:t>
            </a:r>
          </a:p>
          <a:p>
            <a:r>
              <a:rPr lang="en-US" sz="1600" b="0" cap="none" spc="0" dirty="0">
                <a:ln w="0"/>
                <a:solidFill>
                  <a:schemeClr val="tx1"/>
                </a:solidFill>
                <a:effectLst>
                  <a:outerShdw blurRad="38100" dist="19050" dir="2700000" algn="tl" rotWithShape="0">
                    <a:schemeClr val="dk1">
                      <a:alpha val="40000"/>
                    </a:schemeClr>
                  </a:outerShdw>
                </a:effectLst>
              </a:rPr>
              <a:t>We based our thinking on </a:t>
            </a:r>
            <a:r>
              <a:rPr lang="en-US" sz="1600" dirty="0">
                <a:ln w="0"/>
                <a:effectLst>
                  <a:outerShdw blurRad="38100" dist="19050" dir="2700000" algn="tl" rotWithShape="0">
                    <a:schemeClr val="dk1">
                      <a:alpha val="40000"/>
                    </a:schemeClr>
                  </a:outerShdw>
                </a:effectLst>
                <a:hlinkClick r:id="rId3"/>
              </a:rPr>
              <a:t>Hadamard’s Coding Matrix and Some Decoding Methods</a:t>
            </a:r>
            <a:r>
              <a:rPr lang="en-US" sz="1600" b="0" cap="none" spc="0" dirty="0">
                <a:ln w="0"/>
                <a:solidFill>
                  <a:schemeClr val="tx1"/>
                </a:solidFill>
                <a:effectLst>
                  <a:outerShdw blurRad="38100" dist="19050" dir="2700000" algn="tl" rotWithShape="0">
                    <a:schemeClr val="dk1">
                      <a:alpha val="40000"/>
                    </a:schemeClr>
                  </a:outerShdw>
                </a:effectLst>
              </a:rPr>
              <a:t> paper.</a:t>
            </a:r>
          </a:p>
        </p:txBody>
      </p:sp>
    </p:spTree>
    <p:extLst>
      <p:ext uri="{BB962C8B-B14F-4D97-AF65-F5344CB8AC3E}">
        <p14:creationId xmlns:p14="http://schemas.microsoft.com/office/powerpoint/2010/main" val="4284017629"/>
      </p:ext>
    </p:extLst>
  </p:cSld>
  <p:clrMapOvr>
    <a:masterClrMapping/>
  </p:clrMapOvr>
</p:sld>
</file>

<file path=ppt/theme/theme1.xml><?xml version="1.0" encoding="utf-8"?>
<a:theme xmlns:a="http://schemas.openxmlformats.org/drawingml/2006/main" name="View">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637</TotalTime>
  <Words>540</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gata</dc:creator>
  <cp:lastModifiedBy>gata</cp:lastModifiedBy>
  <cp:revision>51</cp:revision>
  <dcterms:created xsi:type="dcterms:W3CDTF">2021-05-22T10:26:49Z</dcterms:created>
  <dcterms:modified xsi:type="dcterms:W3CDTF">2021-06-04T10:59:27Z</dcterms:modified>
</cp:coreProperties>
</file>