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1cae2158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1cae2158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1cae2158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81cae2158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1cae2158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81cae2158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1cae2158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81cae2158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1cae2158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81cae2158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1cae2158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1cae2158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81cae2158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81cae2158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81cae2158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81cae2158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1cae2158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81cae2158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1cae2158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81cae2158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1cae2158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1cae2158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Intenção deste slide é familiarizar os alunos com a organização básica do curso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81cae2158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81cae2158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1cae2158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1cae2158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possível, comparar com outros produtos semelhantes, como rasp pi, ressaltando suas diferenças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1cae2158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1cae2158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Explicar de modo sucinto cada uma das partes em destaque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1cae2158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1cae2158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1cae215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1cae215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1cae2158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1cae2158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1cae2158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1cae2158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1cae2158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1cae2158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labdegaragem.com/page/projetos-1" TargetMode="External"/><Relationship Id="rId4" Type="http://schemas.openxmlformats.org/officeDocument/2006/relationships/hyperlink" Target="http://drive.google.com/file/d/0B3XfgYLlje99aGpsOWpNdFE2aGs/view" TargetMode="External"/><Relationship Id="rId5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22225" y="1782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155CC"/>
                </a:solidFill>
              </a:rPr>
              <a:t>Start Tech 2017</a:t>
            </a:r>
            <a:endParaRPr sz="4800">
              <a:solidFill>
                <a:srgbClr val="1155CC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69250" y="34234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1155CC"/>
                </a:solidFill>
              </a:rPr>
              <a:t>Introdução à prototipagem com Arduino</a:t>
            </a:r>
            <a:endParaRPr sz="14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1004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Primeiro exercício - </a:t>
            </a:r>
            <a:r>
              <a:rPr i="1" lang="pt-BR">
                <a:solidFill>
                  <a:srgbClr val="1155CC"/>
                </a:solidFill>
              </a:rPr>
              <a:t>Blink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2142050"/>
            <a:ext cx="7038900" cy="28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Serão necessários: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um </a:t>
            </a:r>
            <a:r>
              <a:rPr i="1" lang="pt-BR">
                <a:solidFill>
                  <a:srgbClr val="1155CC"/>
                </a:solidFill>
              </a:rPr>
              <a:t>led</a:t>
            </a:r>
            <a:r>
              <a:rPr lang="pt-BR">
                <a:solidFill>
                  <a:srgbClr val="1155CC"/>
                </a:solidFill>
              </a:rPr>
              <a:t> da sua cor preferida;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resistor de 470 ohms, para controle de corrente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fios e cabos quando necessário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função principal:</a:t>
            </a:r>
            <a:r>
              <a:rPr lang="pt-BR"/>
              <a:t> </a:t>
            </a:r>
            <a:r>
              <a:rPr lang="pt-BR">
                <a:solidFill>
                  <a:srgbClr val="00FF00"/>
                </a:solidFill>
              </a:rPr>
              <a:t>digitalWrite()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pt-BR">
                <a:solidFill>
                  <a:srgbClr val="FF0000"/>
                </a:solidFill>
              </a:rPr>
              <a:t>ATENÇÃO:</a:t>
            </a:r>
            <a:endParaRPr>
              <a:solidFill>
                <a:srgbClr val="FF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realize toda a montagem com fontes desligadas/desconectadas, ligando apenas quando finalizada a montagem;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em caso de dúvidas a qualquer momento, solicitar a ajuda dos monitores para verificar a montagem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Circuito </a:t>
            </a:r>
            <a:r>
              <a:rPr i="1" lang="pt-BR">
                <a:solidFill>
                  <a:srgbClr val="1155CC"/>
                </a:solidFill>
              </a:rPr>
              <a:t>Blink</a:t>
            </a:r>
            <a:endParaRPr i="1">
              <a:solidFill>
                <a:srgbClr val="1155CC"/>
              </a:solidFill>
            </a:endParaRPr>
          </a:p>
        </p:txBody>
      </p:sp>
      <p:pic>
        <p:nvPicPr>
          <p:cNvPr descr="arduino_pisca_led.jpg"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400" y="196875"/>
            <a:ext cx="4279060" cy="47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1390850" y="1955050"/>
            <a:ext cx="2598000" cy="24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Char char="●"/>
            </a:pPr>
            <a:r>
              <a:rPr lang="pt-BR">
                <a:solidFill>
                  <a:srgbClr val="1155CC"/>
                </a:solidFill>
              </a:rPr>
              <a:t>Realizar montagem igual (ou equivalente) à da figura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Char char="●"/>
            </a:pPr>
            <a:r>
              <a:rPr lang="pt-BR">
                <a:solidFill>
                  <a:srgbClr val="1155CC"/>
                </a:solidFill>
              </a:rPr>
              <a:t>criar um programa para “piscar” o led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1013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Modulação por largura de pulso (PWM)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2186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Onda “quadrada”, criada através do chaveamento da tensão na carga;</a:t>
            </a:r>
            <a:endParaRPr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Utilizada para controlar intensidades de saída;</a:t>
            </a:r>
            <a:endParaRPr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Utilizada em aplicações em que se deseja controlar a </a:t>
            </a:r>
            <a:r>
              <a:rPr i="1" lang="pt-BR">
                <a:solidFill>
                  <a:srgbClr val="1155CC"/>
                </a:solidFill>
              </a:rPr>
              <a:t>intensidade </a:t>
            </a:r>
            <a:r>
              <a:rPr lang="pt-BR">
                <a:solidFill>
                  <a:srgbClr val="1155CC"/>
                </a:solidFill>
              </a:rPr>
              <a:t> de alguma variável (velocidade de motor, temperatura, intensidade luminosa);</a:t>
            </a:r>
            <a:endParaRPr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Conceito de </a:t>
            </a:r>
            <a:r>
              <a:rPr i="1" lang="pt-BR">
                <a:solidFill>
                  <a:srgbClr val="1155CC"/>
                </a:solidFill>
              </a:rPr>
              <a:t>duty cicle</a:t>
            </a:r>
            <a:r>
              <a:rPr lang="pt-BR">
                <a:solidFill>
                  <a:srgbClr val="1155CC"/>
                </a:solidFill>
              </a:rPr>
              <a:t>;</a:t>
            </a:r>
            <a:endParaRPr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Função no arduino associada:</a:t>
            </a:r>
            <a:r>
              <a:rPr lang="pt-BR"/>
              <a:t> </a:t>
            </a:r>
            <a:r>
              <a:rPr lang="pt-BR">
                <a:solidFill>
                  <a:srgbClr val="00FF00"/>
                </a:solidFill>
              </a:rPr>
              <a:t>analogWrite(PINO, VALOR)</a:t>
            </a:r>
            <a:r>
              <a:rPr lang="pt-BR">
                <a:solidFill>
                  <a:srgbClr val="FFFFFF"/>
                </a:solidFill>
              </a:rPr>
              <a:t>, VALOR ∈ [0,255];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986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Segundo exercício prático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845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Utilizar a função dada para controlar o brilho do </a:t>
            </a:r>
            <a:r>
              <a:rPr i="1" lang="pt-BR">
                <a:solidFill>
                  <a:srgbClr val="1155CC"/>
                </a:solidFill>
              </a:rPr>
              <a:t>led</a:t>
            </a:r>
            <a:r>
              <a:rPr lang="pt-BR">
                <a:solidFill>
                  <a:srgbClr val="1155CC"/>
                </a:solidFill>
              </a:rPr>
              <a:t>;</a:t>
            </a:r>
            <a:endParaRPr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Reaproveitar o circuito do exercício anterior, tomando o cuidado de realizar a conexão em um pino de saída analógico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Terceiro exercício prático - leitura de canal digital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567550"/>
            <a:ext cx="4042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Char char="●"/>
            </a:pPr>
            <a:r>
              <a:rPr lang="pt-BR" sz="1400">
                <a:solidFill>
                  <a:srgbClr val="1155CC"/>
                </a:solidFill>
              </a:rPr>
              <a:t>Serão necessários:</a:t>
            </a:r>
            <a:endParaRPr sz="1400"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botão de quatro terminais;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resistor de 10kΩ (utilizado em </a:t>
            </a:r>
            <a:r>
              <a:rPr i="1" lang="pt-BR">
                <a:solidFill>
                  <a:srgbClr val="1155CC"/>
                </a:solidFill>
              </a:rPr>
              <a:t>pull up</a:t>
            </a:r>
            <a:r>
              <a:rPr lang="pt-BR">
                <a:solidFill>
                  <a:srgbClr val="1155CC"/>
                </a:solidFill>
              </a:rPr>
              <a:t> ou </a:t>
            </a:r>
            <a:r>
              <a:rPr i="1" lang="pt-BR">
                <a:solidFill>
                  <a:srgbClr val="1155CC"/>
                </a:solidFill>
              </a:rPr>
              <a:t>pull down</a:t>
            </a:r>
            <a:r>
              <a:rPr lang="pt-BR">
                <a:solidFill>
                  <a:srgbClr val="1155CC"/>
                </a:solidFill>
              </a:rPr>
              <a:t>);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fios conectores quando necessário;</a:t>
            </a:r>
            <a:endParaRPr sz="1300"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utilizar a função digitalRead(PINO);</a:t>
            </a:r>
            <a:endParaRPr>
              <a:solidFill>
                <a:srgbClr val="1155CC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pic>
        <p:nvPicPr>
          <p:cNvPr descr="ex3.png"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3035300"/>
            <a:ext cx="47244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392950" y="743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Quarto exercício prático - Potenciômetro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descr="img01_arduino_utilizando_potenciômetro_linear_10k_nodemcu_esp8266_raspberry.png"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925460" y="951840"/>
            <a:ext cx="3772125" cy="44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7"/>
          <p:cNvSpPr txBox="1"/>
          <p:nvPr/>
        </p:nvSpPr>
        <p:spPr>
          <a:xfrm>
            <a:off x="1392950" y="1917863"/>
            <a:ext cx="28605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Char char="●"/>
            </a:pPr>
            <a:r>
              <a:rPr lang="pt-BR">
                <a:solidFill>
                  <a:srgbClr val="1155CC"/>
                </a:solidFill>
              </a:rPr>
              <a:t>Material necessário:</a:t>
            </a:r>
            <a:endParaRPr>
              <a:solidFill>
                <a:srgbClr val="1155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Char char="○"/>
            </a:pPr>
            <a:r>
              <a:rPr lang="pt-BR">
                <a:solidFill>
                  <a:srgbClr val="1155CC"/>
                </a:solidFill>
              </a:rPr>
              <a:t>potenciômetro linear;</a:t>
            </a:r>
            <a:endParaRPr>
              <a:solidFill>
                <a:srgbClr val="1155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Char char="○"/>
            </a:pPr>
            <a:r>
              <a:rPr lang="pt-BR">
                <a:solidFill>
                  <a:srgbClr val="1155CC"/>
                </a:solidFill>
              </a:rPr>
              <a:t>fios para conexão;</a:t>
            </a:r>
            <a:endParaRPr>
              <a:solidFill>
                <a:srgbClr val="1155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Char char="○"/>
            </a:pPr>
            <a:r>
              <a:rPr lang="pt-BR">
                <a:solidFill>
                  <a:srgbClr val="1155CC"/>
                </a:solidFill>
              </a:rPr>
              <a:t>utilizar a função analogRead(PINO);</a:t>
            </a:r>
            <a:endParaRPr>
              <a:solidFill>
                <a:srgbClr val="1155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Char char="○"/>
            </a:pPr>
            <a:r>
              <a:rPr lang="pt-BR">
                <a:solidFill>
                  <a:srgbClr val="1155CC"/>
                </a:solidFill>
              </a:rPr>
              <a:t>utilizar o monitor serial para visualizar as leituras do potenciômetro;</a:t>
            </a:r>
            <a:endParaRPr>
              <a:solidFill>
                <a:srgbClr val="1155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Char char="○"/>
            </a:pPr>
            <a:r>
              <a:rPr lang="pt-BR">
                <a:solidFill>
                  <a:srgbClr val="1155CC"/>
                </a:solidFill>
              </a:rPr>
              <a:t>O que você está lendo?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052550" y="69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1155CC"/>
                </a:solidFill>
              </a:rPr>
              <a:t>Intervalo!</a:t>
            </a:r>
            <a:endParaRPr sz="3600">
              <a:solidFill>
                <a:srgbClr val="1155CC"/>
              </a:solidFill>
            </a:endParaRPr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1297500" y="1567550"/>
            <a:ext cx="70389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●"/>
            </a:pPr>
            <a:r>
              <a:rPr lang="pt-BR" sz="2400">
                <a:solidFill>
                  <a:srgbClr val="1155CC"/>
                </a:solidFill>
              </a:rPr>
              <a:t>Nos vemos novamente em 15 min</a:t>
            </a:r>
            <a:endParaRPr sz="2400">
              <a:solidFill>
                <a:srgbClr val="1155CC"/>
              </a:solidFill>
            </a:endParaRPr>
          </a:p>
        </p:txBody>
      </p:sp>
      <p:pic>
        <p:nvPicPr>
          <p:cNvPr descr="WC_1_FOTOLLISTAT_portada.png"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348750"/>
            <a:ext cx="2489952" cy="24899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ffee-symbol-icon-65019.png" id="231" name="Google Shape;2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2402" y="2348750"/>
            <a:ext cx="2489949" cy="248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932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Proposta de projeto - GENIUS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1297500" y="2025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O jogo consiste em gerar uma sequência de cores que deve ser memorizada e repetida pelo jogador, com a </a:t>
            </a:r>
            <a:r>
              <a:rPr lang="pt-BR">
                <a:solidFill>
                  <a:srgbClr val="1155CC"/>
                </a:solidFill>
              </a:rPr>
              <a:t>sequência</a:t>
            </a:r>
            <a:r>
              <a:rPr lang="pt-BR">
                <a:solidFill>
                  <a:srgbClr val="1155CC"/>
                </a:solidFill>
              </a:rPr>
              <a:t> de cores igual ao número de turnos: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primeiro turno uma cor aleatória, segundo turno duas cores aleatórias, etc…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o programa deve memorizar a </a:t>
            </a:r>
            <a:r>
              <a:rPr lang="pt-BR">
                <a:solidFill>
                  <a:srgbClr val="1155CC"/>
                </a:solidFill>
              </a:rPr>
              <a:t>sequência</a:t>
            </a:r>
            <a:r>
              <a:rPr lang="pt-BR">
                <a:solidFill>
                  <a:srgbClr val="1155CC"/>
                </a:solidFill>
              </a:rPr>
              <a:t> de cores caso o jogador acerte a </a:t>
            </a:r>
            <a:r>
              <a:rPr lang="pt-BR">
                <a:solidFill>
                  <a:srgbClr val="1155CC"/>
                </a:solidFill>
              </a:rPr>
              <a:t>sequência</a:t>
            </a:r>
            <a:r>
              <a:rPr lang="pt-BR">
                <a:solidFill>
                  <a:srgbClr val="1155CC"/>
                </a:solidFill>
              </a:rPr>
              <a:t>, adicionar mais uma cor à lista e reproduzi-la novamente piscando os leds correspondentes, e aguardar o usuário apertar botões;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caso o jogador aperte algum botão errado, interromper a partida e reiniciar o jogo;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DESAFIO: permitir um jogo perpétuo, em que enquanto o jogador lembrar a </a:t>
            </a:r>
            <a:r>
              <a:rPr lang="pt-BR">
                <a:solidFill>
                  <a:srgbClr val="1155CC"/>
                </a:solidFill>
              </a:rPr>
              <a:t>sequência</a:t>
            </a:r>
            <a:r>
              <a:rPr lang="pt-BR">
                <a:solidFill>
                  <a:srgbClr val="1155CC"/>
                </a:solidFill>
              </a:rPr>
              <a:t> corretamente (e o arduino possuir memória livre), o jogo deve continuar, </a:t>
            </a:r>
            <a:r>
              <a:rPr i="1" lang="pt-BR">
                <a:solidFill>
                  <a:srgbClr val="1155CC"/>
                </a:solidFill>
              </a:rPr>
              <a:t>tendendo ao infinito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297500" y="923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Visualizando o potencial do Arduino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Para mais idéias de projetos que podem ser desenvolvidos com arduino, bem como vislumbrar todo o potencial deste tipo de tecnologia, recomendamos visitar:</a:t>
            </a:r>
            <a:endParaRPr>
              <a:solidFill>
                <a:srgbClr val="1155CC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http://labdegaragem.com/page/projetos-1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Exemplo de aplicação: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</a:t>
            </a:r>
            <a:endParaRPr/>
          </a:p>
        </p:txBody>
      </p:sp>
      <p:pic>
        <p:nvPicPr>
          <p:cNvPr id="244" name="Google Shape;244;p30" title="DSCN9336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6675" y="2607150"/>
            <a:ext cx="2495450" cy="18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1252625" y="995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Agradecimentos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1252625" y="1953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Aos professores Fernando Filadelfo e Leonardo mesquita por disponibilizar o material utilizado;</a:t>
            </a:r>
            <a:endParaRPr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Aos membros da equipe que disponibilizaram um pouco do seu tempo para tornar esse curso possível: monitores e a capitania.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824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1155CC"/>
                </a:solidFill>
              </a:rPr>
              <a:t>Programação</a:t>
            </a:r>
            <a:endParaRPr sz="3600">
              <a:solidFill>
                <a:srgbClr val="1155CC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2512275"/>
            <a:ext cx="7038900" cy="11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pt-BR" sz="1800">
                <a:solidFill>
                  <a:srgbClr val="1155CC"/>
                </a:solidFill>
              </a:rPr>
              <a:t>Conteúdo básico (teoria + exercícios)</a:t>
            </a:r>
            <a:endParaRPr sz="1800">
              <a:solidFill>
                <a:srgbClr val="1155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pt-BR" sz="1800">
                <a:solidFill>
                  <a:srgbClr val="1155CC"/>
                </a:solidFill>
              </a:rPr>
              <a:t>Intervalo</a:t>
            </a:r>
            <a:endParaRPr sz="1800">
              <a:solidFill>
                <a:srgbClr val="1155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pt-BR" sz="1800">
                <a:solidFill>
                  <a:srgbClr val="1155CC"/>
                </a:solidFill>
              </a:rPr>
              <a:t>Desenvolvimento de um projeto proposto</a:t>
            </a:r>
            <a:endParaRPr sz="18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297500" y="995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Referências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https://www.arduino.cc/en/Guide/HomePage</a:t>
            </a:r>
            <a:endParaRPr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Mota, Allan Deangelle. Apostila Arduino Básico: Vol. 1. Serra - ES: Vida de Silício, 2015. 40p Apostila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874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1155CC"/>
                </a:solidFill>
              </a:rPr>
              <a:t> Arduino - O que é?</a:t>
            </a:r>
            <a:endParaRPr sz="3600">
              <a:solidFill>
                <a:srgbClr val="1155CC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948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Consiste numa plataforma </a:t>
            </a:r>
            <a:r>
              <a:rPr i="1" lang="pt-BR">
                <a:solidFill>
                  <a:srgbClr val="1155CC"/>
                </a:solidFill>
              </a:rPr>
              <a:t>open-source</a:t>
            </a:r>
            <a:r>
              <a:rPr lang="pt-BR">
                <a:solidFill>
                  <a:srgbClr val="1155CC"/>
                </a:solidFill>
              </a:rPr>
              <a:t> constituída por hardware e software de apoio;</a:t>
            </a:r>
            <a:endParaRPr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Linguagem de programação própria, baseada em wiring, que por sua vez é baseada em C/C++;</a:t>
            </a:r>
            <a:endParaRPr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Desenvolvido com a intenção de ser uma ferramenta de fácil acesso que agilizasse o processo de prototipagem;</a:t>
            </a:r>
            <a:endParaRPr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Dirigido a </a:t>
            </a:r>
            <a:r>
              <a:rPr i="1" lang="pt-BR">
                <a:solidFill>
                  <a:srgbClr val="1155CC"/>
                </a:solidFill>
              </a:rPr>
              <a:t>qualquer um</a:t>
            </a:r>
            <a:r>
              <a:rPr lang="pt-BR">
                <a:solidFill>
                  <a:srgbClr val="1155CC"/>
                </a:solidFill>
              </a:rPr>
              <a:t>, ou seja, a pessoas sem qualquer conhecimento prévio em eletrônica e programação;</a:t>
            </a:r>
            <a:endParaRPr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Todas as placas são </a:t>
            </a:r>
            <a:r>
              <a:rPr i="1" lang="pt-BR">
                <a:solidFill>
                  <a:srgbClr val="1155CC"/>
                </a:solidFill>
              </a:rPr>
              <a:t>open-source</a:t>
            </a:r>
            <a:r>
              <a:rPr lang="pt-BR">
                <a:solidFill>
                  <a:srgbClr val="1155CC"/>
                </a:solidFill>
              </a:rPr>
              <a:t>, bem como a </a:t>
            </a:r>
            <a:r>
              <a:rPr i="1" lang="pt-BR">
                <a:solidFill>
                  <a:srgbClr val="1155CC"/>
                </a:solidFill>
              </a:rPr>
              <a:t>ide</a:t>
            </a:r>
            <a:r>
              <a:rPr lang="pt-BR">
                <a:solidFill>
                  <a:srgbClr val="1155CC"/>
                </a:solidFill>
              </a:rPr>
              <a:t>;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645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A Placa - Arduino UNO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descr="main-qimg-f388bbc7a3c848f45be39b4c6255e2ec-c.jpg"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375" y="1307850"/>
            <a:ext cx="4899225" cy="38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905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O ambiente de desenvolvimento  - IDE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998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Simples, intuitiva e acessível;</a:t>
            </a:r>
            <a:endParaRPr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Possui uma versão online, que permite que seus códigos sejam salvos na </a:t>
            </a:r>
            <a:r>
              <a:rPr i="1" lang="pt-BR">
                <a:solidFill>
                  <a:srgbClr val="1155CC"/>
                </a:solidFill>
              </a:rPr>
              <a:t>nuvem;</a:t>
            </a:r>
            <a:endParaRPr i="1"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Versão atual 1.8.5 - multi plataformas (MAC OS, Linux e Windows);</a:t>
            </a:r>
            <a:endParaRPr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Atenção especial para: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Menu ferramentas &gt; Porta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Menu ferramentas &gt; Placa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Funções principais pré-estabelecidas (setup() e loop())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Monitor serial (Ctrl + Shift + M)</a:t>
            </a:r>
            <a:endParaRPr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Primeiros comandos: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i="1" lang="pt-BR">
                <a:solidFill>
                  <a:srgbClr val="1155CC"/>
                </a:solidFill>
              </a:rPr>
              <a:t>Serial.begin();</a:t>
            </a:r>
            <a:endParaRPr i="1"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i="1" lang="pt-BR">
                <a:solidFill>
                  <a:srgbClr val="1155CC"/>
                </a:solidFill>
              </a:rPr>
              <a:t>Serial.println();</a:t>
            </a:r>
            <a:endParaRPr i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968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Primeiro programa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2177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Utilizar os comandos informados para criar um tradicional “Hello World!” como primeiro programa</a:t>
            </a:r>
            <a:endParaRPr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Primeiro passo para entender como funciona a placa: o que está acontecendo?</a:t>
            </a:r>
            <a:endParaRPr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Tente utilizar a função </a:t>
            </a:r>
            <a:r>
              <a:rPr i="1" lang="pt-BR">
                <a:solidFill>
                  <a:srgbClr val="1155CC"/>
                </a:solidFill>
              </a:rPr>
              <a:t>delay()</a:t>
            </a:r>
            <a:r>
              <a:rPr lang="pt-BR">
                <a:solidFill>
                  <a:srgbClr val="1155CC"/>
                </a:solidFill>
              </a:rPr>
              <a:t> para um funcionamento adequado.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1004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Introdução à prototipação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2456225"/>
            <a:ext cx="7038900" cy="10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O que é um protótipo?</a:t>
            </a:r>
            <a:endParaRPr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Placa matriz de contatos - </a:t>
            </a:r>
            <a:r>
              <a:rPr i="1" lang="pt-BR">
                <a:solidFill>
                  <a:srgbClr val="1155CC"/>
                </a:solidFill>
              </a:rPr>
              <a:t>protoboard</a:t>
            </a:r>
            <a:endParaRPr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principais componentes </a:t>
            </a:r>
            <a:r>
              <a:rPr lang="pt-BR">
                <a:solidFill>
                  <a:srgbClr val="1155CC"/>
                </a:solidFill>
              </a:rPr>
              <a:t>eletrônicos</a:t>
            </a:r>
            <a:r>
              <a:rPr lang="pt-BR">
                <a:solidFill>
                  <a:srgbClr val="1155CC"/>
                </a:solidFill>
              </a:rPr>
              <a:t> -</a:t>
            </a:r>
            <a:r>
              <a:rPr i="1" lang="pt-BR">
                <a:solidFill>
                  <a:srgbClr val="1155CC"/>
                </a:solidFill>
              </a:rPr>
              <a:t> </a:t>
            </a:r>
            <a:r>
              <a:rPr lang="pt-BR">
                <a:solidFill>
                  <a:srgbClr val="1155CC"/>
                </a:solidFill>
              </a:rPr>
              <a:t>leds, resistores, capacitores, botões, potenciômetros, etc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16700" y="1022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Entradas e saídas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16700" y="1613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O Arduino necessita de informação para poder atuar;</a:t>
            </a:r>
            <a:endParaRPr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O fluxo de dados é controlado através de canais ou pinos que podem ser classificados em: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entrada ou saída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digital ou analógico 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descr="9-arduino-uno-pinos-ENTRADAS-SAIDAS.png"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338" y="2221950"/>
            <a:ext cx="3161086" cy="26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959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Qual a diferença entre analógico e digital?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873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Digital - discreto/ Analógico - “contínuo”</a:t>
            </a:r>
            <a:endParaRPr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comparações de exemplo: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escada/rampa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relógio/velocímetro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números inteiros/ números reais</a:t>
            </a:r>
            <a:endParaRPr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pt-BR">
                <a:solidFill>
                  <a:srgbClr val="1155CC"/>
                </a:solidFill>
              </a:rPr>
              <a:t>Comandos úteis: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analogRead(canal);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analogWrite(canal, valor) - por que valor?;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digitalRead(canal);</a:t>
            </a:r>
            <a:endParaRPr>
              <a:solidFill>
                <a:srgbClr val="1155C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100"/>
              <a:buChar char="○"/>
            </a:pPr>
            <a:r>
              <a:rPr lang="pt-BR">
                <a:solidFill>
                  <a:srgbClr val="1155CC"/>
                </a:solidFill>
              </a:rPr>
              <a:t>digitalWrite(canal);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