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4" r:id="rId9"/>
    <p:sldId id="272" r:id="rId10"/>
    <p:sldId id="271" r:id="rId11"/>
    <p:sldId id="266" r:id="rId12"/>
    <p:sldId id="263" r:id="rId13"/>
    <p:sldId id="267" r:id="rId14"/>
    <p:sldId id="269" r:id="rId15"/>
    <p:sldId id="273" r:id="rId16"/>
    <p:sldId id="274" r:id="rId17"/>
    <p:sldId id="27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39D"/>
    <a:srgbClr val="E3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13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48353-B8B3-4D8B-AFF8-40E24B5CA641}" type="datetimeFigureOut">
              <a:rPr lang="en-CA" smtClean="0"/>
              <a:t>2019-04-17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39C22-FF05-4774-8345-F3F740FE4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17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mention the configuration we have chosen and its over all success rate (~</a:t>
            </a:r>
            <a:r>
              <a:rPr lang="en-US"/>
              <a:t>85%)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39C22-FF05-4774-8345-F3F740FE44A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16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Golden Run, filter out environmental conditions, routs etc. to avoid inherent machine learning errors.</a:t>
            </a:r>
          </a:p>
          <a:p>
            <a:r>
              <a:rPr lang="en-US" dirty="0"/>
              <a:t>Mentions the trials, with different weathers, routes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39C22-FF05-4774-8345-F3F740FE44A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75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045F-B212-4312-8CB6-CE55E15E8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97617-F2D0-4DF2-BC3F-F5B2FE4E3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83C66-E170-41F1-8063-F4FA3386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6CCD-C98D-4117-A9E6-E915DAB4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35AA-94AF-4B5B-A4B5-D476FD70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51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ACA9-EF42-417E-B228-8ECE7C13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D761B-0445-4B58-9BD5-2101AF0B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C7E7-10F1-4196-BFED-ED7105DA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15DA2-C3F0-4DA3-AAB4-AB19A7C6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3F97-741B-4270-AC6F-85A8BAE1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5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F468F-9978-4C2A-B389-05D6DB639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11E0A-207E-4669-8C04-31C13FFAD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B9CD1-62F7-4EC7-9F1E-F7A1466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8E24-C91C-4EFB-89D5-ABA2CA17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59F1-1827-4994-AF46-2ABAE80E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8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718A-CCCA-4DF6-A1E0-C26763EA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4D8F-53C8-4CA4-BDD0-1169B84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69B0-4F60-4971-93C1-3A8CF4F2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E668-694D-48E3-A364-EC636EAC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DFDD-1BF2-44EF-807E-2FEEE986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32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FA1D-9795-4025-BEEF-8C44A272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515B8-9F67-4494-A2CA-CE5D75F9A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E610-7C87-44EF-87E8-AB5D4671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2A5C-3B0E-409C-8C8B-C3205FE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127D-6BC4-485D-B187-3761A980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08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96E9-DC6A-4AFB-BBB4-C100EC78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35F3-A0FE-4A7E-9AA9-E30573FA7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D91E-20C6-4CDD-AE3E-A49E5ECE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5EC9-E711-4092-A343-1E1FEA6C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BDD08-534A-4347-A60A-0DA971FF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AD187-8F6C-4DD1-8556-3075B084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8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E09B-81D7-40DF-94AB-6C3FD846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08B9-3260-4CB3-A6A5-676A1B39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7DFF-CDF1-4C5D-A457-93853AFC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E23B3-04F1-423E-B4B4-B33ADFB9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DB3C7-6EE3-4A52-A005-7CC8DC002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BA45B-7016-46AC-90F2-F065FA65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FC660-B703-4EE6-A41D-18E33A69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7B33C-875F-43EF-B0FD-E0A7CAD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01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2212-5A71-4243-8D7E-AF1CCF73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8DCEE-5F6F-474B-BEFA-9D041A4A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13F43-D6E2-4D98-A3FB-5E2E9747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AAB40-02FC-49B2-B990-99197BCF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49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15975-8DBB-4CDE-9CB0-E6DC8AAD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79C97-FA0C-441B-BC31-932FE60F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ABEFA-AB74-4382-A6F6-ECD467EA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94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319A-A786-42F5-8AF7-6B9100D6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9F02-C30C-41B6-A9AA-6D023CA2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0FA0-1FCE-42CE-9058-BA9D07C1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568ED-EC8A-449F-ADC6-DF065E79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3304-F099-4A84-9A41-D8B194D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991D8-C81B-426A-A06A-8CE2CF9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5B8C-D0C9-4573-89E0-CAA4DCA6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5E1F2-B608-4772-810F-341C52635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0A95-0423-4323-94B2-B345767F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4119-FF16-47DC-A688-AEF4E903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515B7-6CE6-44FF-93E6-5895729F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66DD-0752-4A20-88D9-EEF5BF3E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38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FEA4D-1B37-42D4-9C4F-2AEC14C1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0004C-DCE1-4023-A74F-9C1FF3149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A83D-BA9B-4203-AE07-27CAA503F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7A2B-1D21-44E7-AF1F-404C64A11D3F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6362-A36A-413E-B8B9-99823CE0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63A3-D3BF-4642-BA2A-8CC827FB9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45EBE-FD60-425A-ACBD-25E310FFE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57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104B-0D85-4BD0-9E70-90860A2BB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950EC-83BC-410B-8E93-982D3C56B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41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AF0F-0A31-4524-8F51-4A4896A7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CARLA – Structure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CD9C1C-73E8-4870-8782-F12ADF9AD754}"/>
              </a:ext>
            </a:extLst>
          </p:cNvPr>
          <p:cNvSpPr/>
          <p:nvPr/>
        </p:nvSpPr>
        <p:spPr>
          <a:xfrm>
            <a:off x="3080552" y="2736539"/>
            <a:ext cx="1296140" cy="57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71ABB7-2C99-45C0-9232-51D276149FAA}"/>
              </a:ext>
            </a:extLst>
          </p:cNvPr>
          <p:cNvSpPr/>
          <p:nvPr/>
        </p:nvSpPr>
        <p:spPr>
          <a:xfrm>
            <a:off x="5931763" y="2736539"/>
            <a:ext cx="1296140" cy="57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A70975-7C40-46EF-B2E9-BBBE07E24C28}"/>
              </a:ext>
            </a:extLst>
          </p:cNvPr>
          <p:cNvSpPr/>
          <p:nvPr/>
        </p:nvSpPr>
        <p:spPr>
          <a:xfrm>
            <a:off x="8534399" y="2742889"/>
            <a:ext cx="1296140" cy="57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 agent 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E5B21C-5193-4D6B-A712-B5786D2EDC2A}"/>
              </a:ext>
            </a:extLst>
          </p:cNvPr>
          <p:cNvSpPr/>
          <p:nvPr/>
        </p:nvSpPr>
        <p:spPr>
          <a:xfrm>
            <a:off x="2363680" y="4328979"/>
            <a:ext cx="1171852" cy="57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Environment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CB97D2-6AA2-48F9-8DC9-E565488DB1C8}"/>
              </a:ext>
            </a:extLst>
          </p:cNvPr>
          <p:cNvSpPr/>
          <p:nvPr/>
        </p:nvSpPr>
        <p:spPr>
          <a:xfrm>
            <a:off x="3854019" y="4343402"/>
            <a:ext cx="1171852" cy="57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93C004-6A78-4A6E-A1FC-A18547D2BB16}"/>
              </a:ext>
            </a:extLst>
          </p:cNvPr>
          <p:cNvSpPr/>
          <p:nvPr/>
        </p:nvSpPr>
        <p:spPr>
          <a:xfrm>
            <a:off x="2112886" y="4128120"/>
            <a:ext cx="3231472" cy="183767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A1BE71-1E4F-4407-8DF1-9EE67F3AA608}"/>
              </a:ext>
            </a:extLst>
          </p:cNvPr>
          <p:cNvSpPr/>
          <p:nvPr/>
        </p:nvSpPr>
        <p:spPr>
          <a:xfrm>
            <a:off x="3854019" y="5198989"/>
            <a:ext cx="1171852" cy="57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C44A24-2B95-4887-91EE-B69E093BC503}"/>
              </a:ext>
            </a:extLst>
          </p:cNvPr>
          <p:cNvSpPr/>
          <p:nvPr/>
        </p:nvSpPr>
        <p:spPr>
          <a:xfrm>
            <a:off x="3080552" y="3198180"/>
            <a:ext cx="1296140" cy="9299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55702D-8BF6-438A-97F3-190478F164DA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4439945" y="4918231"/>
            <a:ext cx="0" cy="28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090857-4EE7-46EA-BE02-3E5217628E12}"/>
              </a:ext>
            </a:extLst>
          </p:cNvPr>
          <p:cNvSpPr txBox="1"/>
          <p:nvPr/>
        </p:nvSpPr>
        <p:spPr>
          <a:xfrm>
            <a:off x="4558550" y="3022039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</a:t>
            </a:r>
            <a:endParaRPr lang="en-CA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781A35-4A17-45B3-97DE-75B49055C51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6692" y="3023954"/>
            <a:ext cx="15550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E0A548-8E6F-4D46-A4B9-EF842A88F74E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5154228" y="1310933"/>
            <a:ext cx="12700" cy="2851211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546E02-A956-4EFF-AD98-56518CE8E0B7}"/>
              </a:ext>
            </a:extLst>
          </p:cNvPr>
          <p:cNvSpPr txBox="1"/>
          <p:nvPr/>
        </p:nvSpPr>
        <p:spPr>
          <a:xfrm>
            <a:off x="4532903" y="209023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Commands</a:t>
            </a:r>
            <a:endParaRPr lang="en-CA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3575B4-24A4-498C-AB40-E6C1B90C6D4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227903" y="3023954"/>
            <a:ext cx="1306496" cy="63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1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33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07E0-43D7-408B-AEC7-D119D32A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Fault injection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A1E125-5D0C-4F69-A5F1-7F6157FF235A}"/>
              </a:ext>
            </a:extLst>
          </p:cNvPr>
          <p:cNvSpPr/>
          <p:nvPr/>
        </p:nvSpPr>
        <p:spPr>
          <a:xfrm>
            <a:off x="2221094" y="2596950"/>
            <a:ext cx="1810425" cy="574829"/>
          </a:xfrm>
          <a:prstGeom prst="roundRect">
            <a:avLst/>
          </a:prstGeom>
          <a:solidFill>
            <a:srgbClr val="10739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Run</a:t>
            </a:r>
            <a:endParaRPr lang="en-CA" dirty="0"/>
          </a:p>
        </p:txBody>
      </p:sp>
      <p:pic>
        <p:nvPicPr>
          <p:cNvPr id="2050" name="Picture 2" descr="https://raw.githubusercontent.com/grep-aarkash/Error-resilience-of-Autonomous-Vehicles/master/docs/Proposal/FI_method.jpg">
            <a:extLst>
              <a:ext uri="{FF2B5EF4-FFF2-40B4-BE49-F238E27FC236}">
                <a16:creationId xmlns:a16="http://schemas.microsoft.com/office/drawing/2014/main" id="{C6DCEF99-A5F5-45AC-A9B1-01FE2F037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063" y="1437547"/>
            <a:ext cx="3989314" cy="400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AA5935-B94B-4130-B413-7EE14C58F4FB}"/>
              </a:ext>
            </a:extLst>
          </p:cNvPr>
          <p:cNvSpPr/>
          <p:nvPr/>
        </p:nvSpPr>
        <p:spPr>
          <a:xfrm>
            <a:off x="2015037" y="2427164"/>
            <a:ext cx="2222538" cy="914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B92908-AAF2-4031-9EFE-6C8B59BDC546}"/>
              </a:ext>
            </a:extLst>
          </p:cNvPr>
          <p:cNvSpPr/>
          <p:nvPr/>
        </p:nvSpPr>
        <p:spPr>
          <a:xfrm>
            <a:off x="8717096" y="3876735"/>
            <a:ext cx="1538345" cy="914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CA8B93-12E3-41F3-B489-90FB2677D516}"/>
              </a:ext>
            </a:extLst>
          </p:cNvPr>
          <p:cNvSpPr/>
          <p:nvPr/>
        </p:nvSpPr>
        <p:spPr>
          <a:xfrm>
            <a:off x="4443631" y="2740656"/>
            <a:ext cx="1413637" cy="287415"/>
          </a:xfrm>
          <a:prstGeom prst="rightArrow">
            <a:avLst/>
          </a:prstGeom>
          <a:solidFill>
            <a:srgbClr val="E3C8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1F4BB-FE11-42B5-8B90-AAB11ED32465}"/>
              </a:ext>
            </a:extLst>
          </p:cNvPr>
          <p:cNvSpPr/>
          <p:nvPr/>
        </p:nvSpPr>
        <p:spPr>
          <a:xfrm>
            <a:off x="1369828" y="5603357"/>
            <a:ext cx="3605431" cy="727919"/>
          </a:xfrm>
          <a:prstGeom prst="rect">
            <a:avLst/>
          </a:prstGeom>
          <a:solidFill>
            <a:srgbClr val="1073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results to get matrices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833FBF-CD17-4E30-B499-ED9038513B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126306" y="3341564"/>
            <a:ext cx="46238" cy="2261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C9D9E7-3F40-4D65-9BC6-2CD56D2A6F80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6642673" y="3123721"/>
            <a:ext cx="1176182" cy="451101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8CDD-4AA7-47F8-B915-7232D51B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model – Metrics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C0F0-0C45-4C8A-8862-D3EF59EC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achieved percentage</a:t>
            </a:r>
          </a:p>
          <a:p>
            <a:endParaRPr lang="en-US" dirty="0"/>
          </a:p>
          <a:p>
            <a:r>
              <a:rPr lang="en-US" dirty="0"/>
              <a:t>Goals achieved without traffic violations 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2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8314-ED4D-4A8B-A8D7-A8A7C65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2AA8-2085-4334-8447-F30C0C8D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271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0851-DC72-42E7-97D2-63FB5142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FI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779E-0457-4A7A-96FD-615FEE1F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overhead of exhaustive Fault injection.</a:t>
            </a:r>
          </a:p>
          <a:p>
            <a:r>
              <a:rPr lang="en-US" dirty="0">
                <a:solidFill>
                  <a:srgbClr val="FF0000"/>
                </a:solidFill>
              </a:rPr>
              <a:t>Graph showing overhead</a:t>
            </a:r>
          </a:p>
          <a:p>
            <a:r>
              <a:rPr lang="en-US" dirty="0"/>
              <a:t>We have filtered out the most critical faults.</a:t>
            </a:r>
          </a:p>
          <a:p>
            <a:endParaRPr lang="en-US" dirty="0"/>
          </a:p>
          <a:p>
            <a:r>
              <a:rPr lang="en-US" dirty="0"/>
              <a:t>Can we do better for more exhaustive search?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30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FCCC-8956-4A23-B4AC-410006F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Injection at Critical locations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2196-1365-440A-BD4D-5919EEE8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 commands from golden run.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Recognize critical moments in the path using a threshold.</a:t>
            </a:r>
          </a:p>
          <a:p>
            <a:endParaRPr lang="en-US" dirty="0"/>
          </a:p>
          <a:p>
            <a:r>
              <a:rPr lang="en-US" dirty="0"/>
              <a:t>Inject fault only at these moments.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071502-984B-4212-9B75-81DBCB156CB7}"/>
              </a:ext>
            </a:extLst>
          </p:cNvPr>
          <p:cNvSpPr/>
          <p:nvPr/>
        </p:nvSpPr>
        <p:spPr>
          <a:xfrm>
            <a:off x="2735756" y="3279808"/>
            <a:ext cx="1296140" cy="57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65C764-1822-4B71-B896-7758F777477D}"/>
              </a:ext>
            </a:extLst>
          </p:cNvPr>
          <p:cNvSpPr/>
          <p:nvPr/>
        </p:nvSpPr>
        <p:spPr>
          <a:xfrm>
            <a:off x="8160106" y="3279808"/>
            <a:ext cx="1296140" cy="57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C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83B7D-972C-4AD7-B956-3438B486D4A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031896" y="3567223"/>
            <a:ext cx="41282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712AB4E-9E91-4D70-8262-9C9AE6237BB0}"/>
              </a:ext>
            </a:extLst>
          </p:cNvPr>
          <p:cNvSpPr/>
          <p:nvPr/>
        </p:nvSpPr>
        <p:spPr>
          <a:xfrm>
            <a:off x="4316819" y="3062180"/>
            <a:ext cx="3625702" cy="407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Steering angle, Throttle, Break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166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C2C8-8104-404F-9D99-8E24B40C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Injection at Critical locations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0C67-ECFF-4B9D-B2A4-FB665545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Fails to induce failure &lt;Graph here&gt;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Recurrent neural networks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Fault not always at critical location.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B63B-FB76-4A00-B30F-C3439B70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68" y="3349255"/>
            <a:ext cx="36290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C0C3-2B63-4BBA-83A8-4E2E5EA6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Injection at Critical locations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CE4C-51A1-40CE-8428-7B0CD559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835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9B60-5BB0-4E75-9AA4-CDEE016A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noises are considered?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398F-F01E-4B5A-A232-43CE5780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in expensive equipment.</a:t>
            </a:r>
          </a:p>
          <a:p>
            <a:r>
              <a:rPr lang="en-US" dirty="0"/>
              <a:t>Arti will add article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91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E6CB-C4E4-4464-B24C-322CBDF8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4C04-9CBA-4086-9967-46C7E96B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Pics of </a:t>
            </a:r>
            <a:r>
              <a:rPr lang="en-US" dirty="0" err="1"/>
              <a:t>faluts</a:t>
            </a:r>
            <a:r>
              <a:rPr lang="en-US" dirty="0"/>
              <a:t>, car crashes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429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60CB-B58E-4C3D-8215-F68B25ED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trying to fix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A3B2-0FB1-4142-85F5-FC3F1876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</a:t>
            </a:r>
          </a:p>
          <a:p>
            <a:r>
              <a:rPr lang="en-US" dirty="0" err="1"/>
              <a:t>Adhoc</a:t>
            </a:r>
            <a:r>
              <a:rPr lang="en-US" dirty="0"/>
              <a:t>  technique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11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D403-5EF6-48DD-BC96-EF5B394D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38E0-B12E-43A6-ABDD-803769DB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021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38B-88C9-44A7-851C-ABB2D606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B2A0-7F8E-4B00-8D82-4992CE15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diagram of components and feedback loop.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3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C240-108A-41EB-953B-F34AFC70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sensors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C3A0-0061-4EF4-8619-53F88F5E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 of sensors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985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82E6-4DD7-4897-B0DF-7A76193C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7B14-BC85-44C2-8F0E-A4A60C50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LIDAR but due to issues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33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7B20-9DE1-41A5-A9DE-B22E8293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CARLA (Car learning to act)</a:t>
            </a:r>
            <a:endParaRPr lang="en-CA" dirty="0"/>
          </a:p>
        </p:txBody>
      </p:sp>
      <p:cxnSp>
        <p:nvCxnSpPr>
          <p:cNvPr id="1041" name="Straight Connector 14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CARLA simulator logo">
            <a:extLst>
              <a:ext uri="{FF2B5EF4-FFF2-40B4-BE49-F238E27FC236}">
                <a16:creationId xmlns:a16="http://schemas.microsoft.com/office/drawing/2014/main" id="{9F7F4228-DFD3-420C-83B4-B4BB6921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3206" y="2811104"/>
            <a:ext cx="2928114" cy="292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D57D-D8B9-4A07-A7AB-B0279AF7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open source urban environment simulator</a:t>
            </a:r>
          </a:p>
          <a:p>
            <a:r>
              <a:rPr lang="en-US" sz="2400" dirty="0"/>
              <a:t>Developed by Intel and Toyota research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751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DD99-6061-4F04-9706-54A42417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CARLA – Capabilities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31FF-C795-4B59-BB74-5B921BC7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7268" cy="2188854"/>
          </a:xfrm>
        </p:spPr>
        <p:txBody>
          <a:bodyPr/>
          <a:lstStyle/>
          <a:p>
            <a:r>
              <a:rPr lang="en-US" dirty="0"/>
              <a:t>Urban Layout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0B9E5-BD22-4C21-B9E1-90BEC51A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539" y="4014479"/>
            <a:ext cx="3823445" cy="2297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72318-1761-4193-90BC-C314FA3C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9" y="3994304"/>
            <a:ext cx="3823445" cy="2317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2642B-93AF-414D-A65D-3DACDC924A22}"/>
              </a:ext>
            </a:extLst>
          </p:cNvPr>
          <p:cNvSpPr txBox="1"/>
          <p:nvPr/>
        </p:nvSpPr>
        <p:spPr>
          <a:xfrm>
            <a:off x="6833539" y="1690688"/>
            <a:ext cx="4890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Weather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NPC characters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62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264</Words>
  <Application>Microsoft Office PowerPoint</Application>
  <PresentationFormat>Widescreen</PresentationFormat>
  <Paragraphs>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Autonomous Driving</vt:lpstr>
      <vt:lpstr>People trying to fix</vt:lpstr>
      <vt:lpstr>Our goal</vt:lpstr>
      <vt:lpstr>Structure of ADS</vt:lpstr>
      <vt:lpstr>Talk about sensors</vt:lpstr>
      <vt:lpstr>Camera</vt:lpstr>
      <vt:lpstr>CARLA (Car learning to act)</vt:lpstr>
      <vt:lpstr>CARLA – Capabilities</vt:lpstr>
      <vt:lpstr>CARLA – Structure</vt:lpstr>
      <vt:lpstr>Fault injection</vt:lpstr>
      <vt:lpstr>Fault model – Metrics</vt:lpstr>
      <vt:lpstr>Results</vt:lpstr>
      <vt:lpstr>Optimize FI</vt:lpstr>
      <vt:lpstr>Fault Injection at Critical locations</vt:lpstr>
      <vt:lpstr>Fault Injection at Critical locations</vt:lpstr>
      <vt:lpstr>Fault Injection at Critical locations</vt:lpstr>
      <vt:lpstr>Why noises are considered?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 Anwer</dc:creator>
  <cp:lastModifiedBy>Abdul Rehman Anwer</cp:lastModifiedBy>
  <cp:revision>9</cp:revision>
  <dcterms:created xsi:type="dcterms:W3CDTF">2019-04-17T06:33:35Z</dcterms:created>
  <dcterms:modified xsi:type="dcterms:W3CDTF">2019-04-17T07:38:45Z</dcterms:modified>
</cp:coreProperties>
</file>