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355" r:id="rId2"/>
    <p:sldId id="356" r:id="rId3"/>
    <p:sldId id="357" r:id="rId4"/>
    <p:sldId id="363" r:id="rId5"/>
    <p:sldId id="359" r:id="rId6"/>
    <p:sldId id="361" r:id="rId7"/>
    <p:sldId id="360" r:id="rId8"/>
    <p:sldId id="364" r:id="rId9"/>
    <p:sldId id="367" r:id="rId10"/>
    <p:sldId id="368" r:id="rId11"/>
    <p:sldId id="365" r:id="rId12"/>
    <p:sldId id="366" r:id="rId13"/>
    <p:sldId id="358" r:id="rId14"/>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snapToObjects="1">
      <p:cViewPr varScale="1">
        <p:scale>
          <a:sx n="66" d="100"/>
          <a:sy n="66" d="100"/>
        </p:scale>
        <p:origin x="-792" y="-10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10/26/2018</a:t>
            </a:fld>
            <a:endParaRPr lang="en-US"/>
          </a:p>
        </p:txBody>
      </p:sp>
      <p:sp>
        <p:nvSpPr>
          <p:cNvPr id="4" name="Footer Placeholder 3">
            <a:extLst>
              <a:ext uri="{FF2B5EF4-FFF2-40B4-BE49-F238E27FC236}">
                <a16:creationId xmlns=""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10/26/2018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10/26/2018</a:t>
            </a:fld>
            <a:endParaRPr lang="en-US"/>
          </a:p>
        </p:txBody>
      </p:sp>
      <p:sp>
        <p:nvSpPr>
          <p:cNvPr id="4" name="Footer Placeholder 3">
            <a:extLst>
              <a:ext uri="{FF2B5EF4-FFF2-40B4-BE49-F238E27FC236}">
                <a16:creationId xmlns=""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10/26/2018</a:t>
            </a:fld>
            <a:endParaRPr lang="en-US"/>
          </a:p>
        </p:txBody>
      </p:sp>
      <p:sp>
        <p:nvSpPr>
          <p:cNvPr id="4" name="Footer Placeholder 3">
            <a:extLst>
              <a:ext uri="{FF2B5EF4-FFF2-40B4-BE49-F238E27FC236}">
                <a16:creationId xmlns=""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10/26/2018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10/26/2018</a:t>
            </a:fld>
            <a:endParaRPr lang="en-US"/>
          </a:p>
        </p:txBody>
      </p:sp>
      <p:sp>
        <p:nvSpPr>
          <p:cNvPr id="4" name="Footer Placeholder 3">
            <a:extLst>
              <a:ext uri="{FF2B5EF4-FFF2-40B4-BE49-F238E27FC236}">
                <a16:creationId xmlns=""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10/26/2018</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5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4196"/>
            <a:ext cx="12192000" cy="564910"/>
          </a:xfrm>
        </p:spPr>
        <p:txBody>
          <a:bodyPr>
            <a:normAutofit fontScale="90000"/>
          </a:bodyPr>
          <a:lstStyle/>
          <a:p>
            <a:r>
              <a:rPr lang="en-GB" dirty="0" smtClean="0"/>
              <a:t>WORKFLOW DESIGN</a:t>
            </a:r>
            <a:endParaRPr lang="en-GB" dirty="0"/>
          </a:p>
        </p:txBody>
      </p:sp>
      <p:sp>
        <p:nvSpPr>
          <p:cNvPr id="3" name="Rectangle 2"/>
          <p:cNvSpPr/>
          <p:nvPr/>
        </p:nvSpPr>
        <p:spPr>
          <a:xfrm>
            <a:off x="259307" y="1050878"/>
            <a:ext cx="3439236" cy="1569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4458267" y="1099936"/>
            <a:ext cx="3439236" cy="1569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Client</a:t>
            </a:r>
          </a:p>
        </p:txBody>
      </p:sp>
      <p:sp>
        <p:nvSpPr>
          <p:cNvPr id="6" name="Rectangle 5"/>
          <p:cNvSpPr/>
          <p:nvPr/>
        </p:nvSpPr>
        <p:spPr>
          <a:xfrm>
            <a:off x="8629935" y="1066801"/>
            <a:ext cx="3439236" cy="1569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Client</a:t>
            </a:r>
          </a:p>
        </p:txBody>
      </p:sp>
      <p:sp>
        <p:nvSpPr>
          <p:cNvPr id="7" name="Rectangle 6"/>
          <p:cNvSpPr/>
          <p:nvPr/>
        </p:nvSpPr>
        <p:spPr>
          <a:xfrm>
            <a:off x="2538484" y="4299045"/>
            <a:ext cx="7811069" cy="22950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Oval 7"/>
          <p:cNvSpPr/>
          <p:nvPr/>
        </p:nvSpPr>
        <p:spPr>
          <a:xfrm>
            <a:off x="2729552" y="4558352"/>
            <a:ext cx="2251881" cy="171961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Application Hosting Container</a:t>
            </a:r>
            <a:endParaRPr lang="en-GB" dirty="0"/>
          </a:p>
        </p:txBody>
      </p:sp>
      <p:sp>
        <p:nvSpPr>
          <p:cNvPr id="9" name="Oval 8"/>
          <p:cNvSpPr/>
          <p:nvPr/>
        </p:nvSpPr>
        <p:spPr>
          <a:xfrm>
            <a:off x="5318077" y="4633414"/>
            <a:ext cx="2251881" cy="171961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Application Hosting Container</a:t>
            </a:r>
            <a:endParaRPr lang="en-GB" dirty="0"/>
          </a:p>
        </p:txBody>
      </p:sp>
      <p:sp>
        <p:nvSpPr>
          <p:cNvPr id="10" name="Oval 9"/>
          <p:cNvSpPr/>
          <p:nvPr/>
        </p:nvSpPr>
        <p:spPr>
          <a:xfrm>
            <a:off x="7897503" y="4603844"/>
            <a:ext cx="2251881" cy="171961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Application Hosting Container</a:t>
            </a:r>
            <a:endParaRPr lang="en-GB" dirty="0"/>
          </a:p>
        </p:txBody>
      </p:sp>
      <p:sp>
        <p:nvSpPr>
          <p:cNvPr id="11" name="TextBox 10"/>
          <p:cNvSpPr txBox="1"/>
          <p:nvPr/>
        </p:nvSpPr>
        <p:spPr>
          <a:xfrm>
            <a:off x="818866" y="1692322"/>
            <a:ext cx="2415653" cy="384721"/>
          </a:xfrm>
          <a:prstGeom prst="rect">
            <a:avLst/>
          </a:prstGeom>
          <a:noFill/>
        </p:spPr>
        <p:txBody>
          <a:bodyPr wrap="square" rtlCol="0">
            <a:spAutoFit/>
          </a:bodyPr>
          <a:lstStyle/>
          <a:p>
            <a:pPr algn="ctr"/>
            <a:r>
              <a:rPr lang="en-GB" dirty="0" smtClean="0">
                <a:solidFill>
                  <a:schemeClr val="bg1"/>
                </a:solidFill>
              </a:rPr>
              <a:t>Client</a:t>
            </a:r>
            <a:endParaRPr lang="en-GB" dirty="0">
              <a:solidFill>
                <a:schemeClr val="bg1"/>
              </a:solidFill>
            </a:endParaRPr>
          </a:p>
        </p:txBody>
      </p:sp>
      <p:cxnSp>
        <p:nvCxnSpPr>
          <p:cNvPr id="13" name="Straight Connector 12"/>
          <p:cNvCxnSpPr/>
          <p:nvPr/>
        </p:nvCxnSpPr>
        <p:spPr>
          <a:xfrm>
            <a:off x="1801504" y="2636293"/>
            <a:ext cx="1897039" cy="16627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2"/>
          </p:cNvCxnSpPr>
          <p:nvPr/>
        </p:nvCxnSpPr>
        <p:spPr>
          <a:xfrm>
            <a:off x="6177885" y="2669428"/>
            <a:ext cx="0" cy="1629617"/>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2"/>
          </p:cNvCxnSpPr>
          <p:nvPr/>
        </p:nvCxnSpPr>
        <p:spPr>
          <a:xfrm flipH="1">
            <a:off x="9023443" y="2636293"/>
            <a:ext cx="1326110" cy="1662752"/>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318077" y="4299045"/>
            <a:ext cx="2320119" cy="384721"/>
          </a:xfrm>
          <a:prstGeom prst="rect">
            <a:avLst/>
          </a:prstGeom>
          <a:noFill/>
        </p:spPr>
        <p:txBody>
          <a:bodyPr wrap="square" rtlCol="0">
            <a:spAutoFit/>
          </a:bodyPr>
          <a:lstStyle/>
          <a:p>
            <a:pPr algn="ctr"/>
            <a:r>
              <a:rPr lang="en-GB" dirty="0" smtClean="0"/>
              <a:t>CLUSTER SERVER</a:t>
            </a:r>
            <a:endParaRPr lang="en-GB" dirty="0"/>
          </a:p>
        </p:txBody>
      </p:sp>
    </p:spTree>
    <p:extLst>
      <p:ext uri="{BB962C8B-B14F-4D97-AF65-F5344CB8AC3E}">
        <p14:creationId xmlns:p14="http://schemas.microsoft.com/office/powerpoint/2010/main" val="278787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55"/>
            <a:ext cx="12192000" cy="564910"/>
          </a:xfrm>
        </p:spPr>
        <p:txBody>
          <a:bodyPr>
            <a:normAutofit fontScale="90000"/>
          </a:bodyPr>
          <a:lstStyle/>
          <a:p>
            <a:r>
              <a:rPr lang="en-IN" b="1" dirty="0" smtClean="0"/>
              <a:t>PERT Chart</a:t>
            </a:r>
            <a:endParaRPr lang="en-IN" b="1" dirty="0"/>
          </a:p>
        </p:txBody>
      </p:sp>
      <p:pic>
        <p:nvPicPr>
          <p:cNvPr id="4" name="Picture 3" descr="D:\pertchart (1).png"/>
          <p:cNvPicPr/>
          <p:nvPr/>
        </p:nvPicPr>
        <p:blipFill>
          <a:blip r:embed="rId2">
            <a:extLst>
              <a:ext uri="{28A0092B-C50C-407E-A947-70E740481C1C}">
                <a14:useLocalDpi xmlns:a14="http://schemas.microsoft.com/office/drawing/2010/main" val="0"/>
              </a:ext>
            </a:extLst>
          </a:blip>
          <a:srcRect/>
          <a:stretch>
            <a:fillRect/>
          </a:stretch>
        </p:blipFill>
        <p:spPr bwMode="auto">
          <a:xfrm>
            <a:off x="0" y="594865"/>
            <a:ext cx="12064621" cy="5273672"/>
          </a:xfrm>
          <a:prstGeom prst="rect">
            <a:avLst/>
          </a:prstGeom>
          <a:noFill/>
          <a:ln>
            <a:noFill/>
          </a:ln>
        </p:spPr>
      </p:pic>
    </p:spTree>
    <p:extLst>
      <p:ext uri="{BB962C8B-B14F-4D97-AF65-F5344CB8AC3E}">
        <p14:creationId xmlns:p14="http://schemas.microsoft.com/office/powerpoint/2010/main" val="207816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9480"/>
            <a:ext cx="12192000" cy="564910"/>
          </a:xfrm>
        </p:spPr>
        <p:txBody>
          <a:bodyPr>
            <a:normAutofit fontScale="90000"/>
          </a:bodyPr>
          <a:lstStyle/>
          <a:p>
            <a:r>
              <a:rPr lang="en-IN" b="1" dirty="0" smtClean="0"/>
              <a:t>References</a:t>
            </a:r>
            <a:endParaRPr lang="en-IN" b="1" dirty="0"/>
          </a:p>
        </p:txBody>
      </p:sp>
      <p:sp>
        <p:nvSpPr>
          <p:cNvPr id="3" name="Content Placeholder 2"/>
          <p:cNvSpPr txBox="1">
            <a:spLocks/>
          </p:cNvSpPr>
          <p:nvPr/>
        </p:nvSpPr>
        <p:spPr>
          <a:xfrm>
            <a:off x="762000" y="1378425"/>
            <a:ext cx="10972800" cy="4900140"/>
          </a:xfrm>
          <a:prstGeom prst="rect">
            <a:avLst/>
          </a:prstGeom>
        </p:spPr>
        <p:txBody>
          <a:bodyPr>
            <a:normAutofit fontScale="55000" lnSpcReduction="20000"/>
          </a:bodyPr>
          <a:lst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GB" dirty="0"/>
              <a:t>Docker Documentation </a:t>
            </a:r>
          </a:p>
          <a:p>
            <a:pPr marL="0" indent="0">
              <a:buNone/>
            </a:pPr>
            <a:r>
              <a:rPr lang="en-GB" dirty="0" smtClean="0"/>
              <a:t>       Available</a:t>
            </a:r>
            <a:r>
              <a:rPr lang="en-GB" dirty="0"/>
              <a:t>: https://</a:t>
            </a:r>
            <a:r>
              <a:rPr lang="en-GB" dirty="0" err="1"/>
              <a:t>www.docker.com</a:t>
            </a:r>
            <a:r>
              <a:rPr lang="en-GB" dirty="0"/>
              <a:t>/resources/what-container.</a:t>
            </a:r>
          </a:p>
          <a:p>
            <a:pPr lvl="0"/>
            <a:r>
              <a:rPr lang="en-GB" dirty="0"/>
              <a:t>Martin Flower, “Article on </a:t>
            </a:r>
            <a:r>
              <a:rPr lang="en-GB" dirty="0" err="1"/>
              <a:t>Microservices</a:t>
            </a:r>
            <a:r>
              <a:rPr lang="en-GB" dirty="0"/>
              <a:t> Architecture and Characteristics of   </a:t>
            </a:r>
            <a:r>
              <a:rPr lang="en-GB" dirty="0" err="1"/>
              <a:t>microservices</a:t>
            </a:r>
            <a:r>
              <a:rPr lang="en-GB" dirty="0"/>
              <a:t>”, 25th March 2014  </a:t>
            </a:r>
          </a:p>
          <a:p>
            <a:pPr lvl="0"/>
            <a:r>
              <a:rPr lang="en-GB" dirty="0"/>
              <a:t>make (1) - Linux Man Pages</a:t>
            </a:r>
          </a:p>
          <a:p>
            <a:pPr marL="0" indent="0">
              <a:buNone/>
            </a:pPr>
            <a:r>
              <a:rPr lang="en-GB" dirty="0" smtClean="0"/>
              <a:t>       make</a:t>
            </a:r>
            <a:r>
              <a:rPr lang="en-GB" dirty="0"/>
              <a:t>: GNU make utility to maintain groups of programs</a:t>
            </a:r>
          </a:p>
          <a:p>
            <a:pPr lvl="0"/>
            <a:r>
              <a:rPr lang="en-GB" dirty="0"/>
              <a:t>Docker Official Resources </a:t>
            </a:r>
          </a:p>
          <a:p>
            <a:pPr marL="0" indent="0">
              <a:buNone/>
            </a:pPr>
            <a:r>
              <a:rPr lang="en-GB" dirty="0" smtClean="0"/>
              <a:t>       Available</a:t>
            </a:r>
            <a:r>
              <a:rPr lang="en-GB" dirty="0"/>
              <a:t>: https://</a:t>
            </a:r>
            <a:r>
              <a:rPr lang="en-GB" dirty="0" err="1"/>
              <a:t>www.docker.com</a:t>
            </a:r>
            <a:r>
              <a:rPr lang="en-GB" dirty="0"/>
              <a:t>/resources</a:t>
            </a:r>
          </a:p>
          <a:p>
            <a:pPr lvl="0"/>
            <a:r>
              <a:rPr lang="en-GB" dirty="0" err="1"/>
              <a:t>MatthewRevell</a:t>
            </a:r>
            <a:r>
              <a:rPr lang="en-GB" dirty="0"/>
              <a:t>,”Introduction to Container Orchestration-Docker, </a:t>
            </a:r>
            <a:r>
              <a:rPr lang="en-GB" dirty="0" err="1"/>
              <a:t>Kubernetes,and</a:t>
            </a:r>
            <a:r>
              <a:rPr lang="en-GB" dirty="0"/>
              <a:t> </a:t>
            </a:r>
            <a:r>
              <a:rPr lang="en-GB" dirty="0" err="1"/>
              <a:t>Mesos</a:t>
            </a:r>
            <a:r>
              <a:rPr lang="en-GB" dirty="0"/>
              <a:t>” a guide to compare strengths of orchestration tools available, Aug. 01, 16 · Cloud Zone · Opinion</a:t>
            </a:r>
          </a:p>
          <a:p>
            <a:pPr lvl="0"/>
            <a:r>
              <a:rPr lang="en-GB" dirty="0"/>
              <a:t>Kubernetes </a:t>
            </a:r>
            <a:r>
              <a:rPr lang="en-GB" dirty="0" smtClean="0"/>
              <a:t>Documentation</a:t>
            </a:r>
          </a:p>
          <a:p>
            <a:pPr marL="0" lvl="0" indent="0">
              <a:buNone/>
            </a:pPr>
            <a:r>
              <a:rPr lang="en-GB" dirty="0"/>
              <a:t> </a:t>
            </a:r>
            <a:r>
              <a:rPr lang="en-GB" dirty="0" smtClean="0"/>
              <a:t>      Available</a:t>
            </a:r>
            <a:r>
              <a:rPr lang="en-GB" dirty="0"/>
              <a:t>: https://</a:t>
            </a:r>
            <a:r>
              <a:rPr lang="en-GB" dirty="0" err="1"/>
              <a:t>kubernetes.io</a:t>
            </a:r>
            <a:r>
              <a:rPr lang="en-GB" dirty="0"/>
              <a:t>/docs/concepts/overview/what-is-</a:t>
            </a:r>
            <a:r>
              <a:rPr lang="en-GB" dirty="0" err="1"/>
              <a:t>kubernetes</a:t>
            </a:r>
            <a:r>
              <a:rPr lang="en-GB" dirty="0"/>
              <a:t>/</a:t>
            </a:r>
          </a:p>
          <a:p>
            <a:pPr lvl="0"/>
            <a:r>
              <a:rPr lang="en-GB" dirty="0"/>
              <a:t>Wes </a:t>
            </a:r>
            <a:r>
              <a:rPr lang="en-GB" dirty="0" err="1"/>
              <a:t>Felter</a:t>
            </a:r>
            <a:r>
              <a:rPr lang="en-GB" dirty="0"/>
              <a:t>, Alexandre Ferreira, Ram </a:t>
            </a:r>
            <a:r>
              <a:rPr lang="en-GB" dirty="0" err="1"/>
              <a:t>Rajamony</a:t>
            </a:r>
            <a:r>
              <a:rPr lang="en-GB" dirty="0"/>
              <a:t>, Juan Rubio, IBM Research Report, An Updated Performance Comparison of Virtual Machines and Linux Containers.</a:t>
            </a:r>
          </a:p>
          <a:p>
            <a:pPr lvl="0"/>
            <a:r>
              <a:rPr lang="en-GB" dirty="0" err="1"/>
              <a:t>Pahl</a:t>
            </a:r>
            <a:r>
              <a:rPr lang="en-GB" dirty="0"/>
              <a:t>, Claus &amp; </a:t>
            </a:r>
            <a:r>
              <a:rPr lang="en-GB" dirty="0" err="1"/>
              <a:t>Brogi</a:t>
            </a:r>
            <a:r>
              <a:rPr lang="en-GB" dirty="0"/>
              <a:t>, Antonio &amp; </a:t>
            </a:r>
            <a:r>
              <a:rPr lang="en-GB" dirty="0" err="1"/>
              <a:t>Soldani</a:t>
            </a:r>
            <a:r>
              <a:rPr lang="en-GB" dirty="0"/>
              <a:t>, Jacopo &amp; </a:t>
            </a:r>
            <a:r>
              <a:rPr lang="en-GB" dirty="0" err="1"/>
              <a:t>Jamshidi</a:t>
            </a:r>
            <a:r>
              <a:rPr lang="en-GB" dirty="0"/>
              <a:t>, </a:t>
            </a:r>
            <a:r>
              <a:rPr lang="en-GB" dirty="0" err="1"/>
              <a:t>Pooyan</a:t>
            </a:r>
            <a:r>
              <a:rPr lang="en-GB" dirty="0"/>
              <a:t>. (2017). Cloud Container Technologies: a State-of-the-Art Review. IEEE Transactions on Cloud Computing. PP. 1-1. 10.1109/</a:t>
            </a:r>
            <a:r>
              <a:rPr lang="en-GB" dirty="0" err="1"/>
              <a:t>TCC.2017.2702586</a:t>
            </a:r>
            <a:r>
              <a:rPr lang="en-GB" dirty="0"/>
              <a:t>.</a:t>
            </a:r>
          </a:p>
          <a:p>
            <a:pPr lvl="0"/>
            <a:r>
              <a:rPr lang="en-GB" dirty="0"/>
              <a:t>Brendan </a:t>
            </a:r>
            <a:r>
              <a:rPr lang="en-GB" dirty="0" err="1"/>
              <a:t>Burns,David</a:t>
            </a:r>
            <a:r>
              <a:rPr lang="en-GB" dirty="0"/>
              <a:t> </a:t>
            </a:r>
            <a:r>
              <a:rPr lang="en-GB" dirty="0" err="1"/>
              <a:t>Oppenheimer..Google..Design</a:t>
            </a:r>
            <a:r>
              <a:rPr lang="en-GB" dirty="0"/>
              <a:t> patterns for container based         distributed systems.</a:t>
            </a:r>
          </a:p>
          <a:p>
            <a:r>
              <a:rPr lang="en-GB" dirty="0" smtClean="0"/>
              <a:t>Chao </a:t>
            </a:r>
            <a:r>
              <a:rPr lang="en-GB" dirty="0"/>
              <a:t>Zheng and Douglas </a:t>
            </a:r>
            <a:r>
              <a:rPr lang="en-GB" dirty="0" err="1"/>
              <a:t>Thain</a:t>
            </a:r>
            <a:r>
              <a:rPr lang="en-GB" dirty="0"/>
              <a:t> ,Department of Computer Science and </a:t>
            </a:r>
            <a:r>
              <a:rPr lang="en-GB" dirty="0" err="1" smtClean="0"/>
              <a:t>Engineering,University</a:t>
            </a:r>
            <a:r>
              <a:rPr lang="en-GB" dirty="0" smtClean="0"/>
              <a:t> </a:t>
            </a:r>
            <a:r>
              <a:rPr lang="en-GB" dirty="0"/>
              <a:t>of Notre Dame. Integrating Containers into Workflows: A Case </a:t>
            </a:r>
            <a:r>
              <a:rPr lang="en-GB" dirty="0" smtClean="0"/>
              <a:t>Study using </a:t>
            </a:r>
            <a:r>
              <a:rPr lang="en-GB" dirty="0" err="1"/>
              <a:t>Makeflow</a:t>
            </a:r>
            <a:r>
              <a:rPr lang="en-GB" dirty="0"/>
              <a:t>, Work Queue, and Docker</a:t>
            </a:r>
          </a:p>
          <a:p>
            <a:pPr marL="0" indent="0">
              <a:buFont typeface="Arial"/>
              <a:buNone/>
            </a:pPr>
            <a:endParaRPr lang="en-IN" dirty="0"/>
          </a:p>
        </p:txBody>
      </p:sp>
    </p:spTree>
    <p:extLst>
      <p:ext uri="{BB962C8B-B14F-4D97-AF65-F5344CB8AC3E}">
        <p14:creationId xmlns:p14="http://schemas.microsoft.com/office/powerpoint/2010/main" val="3358861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12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1F7A0E-301F-433F-A66A-D8416CCD3AAF}"/>
              </a:ext>
            </a:extLst>
          </p:cNvPr>
          <p:cNvSpPr>
            <a:spLocks noGrp="1"/>
          </p:cNvSpPr>
          <p:nvPr>
            <p:ph type="title"/>
          </p:nvPr>
        </p:nvSpPr>
        <p:spPr>
          <a:xfrm>
            <a:off x="0" y="910937"/>
            <a:ext cx="12192000" cy="890154"/>
          </a:xfrm>
        </p:spPr>
        <p:txBody>
          <a:bodyPr/>
          <a:lstStyle/>
          <a:p>
            <a:r>
              <a:rPr lang="en-US" b="1" dirty="0" smtClean="0">
                <a:solidFill>
                  <a:schemeClr val="tx1"/>
                </a:solidFill>
              </a:rPr>
              <a:t>Project Title</a:t>
            </a:r>
            <a:endParaRPr lang="en-US" b="1" dirty="0">
              <a:solidFill>
                <a:schemeClr val="tx1"/>
              </a:solidFill>
            </a:endParaRPr>
          </a:p>
        </p:txBody>
      </p:sp>
      <p:sp>
        <p:nvSpPr>
          <p:cNvPr id="3" name="Title 1">
            <a:extLst>
              <a:ext uri="{FF2B5EF4-FFF2-40B4-BE49-F238E27FC236}">
                <a16:creationId xmlns="" xmlns:a16="http://schemas.microsoft.com/office/drawing/2014/main" id="{4D1F7A0E-301F-433F-A66A-D8416CCD3AAF}"/>
              </a:ext>
            </a:extLst>
          </p:cNvPr>
          <p:cNvSpPr txBox="1">
            <a:spLocks/>
          </p:cNvSpPr>
          <p:nvPr/>
        </p:nvSpPr>
        <p:spPr>
          <a:xfrm>
            <a:off x="7800729" y="4360719"/>
            <a:ext cx="3131127" cy="890154"/>
          </a:xfrm>
          <a:prstGeom prst="rect">
            <a:avLst/>
          </a:prstGeom>
        </p:spPr>
        <p:txBody>
          <a:bodyPr vert="horz" lIns="91438" tIns="45719" rIns="91438" bIns="45719" rtlCol="0" anchor="ctr">
            <a:noAutofit/>
          </a:bodyPr>
          <a:lstStyle>
            <a:lvl1pPr algn="ctr" defTabSz="457189" rtl="0" eaLnBrk="1" latinLnBrk="0" hangingPunct="1">
              <a:spcBef>
                <a:spcPct val="0"/>
              </a:spcBef>
              <a:buNone/>
              <a:defRPr sz="3600" b="0" kern="1200">
                <a:solidFill>
                  <a:schemeClr val="tx1">
                    <a:lumMod val="65000"/>
                    <a:lumOff val="35000"/>
                  </a:schemeClr>
                </a:solidFill>
                <a:latin typeface="+mn-lt"/>
                <a:ea typeface="+mj-ea"/>
                <a:cs typeface="+mj-cs"/>
              </a:defRPr>
            </a:lvl1pPr>
          </a:lstStyle>
          <a:p>
            <a:r>
              <a:rPr lang="en-US" sz="1800" dirty="0" smtClean="0"/>
              <a:t>Project Guide</a:t>
            </a:r>
          </a:p>
          <a:p>
            <a:r>
              <a:rPr lang="en-US" sz="1800" dirty="0" smtClean="0"/>
              <a:t>Dr. </a:t>
            </a:r>
            <a:r>
              <a:rPr lang="en-US" sz="1800" dirty="0" err="1" smtClean="0"/>
              <a:t>Monit</a:t>
            </a:r>
            <a:r>
              <a:rPr lang="en-US" sz="1800" dirty="0" smtClean="0"/>
              <a:t> Kapoor</a:t>
            </a:r>
          </a:p>
          <a:p>
            <a:r>
              <a:rPr lang="en-GB" sz="1800" dirty="0"/>
              <a:t>Associate Professor &amp; Head</a:t>
            </a:r>
          </a:p>
          <a:p>
            <a:r>
              <a:rPr lang="en-GB" sz="1800" dirty="0"/>
              <a:t>    Dept. of </a:t>
            </a:r>
            <a:r>
              <a:rPr lang="en-GB" sz="1800" dirty="0" smtClean="0"/>
              <a:t>Cybernetics, School </a:t>
            </a:r>
            <a:r>
              <a:rPr lang="en-GB" sz="1800" dirty="0"/>
              <a:t>of Computer Science</a:t>
            </a:r>
          </a:p>
          <a:p>
            <a:endParaRPr lang="en-US" sz="1800" dirty="0" smtClean="0"/>
          </a:p>
          <a:p>
            <a:endParaRPr lang="en-US" sz="1800" dirty="0" smtClean="0"/>
          </a:p>
          <a:p>
            <a:endParaRPr lang="en-US" sz="1800" dirty="0"/>
          </a:p>
        </p:txBody>
      </p:sp>
      <p:sp>
        <p:nvSpPr>
          <p:cNvPr id="4" name="Rectangle 3"/>
          <p:cNvSpPr/>
          <p:nvPr/>
        </p:nvSpPr>
        <p:spPr>
          <a:xfrm>
            <a:off x="586854" y="1971949"/>
            <a:ext cx="10713492" cy="1200329"/>
          </a:xfrm>
          <a:prstGeom prst="rect">
            <a:avLst/>
          </a:prstGeom>
        </p:spPr>
        <p:txBody>
          <a:bodyPr wrap="square">
            <a:spAutoFit/>
          </a:bodyPr>
          <a:lstStyle/>
          <a:p>
            <a:r>
              <a:rPr lang="en-GB" sz="3600" b="1" dirty="0">
                <a:solidFill>
                  <a:schemeClr val="bg1">
                    <a:lumMod val="50000"/>
                  </a:schemeClr>
                </a:solidFill>
              </a:rPr>
              <a:t>Scaling of Web </a:t>
            </a:r>
            <a:r>
              <a:rPr lang="en-GB" sz="3600" b="1" dirty="0" smtClean="0">
                <a:solidFill>
                  <a:schemeClr val="bg1">
                    <a:lumMod val="50000"/>
                  </a:schemeClr>
                </a:solidFill>
              </a:rPr>
              <a:t>Application </a:t>
            </a:r>
            <a:r>
              <a:rPr lang="en-GB" sz="3600" b="1" dirty="0">
                <a:solidFill>
                  <a:schemeClr val="bg1">
                    <a:lumMod val="50000"/>
                  </a:schemeClr>
                </a:solidFill>
              </a:rPr>
              <a:t>hosted on Containers with an automated build tool</a:t>
            </a:r>
            <a:endParaRPr lang="en-GB" sz="3600" dirty="0">
              <a:solidFill>
                <a:schemeClr val="bg1">
                  <a:lumMod val="50000"/>
                </a:schemeClr>
              </a:solidFill>
            </a:endParaRPr>
          </a:p>
        </p:txBody>
      </p:sp>
    </p:spTree>
    <p:extLst>
      <p:ext uri="{BB962C8B-B14F-4D97-AF65-F5344CB8AC3E}">
        <p14:creationId xmlns:p14="http://schemas.microsoft.com/office/powerpoint/2010/main" val="386067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2DD60C-B61A-458F-B172-6B2A2FA12F3A}"/>
              </a:ext>
            </a:extLst>
          </p:cNvPr>
          <p:cNvSpPr>
            <a:spLocks noGrp="1"/>
          </p:cNvSpPr>
          <p:nvPr>
            <p:ph type="title"/>
          </p:nvPr>
        </p:nvSpPr>
        <p:spPr/>
        <p:txBody>
          <a:bodyPr/>
          <a:lstStyle/>
          <a:p>
            <a:r>
              <a:rPr lang="en-US" b="1" dirty="0" smtClean="0"/>
              <a:t>Team Members &amp; Role</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7577990"/>
              </p:ext>
            </p:extLst>
          </p:nvPr>
        </p:nvGraphicFramePr>
        <p:xfrm>
          <a:off x="762000" y="1752600"/>
          <a:ext cx="10972800" cy="2614684"/>
        </p:xfrm>
        <a:graphic>
          <a:graphicData uri="http://schemas.openxmlformats.org/drawingml/2006/table">
            <a:tbl>
              <a:tblPr firstRow="1" bandRow="1">
                <a:tableStyleId>{5C22544A-7EE6-4342-B048-85BDC9FD1C3A}</a:tableStyleId>
              </a:tblPr>
              <a:tblGrid>
                <a:gridCol w="5486400"/>
                <a:gridCol w="5486400"/>
              </a:tblGrid>
              <a:tr h="653671">
                <a:tc>
                  <a:txBody>
                    <a:bodyPr/>
                    <a:lstStyle/>
                    <a:p>
                      <a:pPr algn="ctr"/>
                      <a:r>
                        <a:rPr lang="en-GB" dirty="0" smtClean="0"/>
                        <a:t>Members</a:t>
                      </a:r>
                      <a:endParaRPr lang="en-GB" dirty="0"/>
                    </a:p>
                  </a:txBody>
                  <a:tcPr/>
                </a:tc>
                <a:tc>
                  <a:txBody>
                    <a:bodyPr/>
                    <a:lstStyle/>
                    <a:p>
                      <a:pPr algn="ctr"/>
                      <a:r>
                        <a:rPr lang="en-GB" dirty="0" smtClean="0"/>
                        <a:t>Role</a:t>
                      </a:r>
                      <a:endParaRPr lang="en-GB" dirty="0"/>
                    </a:p>
                  </a:txBody>
                  <a:tcPr/>
                </a:tc>
              </a:tr>
              <a:tr h="653671">
                <a:tc>
                  <a:txBody>
                    <a:bodyPr/>
                    <a:lstStyle/>
                    <a:p>
                      <a:r>
                        <a:rPr lang="en-GB" dirty="0" smtClean="0"/>
                        <a:t>Harsh Gupta</a:t>
                      </a:r>
                      <a:endParaRPr lang="en-GB" dirty="0"/>
                    </a:p>
                  </a:txBody>
                  <a:tcPr/>
                </a:tc>
                <a:tc>
                  <a:txBody>
                    <a:bodyPr/>
                    <a:lstStyle/>
                    <a:p>
                      <a:r>
                        <a:rPr lang="en-GB" dirty="0" smtClean="0"/>
                        <a:t>Coding</a:t>
                      </a:r>
                      <a:r>
                        <a:rPr lang="en-GB" baseline="0" dirty="0" smtClean="0"/>
                        <a:t> and Implementation</a:t>
                      </a:r>
                      <a:endParaRPr lang="en-GB" dirty="0"/>
                    </a:p>
                  </a:txBody>
                  <a:tcPr/>
                </a:tc>
              </a:tr>
              <a:tr h="653671">
                <a:tc>
                  <a:txBody>
                    <a:bodyPr/>
                    <a:lstStyle/>
                    <a:p>
                      <a:r>
                        <a:rPr lang="en-GB" dirty="0" err="1" smtClean="0"/>
                        <a:t>Kunal</a:t>
                      </a:r>
                      <a:r>
                        <a:rPr lang="en-GB" dirty="0" smtClean="0"/>
                        <a:t> </a:t>
                      </a:r>
                      <a:r>
                        <a:rPr lang="en-GB" dirty="0" err="1" smtClean="0"/>
                        <a:t>Visoulia</a:t>
                      </a:r>
                      <a:endParaRPr lang="en-GB" dirty="0"/>
                    </a:p>
                  </a:txBody>
                  <a:tcPr/>
                </a:tc>
                <a:tc>
                  <a:txBody>
                    <a:bodyPr/>
                    <a:lstStyle/>
                    <a:p>
                      <a:r>
                        <a:rPr lang="en-GB" dirty="0" smtClean="0"/>
                        <a:t>Coding and Implementation</a:t>
                      </a:r>
                      <a:endParaRPr lang="en-GB" dirty="0"/>
                    </a:p>
                  </a:txBody>
                  <a:tcPr/>
                </a:tc>
              </a:tr>
              <a:tr h="653671">
                <a:tc>
                  <a:txBody>
                    <a:bodyPr/>
                    <a:lstStyle/>
                    <a:p>
                      <a:r>
                        <a:rPr lang="en-GB" dirty="0" err="1" smtClean="0"/>
                        <a:t>Vibhor</a:t>
                      </a:r>
                      <a:r>
                        <a:rPr lang="en-GB" dirty="0" smtClean="0"/>
                        <a:t> Jain</a:t>
                      </a:r>
                      <a:endParaRPr lang="en-GB" dirty="0"/>
                    </a:p>
                  </a:txBody>
                  <a:tcPr/>
                </a:tc>
                <a:tc>
                  <a:txBody>
                    <a:bodyPr/>
                    <a:lstStyle/>
                    <a:p>
                      <a:r>
                        <a:rPr lang="en-GB" smtClean="0"/>
                        <a:t>Coding and Implementation</a:t>
                      </a:r>
                      <a:endParaRPr lang="en-GB" dirty="0"/>
                    </a:p>
                  </a:txBody>
                  <a:tcPr/>
                </a:tc>
              </a:tr>
            </a:tbl>
          </a:graphicData>
        </a:graphic>
      </p:graphicFrame>
    </p:spTree>
    <p:extLst>
      <p:ext uri="{BB962C8B-B14F-4D97-AF65-F5344CB8AC3E}">
        <p14:creationId xmlns:p14="http://schemas.microsoft.com/office/powerpoint/2010/main" val="8724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idx="1"/>
          </p:nvPr>
        </p:nvSpPr>
        <p:spPr/>
        <p:txBody>
          <a:bodyPr>
            <a:normAutofit fontScale="92500"/>
          </a:bodyPr>
          <a:lstStyle/>
          <a:p>
            <a:pPr marL="0" indent="0">
              <a:buNone/>
            </a:pPr>
            <a:r>
              <a:rPr lang="en-GB" dirty="0"/>
              <a:t>Today, the cloud industry is adopting the container technology both for internal  usage and as commercial offering. The use of containers as base technology for large-scale systems opens many challenges in the area of management of these containers  at run-time</a:t>
            </a:r>
            <a:r>
              <a:rPr lang="en-GB" dirty="0" smtClean="0"/>
              <a:t>.</a:t>
            </a:r>
          </a:p>
          <a:p>
            <a:pPr marL="0" indent="0">
              <a:buNone/>
            </a:pPr>
            <a:r>
              <a:rPr lang="en-GB" dirty="0"/>
              <a:t>Here the challenge is to scale up and down the containers at run time. A container can also fail to run due to many reasons but that doesn't mean that a client's work should come at halt. A system is needed which can automatically detect a failure and run another hosting platform and resume the services. </a:t>
            </a:r>
            <a:r>
              <a:rPr lang="en-GB" dirty="0" smtClean="0"/>
              <a:t> </a:t>
            </a:r>
            <a:endParaRPr lang="en-IN" dirty="0"/>
          </a:p>
        </p:txBody>
      </p:sp>
    </p:spTree>
    <p:extLst>
      <p:ext uri="{BB962C8B-B14F-4D97-AF65-F5344CB8AC3E}">
        <p14:creationId xmlns:p14="http://schemas.microsoft.com/office/powerpoint/2010/main" val="400123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87423F-66EE-4A69-ABEB-0D8E62C3DCF9}"/>
              </a:ext>
            </a:extLst>
          </p:cNvPr>
          <p:cNvSpPr>
            <a:spLocks noGrp="1"/>
          </p:cNvSpPr>
          <p:nvPr>
            <p:ph type="title"/>
          </p:nvPr>
        </p:nvSpPr>
        <p:spPr>
          <a:xfrm>
            <a:off x="138546" y="571716"/>
            <a:ext cx="12192000" cy="564910"/>
          </a:xfrm>
        </p:spPr>
        <p:txBody>
          <a:bodyPr>
            <a:normAutofit fontScale="90000"/>
          </a:bodyPr>
          <a:lstStyle/>
          <a:p>
            <a:r>
              <a:rPr lang="en-US" b="1" dirty="0" smtClean="0"/>
              <a:t>Problem Statement</a:t>
            </a:r>
            <a:endParaRPr lang="en-US" b="1" dirty="0"/>
          </a:p>
        </p:txBody>
      </p:sp>
      <p:sp>
        <p:nvSpPr>
          <p:cNvPr id="3" name="Content Placeholder 2"/>
          <p:cNvSpPr txBox="1">
            <a:spLocks/>
          </p:cNvSpPr>
          <p:nvPr/>
        </p:nvSpPr>
        <p:spPr>
          <a:xfrm>
            <a:off x="762000" y="1752601"/>
            <a:ext cx="10972800" cy="4525963"/>
          </a:xfrm>
          <a:prstGeom prst="rect">
            <a:avLst/>
          </a:prstGeom>
        </p:spPr>
        <p:txBody>
          <a:bodyPr>
            <a:normAutofit fontScale="92500" lnSpcReduction="10000"/>
          </a:bodyPr>
          <a:lst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dirty="0"/>
              <a:t>Businesses today need to be agile and need the ability to scale resources easily and quickly based on rapidly changing market needs.  Because an enterprise’s demand for computing resources can vary dramatically from one period of time to another, maintaining sufficient resources to meet peak requirements can be costly</a:t>
            </a:r>
            <a:r>
              <a:rPr lang="en-GB" dirty="0" smtClean="0"/>
              <a:t>.</a:t>
            </a:r>
          </a:p>
          <a:p>
            <a:pPr marL="0" indent="0">
              <a:buNone/>
            </a:pPr>
            <a:r>
              <a:rPr lang="en-GB" b="1" dirty="0"/>
              <a:t>W</a:t>
            </a:r>
            <a:r>
              <a:rPr lang="en-GB" b="1" dirty="0" smtClean="0"/>
              <a:t>ith </a:t>
            </a:r>
            <a:r>
              <a:rPr lang="en-GB" b="1" dirty="0"/>
              <a:t>a system which can detect the failures and achieve fault tolerance by running up another application hosting platform can cut costs by maintaining minimal computing resources until they run into the need to increase them meanwhile only paying for what they use. </a:t>
            </a:r>
            <a:endParaRPr lang="en-IN" b="1" dirty="0"/>
          </a:p>
        </p:txBody>
      </p:sp>
    </p:spTree>
    <p:extLst>
      <p:ext uri="{BB962C8B-B14F-4D97-AF65-F5344CB8AC3E}">
        <p14:creationId xmlns:p14="http://schemas.microsoft.com/office/powerpoint/2010/main" val="329144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4626"/>
            <a:ext cx="12192000" cy="564910"/>
          </a:xfrm>
        </p:spPr>
        <p:txBody>
          <a:bodyPr>
            <a:normAutofit fontScale="90000"/>
          </a:bodyPr>
          <a:lstStyle/>
          <a:p>
            <a:r>
              <a:rPr lang="en-IN" b="1" dirty="0" smtClean="0"/>
              <a:t>Motivation</a:t>
            </a:r>
            <a:endParaRPr lang="en-IN" b="1" dirty="0"/>
          </a:p>
        </p:txBody>
      </p:sp>
      <p:sp>
        <p:nvSpPr>
          <p:cNvPr id="3" name="Content Placeholder 2"/>
          <p:cNvSpPr txBox="1">
            <a:spLocks/>
          </p:cNvSpPr>
          <p:nvPr/>
        </p:nvSpPr>
        <p:spPr>
          <a:xfrm>
            <a:off x="762000" y="1752601"/>
            <a:ext cx="10972800" cy="4525963"/>
          </a:xfrm>
          <a:prstGeom prst="rect">
            <a:avLst/>
          </a:prstGeom>
        </p:spPr>
        <p:txBody>
          <a:bodyPr>
            <a:normAutofit lnSpcReduction="10000"/>
          </a:bodyPr>
          <a:lst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b="1" dirty="0"/>
              <a:t>Motivating Example-Kubernetes:</a:t>
            </a:r>
            <a:endParaRPr lang="en-GB" dirty="0"/>
          </a:p>
          <a:p>
            <a:pPr marL="0" indent="0">
              <a:buNone/>
            </a:pPr>
            <a:r>
              <a:rPr lang="en-GB" dirty="0"/>
              <a:t>Kubernetes is an open-source container-orchestration system for automating deployment, scaling and management of containerized applications</a:t>
            </a:r>
            <a:r>
              <a:rPr lang="en-GB" dirty="0" smtClean="0"/>
              <a:t>. It </a:t>
            </a:r>
            <a:r>
              <a:rPr lang="en-GB" dirty="0"/>
              <a:t>was originally designed by Google and is now maintained by the Cloud Native Computing Foundation. It aims to provide a platform for automating deployment, scaling, and operations of application containers across clusters of hosts</a:t>
            </a:r>
            <a:r>
              <a:rPr lang="en-GB" dirty="0" smtClean="0"/>
              <a:t>. It </a:t>
            </a:r>
            <a:r>
              <a:rPr lang="en-GB" dirty="0"/>
              <a:t>works with a range of container tools, including </a:t>
            </a:r>
            <a:r>
              <a:rPr lang="en-GB" dirty="0" smtClean="0"/>
              <a:t>Docker</a:t>
            </a:r>
            <a:endParaRPr lang="en-IN" b="1" dirty="0"/>
          </a:p>
        </p:txBody>
      </p:sp>
    </p:spTree>
    <p:extLst>
      <p:ext uri="{BB962C8B-B14F-4D97-AF65-F5344CB8AC3E}">
        <p14:creationId xmlns:p14="http://schemas.microsoft.com/office/powerpoint/2010/main" val="108899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 y="497080"/>
            <a:ext cx="12192000" cy="564910"/>
          </a:xfrm>
        </p:spPr>
        <p:txBody>
          <a:bodyPr>
            <a:normAutofit fontScale="90000"/>
          </a:bodyPr>
          <a:lstStyle/>
          <a:p>
            <a:r>
              <a:rPr lang="en-IN" b="1" dirty="0" smtClean="0"/>
              <a:t>Objectives</a:t>
            </a:r>
            <a:endParaRPr lang="en-IN" b="1" dirty="0"/>
          </a:p>
        </p:txBody>
      </p:sp>
      <p:sp>
        <p:nvSpPr>
          <p:cNvPr id="3" name="Content Placeholder 2"/>
          <p:cNvSpPr txBox="1">
            <a:spLocks/>
          </p:cNvSpPr>
          <p:nvPr/>
        </p:nvSpPr>
        <p:spPr>
          <a:xfrm>
            <a:off x="762000" y="1378425"/>
            <a:ext cx="10972800" cy="4900140"/>
          </a:xfrm>
          <a:prstGeom prst="rect">
            <a:avLst/>
          </a:prstGeom>
        </p:spPr>
        <p:txBody>
          <a:bodyPr>
            <a:normAutofit fontScale="77500" lnSpcReduction="20000"/>
          </a:bodyPr>
          <a:lst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dirty="0"/>
              <a:t>To demonstrate a system which can horizontally scale a web application hosted on containers and deploying those containers with multilevel queue scheduling algorithm</a:t>
            </a:r>
          </a:p>
          <a:p>
            <a:pPr marL="0" indent="0">
              <a:buNone/>
            </a:pPr>
            <a:r>
              <a:rPr lang="en-GB" b="1" dirty="0"/>
              <a:t>Sub-objectives:</a:t>
            </a:r>
            <a:endParaRPr lang="en-GB" dirty="0"/>
          </a:p>
          <a:p>
            <a:pPr lvl="0" fontAlgn="base"/>
            <a:r>
              <a:rPr lang="en-GB" dirty="0"/>
              <a:t>Making a 3 tier web application</a:t>
            </a:r>
          </a:p>
          <a:p>
            <a:pPr lvl="0" fontAlgn="base"/>
            <a:r>
              <a:rPr lang="en-GB" dirty="0"/>
              <a:t>Creating a container environment for the required web application.</a:t>
            </a:r>
          </a:p>
          <a:p>
            <a:pPr lvl="0" fontAlgn="base"/>
            <a:r>
              <a:rPr lang="en-GB" dirty="0" err="1"/>
              <a:t>Commiting</a:t>
            </a:r>
            <a:r>
              <a:rPr lang="en-GB" dirty="0"/>
              <a:t> a full fledged container image for a web application.</a:t>
            </a:r>
          </a:p>
          <a:p>
            <a:pPr lvl="0" fontAlgn="base"/>
            <a:r>
              <a:rPr lang="en-GB" dirty="0"/>
              <a:t>Using multilevel queue scheduling algorithm to orchestrate and deploy the container environment.</a:t>
            </a:r>
          </a:p>
          <a:p>
            <a:pPr lvl="0" fontAlgn="base"/>
            <a:r>
              <a:rPr lang="en-GB" dirty="0"/>
              <a:t>Knitting of different services together as a stable automation using Make utility as a build tool.  </a:t>
            </a:r>
          </a:p>
          <a:p>
            <a:pPr lvl="0" fontAlgn="base"/>
            <a:r>
              <a:rPr lang="en-GB" dirty="0"/>
              <a:t>Extracting the state of the subsystems, so that while </a:t>
            </a:r>
            <a:r>
              <a:rPr lang="en-GB" dirty="0" err="1"/>
              <a:t>restarting,the</a:t>
            </a:r>
            <a:r>
              <a:rPr lang="en-GB" dirty="0"/>
              <a:t> image of the process can be reconstructed.</a:t>
            </a:r>
          </a:p>
          <a:p>
            <a:pPr marL="0" indent="0">
              <a:buFont typeface="Arial"/>
              <a:buNone/>
            </a:pPr>
            <a:endParaRPr lang="en-IN" dirty="0"/>
          </a:p>
        </p:txBody>
      </p:sp>
    </p:spTree>
    <p:extLst>
      <p:ext uri="{BB962C8B-B14F-4D97-AF65-F5344CB8AC3E}">
        <p14:creationId xmlns:p14="http://schemas.microsoft.com/office/powerpoint/2010/main" val="222294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 y="585572"/>
            <a:ext cx="12192000" cy="564910"/>
          </a:xfrm>
        </p:spPr>
        <p:txBody>
          <a:bodyPr>
            <a:normAutofit fontScale="90000"/>
          </a:bodyPr>
          <a:lstStyle/>
          <a:p>
            <a:r>
              <a:rPr lang="en-IN" b="1" dirty="0" smtClean="0"/>
              <a:t>Software/ Hardware Requirement </a:t>
            </a:r>
            <a:endParaRPr lang="en-IN" b="1" dirty="0">
              <a:solidFill>
                <a:srgbClr val="FF0000"/>
              </a:solidFill>
            </a:endParaRPr>
          </a:p>
        </p:txBody>
      </p:sp>
      <p:sp>
        <p:nvSpPr>
          <p:cNvPr id="3" name="Content Placeholder 2"/>
          <p:cNvSpPr txBox="1">
            <a:spLocks/>
          </p:cNvSpPr>
          <p:nvPr/>
        </p:nvSpPr>
        <p:spPr>
          <a:xfrm>
            <a:off x="762000" y="1378425"/>
            <a:ext cx="10972800" cy="4900140"/>
          </a:xfrm>
          <a:prstGeom prst="rect">
            <a:avLst/>
          </a:prstGeom>
        </p:spPr>
        <p:txBody>
          <a:bodyPr>
            <a:normAutofit fontScale="85000" lnSpcReduction="20000"/>
          </a:bodyPr>
          <a:lst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b="1" dirty="0"/>
              <a:t>Hardware Requirements:</a:t>
            </a:r>
            <a:endParaRPr lang="en-GB" dirty="0"/>
          </a:p>
          <a:p>
            <a:pPr lvl="0" fontAlgn="base"/>
            <a:r>
              <a:rPr lang="en-GB" dirty="0" err="1"/>
              <a:t>x86_64</a:t>
            </a:r>
            <a:r>
              <a:rPr lang="en-GB" dirty="0"/>
              <a:t>/</a:t>
            </a:r>
            <a:r>
              <a:rPr lang="en-GB" dirty="0" err="1"/>
              <a:t>amd64</a:t>
            </a:r>
            <a:r>
              <a:rPr lang="en-GB" dirty="0"/>
              <a:t> architecture</a:t>
            </a:r>
          </a:p>
          <a:p>
            <a:pPr lvl="0" fontAlgn="base"/>
            <a:r>
              <a:rPr lang="en-GB" dirty="0"/>
              <a:t>4.00 GB of RAM</a:t>
            </a:r>
          </a:p>
          <a:p>
            <a:pPr lvl="0" fontAlgn="base"/>
            <a:r>
              <a:rPr lang="en-GB" dirty="0"/>
              <a:t>30.00 GB of Disk Storage</a:t>
            </a:r>
          </a:p>
          <a:p>
            <a:pPr lvl="0" fontAlgn="base"/>
            <a:r>
              <a:rPr lang="en-GB" dirty="0"/>
              <a:t>An Ethernet type Network Adapter</a:t>
            </a:r>
          </a:p>
          <a:p>
            <a:pPr marL="0" indent="0">
              <a:buNone/>
            </a:pPr>
            <a:r>
              <a:rPr lang="en-GB" b="1" dirty="0"/>
              <a:t> </a:t>
            </a:r>
            <a:endParaRPr lang="en-GB" dirty="0"/>
          </a:p>
          <a:p>
            <a:pPr marL="0" indent="0">
              <a:buNone/>
            </a:pPr>
            <a:r>
              <a:rPr lang="en-GB" b="1" dirty="0"/>
              <a:t>Software Requirements:</a:t>
            </a:r>
            <a:endParaRPr lang="en-GB" dirty="0"/>
          </a:p>
          <a:p>
            <a:pPr lvl="0" fontAlgn="base"/>
            <a:r>
              <a:rPr lang="en-GB" dirty="0"/>
              <a:t>Ubuntu (</a:t>
            </a:r>
            <a:r>
              <a:rPr lang="en-GB" dirty="0" err="1"/>
              <a:t>LTS</a:t>
            </a:r>
            <a:r>
              <a:rPr lang="en-GB" dirty="0"/>
              <a:t> 14.04 and above with Linux kernel version 3.10 or latest)</a:t>
            </a:r>
          </a:p>
          <a:p>
            <a:pPr lvl="0" fontAlgn="base"/>
            <a:r>
              <a:rPr lang="en-GB" dirty="0"/>
              <a:t>Docker (10.0 and above) </a:t>
            </a:r>
          </a:p>
          <a:p>
            <a:pPr lvl="0" fontAlgn="base"/>
            <a:r>
              <a:rPr lang="en-GB" dirty="0"/>
              <a:t>Container images of web server and web application</a:t>
            </a:r>
          </a:p>
          <a:p>
            <a:pPr lvl="0" fontAlgn="base"/>
            <a:r>
              <a:rPr lang="en-GB" dirty="0" err="1"/>
              <a:t>GCC</a:t>
            </a:r>
            <a:r>
              <a:rPr lang="en-GB" dirty="0"/>
              <a:t> compiler</a:t>
            </a:r>
          </a:p>
          <a:p>
            <a:pPr marL="0" indent="0">
              <a:buFont typeface="Arial"/>
              <a:buNone/>
            </a:pPr>
            <a:endParaRPr lang="en-IN" dirty="0"/>
          </a:p>
        </p:txBody>
      </p:sp>
    </p:spTree>
    <p:extLst>
      <p:ext uri="{BB962C8B-B14F-4D97-AF65-F5344CB8AC3E}">
        <p14:creationId xmlns:p14="http://schemas.microsoft.com/office/powerpoint/2010/main" val="2408710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557862"/>
            <a:ext cx="12192000" cy="564910"/>
          </a:xfrm>
        </p:spPr>
        <p:txBody>
          <a:bodyPr>
            <a:normAutofit fontScale="90000"/>
          </a:bodyPr>
          <a:lstStyle/>
          <a:p>
            <a:r>
              <a:rPr lang="en-IN" b="1" dirty="0" smtClean="0"/>
              <a:t>Literature Review</a:t>
            </a:r>
            <a:endParaRPr lang="en-IN" b="1" dirty="0">
              <a:solidFill>
                <a:srgbClr val="FF0000"/>
              </a:solidFill>
            </a:endParaRPr>
          </a:p>
        </p:txBody>
      </p:sp>
    </p:spTree>
    <p:extLst>
      <p:ext uri="{BB962C8B-B14F-4D97-AF65-F5344CB8AC3E}">
        <p14:creationId xmlns:p14="http://schemas.microsoft.com/office/powerpoint/2010/main" val="1544619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8252</TotalTime>
  <Words>312</Words>
  <Application>Microsoft Office PowerPoint</Application>
  <PresentationFormat>Custom</PresentationFormat>
  <Paragraphs>71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Project Title</vt:lpstr>
      <vt:lpstr>Team Members &amp; Role</vt:lpstr>
      <vt:lpstr>Introduction</vt:lpstr>
      <vt:lpstr>Problem Statement</vt:lpstr>
      <vt:lpstr>Motivation</vt:lpstr>
      <vt:lpstr>Objectives</vt:lpstr>
      <vt:lpstr>Software/ Hardware Requirement </vt:lpstr>
      <vt:lpstr>Literature Review</vt:lpstr>
      <vt:lpstr>WORKFLOW DESIGN</vt:lpstr>
      <vt:lpstr>PERT Chart</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the</cp:lastModifiedBy>
  <cp:revision>648</cp:revision>
  <cp:lastPrinted>2017-08-16T11:40:20Z</cp:lastPrinted>
  <dcterms:created xsi:type="dcterms:W3CDTF">2017-08-14T08:34:40Z</dcterms:created>
  <dcterms:modified xsi:type="dcterms:W3CDTF">2018-10-26T06:15:05Z</dcterms:modified>
</cp:coreProperties>
</file>