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1"/>
    <p:restoredTop sz="62963"/>
  </p:normalViewPr>
  <p:slideViewPr>
    <p:cSldViewPr snapToGrid="0" snapToObjects="1" showGuides="1">
      <p:cViewPr>
        <p:scale>
          <a:sx n="90" d="100"/>
          <a:sy n="90" d="100"/>
        </p:scale>
        <p:origin x="552" y="-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9FE1DE-5041-F548-A06B-1847201E1892}" type="datetimeFigureOut">
              <a:rPr lang="en-US" smtClean="0"/>
              <a:t>7/10/18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CB40BF-C622-CA47-B617-1E133443E734}" type="slidenum">
              <a:rPr lang="en-US" smtClean="0"/>
              <a:t>‹#›</a:t>
            </a:fld>
            <a:endParaRPr lang="en-US"/>
          </a:p>
        </p:txBody>
      </p:sp>
    </p:spTree>
    <p:extLst>
      <p:ext uri="{BB962C8B-B14F-4D97-AF65-F5344CB8AC3E}">
        <p14:creationId xmlns:p14="http://schemas.microsoft.com/office/powerpoint/2010/main" val="1009496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following tutorial was</a:t>
            </a:r>
            <a:r>
              <a:rPr lang="en-US" sz="1200" kern="1200" baseline="0" dirty="0" smtClean="0">
                <a:solidFill>
                  <a:schemeClr val="tx1"/>
                </a:solidFill>
                <a:effectLst/>
                <a:latin typeface="+mn-lt"/>
                <a:ea typeface="+mn-ea"/>
                <a:cs typeface="+mn-cs"/>
              </a:rPr>
              <a:t> excerpted by S.Y. Park from ‘R for Everyone: Advanced Analytics and Graphics,’ by J.P. Lander (2014).</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Clustering</a:t>
            </a:r>
            <a:r>
              <a:rPr lang="en-US" baseline="0" dirty="0" smtClean="0"/>
              <a:t> is the partitioning of data into groups, and plays a big role in modern machine learning. Along with hierarchical clustering, K-means clustering is a popular method of clustering. </a:t>
            </a:r>
            <a:r>
              <a:rPr lang="en-US" sz="1200" kern="1200" dirty="0" smtClean="0">
                <a:solidFill>
                  <a:schemeClr val="tx1"/>
                </a:solidFill>
                <a:effectLst/>
                <a:latin typeface="+mn-lt"/>
                <a:ea typeface="+mn-ea"/>
                <a:cs typeface="+mn-cs"/>
              </a:rPr>
              <a:t>In terms of a </a:t>
            </a:r>
            <a:r>
              <a:rPr lang="en-US" sz="1200" kern="1200" dirty="0" err="1" smtClean="0">
                <a:solidFill>
                  <a:schemeClr val="tx1"/>
                </a:solidFill>
                <a:effectLst/>
                <a:latin typeface="+mn-lt"/>
                <a:ea typeface="+mn-ea"/>
                <a:cs typeface="+mn-cs"/>
              </a:rPr>
              <a:t>data.frame</a:t>
            </a:r>
            <a:r>
              <a:rPr lang="en-US" sz="1200" kern="1200" dirty="0" smtClean="0">
                <a:solidFill>
                  <a:schemeClr val="tx1"/>
                </a:solidFill>
                <a:effectLst/>
                <a:latin typeface="+mn-lt"/>
                <a:ea typeface="+mn-ea"/>
                <a:cs typeface="+mn-cs"/>
              </a:rPr>
              <a:t>, a clustering algorithm finds out which rows are similar to each other. Rows that are grouped together are supposed to have high similarity to each other and low similarity with rows outside the grouping.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K-means</a:t>
            </a:r>
            <a:r>
              <a:rPr lang="en-US" sz="1200" kern="1200" baseline="0" dirty="0" smtClean="0">
                <a:solidFill>
                  <a:schemeClr val="tx1"/>
                </a:solidFill>
                <a:effectLst/>
                <a:latin typeface="+mn-lt"/>
                <a:ea typeface="+mn-ea"/>
                <a:cs typeface="+mn-cs"/>
              </a:rPr>
              <a:t> clustering divides the observations into discrete groups based on some distance metric. The dataset for this example is the wine dataset from the UC-Irvine Machine Learning Repository (</a:t>
            </a:r>
            <a:r>
              <a:rPr lang="en-US" sz="1200" kern="1200" dirty="0" smtClean="0">
                <a:solidFill>
                  <a:schemeClr val="tx1"/>
                </a:solidFill>
                <a:effectLst/>
                <a:latin typeface="+mn-lt"/>
                <a:ea typeface="+mn-ea"/>
                <a:cs typeface="+mn-cs"/>
              </a:rPr>
              <a:t>http://</a:t>
            </a:r>
            <a:r>
              <a:rPr lang="en-US" sz="1200" kern="1200" dirty="0" err="1" smtClean="0">
                <a:solidFill>
                  <a:schemeClr val="tx1"/>
                </a:solidFill>
                <a:effectLst/>
                <a:latin typeface="+mn-lt"/>
                <a:ea typeface="+mn-ea"/>
                <a:cs typeface="+mn-cs"/>
              </a:rPr>
              <a:t>archive.ics.uci.edu</a:t>
            </a:r>
            <a:r>
              <a:rPr lang="en-US" sz="1200" kern="1200" dirty="0" smtClean="0">
                <a:solidFill>
                  <a:schemeClr val="tx1"/>
                </a:solidFill>
                <a:effectLst/>
                <a:latin typeface="+mn-lt"/>
                <a:ea typeface="+mn-ea"/>
                <a:cs typeface="+mn-cs"/>
              </a:rPr>
              <a:t>/ml/datasets/Wine)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8CB40BF-C622-CA47-B617-1E133443E734}" type="slidenum">
              <a:rPr lang="en-US" smtClean="0"/>
              <a:t>1</a:t>
            </a:fld>
            <a:endParaRPr lang="en-US"/>
          </a:p>
        </p:txBody>
      </p:sp>
    </p:spTree>
    <p:extLst>
      <p:ext uri="{BB962C8B-B14F-4D97-AF65-F5344CB8AC3E}">
        <p14:creationId xmlns:p14="http://schemas.microsoft.com/office/powerpoint/2010/main" val="1484528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R, K-means is done with the aptly named </a:t>
            </a:r>
            <a:r>
              <a:rPr lang="en-US" sz="1200" kern="1200" dirty="0" err="1" smtClean="0">
                <a:solidFill>
                  <a:schemeClr val="tx1"/>
                </a:solidFill>
                <a:effectLst/>
                <a:latin typeface="+mn-lt"/>
                <a:ea typeface="+mn-ea"/>
                <a:cs typeface="+mn-cs"/>
              </a:rPr>
              <a:t>kmeans</a:t>
            </a:r>
            <a:r>
              <a:rPr lang="en-US" sz="1200" kern="1200" dirty="0" smtClean="0">
                <a:solidFill>
                  <a:schemeClr val="tx1"/>
                </a:solidFill>
                <a:effectLst/>
                <a:latin typeface="+mn-lt"/>
                <a:ea typeface="+mn-ea"/>
                <a:cs typeface="+mn-cs"/>
              </a:rPr>
              <a:t> function. Its first two arguments are the data to be clustered, which must be all numeric (K-means does not work with categorical data), and the number of centers (clusters). Because there is a random component to the clustering, we set the seed to generate reproducible results.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Printing the K-means objects displays the size of the clusters, the cluster mean for each column, the cluster membership for each row and similarity measures. </a:t>
            </a:r>
            <a:endParaRPr lang="en-US" dirty="0" smtClean="0"/>
          </a:p>
          <a:p>
            <a:endParaRPr lang="en-US" dirty="0"/>
          </a:p>
        </p:txBody>
      </p:sp>
      <p:sp>
        <p:nvSpPr>
          <p:cNvPr id="4" name="Slide Number Placeholder 3"/>
          <p:cNvSpPr>
            <a:spLocks noGrp="1"/>
          </p:cNvSpPr>
          <p:nvPr>
            <p:ph type="sldNum" sz="quarter" idx="10"/>
          </p:nvPr>
        </p:nvSpPr>
        <p:spPr/>
        <p:txBody>
          <a:bodyPr/>
          <a:lstStyle/>
          <a:p>
            <a:fld id="{E8CB40BF-C622-CA47-B617-1E133443E734}" type="slidenum">
              <a:rPr lang="en-US" smtClean="0"/>
              <a:t>2</a:t>
            </a:fld>
            <a:endParaRPr lang="en-US"/>
          </a:p>
        </p:txBody>
      </p:sp>
    </p:spTree>
    <p:extLst>
      <p:ext uri="{BB962C8B-B14F-4D97-AF65-F5344CB8AC3E}">
        <p14:creationId xmlns:p14="http://schemas.microsoft.com/office/powerpoint/2010/main" val="127862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Plotting the result of K-means clustering can be difficult because of the high dimensional nature of the data. To overcome this, the </a:t>
            </a:r>
            <a:r>
              <a:rPr lang="en-US" sz="1200" kern="1200" dirty="0" err="1" smtClean="0">
                <a:solidFill>
                  <a:schemeClr val="tx1"/>
                </a:solidFill>
                <a:effectLst/>
                <a:latin typeface="+mn-lt"/>
                <a:ea typeface="+mn-ea"/>
                <a:cs typeface="+mn-cs"/>
              </a:rPr>
              <a:t>plot.kmeans</a:t>
            </a:r>
            <a:r>
              <a:rPr lang="en-US" sz="1200" kern="1200" dirty="0" smtClean="0">
                <a:solidFill>
                  <a:schemeClr val="tx1"/>
                </a:solidFill>
                <a:effectLst/>
                <a:latin typeface="+mn-lt"/>
                <a:ea typeface="+mn-ea"/>
                <a:cs typeface="+mn-cs"/>
              </a:rPr>
              <a:t> function in useful performs multidimensional scaling to project the data into two dimensions, and then color codes the points according to cluster membership. </a:t>
            </a:r>
            <a:endParaRPr lang="en-US" dirty="0" smtClean="0"/>
          </a:p>
          <a:p>
            <a:endParaRPr lang="en-US" dirty="0"/>
          </a:p>
        </p:txBody>
      </p:sp>
      <p:sp>
        <p:nvSpPr>
          <p:cNvPr id="4" name="Slide Number Placeholder 3"/>
          <p:cNvSpPr>
            <a:spLocks noGrp="1"/>
          </p:cNvSpPr>
          <p:nvPr>
            <p:ph type="sldNum" sz="quarter" idx="10"/>
          </p:nvPr>
        </p:nvSpPr>
        <p:spPr/>
        <p:txBody>
          <a:bodyPr/>
          <a:lstStyle/>
          <a:p>
            <a:fld id="{E8CB40BF-C622-CA47-B617-1E133443E734}" type="slidenum">
              <a:rPr lang="en-US" smtClean="0"/>
              <a:t>3</a:t>
            </a:fld>
            <a:endParaRPr lang="en-US"/>
          </a:p>
        </p:txBody>
      </p:sp>
    </p:spTree>
    <p:extLst>
      <p:ext uri="{BB962C8B-B14F-4D97-AF65-F5344CB8AC3E}">
        <p14:creationId xmlns:p14="http://schemas.microsoft.com/office/powerpoint/2010/main" val="759644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we pass the original wine data and specify that Cultivar is the true membership column, the shape of the points will be coded by Cultivar, so we can see how that compares to the colors. A strong correlation between the color and shape would indicate a good clustering. </a:t>
            </a:r>
            <a:endParaRPr lang="en-US" dirty="0" smtClean="0"/>
          </a:p>
          <a:p>
            <a:endParaRPr lang="en-US" dirty="0"/>
          </a:p>
        </p:txBody>
      </p:sp>
      <p:sp>
        <p:nvSpPr>
          <p:cNvPr id="4" name="Slide Number Placeholder 3"/>
          <p:cNvSpPr>
            <a:spLocks noGrp="1"/>
          </p:cNvSpPr>
          <p:nvPr>
            <p:ph type="sldNum" sz="quarter" idx="10"/>
          </p:nvPr>
        </p:nvSpPr>
        <p:spPr/>
        <p:txBody>
          <a:bodyPr/>
          <a:lstStyle/>
          <a:p>
            <a:fld id="{E8CB40BF-C622-CA47-B617-1E133443E734}" type="slidenum">
              <a:rPr lang="en-US" smtClean="0"/>
              <a:t>4</a:t>
            </a:fld>
            <a:endParaRPr lang="en-US"/>
          </a:p>
        </p:txBody>
      </p:sp>
    </p:spTree>
    <p:extLst>
      <p:ext uri="{BB962C8B-B14F-4D97-AF65-F5344CB8AC3E}">
        <p14:creationId xmlns:p14="http://schemas.microsoft.com/office/powerpoint/2010/main" val="141051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Choosing the right number of clusters is important in getting a good partitioning of the data. According to David Madigan, the chair of the Department of Statistics, Columbia University, a good metric for determining the optimal number of clusters is </a:t>
            </a:r>
            <a:r>
              <a:rPr lang="en-US" sz="1200" kern="1200" dirty="0" err="1" smtClean="0">
                <a:solidFill>
                  <a:schemeClr val="tx1"/>
                </a:solidFill>
                <a:effectLst/>
                <a:latin typeface="+mn-lt"/>
                <a:ea typeface="+mn-ea"/>
                <a:cs typeface="+mn-cs"/>
              </a:rPr>
              <a:t>Hartigan’s</a:t>
            </a:r>
            <a:r>
              <a:rPr lang="en-US" sz="1200" kern="1200" dirty="0" smtClean="0">
                <a:solidFill>
                  <a:schemeClr val="tx1"/>
                </a:solidFill>
                <a:effectLst/>
                <a:latin typeface="+mn-lt"/>
                <a:ea typeface="+mn-ea"/>
                <a:cs typeface="+mn-cs"/>
              </a:rPr>
              <a:t> Rule ( J. A. </a:t>
            </a:r>
            <a:r>
              <a:rPr lang="en-US" sz="1200" kern="1200" dirty="0" err="1" smtClean="0">
                <a:solidFill>
                  <a:schemeClr val="tx1"/>
                </a:solidFill>
                <a:effectLst/>
                <a:latin typeface="+mn-lt"/>
                <a:ea typeface="+mn-ea"/>
                <a:cs typeface="+mn-cs"/>
              </a:rPr>
              <a:t>Hartigan</a:t>
            </a:r>
            <a:r>
              <a:rPr lang="en-US" sz="1200" kern="1200" dirty="0" smtClean="0">
                <a:solidFill>
                  <a:schemeClr val="tx1"/>
                </a:solidFill>
                <a:effectLst/>
                <a:latin typeface="+mn-lt"/>
                <a:ea typeface="+mn-ea"/>
                <a:cs typeface="+mn-cs"/>
              </a:rPr>
              <a:t> is one of the authors of the most popular K-means algorithm). It essentially compares the ratio of the within-cluster sum of squares for a clustering with k clusters and one with k + 1 clusters, accounting for the number of rows and clusters. </a:t>
            </a:r>
          </a:p>
          <a:p>
            <a:endParaRPr lang="en-US" dirty="0" smtClean="0"/>
          </a:p>
          <a:p>
            <a:r>
              <a:rPr lang="en-US" sz="1200" kern="1200" dirty="0" smtClean="0">
                <a:solidFill>
                  <a:schemeClr val="tx1"/>
                </a:solidFill>
                <a:effectLst/>
                <a:latin typeface="+mn-lt"/>
                <a:ea typeface="+mn-ea"/>
                <a:cs typeface="+mn-cs"/>
              </a:rPr>
              <a:t>If that number is greater than 10, then it is worth using k + 1 clusters. Fitting this repeatedly can be a chore and computationally inefficient if not done right. The useful package has the </a:t>
            </a:r>
            <a:r>
              <a:rPr lang="en-US" sz="1200" kern="1200" dirty="0" err="1" smtClean="0">
                <a:solidFill>
                  <a:schemeClr val="tx1"/>
                </a:solidFill>
                <a:effectLst/>
                <a:latin typeface="+mn-lt"/>
                <a:ea typeface="+mn-ea"/>
                <a:cs typeface="+mn-cs"/>
              </a:rPr>
              <a:t>FitKMeans</a:t>
            </a:r>
            <a:r>
              <a:rPr lang="en-US" sz="1200" kern="1200" dirty="0" smtClean="0">
                <a:solidFill>
                  <a:schemeClr val="tx1"/>
                </a:solidFill>
                <a:effectLst/>
                <a:latin typeface="+mn-lt"/>
                <a:ea typeface="+mn-ea"/>
                <a:cs typeface="+mn-cs"/>
              </a:rPr>
              <a:t> function for doing just that</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According to this metric we should use 13 clusters. Again, this is just a rule of thumb and should not be strictly adhered to. Because we know there are three cultivars it would seem natural to choose three clusters. Then again, the results of the clustering with three clusters did only a fairly good job of aligning the clusters with the cultivars, so it might not be that good of a fit.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8CB40BF-C622-CA47-B617-1E133443E734}" type="slidenum">
              <a:rPr lang="en-US" smtClean="0"/>
              <a:t>5</a:t>
            </a:fld>
            <a:endParaRPr lang="en-US"/>
          </a:p>
        </p:txBody>
      </p:sp>
    </p:spTree>
    <p:extLst>
      <p:ext uri="{BB962C8B-B14F-4D97-AF65-F5344CB8AC3E}">
        <p14:creationId xmlns:p14="http://schemas.microsoft.com/office/powerpoint/2010/main" val="2004615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following figure shows the cluster assignment going down the left side and the cultivar across the top. Cultivar 1 is mostly alone in its own cluster, and cultivar 2 is just a little worse, while cultivar 3 is not clustered well at all. If this were truly a good fit, the diagonals would be the largest segments.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8CB40BF-C622-CA47-B617-1E133443E734}" type="slidenum">
              <a:rPr lang="en-US" smtClean="0"/>
              <a:t>6</a:t>
            </a:fld>
            <a:endParaRPr lang="en-US"/>
          </a:p>
        </p:txBody>
      </p:sp>
    </p:spTree>
    <p:extLst>
      <p:ext uri="{BB962C8B-B14F-4D97-AF65-F5344CB8AC3E}">
        <p14:creationId xmlns:p14="http://schemas.microsoft.com/office/powerpoint/2010/main" val="1979707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 alternative to </a:t>
            </a:r>
            <a:r>
              <a:rPr lang="en-US" sz="1200" kern="1200" dirty="0" err="1" smtClean="0">
                <a:solidFill>
                  <a:schemeClr val="tx1"/>
                </a:solidFill>
                <a:effectLst/>
                <a:latin typeface="+mn-lt"/>
                <a:ea typeface="+mn-ea"/>
                <a:cs typeface="+mn-cs"/>
              </a:rPr>
              <a:t>Hartigan’s</a:t>
            </a:r>
            <a:r>
              <a:rPr lang="en-US" sz="1200" kern="1200" dirty="0" smtClean="0">
                <a:solidFill>
                  <a:schemeClr val="tx1"/>
                </a:solidFill>
                <a:effectLst/>
                <a:latin typeface="+mn-lt"/>
                <a:ea typeface="+mn-ea"/>
                <a:cs typeface="+mn-cs"/>
              </a:rPr>
              <a:t> Rule is the Gap statistic, which compares the within-cluster dissimilarity for a clustering of the data with that of a bootstrapped sample of data. It is measuring the gap between reality and expectation. This can be calculated (for numeric data only) using </a:t>
            </a:r>
            <a:r>
              <a:rPr lang="en-US" sz="1200" kern="1200" dirty="0" err="1" smtClean="0">
                <a:solidFill>
                  <a:schemeClr val="tx1"/>
                </a:solidFill>
                <a:effectLst/>
                <a:latin typeface="+mn-lt"/>
                <a:ea typeface="+mn-ea"/>
                <a:cs typeface="+mn-cs"/>
              </a:rPr>
              <a:t>clusGap</a:t>
            </a:r>
            <a:r>
              <a:rPr lang="en-US" sz="1200" kern="1200" dirty="0" smtClean="0">
                <a:solidFill>
                  <a:schemeClr val="tx1"/>
                </a:solidFill>
                <a:effectLst/>
                <a:latin typeface="+mn-lt"/>
                <a:ea typeface="+mn-ea"/>
                <a:cs typeface="+mn-cs"/>
              </a:rPr>
              <a:t> in cluster. It takes a bit of time to run because it is doing a lot of simulations. </a:t>
            </a:r>
            <a:endParaRPr lang="en-US" dirty="0" smtClean="0">
              <a:effectLst/>
            </a:endParaRP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blue curve is the observed within-cluster dissimilarity, and the green curve is the expected within-cluster dissimilarity. </a:t>
            </a:r>
            <a:r>
              <a:rPr lang="en-US" sz="1200" kern="1200" smtClean="0">
                <a:solidFill>
                  <a:schemeClr val="tx1"/>
                </a:solidFill>
                <a:effectLst/>
                <a:latin typeface="+mn-lt"/>
                <a:ea typeface="+mn-ea"/>
                <a:cs typeface="+mn-cs"/>
              </a:rPr>
              <a:t>The red curve represents the Gap statistic (expected-observed) and the error bars are the standard deviation of the gap. </a:t>
            </a:r>
            <a:endParaRPr lang="en-US"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8CB40BF-C622-CA47-B617-1E133443E734}" type="slidenum">
              <a:rPr lang="en-US" smtClean="0"/>
              <a:t>7</a:t>
            </a:fld>
            <a:endParaRPr lang="en-US"/>
          </a:p>
        </p:txBody>
      </p:sp>
    </p:spTree>
    <p:extLst>
      <p:ext uri="{BB962C8B-B14F-4D97-AF65-F5344CB8AC3E}">
        <p14:creationId xmlns:p14="http://schemas.microsoft.com/office/powerpoint/2010/main" val="1571274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cap="none" dirty="0" smtClean="0"/>
              <a:t>K-means Clustering in R</a:t>
            </a:r>
            <a:endParaRPr lang="en-US" cap="none" dirty="0"/>
          </a:p>
        </p:txBody>
      </p:sp>
      <p:sp>
        <p:nvSpPr>
          <p:cNvPr id="3" name="Subtitle 2"/>
          <p:cNvSpPr>
            <a:spLocks noGrp="1"/>
          </p:cNvSpPr>
          <p:nvPr>
            <p:ph type="subTitle" idx="1"/>
          </p:nvPr>
        </p:nvSpPr>
        <p:spPr/>
        <p:txBody>
          <a:bodyPr>
            <a:normAutofit fontScale="92500" lnSpcReduction="10000"/>
          </a:bodyPr>
          <a:lstStyle/>
          <a:p>
            <a:r>
              <a:rPr lang="en-US" dirty="0" smtClean="0"/>
              <a:t>KSEA US-Korea Conference</a:t>
            </a:r>
          </a:p>
          <a:p>
            <a:r>
              <a:rPr lang="en-US" dirty="0" smtClean="0"/>
              <a:t>Data Science Workshop</a:t>
            </a:r>
          </a:p>
          <a:p>
            <a:r>
              <a:rPr lang="en-US" dirty="0" smtClean="0"/>
              <a:t>August 3–4, 2018</a:t>
            </a:r>
            <a:endParaRPr lang="en-US" dirty="0"/>
          </a:p>
        </p:txBody>
      </p:sp>
    </p:spTree>
    <p:extLst>
      <p:ext uri="{BB962C8B-B14F-4D97-AF65-F5344CB8AC3E}">
        <p14:creationId xmlns:p14="http://schemas.microsoft.com/office/powerpoint/2010/main" val="738944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kmeans</a:t>
            </a:r>
            <a:r>
              <a:rPr lang="en-US" dirty="0"/>
              <a:t>(x, centers, </a:t>
            </a:r>
            <a:r>
              <a:rPr lang="en-US" dirty="0" err="1"/>
              <a:t>iter.max</a:t>
            </a:r>
            <a:r>
              <a:rPr lang="en-US" dirty="0"/>
              <a:t> = 10, </a:t>
            </a:r>
            <a:r>
              <a:rPr lang="en-US" dirty="0" err="1"/>
              <a:t>nstart</a:t>
            </a:r>
            <a:r>
              <a:rPr lang="en-US" dirty="0"/>
              <a:t> = 1, algorithm = c("</a:t>
            </a:r>
            <a:r>
              <a:rPr lang="en-US" dirty="0" err="1"/>
              <a:t>Hartigan</a:t>
            </a:r>
            <a:r>
              <a:rPr lang="en-US" dirty="0"/>
              <a:t>-Wong", "Lloyd", "</a:t>
            </a:r>
            <a:r>
              <a:rPr lang="en-US" dirty="0" err="1"/>
              <a:t>Forgy</a:t>
            </a:r>
            <a:r>
              <a:rPr lang="en-US" dirty="0"/>
              <a:t>", "</a:t>
            </a:r>
            <a:r>
              <a:rPr lang="en-US" dirty="0" err="1"/>
              <a:t>MacQueen</a:t>
            </a:r>
            <a:r>
              <a:rPr lang="en-US" dirty="0"/>
              <a:t>"), trace=FALSE)</a:t>
            </a:r>
          </a:p>
        </p:txBody>
      </p:sp>
      <p:sp>
        <p:nvSpPr>
          <p:cNvPr id="3" name="Content Placeholder 2"/>
          <p:cNvSpPr>
            <a:spLocks noGrp="1"/>
          </p:cNvSpPr>
          <p:nvPr>
            <p:ph idx="1"/>
          </p:nvPr>
        </p:nvSpPr>
        <p:spPr>
          <a:xfrm>
            <a:off x="1371600" y="2285999"/>
            <a:ext cx="9601200" cy="4329113"/>
          </a:xfrm>
        </p:spPr>
        <p:txBody>
          <a:bodyPr>
            <a:normAutofit/>
          </a:bodyPr>
          <a:lstStyle/>
          <a:p>
            <a:endParaRPr lang="en-US" dirty="0" smtClean="0"/>
          </a:p>
          <a:p>
            <a:r>
              <a:rPr lang="en-US" dirty="0" smtClean="0"/>
              <a:t>x		numeric matrix of data</a:t>
            </a:r>
          </a:p>
          <a:p>
            <a:r>
              <a:rPr lang="en-US" dirty="0" smtClean="0"/>
              <a:t>centers	number of clusters</a:t>
            </a:r>
          </a:p>
          <a:p>
            <a:r>
              <a:rPr lang="en-US" dirty="0" err="1" smtClean="0"/>
              <a:t>iter.max</a:t>
            </a:r>
            <a:r>
              <a:rPr lang="en-US" dirty="0"/>
              <a:t>	</a:t>
            </a:r>
            <a:r>
              <a:rPr lang="en-US" dirty="0" smtClean="0"/>
              <a:t>maximum number of iterations allowed</a:t>
            </a:r>
          </a:p>
          <a:p>
            <a:r>
              <a:rPr lang="en-US" dirty="0" err="1" smtClean="0"/>
              <a:t>nstart</a:t>
            </a:r>
            <a:r>
              <a:rPr lang="en-US" dirty="0" smtClean="0"/>
              <a:t>	number of random sets to be chosen</a:t>
            </a:r>
          </a:p>
          <a:p>
            <a:endParaRPr lang="en-US" dirty="0"/>
          </a:p>
          <a:p>
            <a:pPr marL="0" indent="0">
              <a:buNone/>
            </a:pPr>
            <a:r>
              <a:rPr lang="en-US" dirty="0" smtClean="0"/>
              <a:t>&gt; wine </a:t>
            </a:r>
            <a:r>
              <a:rPr lang="en-US" dirty="0"/>
              <a:t>&lt;- </a:t>
            </a:r>
            <a:r>
              <a:rPr lang="en-US" b="1" dirty="0" err="1">
                <a:solidFill>
                  <a:schemeClr val="accent6">
                    <a:lumMod val="75000"/>
                  </a:schemeClr>
                </a:solidFill>
              </a:rPr>
              <a:t>read.table</a:t>
            </a:r>
            <a:r>
              <a:rPr lang="en-US" dirty="0" smtClean="0"/>
              <a:t>(”~/</a:t>
            </a:r>
            <a:r>
              <a:rPr lang="en-US" dirty="0" err="1"/>
              <a:t>wine.csv</a:t>
            </a:r>
            <a:r>
              <a:rPr lang="en-US" dirty="0"/>
              <a:t>", header = TRUE, </a:t>
            </a:r>
            <a:r>
              <a:rPr lang="en-US" dirty="0" err="1"/>
              <a:t>sep</a:t>
            </a:r>
            <a:r>
              <a:rPr lang="en-US" dirty="0"/>
              <a:t> = </a:t>
            </a:r>
            <a:r>
              <a:rPr lang="en-US" dirty="0" smtClean="0"/>
              <a:t>",")</a:t>
            </a:r>
          </a:p>
          <a:p>
            <a:pPr marL="0" indent="0">
              <a:buNone/>
            </a:pPr>
            <a:r>
              <a:rPr lang="en-US" dirty="0" smtClean="0"/>
              <a:t>&gt; </a:t>
            </a:r>
            <a:r>
              <a:rPr lang="en-US" b="1" dirty="0" err="1" smtClean="0">
                <a:solidFill>
                  <a:schemeClr val="accent6">
                    <a:lumMod val="75000"/>
                  </a:schemeClr>
                </a:solidFill>
              </a:rPr>
              <a:t>set.seed</a:t>
            </a:r>
            <a:r>
              <a:rPr lang="en-US" dirty="0" smtClean="0"/>
              <a:t>(278613)</a:t>
            </a:r>
          </a:p>
          <a:p>
            <a:pPr marL="0" indent="0">
              <a:buNone/>
            </a:pPr>
            <a:r>
              <a:rPr lang="en-US" dirty="0" smtClean="0"/>
              <a:t>&gt; wineK3 &lt;- </a:t>
            </a:r>
            <a:r>
              <a:rPr lang="en-US" b="1" dirty="0" err="1" smtClean="0">
                <a:solidFill>
                  <a:schemeClr val="accent6">
                    <a:lumMod val="75000"/>
                  </a:schemeClr>
                </a:solidFill>
              </a:rPr>
              <a:t>kmeans</a:t>
            </a:r>
            <a:r>
              <a:rPr lang="en-US" dirty="0" smtClean="0"/>
              <a:t>(x = wine, centers = 3)</a:t>
            </a:r>
          </a:p>
          <a:p>
            <a:pPr marL="0" indent="0">
              <a:buNone/>
            </a:pPr>
            <a:r>
              <a:rPr lang="en-US" dirty="0" smtClean="0"/>
              <a:t>&gt; </a:t>
            </a:r>
            <a:r>
              <a:rPr lang="en-US" b="1" dirty="0" smtClean="0">
                <a:solidFill>
                  <a:schemeClr val="accent6">
                    <a:lumMod val="75000"/>
                  </a:schemeClr>
                </a:solidFill>
              </a:rPr>
              <a:t>plot</a:t>
            </a:r>
            <a:r>
              <a:rPr lang="en-US" dirty="0" smtClean="0"/>
              <a:t>(wineK3, data = wine)</a:t>
            </a:r>
            <a:endParaRPr lang="en-US" dirty="0"/>
          </a:p>
        </p:txBody>
      </p:sp>
    </p:spTree>
    <p:extLst>
      <p:ext uri="{BB962C8B-B14F-4D97-AF65-F5344CB8AC3E}">
        <p14:creationId xmlns:p14="http://schemas.microsoft.com/office/powerpoint/2010/main" val="20356291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Results of K-means clustering</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71601" y="2171700"/>
            <a:ext cx="9601200" cy="4272852"/>
          </a:xfrm>
        </p:spPr>
      </p:pic>
    </p:spTree>
    <p:extLst>
      <p:ext uri="{BB962C8B-B14F-4D97-AF65-F5344CB8AC3E}">
        <p14:creationId xmlns:p14="http://schemas.microsoft.com/office/powerpoint/2010/main" val="275673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cultivar designations and K-means clustering results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71599" y="2171700"/>
            <a:ext cx="9601201" cy="4156310"/>
          </a:xfrm>
        </p:spPr>
      </p:pic>
    </p:spTree>
    <p:extLst>
      <p:ext uri="{BB962C8B-B14F-4D97-AF65-F5344CB8AC3E}">
        <p14:creationId xmlns:p14="http://schemas.microsoft.com/office/powerpoint/2010/main" val="1463394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Choosing the right number of clusters:</a:t>
            </a:r>
            <a:br>
              <a:rPr lang="en-US" dirty="0" smtClean="0"/>
            </a:br>
            <a:r>
              <a:rPr lang="en-US" dirty="0" err="1" smtClean="0"/>
              <a:t>Hartigan’s</a:t>
            </a:r>
            <a:r>
              <a:rPr lang="en-US" dirty="0" smtClean="0"/>
              <a:t> Rule</a:t>
            </a:r>
            <a:endParaRPr lang="en-US" dirty="0"/>
          </a:p>
        </p:txBody>
      </p:sp>
      <p:sp>
        <p:nvSpPr>
          <p:cNvPr id="3" name="Content Placeholder 2"/>
          <p:cNvSpPr>
            <a:spLocks noGrp="1"/>
          </p:cNvSpPr>
          <p:nvPr>
            <p:ph idx="1"/>
          </p:nvPr>
        </p:nvSpPr>
        <p:spPr>
          <a:xfrm>
            <a:off x="1371600" y="2285999"/>
            <a:ext cx="3343275" cy="4329113"/>
          </a:xfrm>
        </p:spPr>
        <p:txBody>
          <a:bodyPr>
            <a:normAutofit/>
          </a:bodyPr>
          <a:lstStyle/>
          <a:p>
            <a:pPr marL="0" indent="0">
              <a:buNone/>
            </a:pPr>
            <a:r>
              <a:rPr lang="en-US" dirty="0" smtClean="0"/>
              <a:t>&gt; </a:t>
            </a:r>
            <a:r>
              <a:rPr lang="en-US" dirty="0" err="1" smtClean="0"/>
              <a:t>wineBest</a:t>
            </a:r>
            <a:r>
              <a:rPr lang="en-US" dirty="0" smtClean="0"/>
              <a:t> </a:t>
            </a:r>
            <a:r>
              <a:rPr lang="en-US" dirty="0"/>
              <a:t>&lt;- </a:t>
            </a:r>
            <a:r>
              <a:rPr lang="en-US" b="1" dirty="0" err="1" smtClean="0">
                <a:solidFill>
                  <a:schemeClr val="accent6">
                    <a:lumMod val="75000"/>
                  </a:schemeClr>
                </a:solidFill>
              </a:rPr>
              <a:t>FitKMeans</a:t>
            </a:r>
            <a:r>
              <a:rPr lang="en-US" dirty="0" smtClean="0"/>
              <a:t>(wine, </a:t>
            </a:r>
            <a:r>
              <a:rPr lang="en-US" dirty="0" err="1" smtClean="0"/>
              <a:t>max.clusters</a:t>
            </a:r>
            <a:r>
              <a:rPr lang="en-US" dirty="0" smtClean="0"/>
              <a:t>=20, </a:t>
            </a:r>
            <a:r>
              <a:rPr lang="en-US" dirty="0" err="1" smtClean="0"/>
              <a:t>nstart</a:t>
            </a:r>
            <a:r>
              <a:rPr lang="en-US" dirty="0" smtClean="0"/>
              <a:t>=25, seed=278613)</a:t>
            </a:r>
          </a:p>
          <a:p>
            <a:pPr marL="0" indent="0">
              <a:buNone/>
            </a:pPr>
            <a:r>
              <a:rPr lang="en-US" dirty="0" smtClean="0"/>
              <a:t>&gt; </a:t>
            </a:r>
            <a:r>
              <a:rPr lang="en-US" b="1" dirty="0" err="1" smtClean="0">
                <a:solidFill>
                  <a:schemeClr val="accent6">
                    <a:lumMod val="75000"/>
                  </a:schemeClr>
                </a:solidFill>
              </a:rPr>
              <a:t>PlotHartigan</a:t>
            </a:r>
            <a:r>
              <a:rPr lang="en-US" dirty="0" smtClean="0"/>
              <a:t>(</a:t>
            </a:r>
            <a:r>
              <a:rPr lang="en-US" dirty="0" err="1" smtClean="0"/>
              <a:t>wineBest</a:t>
            </a:r>
            <a:r>
              <a:rPr lang="en-US" dirty="0" smtClean="0"/>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7300" y="2171700"/>
            <a:ext cx="5905500" cy="4241800"/>
          </a:xfrm>
          <a:prstGeom prst="rect">
            <a:avLst/>
          </a:prstGeom>
        </p:spPr>
      </p:pic>
      <p:sp>
        <p:nvSpPr>
          <p:cNvPr id="5" name="Oval 4"/>
          <p:cNvSpPr/>
          <p:nvPr/>
        </p:nvSpPr>
        <p:spPr>
          <a:xfrm>
            <a:off x="7841457" y="5214937"/>
            <a:ext cx="414337" cy="414338"/>
          </a:xfrm>
          <a:prstGeom prst="ellipse">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7576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Fit assessment of K-means clustering</a:t>
            </a:r>
            <a:endParaRPr lang="en-US" dirty="0"/>
          </a:p>
        </p:txBody>
      </p:sp>
      <p:sp>
        <p:nvSpPr>
          <p:cNvPr id="3" name="Content Placeholder 2"/>
          <p:cNvSpPr>
            <a:spLocks noGrp="1"/>
          </p:cNvSpPr>
          <p:nvPr>
            <p:ph idx="1"/>
          </p:nvPr>
        </p:nvSpPr>
        <p:spPr>
          <a:xfrm>
            <a:off x="1371600" y="2285999"/>
            <a:ext cx="4143375" cy="4329113"/>
          </a:xfrm>
        </p:spPr>
        <p:txBody>
          <a:bodyPr>
            <a:normAutofit/>
          </a:bodyPr>
          <a:lstStyle/>
          <a:p>
            <a:pPr marL="0" indent="0">
              <a:buNone/>
            </a:pPr>
            <a:r>
              <a:rPr lang="en-US" dirty="0" smtClean="0"/>
              <a:t>&gt;</a:t>
            </a:r>
            <a:r>
              <a:rPr lang="en-US" dirty="0" smtClean="0">
                <a:solidFill>
                  <a:schemeClr val="accent6">
                    <a:lumMod val="75000"/>
                  </a:schemeClr>
                </a:solidFill>
              </a:rPr>
              <a:t> </a:t>
            </a:r>
            <a:r>
              <a:rPr lang="en-US" b="1" dirty="0" smtClean="0">
                <a:solidFill>
                  <a:schemeClr val="accent6">
                    <a:lumMod val="75000"/>
                  </a:schemeClr>
                </a:solidFill>
              </a:rPr>
              <a:t>table</a:t>
            </a:r>
            <a:r>
              <a:rPr lang="en-US" dirty="0" smtClean="0"/>
              <a:t>(</a:t>
            </a:r>
            <a:r>
              <a:rPr lang="en-US" dirty="0" err="1" smtClean="0"/>
              <a:t>wine$Cultivar</a:t>
            </a:r>
            <a:r>
              <a:rPr lang="en-US" dirty="0"/>
              <a:t>, wineK3N25$cluster</a:t>
            </a:r>
            <a:r>
              <a:rPr lang="en-US" dirty="0" smtClean="0"/>
              <a:t>)</a:t>
            </a:r>
          </a:p>
          <a:p>
            <a:pPr marL="0" indent="0">
              <a:buNone/>
            </a:pPr>
            <a:r>
              <a:rPr lang="en-US" dirty="0" smtClean="0"/>
              <a:t>&gt; </a:t>
            </a:r>
            <a:r>
              <a:rPr lang="en-US" b="1" dirty="0" smtClean="0">
                <a:solidFill>
                  <a:schemeClr val="accent6">
                    <a:lumMod val="75000"/>
                  </a:schemeClr>
                </a:solidFill>
              </a:rPr>
              <a:t>plot</a:t>
            </a:r>
            <a:r>
              <a:rPr lang="en-US" dirty="0" smtClean="0"/>
              <a:t>(</a:t>
            </a:r>
            <a:r>
              <a:rPr lang="en-US" b="1" dirty="0" smtClean="0">
                <a:solidFill>
                  <a:schemeClr val="accent6">
                    <a:lumMod val="75000"/>
                  </a:schemeClr>
                </a:solidFill>
              </a:rPr>
              <a:t>table</a:t>
            </a:r>
            <a:r>
              <a:rPr lang="en-US" dirty="0" smtClean="0"/>
              <a:t>(</a:t>
            </a:r>
            <a:r>
              <a:rPr lang="en-US" dirty="0" err="1" smtClean="0"/>
              <a:t>wine$Cultivar</a:t>
            </a:r>
            <a:r>
              <a:rPr lang="en-US" dirty="0"/>
              <a:t>, wineK3N25$cluster),  main="Confusion Matrix for Wine Clustering",  </a:t>
            </a:r>
            <a:r>
              <a:rPr lang="en-US" dirty="0" err="1"/>
              <a:t>xlab</a:t>
            </a:r>
            <a:r>
              <a:rPr lang="en-US" dirty="0"/>
              <a:t>="Cultivar", </a:t>
            </a:r>
            <a:r>
              <a:rPr lang="en-US" dirty="0" err="1"/>
              <a:t>ylab</a:t>
            </a:r>
            <a:r>
              <a:rPr lang="en-US" dirty="0"/>
              <a:t>="Cluster")</a:t>
            </a: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3575" y="2171700"/>
            <a:ext cx="5229225" cy="392535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5900" y="4838700"/>
            <a:ext cx="1755476" cy="1258350"/>
          </a:xfrm>
          <a:prstGeom prst="rect">
            <a:avLst/>
          </a:prstGeom>
        </p:spPr>
      </p:pic>
    </p:spTree>
    <p:extLst>
      <p:ext uri="{BB962C8B-B14F-4D97-AF65-F5344CB8AC3E}">
        <p14:creationId xmlns:p14="http://schemas.microsoft.com/office/powerpoint/2010/main" val="893124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Choosing the right number of clusters:</a:t>
            </a:r>
            <a:br>
              <a:rPr lang="en-US" dirty="0" smtClean="0"/>
            </a:br>
            <a:r>
              <a:rPr lang="en-US" dirty="0" smtClean="0"/>
              <a:t>the </a:t>
            </a:r>
            <a:r>
              <a:rPr lang="en-US" dirty="0" smtClean="0"/>
              <a:t>Gap </a:t>
            </a:r>
            <a:r>
              <a:rPr lang="en-US" dirty="0" smtClean="0"/>
              <a:t>statistic</a:t>
            </a:r>
            <a:endParaRPr lang="en-US" dirty="0"/>
          </a:p>
        </p:txBody>
      </p:sp>
      <p:sp>
        <p:nvSpPr>
          <p:cNvPr id="3" name="Content Placeholder 2"/>
          <p:cNvSpPr>
            <a:spLocks noGrp="1"/>
          </p:cNvSpPr>
          <p:nvPr>
            <p:ph idx="1"/>
          </p:nvPr>
        </p:nvSpPr>
        <p:spPr>
          <a:xfrm>
            <a:off x="1382398" y="2171700"/>
            <a:ext cx="9601200" cy="1343026"/>
          </a:xfrm>
        </p:spPr>
        <p:txBody>
          <a:bodyPr>
            <a:normAutofit/>
          </a:bodyPr>
          <a:lstStyle/>
          <a:p>
            <a:pPr marL="0" indent="0">
              <a:buNone/>
            </a:pPr>
            <a:r>
              <a:rPr lang="en-US" dirty="0" smtClean="0"/>
              <a:t>&gt; </a:t>
            </a:r>
            <a:r>
              <a:rPr lang="en-US" dirty="0" err="1" smtClean="0"/>
              <a:t>theGap</a:t>
            </a:r>
            <a:r>
              <a:rPr lang="en-US" dirty="0" smtClean="0"/>
              <a:t> </a:t>
            </a:r>
            <a:r>
              <a:rPr lang="en-US" dirty="0"/>
              <a:t>&lt;- </a:t>
            </a:r>
            <a:r>
              <a:rPr lang="en-US" dirty="0" err="1" smtClean="0"/>
              <a:t>clusGap</a:t>
            </a:r>
            <a:r>
              <a:rPr lang="en-US" dirty="0" smtClean="0"/>
              <a:t>(wine, </a:t>
            </a:r>
            <a:r>
              <a:rPr lang="en-US" dirty="0" err="1"/>
              <a:t>FUNcluster</a:t>
            </a:r>
            <a:r>
              <a:rPr lang="en-US" dirty="0"/>
              <a:t> = pam, </a:t>
            </a:r>
            <a:r>
              <a:rPr lang="en-US" dirty="0" err="1"/>
              <a:t>K.max</a:t>
            </a:r>
            <a:r>
              <a:rPr lang="en-US" dirty="0"/>
              <a:t> = 20</a:t>
            </a:r>
            <a:r>
              <a:rPr lang="en-US" dirty="0" smtClean="0"/>
              <a:t>)</a:t>
            </a:r>
          </a:p>
          <a:p>
            <a:pPr marL="0" indent="0">
              <a:buNone/>
            </a:pPr>
            <a:r>
              <a:rPr lang="en-US" dirty="0" smtClean="0"/>
              <a:t>&gt; </a:t>
            </a:r>
            <a:r>
              <a:rPr lang="en-US" dirty="0" err="1"/>
              <a:t>gapDF</a:t>
            </a:r>
            <a:r>
              <a:rPr lang="en-US" dirty="0"/>
              <a:t> &lt;- </a:t>
            </a:r>
            <a:r>
              <a:rPr lang="en-US" dirty="0" err="1"/>
              <a:t>as.data.frame</a:t>
            </a:r>
            <a:r>
              <a:rPr lang="en-US" dirty="0"/>
              <a:t>(</a:t>
            </a:r>
            <a:r>
              <a:rPr lang="en-US" dirty="0" err="1"/>
              <a:t>theGap$Tab</a:t>
            </a:r>
            <a:r>
              <a:rPr lang="en-US" dirty="0"/>
              <a:t>) </a:t>
            </a:r>
            <a:endParaRPr lang="en-US" dirty="0">
              <a:effectLs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900" y="3114675"/>
            <a:ext cx="4171635" cy="344090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00" y="3114675"/>
            <a:ext cx="4171635" cy="3440905"/>
          </a:xfrm>
          <a:prstGeom prst="rect">
            <a:avLst/>
          </a:prstGeom>
        </p:spPr>
      </p:pic>
    </p:spTree>
    <p:extLst>
      <p:ext uri="{BB962C8B-B14F-4D97-AF65-F5344CB8AC3E}">
        <p14:creationId xmlns:p14="http://schemas.microsoft.com/office/powerpoint/2010/main" val="2110267371"/>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68</TotalTime>
  <Words>871</Words>
  <Application>Microsoft Macintosh PowerPoint</Application>
  <PresentationFormat>Widescreen</PresentationFormat>
  <Paragraphs>53</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Franklin Gothic Book</vt:lpstr>
      <vt:lpstr>Crop</vt:lpstr>
      <vt:lpstr>K-means Clustering in R</vt:lpstr>
      <vt:lpstr>kmeans(x, centers, iter.max = 10, nstart = 1, algorithm = c("Hartigan-Wong", "Lloyd", "Forgy", "MacQueen"), trace=FALSE)</vt:lpstr>
      <vt:lpstr>Results of K-means clustering</vt:lpstr>
      <vt:lpstr>Comparison of cultivar designations and K-means clustering results</vt:lpstr>
      <vt:lpstr>Choosing the right number of clusters: Hartigan’s Rule</vt:lpstr>
      <vt:lpstr>Fit assessment of K-means clustering</vt:lpstr>
      <vt:lpstr>Choosing the right number of clusters: the Gap statistic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Clustering in R</dc:title>
  <dc:creator>Author</dc:creator>
  <cp:lastModifiedBy>Author</cp:lastModifiedBy>
  <cp:revision>28</cp:revision>
  <dcterms:created xsi:type="dcterms:W3CDTF">2018-07-10T20:03:39Z</dcterms:created>
  <dcterms:modified xsi:type="dcterms:W3CDTF">2018-07-10T21:59:18Z</dcterms:modified>
</cp:coreProperties>
</file>