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2" r:id="rId3"/>
    <p:sldId id="263" r:id="rId4"/>
    <p:sldId id="257" r:id="rId5"/>
    <p:sldId id="265" r:id="rId6"/>
    <p:sldId id="266" r:id="rId7"/>
    <p:sldId id="267" r:id="rId8"/>
    <p:sldId id="268" r:id="rId9"/>
    <p:sldId id="261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4D9E"/>
    <a:srgbClr val="2658A7"/>
    <a:srgbClr val="02B6F3"/>
    <a:srgbClr val="245FAD"/>
    <a:srgbClr val="FF5050"/>
    <a:srgbClr val="990099"/>
    <a:srgbClr val="FF4370"/>
    <a:srgbClr val="FE9202"/>
    <a:srgbClr val="FFF3E7"/>
    <a:srgbClr val="5EEC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36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0759B3-20ED-419A-A77D-71AE35F06108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3AF9A-6E76-4CCC-89CF-B04065708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168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3AF9A-6E76-4CCC-89CF-B04065708FB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430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81425" y="1655520"/>
            <a:ext cx="6260905" cy="152705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4" y="3793390"/>
            <a:ext cx="8093365" cy="610820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0070C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C1B04D13-C884-4E4D-85F8-5A1F19D648D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610820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197405"/>
            <a:ext cx="8246070" cy="3512210"/>
          </a:xfrm>
        </p:spPr>
        <p:txBody>
          <a:bodyPr/>
          <a:lstStyle>
            <a:lvl1pPr algn="l">
              <a:defRPr sz="2800">
                <a:solidFill>
                  <a:srgbClr val="002060"/>
                </a:solidFill>
              </a:defRPr>
            </a:lvl1pPr>
            <a:lvl2pPr algn="l">
              <a:defRPr>
                <a:solidFill>
                  <a:srgbClr val="002060"/>
                </a:solidFill>
              </a:defRPr>
            </a:lvl2pPr>
            <a:lvl3pPr algn="l">
              <a:defRPr>
                <a:solidFill>
                  <a:srgbClr val="002060"/>
                </a:solidFill>
              </a:defRPr>
            </a:lvl3pPr>
            <a:lvl4pPr algn="l">
              <a:defRPr>
                <a:solidFill>
                  <a:srgbClr val="002060"/>
                </a:solidFill>
              </a:defRPr>
            </a:lvl4pPr>
            <a:lvl5pPr algn="l"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4130" y="433880"/>
            <a:ext cx="626090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4130" y="1197406"/>
            <a:ext cx="6260905" cy="3358356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281175"/>
            <a:ext cx="8246071" cy="610820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2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266340"/>
            <a:ext cx="4040188" cy="2137871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2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266340"/>
            <a:ext cx="4041775" cy="2137871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8/20/2019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07D83C-363B-4338-B99E-91525119F2FF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1180" y="1655520"/>
            <a:ext cx="5145072" cy="198516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900" b="1" dirty="0" err="1"/>
              <a:t>Analisis</a:t>
            </a:r>
            <a:r>
              <a:rPr lang="en-US" sz="2900" b="1" dirty="0"/>
              <a:t> Data </a:t>
            </a:r>
            <a:r>
              <a:rPr lang="en-US" sz="2900" b="1" dirty="0" err="1"/>
              <a:t>Bahan</a:t>
            </a:r>
            <a:r>
              <a:rPr lang="en-US" sz="2900" b="1" dirty="0"/>
              <a:t> </a:t>
            </a:r>
            <a:r>
              <a:rPr lang="en-US" sz="2900" b="1" dirty="0" err="1"/>
              <a:t>Pokok</a:t>
            </a:r>
            <a:r>
              <a:rPr lang="en-US" sz="2900" b="1" dirty="0"/>
              <a:t> di </a:t>
            </a:r>
            <a:r>
              <a:rPr lang="en-US" sz="2900" b="1" dirty="0" err="1"/>
              <a:t>Provinsi</a:t>
            </a:r>
            <a:r>
              <a:rPr lang="en-US" sz="2900" b="1" dirty="0"/>
              <a:t> DKI Jakarta </a:t>
            </a:r>
            <a:r>
              <a:rPr lang="en-US" sz="2900" b="1" dirty="0" err="1"/>
              <a:t>dengan</a:t>
            </a:r>
            <a:r>
              <a:rPr lang="en-US" sz="2900" b="1" dirty="0"/>
              <a:t> </a:t>
            </a:r>
            <a:r>
              <a:rPr lang="en-US" sz="2900" b="1" dirty="0" err="1"/>
              <a:t>Menggunakan</a:t>
            </a:r>
            <a:r>
              <a:rPr lang="en-US" sz="2900" b="1" dirty="0"/>
              <a:t> Exploratory Data Analysis </a:t>
            </a:r>
            <a:r>
              <a:rPr lang="en-US" sz="2900" b="1" dirty="0" err="1"/>
              <a:t>dan</a:t>
            </a:r>
            <a:r>
              <a:rPr lang="en-US" sz="2900" b="1" dirty="0"/>
              <a:t> Simple Moving Average Forecasting </a:t>
            </a:r>
            <a:br>
              <a:rPr lang="en-US" sz="3500" b="1" dirty="0"/>
            </a:br>
            <a:endParaRPr lang="en-US" sz="35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7080" y="4549947"/>
            <a:ext cx="8093365" cy="610820"/>
          </a:xfrm>
        </p:spPr>
        <p:txBody>
          <a:bodyPr/>
          <a:lstStyle/>
          <a:p>
            <a:r>
              <a:rPr lang="en-US" dirty="0">
                <a:solidFill>
                  <a:srgbClr val="2A4D9E"/>
                </a:solidFill>
              </a:rPr>
              <a:t>DTS-</a:t>
            </a:r>
            <a:r>
              <a:rPr lang="en-US" dirty="0" err="1">
                <a:solidFill>
                  <a:srgbClr val="2A4D9E"/>
                </a:solidFill>
              </a:rPr>
              <a:t>B_Final</a:t>
            </a:r>
            <a:r>
              <a:rPr lang="en-US" dirty="0">
                <a:solidFill>
                  <a:srgbClr val="2A4D9E"/>
                </a:solidFill>
              </a:rPr>
              <a:t> Project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A70F98-D6BF-44D5-864A-E8B8E6EA8A9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24" t="28606" r="7380" b="32333"/>
          <a:stretch/>
        </p:blipFill>
        <p:spPr>
          <a:xfrm>
            <a:off x="7466272" y="594924"/>
            <a:ext cx="1591241" cy="7538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9B2762-C2F9-4BAC-B1EE-95539397A96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9870" y="595364"/>
            <a:ext cx="719456" cy="750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/>
              <a:t>ANGGOTA KELOMPOK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76015" y="1197406"/>
            <a:ext cx="7097770" cy="33583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b="1" dirty="0" err="1"/>
              <a:t>Koordinator</a:t>
            </a:r>
            <a:r>
              <a:rPr lang="en-US" sz="3000" dirty="0"/>
              <a:t> : </a:t>
            </a:r>
            <a:r>
              <a:rPr lang="en-US" sz="3000" dirty="0" err="1"/>
              <a:t>M.Nor</a:t>
            </a:r>
            <a:r>
              <a:rPr lang="en-US" sz="3000" dirty="0"/>
              <a:t> Abdul </a:t>
            </a:r>
            <a:r>
              <a:rPr lang="en-US" sz="3000" dirty="0" err="1"/>
              <a:t>Razak</a:t>
            </a:r>
            <a:endParaRPr lang="en-US" sz="3000" dirty="0"/>
          </a:p>
          <a:p>
            <a:pPr marL="0" indent="0">
              <a:buNone/>
            </a:pPr>
            <a:r>
              <a:rPr lang="en-US" sz="3000" b="1" dirty="0" err="1"/>
              <a:t>Anggota</a:t>
            </a:r>
            <a:r>
              <a:rPr lang="en-US" sz="3000" dirty="0"/>
              <a:t> : 1. </a:t>
            </a:r>
            <a:r>
              <a:rPr lang="en-US" sz="3000" dirty="0" err="1"/>
              <a:t>Gresiandra</a:t>
            </a:r>
            <a:r>
              <a:rPr lang="en-US" sz="3000" dirty="0"/>
              <a:t> </a:t>
            </a:r>
            <a:r>
              <a:rPr lang="en-US" sz="3000" dirty="0" err="1"/>
              <a:t>Fitrahananda</a:t>
            </a:r>
            <a:r>
              <a:rPr lang="en-US" sz="3000" dirty="0"/>
              <a:t> Putra</a:t>
            </a:r>
          </a:p>
          <a:p>
            <a:pPr marL="0" indent="1543050">
              <a:buNone/>
            </a:pPr>
            <a:r>
              <a:rPr lang="en-US" sz="3000" dirty="0"/>
              <a:t>2. </a:t>
            </a:r>
            <a:r>
              <a:rPr lang="en-US" sz="3000" dirty="0" err="1"/>
              <a:t>Firman</a:t>
            </a:r>
            <a:endParaRPr lang="en-US" sz="3000" dirty="0"/>
          </a:p>
          <a:p>
            <a:pPr marL="0" indent="1543050">
              <a:buNone/>
            </a:pPr>
            <a:r>
              <a:rPr lang="en-US" sz="3000" dirty="0"/>
              <a:t>3. </a:t>
            </a:r>
            <a:r>
              <a:rPr lang="en-US" sz="3000" dirty="0" err="1"/>
              <a:t>Eka</a:t>
            </a:r>
            <a:r>
              <a:rPr lang="en-US" sz="3000" dirty="0"/>
              <a:t> </a:t>
            </a:r>
            <a:r>
              <a:rPr lang="en-US" sz="3000" dirty="0" err="1"/>
              <a:t>Rusnita</a:t>
            </a:r>
            <a:endParaRPr lang="en-US" sz="3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A70F98-D6BF-44D5-864A-E8B8E6EA8A9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24" t="28606" r="7380" b="32333"/>
          <a:stretch/>
        </p:blipFill>
        <p:spPr>
          <a:xfrm>
            <a:off x="7778805" y="4415096"/>
            <a:ext cx="1294981" cy="6134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9B2762-C2F9-4BAC-B1EE-95539397A96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99" y="4415096"/>
            <a:ext cx="585506" cy="610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294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434131" y="1502816"/>
            <a:ext cx="5955494" cy="3206804"/>
          </a:xfrm>
        </p:spPr>
        <p:txBody>
          <a:bodyPr>
            <a:normAutofit fontScale="92500" lnSpcReduction="20000"/>
          </a:bodyPr>
          <a:lstStyle/>
          <a:p>
            <a:r>
              <a:rPr lang="en-US" sz="3600" dirty="0" err="1"/>
              <a:t>Latar</a:t>
            </a:r>
            <a:r>
              <a:rPr lang="en-US" sz="3600" dirty="0"/>
              <a:t> </a:t>
            </a:r>
            <a:r>
              <a:rPr lang="en-US" sz="3600" dirty="0" err="1"/>
              <a:t>Belakang</a:t>
            </a:r>
            <a:endParaRPr lang="en-US" sz="3600" dirty="0"/>
          </a:p>
          <a:p>
            <a:r>
              <a:rPr lang="en-US" sz="3600" dirty="0" err="1"/>
              <a:t>Tujuan</a:t>
            </a:r>
            <a:endParaRPr lang="en-US" sz="3600" dirty="0"/>
          </a:p>
          <a:p>
            <a:r>
              <a:rPr lang="en-US" sz="3600" dirty="0" err="1"/>
              <a:t>Manfaat</a:t>
            </a:r>
            <a:endParaRPr lang="en-US" sz="3600" dirty="0"/>
          </a:p>
          <a:p>
            <a:r>
              <a:rPr lang="en-US" sz="3600" dirty="0" err="1"/>
              <a:t>Sumber</a:t>
            </a:r>
            <a:r>
              <a:rPr lang="en-US" sz="3600" dirty="0"/>
              <a:t> Data</a:t>
            </a:r>
          </a:p>
          <a:p>
            <a:r>
              <a:rPr lang="en-US" sz="3600" dirty="0" err="1"/>
              <a:t>Metode</a:t>
            </a:r>
            <a:r>
              <a:rPr lang="en-US" sz="3600" dirty="0"/>
              <a:t> </a:t>
            </a:r>
            <a:r>
              <a:rPr lang="en-US" sz="3600" dirty="0" err="1"/>
              <a:t>Pengumpulan</a:t>
            </a:r>
            <a:endParaRPr lang="en-US" sz="3600" dirty="0"/>
          </a:p>
          <a:p>
            <a:r>
              <a:rPr lang="en-US" sz="3600" dirty="0" err="1"/>
              <a:t>Kesimpulan</a:t>
            </a:r>
            <a:r>
              <a:rPr lang="en-US" sz="3600" dirty="0"/>
              <a:t> &amp; Saran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971" y="-1"/>
            <a:ext cx="9144001" cy="1197405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877410" y="312379"/>
            <a:ext cx="3970330" cy="426911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265771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75" y="281175"/>
            <a:ext cx="8246070" cy="610820"/>
          </a:xfrm>
        </p:spPr>
        <p:txBody>
          <a:bodyPr>
            <a:noAutofit/>
          </a:bodyPr>
          <a:lstStyle/>
          <a:p>
            <a:r>
              <a:rPr lang="en-US" b="1" dirty="0"/>
              <a:t>LATAR BELAKANG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261" y="1197404"/>
            <a:ext cx="8704184" cy="3817625"/>
          </a:xfrm>
        </p:spPr>
        <p:txBody>
          <a:bodyPr>
            <a:noAutofit/>
          </a:bodyPr>
          <a:lstStyle/>
          <a:p>
            <a:pPr algn="just">
              <a:lnSpc>
                <a:spcPct val="160000"/>
              </a:lnSpc>
              <a:buFont typeface="Wingdings" pitchFamily="2" charset="2"/>
              <a:buChar char="v"/>
            </a:pPr>
            <a:r>
              <a:rPr lang="en-US" sz="2600" dirty="0" err="1"/>
              <a:t>Kebutuhan</a:t>
            </a:r>
            <a:r>
              <a:rPr lang="en-US" sz="2600" dirty="0"/>
              <a:t> </a:t>
            </a:r>
            <a:r>
              <a:rPr lang="en-US" sz="2600" dirty="0" err="1"/>
              <a:t>harga</a:t>
            </a:r>
            <a:r>
              <a:rPr lang="en-US" sz="2600" dirty="0"/>
              <a:t> </a:t>
            </a:r>
            <a:r>
              <a:rPr lang="en-US" sz="2600" dirty="0" err="1"/>
              <a:t>bahan</a:t>
            </a:r>
            <a:r>
              <a:rPr lang="en-US" sz="2600" dirty="0"/>
              <a:t> </a:t>
            </a:r>
            <a:r>
              <a:rPr lang="en-US" sz="2600" dirty="0" err="1"/>
              <a:t>pokok</a:t>
            </a:r>
            <a:r>
              <a:rPr lang="en-US" sz="2600" dirty="0"/>
              <a:t> yang </a:t>
            </a:r>
            <a:r>
              <a:rPr lang="en-US" sz="2600" dirty="0" err="1"/>
              <a:t>terus</a:t>
            </a:r>
            <a:r>
              <a:rPr lang="en-US" sz="2600" dirty="0"/>
              <a:t> </a:t>
            </a:r>
            <a:r>
              <a:rPr lang="en-US" sz="2600" dirty="0" err="1"/>
              <a:t>meningkat</a:t>
            </a:r>
            <a:r>
              <a:rPr lang="en-US" sz="2600" dirty="0"/>
              <a:t>	</a:t>
            </a:r>
          </a:p>
          <a:p>
            <a:pPr algn="just">
              <a:lnSpc>
                <a:spcPct val="160000"/>
              </a:lnSpc>
              <a:buFont typeface="Wingdings" pitchFamily="2" charset="2"/>
              <a:buChar char="v"/>
            </a:pPr>
            <a:r>
              <a:rPr lang="en-US" sz="2600" dirty="0" err="1"/>
              <a:t>Faktor-faktor</a:t>
            </a:r>
            <a:r>
              <a:rPr lang="en-US" sz="2600" dirty="0"/>
              <a:t> yang </a:t>
            </a:r>
            <a:r>
              <a:rPr lang="en-US" sz="2600" dirty="0" err="1"/>
              <a:t>memengaruhi</a:t>
            </a:r>
            <a:r>
              <a:rPr lang="en-US" sz="2600" dirty="0"/>
              <a:t> </a:t>
            </a:r>
            <a:r>
              <a:rPr lang="en-US" sz="2600" dirty="0" err="1"/>
              <a:t>kenaikan</a:t>
            </a:r>
            <a:r>
              <a:rPr lang="en-US" sz="2600" dirty="0"/>
              <a:t> </a:t>
            </a:r>
            <a:r>
              <a:rPr lang="en-US" sz="2600" dirty="0" err="1"/>
              <a:t>harga</a:t>
            </a:r>
            <a:r>
              <a:rPr lang="en-US" sz="2600" dirty="0"/>
              <a:t> </a:t>
            </a:r>
            <a:r>
              <a:rPr lang="en-US" sz="2600" dirty="0" err="1"/>
              <a:t>bahan</a:t>
            </a:r>
            <a:r>
              <a:rPr lang="en-US" sz="2600" dirty="0"/>
              <a:t> </a:t>
            </a:r>
            <a:r>
              <a:rPr lang="en-US" sz="2600" dirty="0" err="1"/>
              <a:t>pokok</a:t>
            </a:r>
            <a:endParaRPr lang="en-US" sz="2600" dirty="0"/>
          </a:p>
          <a:p>
            <a:pPr algn="just">
              <a:lnSpc>
                <a:spcPct val="160000"/>
              </a:lnSpc>
              <a:buFont typeface="Wingdings" pitchFamily="2" charset="2"/>
              <a:buChar char="v"/>
            </a:pPr>
            <a:r>
              <a:rPr lang="en-US" sz="2600" dirty="0" err="1"/>
              <a:t>Analisis</a:t>
            </a:r>
            <a:r>
              <a:rPr lang="en-US" sz="2600" dirty="0"/>
              <a:t> </a:t>
            </a:r>
            <a:r>
              <a:rPr lang="en-US" sz="2600" dirty="0" err="1"/>
              <a:t>Statistik</a:t>
            </a:r>
            <a:r>
              <a:rPr lang="en-US" sz="2600" dirty="0"/>
              <a:t> </a:t>
            </a:r>
            <a:r>
              <a:rPr lang="en-US" sz="2600" dirty="0" err="1"/>
              <a:t>terhadap</a:t>
            </a:r>
            <a:r>
              <a:rPr lang="en-US" sz="2600" dirty="0"/>
              <a:t> data </a:t>
            </a:r>
            <a:r>
              <a:rPr lang="en-US" sz="2600" dirty="0" err="1"/>
              <a:t>harga</a:t>
            </a:r>
            <a:r>
              <a:rPr lang="en-US" sz="2600" dirty="0"/>
              <a:t> </a:t>
            </a:r>
            <a:r>
              <a:rPr lang="en-US" sz="2600" dirty="0" err="1"/>
              <a:t>bahan</a:t>
            </a:r>
            <a:r>
              <a:rPr lang="en-US" sz="2600" dirty="0"/>
              <a:t> </a:t>
            </a:r>
            <a:r>
              <a:rPr lang="en-US" sz="2600" dirty="0" err="1"/>
              <a:t>pokok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75" y="281175"/>
            <a:ext cx="8246070" cy="610820"/>
          </a:xfrm>
        </p:spPr>
        <p:txBody>
          <a:bodyPr>
            <a:noAutofit/>
          </a:bodyPr>
          <a:lstStyle/>
          <a:p>
            <a:r>
              <a:rPr lang="en-US" b="1" dirty="0"/>
              <a:t>TUJUAN &amp; MANFAAT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2490" y="3487980"/>
            <a:ext cx="7667391" cy="1221640"/>
          </a:xfrm>
        </p:spPr>
        <p:txBody>
          <a:bodyPr>
            <a:no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sz="2000" dirty="0" err="1"/>
              <a:t>Mengetahui</a:t>
            </a:r>
            <a:r>
              <a:rPr lang="en-US" sz="2000" dirty="0"/>
              <a:t> </a:t>
            </a:r>
            <a:r>
              <a:rPr lang="en-US" sz="2000" dirty="0" err="1"/>
              <a:t>fluktuasi</a:t>
            </a:r>
            <a:r>
              <a:rPr lang="en-US" sz="2000" dirty="0"/>
              <a:t> </a:t>
            </a:r>
            <a:r>
              <a:rPr lang="en-US" sz="2000" dirty="0" err="1"/>
              <a:t>harga</a:t>
            </a:r>
            <a:r>
              <a:rPr lang="en-US" sz="2000" dirty="0"/>
              <a:t> </a:t>
            </a:r>
            <a:r>
              <a:rPr lang="en-US" sz="2000" dirty="0" err="1"/>
              <a:t>bahan</a:t>
            </a:r>
            <a:r>
              <a:rPr lang="en-US" sz="2000" dirty="0"/>
              <a:t> </a:t>
            </a:r>
            <a:r>
              <a:rPr lang="en-US" sz="2000" dirty="0" err="1"/>
              <a:t>pokok</a:t>
            </a:r>
            <a:r>
              <a:rPr lang="en-US" sz="2000" dirty="0"/>
              <a:t> yang </a:t>
            </a:r>
            <a:r>
              <a:rPr lang="en-US" sz="2000" dirty="0" err="1"/>
              <a:t>terjadi</a:t>
            </a:r>
            <a:r>
              <a:rPr lang="en-US" sz="2000" dirty="0"/>
              <a:t> di </a:t>
            </a:r>
            <a:r>
              <a:rPr lang="en-US" sz="2000" dirty="0" err="1"/>
              <a:t>Provinsi</a:t>
            </a:r>
            <a:r>
              <a:rPr lang="en-US" sz="2000" dirty="0"/>
              <a:t> DKI Jakarta.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000" dirty="0" err="1"/>
              <a:t>Sebagai</a:t>
            </a:r>
            <a:r>
              <a:rPr lang="en-US" sz="2000" dirty="0"/>
              <a:t> </a:t>
            </a:r>
            <a:r>
              <a:rPr lang="en-US" sz="2000" dirty="0" err="1"/>
              <a:t>bahan</a:t>
            </a:r>
            <a:r>
              <a:rPr lang="en-US" sz="2000" dirty="0"/>
              <a:t> </a:t>
            </a:r>
            <a:r>
              <a:rPr lang="en-US" sz="2000" dirty="0" err="1"/>
              <a:t>pertimbangan</a:t>
            </a:r>
            <a:r>
              <a:rPr lang="en-US" sz="2000" dirty="0"/>
              <a:t> </a:t>
            </a:r>
            <a:r>
              <a:rPr lang="en-US" sz="2000" dirty="0" err="1"/>
              <a:t>pemerintah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mengatasi</a:t>
            </a:r>
            <a:r>
              <a:rPr lang="en-US" sz="2000" dirty="0"/>
              <a:t> </a:t>
            </a:r>
            <a:r>
              <a:rPr lang="en-US" sz="2000" dirty="0" err="1"/>
              <a:t>permasalahan</a:t>
            </a:r>
            <a:r>
              <a:rPr lang="en-US" sz="2000" dirty="0"/>
              <a:t> </a:t>
            </a:r>
            <a:r>
              <a:rPr lang="en-US" sz="2000" dirty="0" err="1"/>
              <a:t>harga</a:t>
            </a:r>
            <a:r>
              <a:rPr lang="en-US" sz="2000" dirty="0"/>
              <a:t> </a:t>
            </a:r>
            <a:r>
              <a:rPr lang="en-US" sz="2000" dirty="0" err="1"/>
              <a:t>bahan</a:t>
            </a:r>
            <a:r>
              <a:rPr lang="en-US" sz="2000" dirty="0"/>
              <a:t> </a:t>
            </a:r>
            <a:r>
              <a:rPr lang="en-US" sz="2000" dirty="0" err="1"/>
              <a:t>pokok</a:t>
            </a:r>
            <a:endParaRPr lang="en-US" sz="2000" dirty="0"/>
          </a:p>
        </p:txBody>
      </p:sp>
      <p:sp>
        <p:nvSpPr>
          <p:cNvPr id="6" name="Text Placeholder 8"/>
          <p:cNvSpPr txBox="1">
            <a:spLocks/>
          </p:cNvSpPr>
          <p:nvPr/>
        </p:nvSpPr>
        <p:spPr>
          <a:xfrm>
            <a:off x="59080" y="1062146"/>
            <a:ext cx="4040188" cy="4798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500" b="1" dirty="0"/>
              <a:t>TUJUAN</a:t>
            </a:r>
          </a:p>
        </p:txBody>
      </p:sp>
      <p:sp>
        <p:nvSpPr>
          <p:cNvPr id="7" name="Text Placeholder 8"/>
          <p:cNvSpPr txBox="1">
            <a:spLocks/>
          </p:cNvSpPr>
          <p:nvPr/>
        </p:nvSpPr>
        <p:spPr>
          <a:xfrm>
            <a:off x="0" y="2834261"/>
            <a:ext cx="4040188" cy="4798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500" b="1" dirty="0"/>
              <a:t>MANFAAT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212490" y="1541967"/>
            <a:ext cx="7491694" cy="11824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sz="2000" dirty="0" err="1"/>
              <a:t>Melihat</a:t>
            </a:r>
            <a:r>
              <a:rPr lang="en-US" sz="2000" dirty="0"/>
              <a:t> trend </a:t>
            </a:r>
            <a:r>
              <a:rPr lang="en-US" sz="2000" dirty="0" err="1"/>
              <a:t>harga</a:t>
            </a:r>
            <a:r>
              <a:rPr lang="en-US" sz="2000" dirty="0"/>
              <a:t> </a:t>
            </a:r>
            <a:r>
              <a:rPr lang="en-US" sz="2000" dirty="0" err="1"/>
              <a:t>bahan</a:t>
            </a:r>
            <a:r>
              <a:rPr lang="en-US" sz="2000" dirty="0"/>
              <a:t> </a:t>
            </a:r>
            <a:r>
              <a:rPr lang="en-US" sz="2000" dirty="0" err="1"/>
              <a:t>pokok</a:t>
            </a:r>
            <a:r>
              <a:rPr lang="en-US" sz="2000" dirty="0"/>
              <a:t> per item di </a:t>
            </a:r>
            <a:r>
              <a:rPr lang="en-US" sz="2000" dirty="0" err="1"/>
              <a:t>tiap</a:t>
            </a:r>
            <a:r>
              <a:rPr lang="en-US" sz="2000" dirty="0"/>
              <a:t> </a:t>
            </a:r>
            <a:r>
              <a:rPr lang="en-US" sz="2000" dirty="0" err="1"/>
              <a:t>bulannya</a:t>
            </a:r>
            <a:r>
              <a:rPr lang="en-US" sz="20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err="1"/>
              <a:t>Mengetahui</a:t>
            </a:r>
            <a:r>
              <a:rPr lang="en-US" sz="2000" dirty="0"/>
              <a:t> </a:t>
            </a:r>
            <a:r>
              <a:rPr lang="en-US" sz="2000" dirty="0" err="1"/>
              <a:t>korelasi</a:t>
            </a:r>
            <a:r>
              <a:rPr lang="en-US" sz="2000" dirty="0"/>
              <a:t> </a:t>
            </a:r>
            <a:r>
              <a:rPr lang="en-US" sz="2000" dirty="0" err="1"/>
              <a:t>antar</a:t>
            </a:r>
            <a:r>
              <a:rPr lang="en-US" sz="2000" dirty="0"/>
              <a:t> </a:t>
            </a:r>
            <a:r>
              <a:rPr lang="en-US" sz="2000" dirty="0" err="1"/>
              <a:t>barang</a:t>
            </a:r>
            <a:r>
              <a:rPr lang="en-US" sz="2000" dirty="0"/>
              <a:t> </a:t>
            </a:r>
            <a:r>
              <a:rPr lang="en-US" sz="2000" dirty="0" err="1"/>
              <a:t>bahan</a:t>
            </a:r>
            <a:r>
              <a:rPr lang="en-US" sz="2000" dirty="0"/>
              <a:t> </a:t>
            </a:r>
            <a:r>
              <a:rPr lang="en-US" sz="2000" dirty="0" err="1"/>
              <a:t>pokok</a:t>
            </a:r>
            <a:r>
              <a:rPr lang="en-US" sz="20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err="1"/>
              <a:t>Prediksi</a:t>
            </a:r>
            <a:r>
              <a:rPr lang="en-US" sz="2000" dirty="0"/>
              <a:t> </a:t>
            </a:r>
            <a:r>
              <a:rPr lang="en-US" sz="2000" dirty="0" err="1"/>
              <a:t>harga</a:t>
            </a:r>
            <a:r>
              <a:rPr lang="en-US" sz="2000" dirty="0"/>
              <a:t> </a:t>
            </a:r>
            <a:r>
              <a:rPr lang="en-US" sz="2000" dirty="0" err="1"/>
              <a:t>bahan</a:t>
            </a:r>
            <a:r>
              <a:rPr lang="en-US" sz="2000" dirty="0"/>
              <a:t> </a:t>
            </a:r>
            <a:r>
              <a:rPr lang="en-US" sz="2000" dirty="0" err="1"/>
              <a:t>pokok</a:t>
            </a:r>
            <a:r>
              <a:rPr lang="en-US" sz="2000" dirty="0"/>
              <a:t> </a:t>
            </a:r>
            <a:r>
              <a:rPr lang="en-US" sz="2000" dirty="0" err="1"/>
              <a:t>mendatang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89215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8FBB724-0CB6-4898-9074-9C821F46B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65" y="1197403"/>
            <a:ext cx="8246070" cy="394609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7930" y="299993"/>
            <a:ext cx="8246070" cy="610820"/>
          </a:xfrm>
        </p:spPr>
        <p:txBody>
          <a:bodyPr>
            <a:noAutofit/>
          </a:bodyPr>
          <a:lstStyle/>
          <a:p>
            <a:r>
              <a:rPr lang="en-US" sz="3400" b="1" dirty="0"/>
              <a:t>METODOLOGI PENELITIAN</a:t>
            </a:r>
            <a:endParaRPr lang="en-US" sz="3400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668872" y="1261639"/>
            <a:ext cx="7873457" cy="31425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000" b="1" dirty="0" err="1"/>
              <a:t>Sumber</a:t>
            </a:r>
            <a:r>
              <a:rPr lang="en-US" sz="2000" b="1" dirty="0"/>
              <a:t> Data</a:t>
            </a:r>
            <a:r>
              <a:rPr lang="en-US" sz="2000" dirty="0"/>
              <a:t> </a:t>
            </a:r>
          </a:p>
          <a:p>
            <a:pPr marL="0" indent="0" algn="just">
              <a:buNone/>
            </a:pPr>
            <a:r>
              <a:rPr lang="en-US" sz="2000" dirty="0"/>
              <a:t>	Data </a:t>
            </a:r>
            <a:r>
              <a:rPr lang="en-US" sz="2000" dirty="0" err="1"/>
              <a:t>Sekunder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data.jakarta.go.id</a:t>
            </a:r>
          </a:p>
          <a:p>
            <a:pPr algn="just"/>
            <a:r>
              <a:rPr lang="en-US" sz="2000" b="1" dirty="0" err="1"/>
              <a:t>Waktu</a:t>
            </a:r>
            <a:r>
              <a:rPr lang="en-US" sz="2000" b="1" dirty="0"/>
              <a:t> </a:t>
            </a:r>
            <a:r>
              <a:rPr lang="en-US" sz="2000" b="1" dirty="0" err="1"/>
              <a:t>Pengambilan</a:t>
            </a:r>
            <a:r>
              <a:rPr lang="en-US" sz="2000" b="1" dirty="0"/>
              <a:t> Data </a:t>
            </a:r>
          </a:p>
          <a:p>
            <a:pPr marL="0" indent="0" algn="just">
              <a:buNone/>
            </a:pPr>
            <a:r>
              <a:rPr lang="en-US" sz="2000" dirty="0"/>
              <a:t>	</a:t>
            </a:r>
            <a:r>
              <a:rPr lang="en-US" sz="2000" dirty="0" err="1"/>
              <a:t>Juli</a:t>
            </a:r>
            <a:r>
              <a:rPr lang="en-US" sz="2000" dirty="0"/>
              <a:t> – </a:t>
            </a:r>
            <a:r>
              <a:rPr lang="en-US" sz="2000" dirty="0" err="1"/>
              <a:t>Desember</a:t>
            </a:r>
            <a:r>
              <a:rPr lang="en-US" sz="2000" dirty="0"/>
              <a:t> 2018</a:t>
            </a:r>
          </a:p>
          <a:p>
            <a:pPr algn="just"/>
            <a:r>
              <a:rPr lang="en-US" sz="2000" b="1" dirty="0" err="1"/>
              <a:t>Teknik</a:t>
            </a:r>
            <a:r>
              <a:rPr lang="en-US" sz="2000" b="1" dirty="0"/>
              <a:t> </a:t>
            </a:r>
            <a:r>
              <a:rPr lang="en-US" sz="2000" b="1" dirty="0" err="1"/>
              <a:t>Pengumpulan</a:t>
            </a:r>
            <a:r>
              <a:rPr lang="en-US" sz="2000" b="1" dirty="0"/>
              <a:t> Data </a:t>
            </a:r>
          </a:p>
          <a:p>
            <a:pPr marL="0" indent="0" algn="just">
              <a:buNone/>
            </a:pPr>
            <a:r>
              <a:rPr lang="en-US" sz="2000" dirty="0"/>
              <a:t>	Teknik Purposive Sampling </a:t>
            </a:r>
            <a:r>
              <a:rPr lang="en-US" sz="2000" dirty="0">
                <a:sym typeface="Wingdings" panose="05000000000000000000" pitchFamily="2" charset="2"/>
              </a:rPr>
              <a:t></a:t>
            </a:r>
            <a:r>
              <a:rPr lang="en-US" sz="2000" dirty="0"/>
              <a:t> Teknik </a:t>
            </a:r>
            <a:r>
              <a:rPr lang="en-US" sz="2000" dirty="0" err="1"/>
              <a:t>mengambil</a:t>
            </a:r>
            <a:r>
              <a:rPr lang="en-US" sz="2000" dirty="0"/>
              <a:t> </a:t>
            </a:r>
            <a:r>
              <a:rPr lang="en-US" sz="2000" dirty="0" err="1"/>
              <a:t>sampel</a:t>
            </a:r>
            <a:r>
              <a:rPr lang="en-US" sz="2000" dirty="0"/>
              <a:t> 	yang </a:t>
            </a:r>
            <a:r>
              <a:rPr lang="en-US" sz="2000" dirty="0" err="1"/>
              <a:t>dilakukan</a:t>
            </a:r>
            <a:r>
              <a:rPr lang="en-US" sz="2000" dirty="0"/>
              <a:t> </a:t>
            </a:r>
            <a:r>
              <a:rPr lang="en-US" sz="2000" dirty="0" err="1"/>
              <a:t>secara</a:t>
            </a:r>
            <a:r>
              <a:rPr lang="en-US" sz="2000" dirty="0"/>
              <a:t> </a:t>
            </a:r>
            <a:r>
              <a:rPr lang="en-US" sz="2000" dirty="0" err="1"/>
              <a:t>sengaja</a:t>
            </a:r>
            <a:r>
              <a:rPr lang="en-US" sz="2000" dirty="0"/>
              <a:t> dan </a:t>
            </a:r>
            <a:r>
              <a:rPr lang="en-US" sz="2000" dirty="0" err="1"/>
              <a:t>telah</a:t>
            </a:r>
            <a:r>
              <a:rPr lang="en-US" sz="2000" dirty="0"/>
              <a:t> </a:t>
            </a:r>
            <a:r>
              <a:rPr lang="en-US" sz="2000" dirty="0" err="1"/>
              <a:t>sesuai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semua</a:t>
            </a:r>
            <a:r>
              <a:rPr lang="en-US" sz="2000" dirty="0"/>
              <a:t> 	</a:t>
            </a:r>
            <a:r>
              <a:rPr lang="en-US" sz="2000" dirty="0" err="1"/>
              <a:t>persyaratan</a:t>
            </a:r>
            <a:r>
              <a:rPr lang="en-US" sz="2000" dirty="0"/>
              <a:t> </a:t>
            </a:r>
            <a:r>
              <a:rPr lang="en-US" sz="2000" dirty="0" err="1"/>
              <a:t>sampel</a:t>
            </a:r>
            <a:r>
              <a:rPr lang="en-US" sz="2000" dirty="0"/>
              <a:t> yang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diperlukan</a:t>
            </a:r>
            <a:r>
              <a:rPr lang="en-US" sz="2000" dirty="0"/>
              <a:t> </a:t>
            </a:r>
            <a:r>
              <a:rPr lang="en-US" sz="2000" dirty="0" err="1"/>
              <a:t>meliputi</a:t>
            </a:r>
            <a:r>
              <a:rPr lang="en-US" sz="2000" dirty="0"/>
              <a:t> </a:t>
            </a:r>
            <a:r>
              <a:rPr lang="en-US" sz="2000" dirty="0" err="1"/>
              <a:t>sifat-sifat</a:t>
            </a:r>
            <a:r>
              <a:rPr lang="en-US" sz="2000" dirty="0"/>
              <a:t>, 	</a:t>
            </a:r>
            <a:r>
              <a:rPr lang="en-US" sz="2000" dirty="0" err="1"/>
              <a:t>karakteristik</a:t>
            </a:r>
            <a:r>
              <a:rPr lang="en-US" sz="2000" dirty="0"/>
              <a:t>, </a:t>
            </a:r>
            <a:r>
              <a:rPr lang="en-US" sz="2000" dirty="0" err="1"/>
              <a:t>ciri</a:t>
            </a:r>
            <a:r>
              <a:rPr lang="en-US" sz="2000" dirty="0"/>
              <a:t>, dan </a:t>
            </a:r>
            <a:r>
              <a:rPr lang="en-US" sz="2000" dirty="0" err="1"/>
              <a:t>kriteria</a:t>
            </a:r>
            <a:r>
              <a:rPr lang="en-US" sz="2000" dirty="0"/>
              <a:t> </a:t>
            </a:r>
            <a:r>
              <a:rPr lang="en-US" sz="2000" dirty="0" err="1"/>
              <a:t>sampel</a:t>
            </a:r>
            <a:r>
              <a:rPr lang="en-US" sz="2000" dirty="0"/>
              <a:t> </a:t>
            </a:r>
            <a:r>
              <a:rPr lang="en-US" sz="2000" dirty="0" err="1"/>
              <a:t>tertentu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61066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75" y="281175"/>
            <a:ext cx="8246070" cy="610820"/>
          </a:xfrm>
        </p:spPr>
        <p:txBody>
          <a:bodyPr>
            <a:noAutofit/>
          </a:bodyPr>
          <a:lstStyle/>
          <a:p>
            <a:r>
              <a:rPr lang="en-US" b="1" dirty="0"/>
              <a:t>VARIABEL PENELITIAN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7946506"/>
              </p:ext>
            </p:extLst>
          </p:nvPr>
        </p:nvGraphicFramePr>
        <p:xfrm>
          <a:off x="143555" y="1197408"/>
          <a:ext cx="8856890" cy="38176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900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61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1299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BAHAN POKOK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58A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SATUAN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58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09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 err="1">
                          <a:solidFill>
                            <a:schemeClr val="tx1"/>
                          </a:solidFill>
                          <a:effectLst/>
                        </a:rPr>
                        <a:t>Beras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</a:rPr>
                        <a:t> Medium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</a:rPr>
                        <a:t>Kilogram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09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 err="1">
                          <a:solidFill>
                            <a:schemeClr val="tx1"/>
                          </a:solidFill>
                          <a:effectLst/>
                        </a:rPr>
                        <a:t>Minyak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2400" b="0" dirty="0" err="1">
                          <a:solidFill>
                            <a:schemeClr val="tx1"/>
                          </a:solidFill>
                          <a:effectLst/>
                        </a:rPr>
                        <a:t>Goreng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2400" b="0" dirty="0" err="1">
                          <a:solidFill>
                            <a:schemeClr val="tx1"/>
                          </a:solidFill>
                          <a:effectLst/>
                        </a:rPr>
                        <a:t>Curah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</a:rPr>
                        <a:t>Liter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09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 err="1">
                          <a:solidFill>
                            <a:schemeClr val="tx1"/>
                          </a:solidFill>
                          <a:effectLst/>
                        </a:rPr>
                        <a:t>Gula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2400" b="0" dirty="0" err="1">
                          <a:solidFill>
                            <a:schemeClr val="tx1"/>
                          </a:solidFill>
                          <a:effectLst/>
                        </a:rPr>
                        <a:t>Pasir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</a:rPr>
                        <a:t>Kilogram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09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 err="1">
                          <a:solidFill>
                            <a:schemeClr val="tx1"/>
                          </a:solidFill>
                          <a:effectLst/>
                        </a:rPr>
                        <a:t>Telur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2400" b="0" dirty="0" err="1">
                          <a:solidFill>
                            <a:schemeClr val="tx1"/>
                          </a:solidFill>
                          <a:effectLst/>
                        </a:rPr>
                        <a:t>Ayam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2400" b="0" dirty="0" err="1">
                          <a:solidFill>
                            <a:schemeClr val="tx1"/>
                          </a:solidFill>
                          <a:effectLst/>
                        </a:rPr>
                        <a:t>Ras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</a:rPr>
                        <a:t>Kilogram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09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0">
                          <a:solidFill>
                            <a:schemeClr val="tx1"/>
                          </a:solidFill>
                          <a:effectLst/>
                        </a:rPr>
                        <a:t>Ayam Boiler</a:t>
                      </a:r>
                      <a:endParaRPr lang="en-US" sz="24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 err="1">
                          <a:solidFill>
                            <a:schemeClr val="tx1"/>
                          </a:solidFill>
                          <a:effectLst/>
                        </a:rPr>
                        <a:t>Ekor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1439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75" y="281175"/>
            <a:ext cx="8246070" cy="610820"/>
          </a:xfrm>
        </p:spPr>
        <p:txBody>
          <a:bodyPr>
            <a:noAutofit/>
          </a:bodyPr>
          <a:lstStyle/>
          <a:p>
            <a:r>
              <a:rPr lang="en-US" b="1" dirty="0"/>
              <a:t>KESIMPULAN &amp; SARAN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670" y="3487980"/>
            <a:ext cx="8125506" cy="1524007"/>
          </a:xfrm>
        </p:spPr>
        <p:txBody>
          <a:bodyPr>
            <a:noAutofit/>
          </a:bodyPr>
          <a:lstStyle/>
          <a:p>
            <a:pPr marL="457200" indent="-457200" algn="just">
              <a:buAutoNum type="arabicPeriod"/>
            </a:pPr>
            <a:r>
              <a:rPr lang="en-US" sz="1600" dirty="0" err="1">
                <a:solidFill>
                  <a:schemeClr val="tx1"/>
                </a:solidFill>
              </a:rPr>
              <a:t>Pemerintah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dapat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melakukan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operasi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pasar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untuk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mengendalikan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harga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pasar</a:t>
            </a:r>
            <a:endParaRPr lang="en-US" sz="1600" dirty="0">
              <a:solidFill>
                <a:schemeClr val="tx1"/>
              </a:solidFill>
            </a:endParaRPr>
          </a:p>
          <a:p>
            <a:pPr marL="457200" indent="-457200" algn="just">
              <a:buAutoNum type="arabicPeriod"/>
            </a:pPr>
            <a:r>
              <a:rPr lang="en-US" sz="1600" dirty="0" err="1">
                <a:solidFill>
                  <a:schemeClr val="tx1"/>
                </a:solidFill>
              </a:rPr>
              <a:t>Penambahan</a:t>
            </a:r>
            <a:r>
              <a:rPr lang="en-US" sz="1600" dirty="0">
                <a:solidFill>
                  <a:schemeClr val="tx1"/>
                </a:solidFill>
              </a:rPr>
              <a:t> variable </a:t>
            </a:r>
            <a:r>
              <a:rPr lang="en-US" sz="1600" dirty="0" err="1">
                <a:solidFill>
                  <a:schemeClr val="tx1"/>
                </a:solidFill>
              </a:rPr>
              <a:t>penelitian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seperti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jumlah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permintaan</a:t>
            </a:r>
            <a:r>
              <a:rPr lang="en-US" sz="1600" dirty="0">
                <a:solidFill>
                  <a:schemeClr val="tx1"/>
                </a:solidFill>
              </a:rPr>
              <a:t>, </a:t>
            </a:r>
            <a:r>
              <a:rPr lang="en-US" sz="1600" dirty="0" err="1">
                <a:solidFill>
                  <a:schemeClr val="tx1"/>
                </a:solidFill>
              </a:rPr>
              <a:t>jumlah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ketersediaan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barang</a:t>
            </a:r>
            <a:r>
              <a:rPr lang="en-US" sz="1600" dirty="0">
                <a:solidFill>
                  <a:schemeClr val="tx1"/>
                </a:solidFill>
              </a:rPr>
              <a:t>, data </a:t>
            </a:r>
            <a:r>
              <a:rPr lang="en-US" sz="1600" dirty="0" err="1">
                <a:solidFill>
                  <a:schemeClr val="tx1"/>
                </a:solidFill>
              </a:rPr>
              <a:t>transaksi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penjualan</a:t>
            </a:r>
            <a:r>
              <a:rPr lang="en-US" sz="1600" dirty="0">
                <a:solidFill>
                  <a:schemeClr val="tx1"/>
                </a:solidFill>
              </a:rPr>
              <a:t> dan </a:t>
            </a:r>
            <a:r>
              <a:rPr lang="en-US" sz="1600" dirty="0" err="1">
                <a:solidFill>
                  <a:schemeClr val="tx1"/>
                </a:solidFill>
              </a:rPr>
              <a:t>sebagainya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" name="Text Placeholder 8"/>
          <p:cNvSpPr txBox="1">
            <a:spLocks/>
          </p:cNvSpPr>
          <p:nvPr/>
        </p:nvSpPr>
        <p:spPr>
          <a:xfrm>
            <a:off x="16245" y="1051129"/>
            <a:ext cx="4040188" cy="4798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500" b="1" dirty="0"/>
              <a:t>KESIMPULAN</a:t>
            </a:r>
          </a:p>
        </p:txBody>
      </p:sp>
      <p:sp>
        <p:nvSpPr>
          <p:cNvPr id="7" name="Text Placeholder 8"/>
          <p:cNvSpPr txBox="1">
            <a:spLocks/>
          </p:cNvSpPr>
          <p:nvPr/>
        </p:nvSpPr>
        <p:spPr>
          <a:xfrm>
            <a:off x="16245" y="3074172"/>
            <a:ext cx="4040188" cy="4798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500" b="1" dirty="0"/>
              <a:t>SARAN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601670" y="1522925"/>
            <a:ext cx="8278210" cy="13542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None/>
            </a:pPr>
            <a:r>
              <a:rPr lang="en-US" sz="1600" dirty="0">
                <a:solidFill>
                  <a:schemeClr val="tx1"/>
                </a:solidFill>
              </a:rPr>
              <a:t>1.  </a:t>
            </a:r>
            <a:r>
              <a:rPr lang="en-US" sz="1600" dirty="0" err="1">
                <a:solidFill>
                  <a:schemeClr val="tx1"/>
                </a:solidFill>
              </a:rPr>
              <a:t>Berdasarkan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hasil</a:t>
            </a:r>
            <a:r>
              <a:rPr lang="en-US" sz="1600" dirty="0">
                <a:solidFill>
                  <a:schemeClr val="tx1"/>
                </a:solidFill>
              </a:rPr>
              <a:t> Exploratory Data Analysis di </a:t>
            </a:r>
            <a:r>
              <a:rPr lang="en-US" sz="1600" dirty="0" err="1">
                <a:solidFill>
                  <a:schemeClr val="tx1"/>
                </a:solidFill>
              </a:rPr>
              <a:t>ketahui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bahwa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harga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bahan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pokok</a:t>
            </a:r>
            <a:r>
              <a:rPr lang="en-US" sz="1600" dirty="0">
                <a:solidFill>
                  <a:schemeClr val="tx1"/>
                </a:solidFill>
              </a:rPr>
              <a:t> di </a:t>
            </a:r>
            <a:r>
              <a:rPr lang="en-US" sz="1600" dirty="0" err="1">
                <a:solidFill>
                  <a:schemeClr val="tx1"/>
                </a:solidFill>
              </a:rPr>
              <a:t>provinsi</a:t>
            </a:r>
            <a:r>
              <a:rPr lang="en-US" sz="1600" dirty="0">
                <a:solidFill>
                  <a:schemeClr val="tx1"/>
                </a:solidFill>
              </a:rPr>
              <a:t> DKI Jakarta </a:t>
            </a:r>
            <a:r>
              <a:rPr lang="en-US" sz="1600" dirty="0" err="1">
                <a:solidFill>
                  <a:schemeClr val="tx1"/>
                </a:solidFill>
              </a:rPr>
              <a:t>cenderung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stabil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</a:p>
          <a:p>
            <a:pPr marL="0" indent="0" algn="just">
              <a:buNone/>
            </a:pPr>
            <a:r>
              <a:rPr lang="en-US" sz="1600" dirty="0">
                <a:solidFill>
                  <a:schemeClr val="tx1"/>
                </a:solidFill>
              </a:rPr>
              <a:t>2. </a:t>
            </a:r>
            <a:r>
              <a:rPr lang="en-US" sz="1600" dirty="0" err="1">
                <a:solidFill>
                  <a:schemeClr val="tx1"/>
                </a:solidFill>
              </a:rPr>
              <a:t>Korelasi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tertinggi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terjadi</a:t>
            </a:r>
            <a:r>
              <a:rPr lang="en-US" sz="1600" dirty="0">
                <a:solidFill>
                  <a:schemeClr val="tx1"/>
                </a:solidFill>
              </a:rPr>
              <a:t> pada item </a:t>
            </a:r>
            <a:r>
              <a:rPr lang="en-US" sz="1600" dirty="0" err="1">
                <a:solidFill>
                  <a:schemeClr val="tx1"/>
                </a:solidFill>
              </a:rPr>
              <a:t>Telur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Ayam</a:t>
            </a:r>
            <a:r>
              <a:rPr lang="en-US" sz="1600" dirty="0">
                <a:solidFill>
                  <a:schemeClr val="tx1"/>
                </a:solidFill>
              </a:rPr>
              <a:t> Ras dan </a:t>
            </a:r>
            <a:r>
              <a:rPr lang="en-US" sz="1600" dirty="0" err="1">
                <a:solidFill>
                  <a:schemeClr val="tx1"/>
                </a:solidFill>
              </a:rPr>
              <a:t>Gula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Pasir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dengan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nilai</a:t>
            </a:r>
            <a:r>
              <a:rPr lang="en-US" sz="1600" dirty="0">
                <a:solidFill>
                  <a:schemeClr val="tx1"/>
                </a:solidFill>
              </a:rPr>
              <a:t> 0.6</a:t>
            </a:r>
          </a:p>
          <a:p>
            <a:pPr marL="231775" indent="-231775" algn="just">
              <a:buNone/>
            </a:pPr>
            <a:r>
              <a:rPr lang="en-US" sz="1600" dirty="0">
                <a:solidFill>
                  <a:schemeClr val="tx1"/>
                </a:solidFill>
              </a:rPr>
              <a:t>3. </a:t>
            </a:r>
            <a:r>
              <a:rPr lang="en-US" sz="1600" dirty="0" err="1">
                <a:solidFill>
                  <a:schemeClr val="tx1"/>
                </a:solidFill>
              </a:rPr>
              <a:t>Hasil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prediksi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harga</a:t>
            </a:r>
            <a:r>
              <a:rPr lang="en-US" sz="1600" dirty="0">
                <a:solidFill>
                  <a:schemeClr val="tx1"/>
                </a:solidFill>
              </a:rPr>
              <a:t> di </a:t>
            </a:r>
            <a:r>
              <a:rPr lang="en-US" sz="1600" dirty="0" err="1">
                <a:solidFill>
                  <a:schemeClr val="tx1"/>
                </a:solidFill>
              </a:rPr>
              <a:t>ketahui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bahwa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untuk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harga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Telur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Ayam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Ras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berada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pada</a:t>
            </a:r>
            <a:r>
              <a:rPr lang="en-US" sz="1600" dirty="0">
                <a:solidFill>
                  <a:schemeClr val="tx1"/>
                </a:solidFill>
              </a:rPr>
              <a:t> range </a:t>
            </a:r>
            <a:r>
              <a:rPr lang="en-US" sz="1600" dirty="0" err="1">
                <a:solidFill>
                  <a:schemeClr val="tx1"/>
                </a:solidFill>
              </a:rPr>
              <a:t>harga</a:t>
            </a:r>
            <a:r>
              <a:rPr lang="en-US" sz="1600" dirty="0">
                <a:solidFill>
                  <a:schemeClr val="tx1"/>
                </a:solidFill>
              </a:rPr>
              <a:t> 21.000 – 28.000</a:t>
            </a:r>
          </a:p>
        </p:txBody>
      </p:sp>
    </p:spTree>
    <p:extLst>
      <p:ext uri="{BB962C8B-B14F-4D97-AF65-F5344CB8AC3E}">
        <p14:creationId xmlns:p14="http://schemas.microsoft.com/office/powerpoint/2010/main" val="729111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266FF79-B86E-4236-B1E1-2CC8D7A93A13}"/>
              </a:ext>
            </a:extLst>
          </p:cNvPr>
          <p:cNvSpPr/>
          <p:nvPr/>
        </p:nvSpPr>
        <p:spPr>
          <a:xfrm>
            <a:off x="0" y="-1"/>
            <a:ext cx="9144000" cy="5143499"/>
          </a:xfrm>
          <a:prstGeom prst="rect">
            <a:avLst/>
          </a:prstGeom>
          <a:solidFill>
            <a:sysClr val="windowText" lastClr="000000">
              <a:alpha val="80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5734" y="-857547"/>
            <a:ext cx="5212532" cy="6858594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3169BE3C-1619-415A-9E3C-2DEEADA3DD7C}"/>
              </a:ext>
            </a:extLst>
          </p:cNvPr>
          <p:cNvGrpSpPr/>
          <p:nvPr/>
        </p:nvGrpSpPr>
        <p:grpSpPr>
          <a:xfrm>
            <a:off x="1582964" y="-322036"/>
            <a:ext cx="5956300" cy="5956300"/>
            <a:chOff x="3117850" y="450850"/>
            <a:chExt cx="5956300" cy="5956300"/>
          </a:xfrm>
        </p:grpSpPr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88CB1462-35A6-4F6E-B544-52127A6ACAB1}"/>
                </a:ext>
              </a:extLst>
            </p:cNvPr>
            <p:cNvSpPr/>
            <p:nvPr/>
          </p:nvSpPr>
          <p:spPr>
            <a:xfrm>
              <a:off x="3117850" y="450850"/>
              <a:ext cx="5956300" cy="5956300"/>
            </a:xfrm>
            <a:prstGeom prst="arc">
              <a:avLst>
                <a:gd name="adj1" fmla="val 11294463"/>
                <a:gd name="adj2" fmla="val 21113174"/>
              </a:avLst>
            </a:prstGeom>
            <a:noFill/>
            <a:ln w="25400" cap="rnd" cmpd="sng" algn="ctr">
              <a:solidFill>
                <a:srgbClr val="2658A7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 panose="02060603020205020403"/>
              </a:endParaRPr>
            </a:p>
          </p:txBody>
        </p:sp>
        <p:sp>
          <p:nvSpPr>
            <p:cNvPr id="11" name="Arc 10">
              <a:extLst>
                <a:ext uri="{FF2B5EF4-FFF2-40B4-BE49-F238E27FC236}">
                  <a16:creationId xmlns:a16="http://schemas.microsoft.com/office/drawing/2014/main" id="{0C2CA115-E1AA-4356-9747-4131E0A3902D}"/>
                </a:ext>
              </a:extLst>
            </p:cNvPr>
            <p:cNvSpPr/>
            <p:nvPr/>
          </p:nvSpPr>
          <p:spPr>
            <a:xfrm flipV="1">
              <a:off x="3117850" y="450850"/>
              <a:ext cx="5956300" cy="5956300"/>
            </a:xfrm>
            <a:prstGeom prst="arc">
              <a:avLst>
                <a:gd name="adj1" fmla="val 11294463"/>
                <a:gd name="adj2" fmla="val 21113174"/>
              </a:avLst>
            </a:prstGeom>
            <a:noFill/>
            <a:ln w="25400" cap="rnd" cmpd="sng" algn="ctr">
              <a:solidFill>
                <a:srgbClr val="2658A7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 panose="02060603020205020403"/>
              </a:endParaRPr>
            </a:p>
          </p:txBody>
        </p:sp>
      </p:grpSp>
      <p:sp>
        <p:nvSpPr>
          <p:cNvPr id="12" name="Title 37">
            <a:extLst>
              <a:ext uri="{FF2B5EF4-FFF2-40B4-BE49-F238E27FC236}">
                <a16:creationId xmlns:a16="http://schemas.microsoft.com/office/drawing/2014/main" id="{C53C13B8-FA86-4DB1-8110-2BE8C0A3EFBF}"/>
              </a:ext>
            </a:extLst>
          </p:cNvPr>
          <p:cNvSpPr txBox="1">
            <a:spLocks/>
          </p:cNvSpPr>
          <p:nvPr/>
        </p:nvSpPr>
        <p:spPr>
          <a:xfrm>
            <a:off x="2351314" y="2194514"/>
            <a:ext cx="4419600" cy="92320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dirty="0">
                <a:solidFill>
                  <a:prstClr val="white"/>
                </a:solidFill>
                <a:latin typeface="Tw Cen MT" panose="020B0602020104020603"/>
                <a:cs typeface="Segoe UI" panose="020B0502040204020203" pitchFamily="34" charset="0"/>
              </a:rPr>
              <a:t>THANK YOU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1B98E0-B0CD-47E1-A090-1305A4C049B9}"/>
              </a:ext>
            </a:extLst>
          </p:cNvPr>
          <p:cNvSpPr/>
          <p:nvPr/>
        </p:nvSpPr>
        <p:spPr>
          <a:xfrm>
            <a:off x="4024993" y="2995796"/>
            <a:ext cx="723900" cy="45719"/>
          </a:xfrm>
          <a:prstGeom prst="rect">
            <a:avLst/>
          </a:prstGeom>
          <a:solidFill>
            <a:srgbClr val="2658A7"/>
          </a:solidFill>
          <a:ln w="12700" cap="flat" cmpd="sng" algn="ctr">
            <a:solidFill>
              <a:srgbClr val="2658A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EA70F98-D6BF-44D5-864A-E8B8E6EA8A9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24" t="28606" r="7380" b="32333"/>
          <a:stretch/>
        </p:blipFill>
        <p:spPr>
          <a:xfrm>
            <a:off x="4419295" y="1450823"/>
            <a:ext cx="1591241" cy="75381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89B2762-C2F9-4BAC-B1EE-95539397A96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2893" y="1451263"/>
            <a:ext cx="719456" cy="750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744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1121</TotalTime>
  <Words>232</Words>
  <Application>Microsoft Office PowerPoint</Application>
  <PresentationFormat>On-screen Show (16:9)</PresentationFormat>
  <Paragraphs>56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Rockwell</vt:lpstr>
      <vt:lpstr>Tw Cen MT</vt:lpstr>
      <vt:lpstr>Wingdings</vt:lpstr>
      <vt:lpstr>Office Theme</vt:lpstr>
      <vt:lpstr>Analisis Data Bahan Pokok di Provinsi DKI Jakarta dengan Menggunakan Exploratory Data Analysis dan Simple Moving Average Forecasting  </vt:lpstr>
      <vt:lpstr>ANGGOTA KELOMPOK</vt:lpstr>
      <vt:lpstr>OUTLINE</vt:lpstr>
      <vt:lpstr>LATAR BELAKANG</vt:lpstr>
      <vt:lpstr>TUJUAN &amp; MANFAAT</vt:lpstr>
      <vt:lpstr>METODOLOGI PENELITIAN</vt:lpstr>
      <vt:lpstr>VARIABEL PENELITIAN</vt:lpstr>
      <vt:lpstr>KESIMPULAN &amp; SARAN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gresiandra putra</cp:lastModifiedBy>
  <cp:revision>158</cp:revision>
  <dcterms:created xsi:type="dcterms:W3CDTF">2013-08-21T19:17:07Z</dcterms:created>
  <dcterms:modified xsi:type="dcterms:W3CDTF">2019-08-20T02:02:36Z</dcterms:modified>
</cp:coreProperties>
</file>