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5143500" type="screen16x9"/>
  <p:notesSz cx="6858000" cy="9144000"/>
  <p:embeddedFontLst>
    <p:embeddedFont>
      <p:font typeface="Economica" panose="02000506040000020004" pitchFamily="2" charset="77"/>
      <p:regular r:id="rId26"/>
      <p:bold r:id="rId27"/>
      <p:italic r:id="rId28"/>
      <p:boldItalic r:id="rId29"/>
    </p:embeddedFont>
    <p:embeddedFont>
      <p:font typeface="Open Sans" panose="020B0306030504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guide id="3" pos="1834">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ihLlYM5cCU/gTy35WI/Q6fUIh2s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0A9ADD-7E4B-4CAC-A145-E1C346305137}">
  <a:tblStyle styleId="{C40A9ADD-7E4B-4CAC-A145-E1C346305137}" styleName="Table_0">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1E9ABFF-FA94-4DA6-B214-BBAF99A0E08F}"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8"/>
  </p:normalViewPr>
  <p:slideViewPr>
    <p:cSldViewPr snapToGrid="0">
      <p:cViewPr varScale="1">
        <p:scale>
          <a:sx n="145" d="100"/>
          <a:sy n="145" d="100"/>
        </p:scale>
        <p:origin x="680" y="184"/>
      </p:cViewPr>
      <p:guideLst>
        <p:guide orient="horz" pos="1620"/>
        <p:guide pos="2880"/>
        <p:guide pos="183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19.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zh-CN">
                <a:solidFill>
                  <a:schemeClr val="dk1"/>
                </a:solidFill>
                <a:latin typeface="Open Sans"/>
                <a:ea typeface="Open Sans"/>
                <a:cs typeface="Open Sans"/>
                <a:sym typeface="Open Sans"/>
              </a:rPr>
              <a:t>We add Profiles 4, 14, and 16 because the cluster analysis in Part B suggest that the three segments prefer Profiles 4, 14 and 16 respectively. </a:t>
            </a:r>
            <a:endParaRPr>
              <a:solidFill>
                <a:schemeClr val="dk1"/>
              </a:solidFill>
              <a:latin typeface="Open Sans"/>
              <a:ea typeface="Open Sans"/>
              <a:cs typeface="Open Sans"/>
              <a:sym typeface="Open Sans"/>
            </a:endParaRPr>
          </a:p>
          <a:p>
            <a:pPr marL="0" lvl="0" indent="0" algn="l" rtl="0">
              <a:lnSpc>
                <a:spcPct val="100000"/>
              </a:lnSpc>
              <a:spcBef>
                <a:spcPts val="0"/>
              </a:spcBef>
              <a:spcAft>
                <a:spcPts val="0"/>
              </a:spcAft>
              <a:buClr>
                <a:schemeClr val="dk1"/>
              </a:buClr>
              <a:buSzPts val="1100"/>
              <a:buFont typeface="Arial"/>
              <a:buNone/>
            </a:pPr>
            <a:r>
              <a:rPr lang="zh-CN">
                <a:solidFill>
                  <a:schemeClr val="dk1"/>
                </a:solidFill>
                <a:latin typeface="Open Sans"/>
                <a:ea typeface="Open Sans"/>
                <a:cs typeface="Open Sans"/>
                <a:sym typeface="Open Sans"/>
              </a:rPr>
              <a:t>We add Profile 12 into consideration because in the A Priori Segmentation analysis in Part C, the preferred profiles according to age and gender (respectively) are Profiles 4, 16, 12, and 8. Since we have already considered Profiles 4 and 16 from Part B and only competitor is offering Profile 8, we add Profile 12 for a more comprehensive analysis.</a:t>
            </a:r>
            <a:endParaRPr>
              <a:solidFill>
                <a:schemeClr val="dk1"/>
              </a:solidFill>
              <a:latin typeface="Open Sans"/>
              <a:ea typeface="Open Sans"/>
              <a:cs typeface="Open Sans"/>
              <a:sym typeface="Open Sans"/>
            </a:endParaRPr>
          </a:p>
          <a:p>
            <a:pPr marL="457200" lvl="0" indent="-228600" algn="l" rtl="0">
              <a:lnSpc>
                <a:spcPct val="100000"/>
              </a:lnSpc>
              <a:spcBef>
                <a:spcPts val="0"/>
              </a:spcBef>
              <a:spcAft>
                <a:spcPts val="0"/>
              </a:spcAft>
              <a:buClr>
                <a:schemeClr val="dk1"/>
              </a:buClr>
              <a:buSzPts val="1100"/>
              <a:buFont typeface="Open Sans"/>
              <a:buNone/>
            </a:pPr>
            <a:endParaRPr>
              <a:solidFill>
                <a:schemeClr val="dk1"/>
              </a:solidFill>
              <a:latin typeface="Open Sans"/>
              <a:ea typeface="Open Sans"/>
              <a:cs typeface="Open Sans"/>
              <a:sym typeface="Open Sans"/>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a:solidFill>
                  <a:schemeClr val="dk1"/>
                </a:solidFill>
              </a:rPr>
              <a:t>We calculated the profits of the 7 scenarios for short-run and long-run respectively. It turns out senario 4 can provide the highest profit during both periods. Over two hundred and fifty-eight thousand dollars for short run that is one year, and one million three hundred and twenty-one thousand dollars for the long run that is five years.  </a:t>
            </a: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zh-CN">
                <a:solidFill>
                  <a:schemeClr val="dk1"/>
                </a:solidFill>
              </a:rPr>
              <a:t>In the end, we considered from 5 aspects to give EarlyRiders its product line recommendation. As the competitor will possess nearly zero market share after the company launches our recommended profiles, their response of turning to profile 8 is negligible to us. We suggest EarlyRiders to launch several but not too many profiles together to target different consumer segments but avoid too much cannibalization. For/ the long-term profits of different scenarios are basically consistent with the short-term, so for now EarlyRiders does not need to care much about the impact of time on their profitablity. The limitation of our  recommended scenario is that the company may lose some consumer segments by providing only two products, but since the company mentioned they are interested in profitability ultimately, scenario 4 with highest profit is acceptable.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CN">
                <a:solidFill>
                  <a:schemeClr val="dk1"/>
                </a:solidFill>
              </a:rPr>
              <a:t># First segment：care about the price most;;prefer 26 inches ; likes bouncing the most; likes racing the most ---- Profile 4</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zh-CN">
                <a:solidFill>
                  <a:schemeClr val="dk1"/>
                </a:solidFill>
              </a:rPr>
              <a:t># Second segment:they prefer low price; likes 18-inch one the most; likes rocking the most; kind of prefer glamorous ---- Profile 14</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zh-CN">
                <a:solidFill>
                  <a:schemeClr val="dk1"/>
                </a:solidFill>
              </a:rPr>
              <a:t># Third segment: care about the size most. They are the least price sensitive; like 26-inch the most;prefer rocking motion;  likes glamorous the most. ---- Profile 16</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zh-CN">
                <a:solidFill>
                  <a:schemeClr val="dk1"/>
                </a:solidFill>
              </a:rPr>
              <a:t># First segment：care about the price most;;prefer 26 inches ; likes bouncing the most; likes racing the most ---- Profile 4</a:t>
            </a:r>
            <a:endParaRPr>
              <a:solidFill>
                <a:schemeClr val="dk1"/>
              </a:solidFill>
            </a:endParaRPr>
          </a:p>
          <a:p>
            <a:pPr marL="0" lvl="0" indent="0" algn="l" rtl="0">
              <a:lnSpc>
                <a:spcPct val="115000"/>
              </a:lnSpc>
              <a:spcBef>
                <a:spcPts val="0"/>
              </a:spcBef>
              <a:spcAft>
                <a:spcPts val="0"/>
              </a:spcAft>
              <a:buSzPts val="1100"/>
              <a:buNone/>
            </a:pPr>
            <a:r>
              <a:rPr lang="zh-CN">
                <a:solidFill>
                  <a:schemeClr val="dk1"/>
                </a:solidFill>
              </a:rPr>
              <a:t># Second segment:they prefer low price; likes 18-inch one the most; likes rocking the most; kind of prefer glamorous ---- Profile 14</a:t>
            </a:r>
            <a:endParaRPr>
              <a:solidFill>
                <a:schemeClr val="dk1"/>
              </a:solidFill>
            </a:endParaRPr>
          </a:p>
          <a:p>
            <a:pPr marL="0" lvl="0" indent="0" algn="l" rtl="0">
              <a:lnSpc>
                <a:spcPct val="115000"/>
              </a:lnSpc>
              <a:spcBef>
                <a:spcPts val="0"/>
              </a:spcBef>
              <a:spcAft>
                <a:spcPts val="0"/>
              </a:spcAft>
              <a:buSzPts val="1100"/>
              <a:buNone/>
            </a:pPr>
            <a:r>
              <a:rPr lang="zh-CN">
                <a:solidFill>
                  <a:schemeClr val="dk1"/>
                </a:solidFill>
              </a:rPr>
              <a:t># Third segment: care about the size most. They are the least price sensitive; like 26-inch the most;prefer rocking motion;  likes glamorous the most. ---- Profile 16</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Char char="●"/>
            </a:pPr>
            <a:r>
              <a:rPr lang="zh-CN" sz="1600">
                <a:solidFill>
                  <a:schemeClr val="dk1"/>
                </a:solidFill>
              </a:rPr>
              <a:t>Price is the most influential</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zh-CN" sz="1600">
                <a:solidFill>
                  <a:schemeClr val="dk1"/>
                </a:solidFill>
              </a:rPr>
              <a:t>style is the least influential attribute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zh-CN"/>
              <a:t>Here are our key assumptions when simulating different scenarios. First, when Early Riders keep our status quo (Profiles 5 and 13), the only competitor would keep his status quo (Profile 7); when Early Riders add one or more new product line, the competitor would take the action of lowering retail price to $119.99 (which is Profile 8). Second, we assume that Early Riders do not offer Profiles 7 and 8, which are only  provided by the competitor in the market.</a:t>
            </a:r>
            <a:endParaRPr/>
          </a:p>
          <a:p>
            <a:pPr marL="0" lvl="0" indent="0" algn="l" rtl="0">
              <a:lnSpc>
                <a:spcPct val="100000"/>
              </a:lnSpc>
              <a:spcBef>
                <a:spcPts val="0"/>
              </a:spcBef>
              <a:spcAft>
                <a:spcPts val="0"/>
              </a:spcAft>
              <a:buClr>
                <a:schemeClr val="dk1"/>
              </a:buClr>
              <a:buSzPts val="1100"/>
              <a:buFont typeface="Arial"/>
              <a:buNone/>
            </a:pPr>
            <a:r>
              <a:rPr lang="zh-CN"/>
              <a:t>We add Profiles 4, 14, and 16 because the cluster analysis in Part B suggest that the three segments prefer Profiles 4, 14 and 16 respectively. </a:t>
            </a:r>
            <a:endParaRPr/>
          </a:p>
          <a:p>
            <a:pPr marL="0" lvl="0" indent="0" algn="l" rtl="0">
              <a:lnSpc>
                <a:spcPct val="100000"/>
              </a:lnSpc>
              <a:spcBef>
                <a:spcPts val="0"/>
              </a:spcBef>
              <a:spcAft>
                <a:spcPts val="0"/>
              </a:spcAft>
              <a:buClr>
                <a:schemeClr val="dk1"/>
              </a:buClr>
              <a:buSzPts val="1100"/>
              <a:buFont typeface="Arial"/>
              <a:buNone/>
            </a:pPr>
            <a:r>
              <a:rPr lang="zh-CN"/>
              <a:t>We add Profile 12 into consideration because in the A Priori Segmentation analysis in Part C, the preferred profiles according to age and gender (respectively) are Profiles 4, 16, 12, and 8. Since we have already considered Profiles 4 and 16 from Part B and only competitor is offering Profile 8, we add Profile 12 for a more comprehensive analysis.</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4"/>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4"/>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4"/>
          <p:cNvSpPr txBox="1">
            <a:spLocks noGrp="1"/>
          </p:cNvSpPr>
          <p:nvPr>
            <p:ph type="ctrTitle"/>
          </p:nvPr>
        </p:nvSpPr>
        <p:spPr>
          <a:xfrm>
            <a:off x="3044700" y="1444255"/>
            <a:ext cx="3054600" cy="1537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13" name="Google Shape;13;p24"/>
          <p:cNvSpPr txBox="1">
            <a:spLocks noGrp="1"/>
          </p:cNvSpPr>
          <p:nvPr>
            <p:ph type="subTitle" idx="1"/>
          </p:nvPr>
        </p:nvSpPr>
        <p:spPr>
          <a:xfrm>
            <a:off x="3044700" y="3116580"/>
            <a:ext cx="3054600" cy="70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27"/>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7"/>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61" name="Google Shape;61;p27"/>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2" name="Google Shape;62;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63"/>
        <p:cNvGrpSpPr/>
        <p:nvPr/>
      </p:nvGrpSpPr>
      <p:grpSpPr>
        <a:xfrm>
          <a:off x="0" y="0"/>
          <a:ext cx="0" cy="0"/>
          <a:chOff x="0" y="0"/>
          <a:chExt cx="0" cy="0"/>
        </a:xfrm>
      </p:grpSpPr>
      <p:sp>
        <p:nvSpPr>
          <p:cNvPr id="64" name="Google Shape;64;p36"/>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65" name="Google Shape;65;p36"/>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66" name="Google Shape;66;p36"/>
          <p:cNvSpPr txBox="1">
            <a:spLocks noGrp="1"/>
          </p:cNvSpPr>
          <p:nvPr>
            <p:ph type="ctrTitle"/>
          </p:nvPr>
        </p:nvSpPr>
        <p:spPr>
          <a:xfrm>
            <a:off x="3044700" y="1444255"/>
            <a:ext cx="3054600" cy="1537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67" name="Google Shape;67;p36"/>
          <p:cNvSpPr txBox="1">
            <a:spLocks noGrp="1"/>
          </p:cNvSpPr>
          <p:nvPr>
            <p:ph type="subTitle" idx="1"/>
          </p:nvPr>
        </p:nvSpPr>
        <p:spPr>
          <a:xfrm>
            <a:off x="3044700" y="3116580"/>
            <a:ext cx="3054600" cy="70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68" name="Google Shape;68;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69"/>
        <p:cNvGrpSpPr/>
        <p:nvPr/>
      </p:nvGrpSpPr>
      <p:grpSpPr>
        <a:xfrm>
          <a:off x="0" y="0"/>
          <a:ext cx="0" cy="0"/>
          <a:chOff x="0" y="0"/>
          <a:chExt cx="0" cy="0"/>
        </a:xfrm>
      </p:grpSpPr>
      <p:sp>
        <p:nvSpPr>
          <p:cNvPr id="70" name="Google Shape;70;p37"/>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71" name="Google Shape;71;p37"/>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72" name="Google Shape;72;p37"/>
          <p:cNvSpPr txBox="1">
            <a:spLocks noGrp="1"/>
          </p:cNvSpPr>
          <p:nvPr>
            <p:ph type="title"/>
          </p:nvPr>
        </p:nvSpPr>
        <p:spPr>
          <a:xfrm>
            <a:off x="773700" y="1806450"/>
            <a:ext cx="7596600" cy="153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73" name="Google Shape;73;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74"/>
        <p:cNvGrpSpPr/>
        <p:nvPr/>
      </p:nvGrpSpPr>
      <p:grpSpPr>
        <a:xfrm>
          <a:off x="0" y="0"/>
          <a:ext cx="0" cy="0"/>
          <a:chOff x="0" y="0"/>
          <a:chExt cx="0" cy="0"/>
        </a:xfrm>
      </p:grpSpPr>
      <p:sp>
        <p:nvSpPr>
          <p:cNvPr id="75" name="Google Shape;75;p38"/>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76" name="Google Shape;76;p38"/>
          <p:cNvSpPr txBox="1">
            <a:spLocks noGrp="1"/>
          </p:cNvSpPr>
          <p:nvPr>
            <p:ph type="body" idx="1"/>
          </p:nvPr>
        </p:nvSpPr>
        <p:spPr>
          <a:xfrm>
            <a:off x="311700" y="1225225"/>
            <a:ext cx="3999900" cy="3354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7" name="Google Shape;77;p38"/>
          <p:cNvSpPr txBox="1">
            <a:spLocks noGrp="1"/>
          </p:cNvSpPr>
          <p:nvPr>
            <p:ph type="body" idx="2"/>
          </p:nvPr>
        </p:nvSpPr>
        <p:spPr>
          <a:xfrm>
            <a:off x="4832400" y="1225225"/>
            <a:ext cx="3999900" cy="3354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8" name="Google Shape;78;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79"/>
        <p:cNvGrpSpPr/>
        <p:nvPr/>
      </p:nvGrpSpPr>
      <p:grpSpPr>
        <a:xfrm>
          <a:off x="0" y="0"/>
          <a:ext cx="0" cy="0"/>
          <a:chOff x="0" y="0"/>
          <a:chExt cx="0" cy="0"/>
        </a:xfrm>
      </p:grpSpPr>
      <p:sp>
        <p:nvSpPr>
          <p:cNvPr id="80" name="Google Shape;80;p39"/>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81" name="Google Shape;81;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82"/>
        <p:cNvGrpSpPr/>
        <p:nvPr/>
      </p:nvGrpSpPr>
      <p:grpSpPr>
        <a:xfrm>
          <a:off x="0" y="0"/>
          <a:ext cx="0" cy="0"/>
          <a:chOff x="0" y="0"/>
          <a:chExt cx="0" cy="0"/>
        </a:xfrm>
      </p:grpSpPr>
      <p:sp>
        <p:nvSpPr>
          <p:cNvPr id="83" name="Google Shape;83;p4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84" name="Google Shape;84;p40"/>
          <p:cNvSpPr txBox="1">
            <a:spLocks noGrp="1"/>
          </p:cNvSpPr>
          <p:nvPr>
            <p:ph type="body" idx="1"/>
          </p:nvPr>
        </p:nvSpPr>
        <p:spPr>
          <a:xfrm>
            <a:off x="311700" y="1399400"/>
            <a:ext cx="2808000" cy="27849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5" name="Google Shape;85;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86"/>
        <p:cNvGrpSpPr/>
        <p:nvPr/>
      </p:nvGrpSpPr>
      <p:grpSpPr>
        <a:xfrm>
          <a:off x="0" y="0"/>
          <a:ext cx="0" cy="0"/>
          <a:chOff x="0" y="0"/>
          <a:chExt cx="0" cy="0"/>
        </a:xfrm>
      </p:grpSpPr>
      <p:sp>
        <p:nvSpPr>
          <p:cNvPr id="87" name="Google Shape;87;p4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41"/>
          <p:cNvSpPr txBox="1">
            <a:spLocks noGrp="1"/>
          </p:cNvSpPr>
          <p:nvPr>
            <p:ph type="title"/>
          </p:nvPr>
        </p:nvSpPr>
        <p:spPr>
          <a:xfrm>
            <a:off x="490250" y="450150"/>
            <a:ext cx="5878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9" name="Google Shape;89;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90"/>
        <p:cNvGrpSpPr/>
        <p:nvPr/>
      </p:nvGrpSpPr>
      <p:grpSpPr>
        <a:xfrm>
          <a:off x="0" y="0"/>
          <a:ext cx="0" cy="0"/>
          <a:chOff x="0" y="0"/>
          <a:chExt cx="0" cy="0"/>
        </a:xfrm>
      </p:grpSpPr>
      <p:sp>
        <p:nvSpPr>
          <p:cNvPr id="91" name="Google Shape;91;p42"/>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92" name="Google Shape;92;p42"/>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93" name="Google Shape;93;p42"/>
          <p:cNvSpPr txBox="1">
            <a:spLocks noGrp="1"/>
          </p:cNvSpPr>
          <p:nvPr>
            <p:ph type="title"/>
          </p:nvPr>
        </p:nvSpPr>
        <p:spPr>
          <a:xfrm>
            <a:off x="265500" y="929275"/>
            <a:ext cx="4045200" cy="178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a:endParaRPr/>
          </a:p>
        </p:txBody>
      </p:sp>
      <p:sp>
        <p:nvSpPr>
          <p:cNvPr id="94" name="Google Shape;94;p42"/>
          <p:cNvSpPr txBox="1">
            <a:spLocks noGrp="1"/>
          </p:cNvSpPr>
          <p:nvPr>
            <p:ph type="subTitle" idx="1"/>
          </p:nvPr>
        </p:nvSpPr>
        <p:spPr>
          <a:xfrm>
            <a:off x="265500" y="2769001"/>
            <a:ext cx="4045200" cy="157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95" name="Google Shape;95;p42"/>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96" name="Google Shape;96;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97"/>
        <p:cNvGrpSpPr/>
        <p:nvPr/>
      </p:nvGrpSpPr>
      <p:grpSpPr>
        <a:xfrm>
          <a:off x="0" y="0"/>
          <a:ext cx="0" cy="0"/>
          <a:chOff x="0" y="0"/>
          <a:chExt cx="0" cy="0"/>
        </a:xfrm>
      </p:grpSpPr>
      <p:sp>
        <p:nvSpPr>
          <p:cNvPr id="98" name="Google Shape;98;p43"/>
          <p:cNvSpPr txBox="1">
            <a:spLocks noGrp="1"/>
          </p:cNvSpPr>
          <p:nvPr>
            <p:ph type="body" idx="1"/>
          </p:nvPr>
        </p:nvSpPr>
        <p:spPr>
          <a:xfrm>
            <a:off x="319500" y="42189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99" name="Google Shape;99;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15"/>
        <p:cNvGrpSpPr/>
        <p:nvPr/>
      </p:nvGrpSpPr>
      <p:grpSpPr>
        <a:xfrm>
          <a:off x="0" y="0"/>
          <a:ext cx="0" cy="0"/>
          <a:chOff x="0" y="0"/>
          <a:chExt cx="0" cy="0"/>
        </a:xfrm>
      </p:grpSpPr>
      <p:sp>
        <p:nvSpPr>
          <p:cNvPr id="16" name="Google Shape;16;p2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18" name="Google Shape;18;p25"/>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100"/>
        <p:cNvGrpSpPr/>
        <p:nvPr/>
      </p:nvGrpSpPr>
      <p:grpSpPr>
        <a:xfrm>
          <a:off x="0" y="0"/>
          <a:ext cx="0" cy="0"/>
          <a:chOff x="0" y="0"/>
          <a:chExt cx="0" cy="0"/>
        </a:xfrm>
      </p:grpSpPr>
      <p:sp>
        <p:nvSpPr>
          <p:cNvPr id="101" name="Google Shape;101;p4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44"/>
          <p:cNvSpPr txBox="1">
            <a:spLocks noGrp="1"/>
          </p:cNvSpPr>
          <p:nvPr>
            <p:ph type="title" hasCustomPrompt="1"/>
          </p:nvPr>
        </p:nvSpPr>
        <p:spPr>
          <a:xfrm>
            <a:off x="311700" y="957125"/>
            <a:ext cx="8520600" cy="212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103" name="Google Shape;103;p44"/>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04" name="Google Shape;104;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5"/>
        <p:cNvGrpSpPr/>
        <p:nvPr/>
      </p:nvGrpSpPr>
      <p:grpSpPr>
        <a:xfrm>
          <a:off x="0" y="0"/>
          <a:ext cx="0" cy="0"/>
          <a:chOff x="0" y="0"/>
          <a:chExt cx="0" cy="0"/>
        </a:xfrm>
      </p:grpSpPr>
      <p:sp>
        <p:nvSpPr>
          <p:cNvPr id="106" name="Google Shape;106;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20"/>
        <p:cNvGrpSpPr/>
        <p:nvPr/>
      </p:nvGrpSpPr>
      <p:grpSpPr>
        <a:xfrm>
          <a:off x="0" y="0"/>
          <a:ext cx="0" cy="0"/>
          <a:chOff x="0" y="0"/>
          <a:chExt cx="0" cy="0"/>
        </a:xfrm>
      </p:grpSpPr>
      <p:sp>
        <p:nvSpPr>
          <p:cNvPr id="21" name="Google Shape;21;p28"/>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22" name="Google Shape;22;p28"/>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23" name="Google Shape;23;p28"/>
          <p:cNvSpPr txBox="1">
            <a:spLocks noGrp="1"/>
          </p:cNvSpPr>
          <p:nvPr>
            <p:ph type="title"/>
          </p:nvPr>
        </p:nvSpPr>
        <p:spPr>
          <a:xfrm>
            <a:off x="773700" y="1806450"/>
            <a:ext cx="7596600" cy="153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27" name="Google Shape;27;p29"/>
          <p:cNvSpPr txBox="1">
            <a:spLocks noGrp="1"/>
          </p:cNvSpPr>
          <p:nvPr>
            <p:ph type="body" idx="1"/>
          </p:nvPr>
        </p:nvSpPr>
        <p:spPr>
          <a:xfrm>
            <a:off x="311700" y="1225225"/>
            <a:ext cx="3999900" cy="3354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 name="Google Shape;28;p29"/>
          <p:cNvSpPr txBox="1">
            <a:spLocks noGrp="1"/>
          </p:cNvSpPr>
          <p:nvPr>
            <p:ph type="body" idx="2"/>
          </p:nvPr>
        </p:nvSpPr>
        <p:spPr>
          <a:xfrm>
            <a:off x="4832400" y="1225225"/>
            <a:ext cx="3999900" cy="3354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32" name="Google Shape;32;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33"/>
        <p:cNvGrpSpPr/>
        <p:nvPr/>
      </p:nvGrpSpPr>
      <p:grpSpPr>
        <a:xfrm>
          <a:off x="0" y="0"/>
          <a:ext cx="0" cy="0"/>
          <a:chOff x="0" y="0"/>
          <a:chExt cx="0" cy="0"/>
        </a:xfrm>
      </p:grpSpPr>
      <p:sp>
        <p:nvSpPr>
          <p:cNvPr id="34" name="Google Shape;34;p3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31"/>
          <p:cNvSpPr txBox="1">
            <a:spLocks noGrp="1"/>
          </p:cNvSpPr>
          <p:nvPr>
            <p:ph type="title"/>
          </p:nvPr>
        </p:nvSpPr>
        <p:spPr>
          <a:xfrm>
            <a:off x="490250" y="450150"/>
            <a:ext cx="5878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37"/>
        <p:cNvGrpSpPr/>
        <p:nvPr/>
      </p:nvGrpSpPr>
      <p:grpSpPr>
        <a:xfrm>
          <a:off x="0" y="0"/>
          <a:ext cx="0" cy="0"/>
          <a:chOff x="0" y="0"/>
          <a:chExt cx="0" cy="0"/>
        </a:xfrm>
      </p:grpSpPr>
      <p:sp>
        <p:nvSpPr>
          <p:cNvPr id="38" name="Google Shape;38;p32"/>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9" name="Google Shape;39;p32"/>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32"/>
          <p:cNvSpPr txBox="1">
            <a:spLocks noGrp="1"/>
          </p:cNvSpPr>
          <p:nvPr>
            <p:ph type="title"/>
          </p:nvPr>
        </p:nvSpPr>
        <p:spPr>
          <a:xfrm>
            <a:off x="265500" y="929275"/>
            <a:ext cx="4045200" cy="178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a:endParaRPr/>
          </a:p>
        </p:txBody>
      </p:sp>
      <p:sp>
        <p:nvSpPr>
          <p:cNvPr id="41" name="Google Shape;41;p32"/>
          <p:cNvSpPr txBox="1">
            <a:spLocks noGrp="1"/>
          </p:cNvSpPr>
          <p:nvPr>
            <p:ph type="subTitle" idx="1"/>
          </p:nvPr>
        </p:nvSpPr>
        <p:spPr>
          <a:xfrm>
            <a:off x="265500" y="2769001"/>
            <a:ext cx="4045200" cy="157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2" name="Google Shape;42;p32"/>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3" name="Google Shape;43;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44"/>
        <p:cNvGrpSpPr/>
        <p:nvPr/>
      </p:nvGrpSpPr>
      <p:grpSpPr>
        <a:xfrm>
          <a:off x="0" y="0"/>
          <a:ext cx="0" cy="0"/>
          <a:chOff x="0" y="0"/>
          <a:chExt cx="0" cy="0"/>
        </a:xfrm>
      </p:grpSpPr>
      <p:sp>
        <p:nvSpPr>
          <p:cNvPr id="45" name="Google Shape;45;p33"/>
          <p:cNvSpPr txBox="1">
            <a:spLocks noGrp="1"/>
          </p:cNvSpPr>
          <p:nvPr>
            <p:ph type="body" idx="1"/>
          </p:nvPr>
        </p:nvSpPr>
        <p:spPr>
          <a:xfrm>
            <a:off x="319500" y="42189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46" name="Google Shape;46;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47"/>
        <p:cNvGrpSpPr/>
        <p:nvPr/>
      </p:nvGrpSpPr>
      <p:grpSpPr>
        <a:xfrm>
          <a:off x="0" y="0"/>
          <a:ext cx="0" cy="0"/>
          <a:chOff x="0" y="0"/>
          <a:chExt cx="0" cy="0"/>
        </a:xfrm>
      </p:grpSpPr>
      <p:sp>
        <p:nvSpPr>
          <p:cNvPr id="48" name="Google Shape;48;p3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34"/>
          <p:cNvSpPr txBox="1">
            <a:spLocks noGrp="1"/>
          </p:cNvSpPr>
          <p:nvPr>
            <p:ph type="title" hasCustomPrompt="1"/>
          </p:nvPr>
        </p:nvSpPr>
        <p:spPr>
          <a:xfrm>
            <a:off x="311700" y="957125"/>
            <a:ext cx="8520600" cy="212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0" name="Google Shape;50;p34"/>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1" name="Google Shape;51;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1pPr>
            <a:lvl2pPr marR="0" lvl="1"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2pPr>
            <a:lvl3pPr marR="0" lvl="2"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3pPr>
            <a:lvl4pPr marR="0" lvl="3"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4pPr>
            <a:lvl5pPr marR="0" lvl="4"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5pPr>
            <a:lvl6pPr marR="0" lvl="5"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6pPr>
            <a:lvl7pPr marR="0" lvl="6"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7pPr>
            <a:lvl8pPr marR="0" lvl="7"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8pPr>
            <a:lvl9pPr marR="0" lvl="8"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9pPr>
          </a:lstStyle>
          <a:p>
            <a:endParaRPr/>
          </a:p>
        </p:txBody>
      </p:sp>
      <p:sp>
        <p:nvSpPr>
          <p:cNvPr id="7" name="Google Shape;7;p23"/>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endParaRPr/>
          </a:p>
        </p:txBody>
      </p:sp>
      <p:sp>
        <p:nvSpPr>
          <p:cNvPr id="8" name="Google Shape;8;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4"/>
        <p:cNvGrpSpPr/>
        <p:nvPr/>
      </p:nvGrpSpPr>
      <p:grpSpPr>
        <a:xfrm>
          <a:off x="0" y="0"/>
          <a:ext cx="0" cy="0"/>
          <a:chOff x="0" y="0"/>
          <a:chExt cx="0" cy="0"/>
        </a:xfrm>
      </p:grpSpPr>
      <p:sp>
        <p:nvSpPr>
          <p:cNvPr id="55" name="Google Shape;55;p26"/>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1pPr>
            <a:lvl2pPr marR="0" lvl="1"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2pPr>
            <a:lvl3pPr marR="0" lvl="2"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3pPr>
            <a:lvl4pPr marR="0" lvl="3"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4pPr>
            <a:lvl5pPr marR="0" lvl="4"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5pPr>
            <a:lvl6pPr marR="0" lvl="5"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6pPr>
            <a:lvl7pPr marR="0" lvl="6"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7pPr>
            <a:lvl8pPr marR="0" lvl="7"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8pPr>
            <a:lvl9pPr marR="0" lvl="8"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9pPr>
          </a:lstStyle>
          <a:p>
            <a:endParaRPr/>
          </a:p>
        </p:txBody>
      </p:sp>
      <p:sp>
        <p:nvSpPr>
          <p:cNvPr id="56" name="Google Shape;56;p26"/>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endParaRPr/>
          </a:p>
        </p:txBody>
      </p:sp>
      <p:sp>
        <p:nvSpPr>
          <p:cNvPr id="57" name="Google Shape;5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1" descr="图片包含 动物, 棕色, 看着, 白色  描述已自动生成"/>
          <p:cNvPicPr preferRelativeResize="0"/>
          <p:nvPr/>
        </p:nvPicPr>
        <p:blipFill rotWithShape="1">
          <a:blip r:embed="rId3">
            <a:alphaModFix/>
          </a:blip>
          <a:srcRect/>
          <a:stretch/>
        </p:blipFill>
        <p:spPr>
          <a:xfrm>
            <a:off x="0" y="0"/>
            <a:ext cx="5143500" cy="5143500"/>
          </a:xfrm>
          <a:prstGeom prst="rect">
            <a:avLst/>
          </a:prstGeom>
          <a:noFill/>
          <a:ln>
            <a:noFill/>
          </a:ln>
        </p:spPr>
      </p:pic>
      <p:sp>
        <p:nvSpPr>
          <p:cNvPr id="112" name="Google Shape;112;p1"/>
          <p:cNvSpPr/>
          <p:nvPr/>
        </p:nvSpPr>
        <p:spPr>
          <a:xfrm>
            <a:off x="-113892" y="0"/>
            <a:ext cx="9144000" cy="5268436"/>
          </a:xfrm>
          <a:prstGeom prst="rect">
            <a:avLst/>
          </a:prstGeom>
          <a:solidFill>
            <a:schemeClr val="lt1">
              <a:alpha val="54509"/>
            </a:schemeClr>
          </a:solidFill>
          <a:ln w="25400" cap="flat" cmpd="sng">
            <a:solidFill>
              <a:schemeClr val="lt1">
                <a:alpha val="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3" name="Google Shape;113;p1"/>
          <p:cNvSpPr txBox="1">
            <a:spLocks noGrp="1"/>
          </p:cNvSpPr>
          <p:nvPr>
            <p:ph type="ctrTitle"/>
          </p:nvPr>
        </p:nvSpPr>
        <p:spPr>
          <a:xfrm>
            <a:off x="5747583" y="979163"/>
            <a:ext cx="3054600" cy="1537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zh-CN"/>
              <a:t>Toy Horse Competition Case</a:t>
            </a:r>
            <a:endParaRPr/>
          </a:p>
        </p:txBody>
      </p:sp>
      <p:sp>
        <p:nvSpPr>
          <p:cNvPr id="114" name="Google Shape;114;p1"/>
          <p:cNvSpPr txBox="1">
            <a:spLocks noGrp="1"/>
          </p:cNvSpPr>
          <p:nvPr>
            <p:ph type="subTitle" idx="1"/>
          </p:nvPr>
        </p:nvSpPr>
        <p:spPr>
          <a:xfrm>
            <a:off x="4306923" y="3913425"/>
            <a:ext cx="3054600" cy="701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n-US" altLang="zh-CN" sz="1800" dirty="0"/>
              <a:t>Simon </a:t>
            </a:r>
            <a:r>
              <a:rPr lang="zh-CN" sz="1800" dirty="0"/>
              <a:t>MSMA</a:t>
            </a:r>
            <a:endParaRPr sz="1800" dirty="0"/>
          </a:p>
        </p:txBody>
      </p:sp>
      <p:sp>
        <p:nvSpPr>
          <p:cNvPr id="115" name="Google Shape;115;p1"/>
          <p:cNvSpPr txBox="1">
            <a:spLocks noGrp="1"/>
          </p:cNvSpPr>
          <p:nvPr>
            <p:ph type="subTitle" idx="1"/>
          </p:nvPr>
        </p:nvSpPr>
        <p:spPr>
          <a:xfrm>
            <a:off x="7751042" y="4611013"/>
            <a:ext cx="1170900" cy="15372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100"/>
              <a:buNone/>
            </a:pPr>
            <a:r>
              <a:rPr lang="zh-CN" sz="1800" dirty="0"/>
              <a:t>Tianyao Liu</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0"/>
          <p:cNvSpPr txBox="1">
            <a:spLocks noGrp="1"/>
          </p:cNvSpPr>
          <p:nvPr>
            <p:ph type="body" idx="1"/>
          </p:nvPr>
        </p:nvSpPr>
        <p:spPr>
          <a:xfrm>
            <a:off x="449950" y="1018900"/>
            <a:ext cx="8520600" cy="386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zh-CN"/>
              <a:t>Scenario 5: Replace 5 with 12</a:t>
            </a:r>
            <a:endParaRPr/>
          </a:p>
        </p:txBody>
      </p:sp>
      <p:sp>
        <p:nvSpPr>
          <p:cNvPr id="203" name="Google Shape;203;p10"/>
          <p:cNvSpPr txBox="1">
            <a:spLocks noGrp="1"/>
          </p:cNvSpPr>
          <p:nvPr>
            <p:ph type="body" idx="1"/>
          </p:nvPr>
        </p:nvSpPr>
        <p:spPr>
          <a:xfrm>
            <a:off x="449950" y="2730450"/>
            <a:ext cx="6355500" cy="386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zh-CN"/>
              <a:t>Scenario 6 &amp; Scenario 7</a:t>
            </a:r>
            <a:endParaRPr/>
          </a:p>
        </p:txBody>
      </p:sp>
      <p:cxnSp>
        <p:nvCxnSpPr>
          <p:cNvPr id="204" name="Google Shape;204;p10"/>
          <p:cNvCxnSpPr/>
          <p:nvPr/>
        </p:nvCxnSpPr>
        <p:spPr>
          <a:xfrm>
            <a:off x="271650" y="1018900"/>
            <a:ext cx="0" cy="3837000"/>
          </a:xfrm>
          <a:prstGeom prst="straightConnector1">
            <a:avLst/>
          </a:prstGeom>
          <a:noFill/>
          <a:ln w="9525" cap="flat" cmpd="sng">
            <a:solidFill>
              <a:schemeClr val="dk2"/>
            </a:solidFill>
            <a:prstDash val="solid"/>
            <a:round/>
            <a:headEnd type="none" w="sm" len="sm"/>
            <a:tailEnd type="triangle" w="med" len="med"/>
          </a:ln>
        </p:spPr>
      </p:cxnSp>
      <p:graphicFrame>
        <p:nvGraphicFramePr>
          <p:cNvPr id="205" name="Google Shape;205;p10"/>
          <p:cNvGraphicFramePr/>
          <p:nvPr/>
        </p:nvGraphicFramePr>
        <p:xfrm>
          <a:off x="526138" y="2063288"/>
          <a:ext cx="6491875" cy="577185"/>
        </p:xfrm>
        <a:graphic>
          <a:graphicData uri="http://schemas.openxmlformats.org/drawingml/2006/table">
            <a:tbl>
              <a:tblPr>
                <a:noFill/>
                <a:tableStyleId>{F1E9ABFF-FA94-4DA6-B214-BBAF99A0E08F}</a:tableStyleId>
              </a:tblPr>
              <a:tblGrid>
                <a:gridCol w="1693175">
                  <a:extLst>
                    <a:ext uri="{9D8B030D-6E8A-4147-A177-3AD203B41FA5}">
                      <a16:colId xmlns:a16="http://schemas.microsoft.com/office/drawing/2014/main" val="20000"/>
                    </a:ext>
                  </a:extLst>
                </a:gridCol>
                <a:gridCol w="1620400">
                  <a:extLst>
                    <a:ext uri="{9D8B030D-6E8A-4147-A177-3AD203B41FA5}">
                      <a16:colId xmlns:a16="http://schemas.microsoft.com/office/drawing/2014/main" val="20001"/>
                    </a:ext>
                  </a:extLst>
                </a:gridCol>
                <a:gridCol w="1886750">
                  <a:extLst>
                    <a:ext uri="{9D8B030D-6E8A-4147-A177-3AD203B41FA5}">
                      <a16:colId xmlns:a16="http://schemas.microsoft.com/office/drawing/2014/main" val="20002"/>
                    </a:ext>
                  </a:extLst>
                </a:gridCol>
                <a:gridCol w="1291550">
                  <a:extLst>
                    <a:ext uri="{9D8B030D-6E8A-4147-A177-3AD203B41FA5}">
                      <a16:colId xmlns:a16="http://schemas.microsoft.com/office/drawing/2014/main" val="20003"/>
                    </a:ext>
                  </a:extLst>
                </a:gridCol>
              </a:tblGrid>
              <a:tr h="222425">
                <a:tc>
                  <a:txBody>
                    <a:bodyPr/>
                    <a:lstStyle/>
                    <a:p>
                      <a:pPr marL="0" marR="0" lvl="0" indent="0" algn="l" rtl="0">
                        <a:lnSpc>
                          <a:spcPct val="100000"/>
                        </a:lnSpc>
                        <a:spcBef>
                          <a:spcPts val="0"/>
                        </a:spcBef>
                        <a:spcAft>
                          <a:spcPts val="0"/>
                        </a:spcAft>
                        <a:buClr>
                          <a:srgbClr val="000000"/>
                        </a:buClr>
                        <a:buSzPts val="1200"/>
                        <a:buFont typeface="Arial"/>
                        <a:buNone/>
                      </a:pPr>
                      <a:r>
                        <a:rPr lang="zh-CN" sz="1200" u="none" strike="noStrike" cap="none"/>
                        <a:t>Early Rider's profile</a:t>
                      </a:r>
                      <a:endParaRPr sz="1200" u="none" strike="noStrike" cap="none"/>
                    </a:p>
                  </a:txBody>
                  <a:tcPr marL="9525" marR="9525" marT="9525" marB="91425" anchor="ctr">
                    <a:lnL w="9525" cap="flat" cmpd="sng">
                      <a:solidFill>
                        <a:srgbClr val="000000">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rgbClr val="EFEFE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zh-CN" sz="1200" u="none" strike="noStrike" cap="none"/>
                        <a:t>competitor's profile</a:t>
                      </a:r>
                      <a:endParaRPr sz="12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rgbClr val="EFEFE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zh-CN" sz="1200" u="none" strike="noStrike" cap="none"/>
                        <a:t>Early Rider's Market share</a:t>
                      </a:r>
                      <a:endParaRPr sz="12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rgbClr val="EFEFE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zh-CN" sz="1200" u="none" strike="noStrike" cap="none"/>
                        <a:t>Early Rider's Profit</a:t>
                      </a:r>
                      <a:endParaRPr sz="12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244975">
                <a:tc>
                  <a:txBody>
                    <a:bodyPr/>
                    <a:lstStyle/>
                    <a:p>
                      <a:pPr marL="0" marR="0" lvl="0" indent="0" algn="ctr" rtl="0">
                        <a:lnSpc>
                          <a:spcPct val="115000"/>
                        </a:lnSpc>
                        <a:spcBef>
                          <a:spcPts val="0"/>
                        </a:spcBef>
                        <a:spcAft>
                          <a:spcPts val="0"/>
                        </a:spcAft>
                        <a:buClr>
                          <a:srgbClr val="000000"/>
                        </a:buClr>
                        <a:buSzPts val="1200"/>
                        <a:buFont typeface="Arial"/>
                        <a:buNone/>
                      </a:pPr>
                      <a:r>
                        <a:rPr lang="zh-CN" sz="1200" u="none" strike="noStrike" cap="none"/>
                        <a:t>4, 5, 12</a:t>
                      </a:r>
                      <a:endParaRPr sz="1200" u="none" strike="noStrike" cap="none"/>
                    </a:p>
                  </a:txBody>
                  <a:tcPr marL="9525" marR="9525" marT="9525" marB="91425" anchor="ctr">
                    <a:lnL w="9525" cap="flat" cmpd="sng">
                      <a:solidFill>
                        <a:srgbClr val="000000">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200"/>
                        <a:buFont typeface="Arial"/>
                        <a:buNone/>
                      </a:pPr>
                      <a:r>
                        <a:rPr lang="zh-CN" sz="1200" u="none" strike="noStrike" cap="none"/>
                        <a:t>8</a:t>
                      </a:r>
                      <a:endParaRPr sz="12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200"/>
                        <a:buFont typeface="Arial"/>
                        <a:buNone/>
                      </a:pPr>
                      <a:r>
                        <a:rPr lang="zh-CN" sz="1200" u="none" strike="noStrike" cap="none"/>
                        <a:t>100%</a:t>
                      </a:r>
                      <a:endParaRPr sz="12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200"/>
                        <a:buFont typeface="Arial"/>
                        <a:buNone/>
                      </a:pPr>
                      <a:r>
                        <a:rPr lang="zh-CN" sz="1200" u="none" strike="noStrike" cap="none"/>
                        <a:t>$187,080</a:t>
                      </a:r>
                      <a:endParaRPr sz="12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bl>
          </a:graphicData>
        </a:graphic>
      </p:graphicFrame>
      <p:graphicFrame>
        <p:nvGraphicFramePr>
          <p:cNvPr id="206" name="Google Shape;206;p10"/>
          <p:cNvGraphicFramePr/>
          <p:nvPr/>
        </p:nvGraphicFramePr>
        <p:xfrm>
          <a:off x="526100" y="3858413"/>
          <a:ext cx="6491875" cy="577185"/>
        </p:xfrm>
        <a:graphic>
          <a:graphicData uri="http://schemas.openxmlformats.org/drawingml/2006/table">
            <a:tbl>
              <a:tblPr>
                <a:noFill/>
                <a:tableStyleId>{F1E9ABFF-FA94-4DA6-B214-BBAF99A0E08F}</a:tableStyleId>
              </a:tblPr>
              <a:tblGrid>
                <a:gridCol w="1693175">
                  <a:extLst>
                    <a:ext uri="{9D8B030D-6E8A-4147-A177-3AD203B41FA5}">
                      <a16:colId xmlns:a16="http://schemas.microsoft.com/office/drawing/2014/main" val="20000"/>
                    </a:ext>
                  </a:extLst>
                </a:gridCol>
                <a:gridCol w="1620400">
                  <a:extLst>
                    <a:ext uri="{9D8B030D-6E8A-4147-A177-3AD203B41FA5}">
                      <a16:colId xmlns:a16="http://schemas.microsoft.com/office/drawing/2014/main" val="20001"/>
                    </a:ext>
                  </a:extLst>
                </a:gridCol>
                <a:gridCol w="1886750">
                  <a:extLst>
                    <a:ext uri="{9D8B030D-6E8A-4147-A177-3AD203B41FA5}">
                      <a16:colId xmlns:a16="http://schemas.microsoft.com/office/drawing/2014/main" val="20002"/>
                    </a:ext>
                  </a:extLst>
                </a:gridCol>
                <a:gridCol w="1291550">
                  <a:extLst>
                    <a:ext uri="{9D8B030D-6E8A-4147-A177-3AD203B41FA5}">
                      <a16:colId xmlns:a16="http://schemas.microsoft.com/office/drawing/2014/main" val="20003"/>
                    </a:ext>
                  </a:extLst>
                </a:gridCol>
              </a:tblGrid>
              <a:tr h="152400">
                <a:tc>
                  <a:txBody>
                    <a:bodyPr/>
                    <a:lstStyle/>
                    <a:p>
                      <a:pPr marL="0" marR="0" lvl="0" indent="0" algn="l" rtl="0">
                        <a:lnSpc>
                          <a:spcPct val="100000"/>
                        </a:lnSpc>
                        <a:spcBef>
                          <a:spcPts val="0"/>
                        </a:spcBef>
                        <a:spcAft>
                          <a:spcPts val="0"/>
                        </a:spcAft>
                        <a:buClr>
                          <a:srgbClr val="000000"/>
                        </a:buClr>
                        <a:buSzPts val="1200"/>
                        <a:buFont typeface="Arial"/>
                        <a:buNone/>
                      </a:pPr>
                      <a:r>
                        <a:rPr lang="zh-CN" sz="1200" u="none" strike="noStrike" cap="none"/>
                        <a:t>Early Rider's profile</a:t>
                      </a:r>
                      <a:endParaRPr sz="1200" u="none" strike="noStrike" cap="none"/>
                    </a:p>
                  </a:txBody>
                  <a:tcPr marL="9525" marR="9525" marT="9525" marB="91425" anchor="ctr">
                    <a:lnL w="9525" cap="flat" cmpd="sng">
                      <a:solidFill>
                        <a:srgbClr val="000000">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rgbClr val="EFEFE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zh-CN" sz="1200" u="none" strike="noStrike" cap="none"/>
                        <a:t>competitor's profile</a:t>
                      </a:r>
                      <a:endParaRPr sz="12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rgbClr val="EFEFE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zh-CN" sz="1200" u="none" strike="noStrike" cap="none"/>
                        <a:t>Early Rider's Market share</a:t>
                      </a:r>
                      <a:endParaRPr sz="12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rgbClr val="EFEFE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zh-CN" sz="1200" u="none" strike="noStrike" cap="none"/>
                        <a:t>Early Rider's Profit</a:t>
                      </a:r>
                      <a:endParaRPr sz="12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223100">
                <a:tc>
                  <a:txBody>
                    <a:bodyPr/>
                    <a:lstStyle/>
                    <a:p>
                      <a:pPr marL="0" marR="0" lvl="0" indent="0" algn="ctr" rtl="0">
                        <a:lnSpc>
                          <a:spcPct val="115000"/>
                        </a:lnSpc>
                        <a:spcBef>
                          <a:spcPts val="0"/>
                        </a:spcBef>
                        <a:spcAft>
                          <a:spcPts val="0"/>
                        </a:spcAft>
                        <a:buClr>
                          <a:srgbClr val="000000"/>
                        </a:buClr>
                        <a:buSzPts val="1200"/>
                        <a:buFont typeface="Arial"/>
                        <a:buNone/>
                      </a:pPr>
                      <a:r>
                        <a:rPr lang="zh-CN" sz="1200" u="none" strike="noStrike" cap="none"/>
                        <a:t>4, 12</a:t>
                      </a:r>
                      <a:endParaRPr sz="1200" u="none" strike="noStrike" cap="none"/>
                    </a:p>
                  </a:txBody>
                  <a:tcPr marL="9525" marR="9525" marT="9525" marB="91425" anchor="ctr">
                    <a:lnL w="9525" cap="flat" cmpd="sng">
                      <a:solidFill>
                        <a:srgbClr val="000000">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200"/>
                        <a:buFont typeface="Arial"/>
                        <a:buNone/>
                      </a:pPr>
                      <a:r>
                        <a:rPr lang="zh-CN" sz="1200" u="none" strike="noStrike" cap="none"/>
                        <a:t>8</a:t>
                      </a:r>
                      <a:endParaRPr sz="12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200"/>
                        <a:buFont typeface="Arial"/>
                        <a:buNone/>
                      </a:pPr>
                      <a:r>
                        <a:rPr lang="zh-CN" sz="1200" u="none" strike="noStrike" cap="none"/>
                        <a:t>100%</a:t>
                      </a:r>
                      <a:endParaRPr sz="12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200"/>
                        <a:buFont typeface="Arial"/>
                        <a:buNone/>
                      </a:pPr>
                      <a:r>
                        <a:rPr lang="zh-CN" sz="1200" u="none" strike="noStrike" cap="none"/>
                        <a:t>$214,348</a:t>
                      </a:r>
                      <a:endParaRPr sz="12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bl>
          </a:graphicData>
        </a:graphic>
      </p:graphicFrame>
      <p:graphicFrame>
        <p:nvGraphicFramePr>
          <p:cNvPr id="207" name="Google Shape;207;p10"/>
          <p:cNvGraphicFramePr/>
          <p:nvPr/>
        </p:nvGraphicFramePr>
        <p:xfrm>
          <a:off x="526150" y="4391650"/>
          <a:ext cx="6491875" cy="293355"/>
        </p:xfrm>
        <a:graphic>
          <a:graphicData uri="http://schemas.openxmlformats.org/drawingml/2006/table">
            <a:tbl>
              <a:tblPr>
                <a:noFill/>
                <a:tableStyleId>{F1E9ABFF-FA94-4DA6-B214-BBAF99A0E08F}</a:tableStyleId>
              </a:tblPr>
              <a:tblGrid>
                <a:gridCol w="1693175">
                  <a:extLst>
                    <a:ext uri="{9D8B030D-6E8A-4147-A177-3AD203B41FA5}">
                      <a16:colId xmlns:a16="http://schemas.microsoft.com/office/drawing/2014/main" val="20000"/>
                    </a:ext>
                  </a:extLst>
                </a:gridCol>
                <a:gridCol w="1620400">
                  <a:extLst>
                    <a:ext uri="{9D8B030D-6E8A-4147-A177-3AD203B41FA5}">
                      <a16:colId xmlns:a16="http://schemas.microsoft.com/office/drawing/2014/main" val="20001"/>
                    </a:ext>
                  </a:extLst>
                </a:gridCol>
                <a:gridCol w="1886750">
                  <a:extLst>
                    <a:ext uri="{9D8B030D-6E8A-4147-A177-3AD203B41FA5}">
                      <a16:colId xmlns:a16="http://schemas.microsoft.com/office/drawing/2014/main" val="20002"/>
                    </a:ext>
                  </a:extLst>
                </a:gridCol>
                <a:gridCol w="1291550">
                  <a:extLst>
                    <a:ext uri="{9D8B030D-6E8A-4147-A177-3AD203B41FA5}">
                      <a16:colId xmlns:a16="http://schemas.microsoft.com/office/drawing/2014/main" val="20003"/>
                    </a:ext>
                  </a:extLst>
                </a:gridCol>
              </a:tblGrid>
              <a:tr h="223100">
                <a:tc>
                  <a:txBody>
                    <a:bodyPr/>
                    <a:lstStyle/>
                    <a:p>
                      <a:pPr marL="0" marR="0" lvl="0" indent="0" algn="ctr" rtl="0">
                        <a:lnSpc>
                          <a:spcPct val="115000"/>
                        </a:lnSpc>
                        <a:spcBef>
                          <a:spcPts val="0"/>
                        </a:spcBef>
                        <a:spcAft>
                          <a:spcPts val="0"/>
                        </a:spcAft>
                        <a:buClr>
                          <a:srgbClr val="000000"/>
                        </a:buClr>
                        <a:buSzPts val="1200"/>
                        <a:buFont typeface="Arial"/>
                        <a:buNone/>
                      </a:pPr>
                      <a:r>
                        <a:rPr lang="zh-CN" sz="1200" u="none" strike="noStrike" cap="none"/>
                        <a:t>5, 12</a:t>
                      </a:r>
                      <a:endParaRPr sz="1200" u="none" strike="noStrike" cap="none"/>
                    </a:p>
                  </a:txBody>
                  <a:tcPr marL="9525" marR="9525" marT="9525" marB="91425" anchor="ctr">
                    <a:lnL w="9525" cap="flat" cmpd="sng">
                      <a:solidFill>
                        <a:srgbClr val="000000">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200"/>
                        <a:buFont typeface="Arial"/>
                        <a:buNone/>
                      </a:pPr>
                      <a:r>
                        <a:rPr lang="zh-CN" sz="1200" u="none" strike="noStrike" cap="none"/>
                        <a:t>8</a:t>
                      </a:r>
                      <a:endParaRPr sz="12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200"/>
                        <a:buFont typeface="Arial"/>
                        <a:buNone/>
                      </a:pPr>
                      <a:r>
                        <a:rPr lang="zh-CN" sz="1200" u="none" strike="noStrike" cap="none"/>
                        <a:t>100%</a:t>
                      </a:r>
                      <a:endParaRPr sz="12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200"/>
                        <a:buFont typeface="Arial"/>
                        <a:buNone/>
                      </a:pPr>
                      <a:r>
                        <a:rPr lang="zh-CN" sz="1200" u="none" strike="noStrike" cap="none"/>
                        <a:t>$214,348</a:t>
                      </a:r>
                      <a:endParaRPr sz="12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bl>
          </a:graphicData>
        </a:graphic>
      </p:graphicFrame>
      <p:sp>
        <p:nvSpPr>
          <p:cNvPr id="208" name="Google Shape;208;p10"/>
          <p:cNvSpPr txBox="1"/>
          <p:nvPr/>
        </p:nvSpPr>
        <p:spPr>
          <a:xfrm>
            <a:off x="449850" y="1396063"/>
            <a:ext cx="6492000" cy="59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600"/>
              </a:spcAft>
              <a:buClr>
                <a:srgbClr val="000000"/>
              </a:buClr>
              <a:buSzPts val="1600"/>
              <a:buFont typeface="Arial"/>
              <a:buNone/>
            </a:pPr>
            <a:r>
              <a:rPr lang="zh-CN" sz="1600" b="0" i="0" u="none" strike="noStrike" cap="none">
                <a:solidFill>
                  <a:srgbClr val="434343"/>
                </a:solidFill>
                <a:latin typeface="Arial"/>
                <a:ea typeface="Arial"/>
                <a:cs typeface="Arial"/>
                <a:sym typeface="Arial"/>
              </a:rPr>
              <a:t>According to analysis, 3-4 years old children prefer profile 12. Including profile 12 to see if  it would increase our market share.</a:t>
            </a:r>
            <a:endParaRPr sz="1600" b="0" i="0" u="none" strike="noStrike" cap="none">
              <a:solidFill>
                <a:srgbClr val="434343"/>
              </a:solidFill>
              <a:latin typeface="Arial"/>
              <a:ea typeface="Arial"/>
              <a:cs typeface="Arial"/>
              <a:sym typeface="Arial"/>
            </a:endParaRPr>
          </a:p>
        </p:txBody>
      </p:sp>
      <p:sp>
        <p:nvSpPr>
          <p:cNvPr id="209" name="Google Shape;209;p10"/>
          <p:cNvSpPr txBox="1"/>
          <p:nvPr/>
        </p:nvSpPr>
        <p:spPr>
          <a:xfrm>
            <a:off x="464100" y="3116550"/>
            <a:ext cx="6689700" cy="478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zh-CN" sz="1600" b="0" i="0" u="none" strike="noStrike" cap="none">
                <a:solidFill>
                  <a:srgbClr val="434343"/>
                </a:solidFill>
                <a:latin typeface="Arial"/>
                <a:ea typeface="Arial"/>
                <a:cs typeface="Arial"/>
                <a:sym typeface="Arial"/>
              </a:rPr>
              <a:t>Change the profile combination to find out which  combination can bring less conniblization and yield higher profit</a:t>
            </a:r>
            <a:endParaRPr sz="1600" b="0" i="0" u="none" strike="noStrike" cap="none">
              <a:solidFill>
                <a:srgbClr val="434343"/>
              </a:solidFill>
              <a:latin typeface="Arial"/>
              <a:ea typeface="Arial"/>
              <a:cs typeface="Arial"/>
              <a:sym typeface="Arial"/>
            </a:endParaRPr>
          </a:p>
          <a:p>
            <a:pPr marL="0" marR="0" lvl="0" indent="0" algn="l" rtl="0">
              <a:lnSpc>
                <a:spcPct val="100000"/>
              </a:lnSpc>
              <a:spcBef>
                <a:spcPts val="1600"/>
              </a:spcBef>
              <a:spcAft>
                <a:spcPts val="0"/>
              </a:spcAft>
              <a:buClr>
                <a:srgbClr val="000000"/>
              </a:buClr>
              <a:buSzPts val="1600"/>
              <a:buFont typeface="Arial"/>
              <a:buNone/>
            </a:pPr>
            <a:endParaRPr sz="1600" b="0" i="0" u="none" strike="noStrike" cap="none">
              <a:solidFill>
                <a:srgbClr val="434343"/>
              </a:solidFill>
              <a:latin typeface="Arial"/>
              <a:ea typeface="Arial"/>
              <a:cs typeface="Arial"/>
              <a:sym typeface="Arial"/>
            </a:endParaRPr>
          </a:p>
        </p:txBody>
      </p:sp>
      <p:sp>
        <p:nvSpPr>
          <p:cNvPr id="210" name="Google Shape;210;p10"/>
          <p:cNvSpPr txBox="1"/>
          <p:nvPr/>
        </p:nvSpPr>
        <p:spPr>
          <a:xfrm>
            <a:off x="7346250" y="1707450"/>
            <a:ext cx="1778100" cy="1887300"/>
          </a:xfrm>
          <a:prstGeom prst="rect">
            <a:avLst/>
          </a:prstGeom>
          <a:solidFill>
            <a:srgbClr val="FFF2CC"/>
          </a:solid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zh-CN" sz="1400" b="1" i="0" u="none" strike="noStrike" cap="none">
                <a:solidFill>
                  <a:schemeClr val="dk1"/>
                </a:solidFill>
                <a:latin typeface="Open Sans"/>
                <a:ea typeface="Open Sans"/>
                <a:cs typeface="Open Sans"/>
                <a:sym typeface="Open Sans"/>
              </a:rPr>
              <a:t>Assumption 2:</a:t>
            </a:r>
            <a:r>
              <a:rPr lang="zh-CN" sz="1400" b="0" i="0" u="none" strike="noStrike" cap="none">
                <a:solidFill>
                  <a:schemeClr val="dk1"/>
                </a:solidFill>
                <a:latin typeface="Open Sans"/>
                <a:ea typeface="Open Sans"/>
                <a:cs typeface="Open Sans"/>
                <a:sym typeface="Open Sans"/>
              </a:rPr>
              <a:t>  </a:t>
            </a:r>
            <a:endParaRPr sz="1400" b="0" i="0" u="none" strike="noStrike" cap="none">
              <a:solidFill>
                <a:schemeClr val="dk1"/>
              </a:solidFill>
              <a:latin typeface="Open Sans"/>
              <a:ea typeface="Open Sans"/>
              <a:cs typeface="Open Sans"/>
              <a:sym typeface="Open Sans"/>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a:p>
            <a:pPr marL="0" marR="0" lvl="0" indent="0" algn="just" rtl="0">
              <a:lnSpc>
                <a:spcPct val="100000"/>
              </a:lnSpc>
              <a:spcBef>
                <a:spcPts val="0"/>
              </a:spcBef>
              <a:spcAft>
                <a:spcPts val="0"/>
              </a:spcAft>
              <a:buClr>
                <a:srgbClr val="000000"/>
              </a:buClr>
              <a:buSzPts val="1400"/>
              <a:buFont typeface="Arial"/>
              <a:buNone/>
            </a:pPr>
            <a:r>
              <a:rPr lang="zh-CN" sz="1400" b="0" i="0" u="none" strike="noStrike" cap="none">
                <a:solidFill>
                  <a:schemeClr val="dk1"/>
                </a:solidFill>
                <a:latin typeface="Open Sans"/>
                <a:ea typeface="Open Sans"/>
                <a:cs typeface="Open Sans"/>
                <a:sym typeface="Open Sans"/>
              </a:rPr>
              <a:t>Early Riders do not offer Profiles 7 and 8, which are only  provided by the competitor.</a:t>
            </a:r>
            <a:endParaRPr sz="1400" b="0" i="0" u="none" strike="noStrike" cap="none">
              <a:solidFill>
                <a:schemeClr val="dk1"/>
              </a:solidFill>
              <a:latin typeface="Open Sans"/>
              <a:ea typeface="Open Sans"/>
              <a:cs typeface="Open Sans"/>
              <a:sym typeface="Open Sans"/>
            </a:endParaRPr>
          </a:p>
        </p:txBody>
      </p:sp>
      <p:sp>
        <p:nvSpPr>
          <p:cNvPr id="211" name="Google Shape;211;p10"/>
          <p:cNvSpPr txBox="1">
            <a:spLocks noGrp="1"/>
          </p:cNvSpPr>
          <p:nvPr>
            <p:ph type="title"/>
          </p:nvPr>
        </p:nvSpPr>
        <p:spPr>
          <a:xfrm>
            <a:off x="201100" y="0"/>
            <a:ext cx="97389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zh-CN" sz="3000">
                <a:latin typeface="Arial"/>
                <a:ea typeface="Arial"/>
                <a:cs typeface="Arial"/>
                <a:sym typeface="Arial"/>
              </a:rPr>
              <a:t>Rationale Behind Developing Scenarios (Con’t)</a:t>
            </a:r>
            <a:endParaRPr sz="32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11"/>
          <p:cNvPicPr preferRelativeResize="0"/>
          <p:nvPr/>
        </p:nvPicPr>
        <p:blipFill rotWithShape="1">
          <a:blip r:embed="rId3">
            <a:alphaModFix/>
          </a:blip>
          <a:srcRect/>
          <a:stretch/>
        </p:blipFill>
        <p:spPr>
          <a:xfrm>
            <a:off x="76200" y="1405225"/>
            <a:ext cx="4581525" cy="2752725"/>
          </a:xfrm>
          <a:prstGeom prst="rect">
            <a:avLst/>
          </a:prstGeom>
          <a:noFill/>
          <a:ln>
            <a:noFill/>
          </a:ln>
        </p:spPr>
      </p:pic>
      <p:pic>
        <p:nvPicPr>
          <p:cNvPr id="217" name="Google Shape;217;p11"/>
          <p:cNvPicPr preferRelativeResize="0"/>
          <p:nvPr/>
        </p:nvPicPr>
        <p:blipFill rotWithShape="1">
          <a:blip r:embed="rId4">
            <a:alphaModFix/>
          </a:blip>
          <a:srcRect/>
          <a:stretch/>
        </p:blipFill>
        <p:spPr>
          <a:xfrm>
            <a:off x="4657725" y="1405225"/>
            <a:ext cx="4486276" cy="2752725"/>
          </a:xfrm>
          <a:prstGeom prst="rect">
            <a:avLst/>
          </a:prstGeom>
          <a:noFill/>
          <a:ln>
            <a:noFill/>
          </a:ln>
        </p:spPr>
      </p:pic>
      <p:sp>
        <p:nvSpPr>
          <p:cNvPr id="218" name="Google Shape;218;p11"/>
          <p:cNvSpPr/>
          <p:nvPr/>
        </p:nvSpPr>
        <p:spPr>
          <a:xfrm>
            <a:off x="2579975" y="2042400"/>
            <a:ext cx="474900" cy="1899300"/>
          </a:xfrm>
          <a:prstGeom prst="ellipse">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1"/>
          <p:cNvSpPr/>
          <p:nvPr/>
        </p:nvSpPr>
        <p:spPr>
          <a:xfrm>
            <a:off x="7132025" y="1899900"/>
            <a:ext cx="474900" cy="2041800"/>
          </a:xfrm>
          <a:prstGeom prst="ellipse">
            <a:avLst/>
          </a:prstGeom>
          <a:noFill/>
          <a:ln w="2857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1"/>
          <p:cNvSpPr txBox="1"/>
          <p:nvPr/>
        </p:nvSpPr>
        <p:spPr>
          <a:xfrm>
            <a:off x="311700" y="4337125"/>
            <a:ext cx="7944600" cy="44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CN" sz="1800" b="0" i="0" u="none" strike="noStrike" cap="none">
                <a:solidFill>
                  <a:srgbClr val="000000"/>
                </a:solidFill>
                <a:latin typeface="Open Sans"/>
                <a:ea typeface="Open Sans"/>
                <a:cs typeface="Open Sans"/>
                <a:sym typeface="Open Sans"/>
              </a:rPr>
              <a:t>The profit of senario 4 is the highest in both short-run and long-run.</a:t>
            </a:r>
            <a:endParaRPr sz="1800" b="0" i="0" u="none" strike="noStrike" cap="none">
              <a:solidFill>
                <a:srgbClr val="000000"/>
              </a:solidFill>
              <a:latin typeface="Open Sans"/>
              <a:ea typeface="Open Sans"/>
              <a:cs typeface="Open Sans"/>
              <a:sym typeface="Open Sans"/>
            </a:endParaRPr>
          </a:p>
        </p:txBody>
      </p:sp>
      <p:sp>
        <p:nvSpPr>
          <p:cNvPr id="221" name="Google Shape;221;p11"/>
          <p:cNvSpPr txBox="1">
            <a:spLocks noGrp="1"/>
          </p:cNvSpPr>
          <p:nvPr>
            <p:ph type="title"/>
          </p:nvPr>
        </p:nvSpPr>
        <p:spPr>
          <a:xfrm>
            <a:off x="201100" y="0"/>
            <a:ext cx="97389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zh-CN" sz="3000">
                <a:latin typeface="Arial"/>
                <a:ea typeface="Arial"/>
                <a:cs typeface="Arial"/>
                <a:sym typeface="Arial"/>
              </a:rPr>
              <a:t>Simulated Short-run &amp; Long-run Profitability</a:t>
            </a:r>
            <a:endParaRPr sz="30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2"/>
          <p:cNvSpPr txBox="1"/>
          <p:nvPr/>
        </p:nvSpPr>
        <p:spPr>
          <a:xfrm>
            <a:off x="-228599" y="867475"/>
            <a:ext cx="2898600" cy="597600"/>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rgbClr val="000000"/>
              </a:buClr>
              <a:buSzPts val="2400"/>
              <a:buFont typeface="Arial"/>
              <a:buNone/>
            </a:pPr>
            <a:r>
              <a:rPr lang="zh-CN" sz="2400" b="0" i="0" u="none" strike="noStrike" cap="none">
                <a:solidFill>
                  <a:srgbClr val="085631"/>
                </a:solidFill>
                <a:latin typeface="Arial"/>
                <a:ea typeface="Arial"/>
                <a:cs typeface="Arial"/>
                <a:sym typeface="Arial"/>
              </a:rPr>
              <a:t>Competitive Response</a:t>
            </a:r>
            <a:endParaRPr sz="2400" b="0" i="0" u="none" strike="noStrike" cap="none">
              <a:solidFill>
                <a:srgbClr val="085631"/>
              </a:solidFill>
              <a:latin typeface="Arial"/>
              <a:ea typeface="Arial"/>
              <a:cs typeface="Arial"/>
              <a:sym typeface="Arial"/>
            </a:endParaRPr>
          </a:p>
        </p:txBody>
      </p:sp>
      <p:sp>
        <p:nvSpPr>
          <p:cNvPr id="227" name="Google Shape;227;p12"/>
          <p:cNvSpPr/>
          <p:nvPr/>
        </p:nvSpPr>
        <p:spPr>
          <a:xfrm>
            <a:off x="2771842" y="819849"/>
            <a:ext cx="5948700" cy="694500"/>
          </a:xfrm>
          <a:prstGeom prst="rect">
            <a:avLst/>
          </a:prstGeom>
          <a:solidFill>
            <a:srgbClr val="08563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2"/>
          <p:cNvSpPr txBox="1"/>
          <p:nvPr/>
        </p:nvSpPr>
        <p:spPr>
          <a:xfrm>
            <a:off x="2759193" y="969318"/>
            <a:ext cx="5429100" cy="5463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0"/>
              </a:spcBef>
              <a:spcAft>
                <a:spcPts val="1600"/>
              </a:spcAft>
              <a:buClr>
                <a:schemeClr val="dk1"/>
              </a:buClr>
              <a:buSzPts val="1100"/>
              <a:buFont typeface="Arial"/>
              <a:buNone/>
            </a:pPr>
            <a:r>
              <a:rPr lang="zh-CN" sz="1400" b="0" i="0" u="none" strike="noStrike" cap="none">
                <a:solidFill>
                  <a:srgbClr val="FFFFFF"/>
                </a:solidFill>
                <a:latin typeface="Arial"/>
                <a:ea typeface="Arial"/>
                <a:cs typeface="Arial"/>
                <a:sym typeface="Arial"/>
              </a:rPr>
              <a:t>Competitors owns nearly 0 market share in our recommendation</a:t>
            </a:r>
            <a:endParaRPr sz="1200" b="0" i="0" u="none" strike="noStrike" cap="none">
              <a:solidFill>
                <a:srgbClr val="FFFFFF"/>
              </a:solidFill>
              <a:latin typeface="Arial"/>
              <a:ea typeface="Arial"/>
              <a:cs typeface="Arial"/>
              <a:sym typeface="Arial"/>
            </a:endParaRPr>
          </a:p>
        </p:txBody>
      </p:sp>
      <p:sp>
        <p:nvSpPr>
          <p:cNvPr id="229" name="Google Shape;229;p12"/>
          <p:cNvSpPr txBox="1"/>
          <p:nvPr/>
        </p:nvSpPr>
        <p:spPr>
          <a:xfrm>
            <a:off x="-733294" y="1702764"/>
            <a:ext cx="3445500" cy="567300"/>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rgbClr val="000000"/>
              </a:buClr>
              <a:buSzPts val="2400"/>
              <a:buFont typeface="Arial"/>
              <a:buNone/>
            </a:pPr>
            <a:r>
              <a:rPr lang="zh-CN" sz="2400" b="0" i="0" u="none" strike="noStrike" cap="none">
                <a:solidFill>
                  <a:srgbClr val="0B7140"/>
                </a:solidFill>
                <a:latin typeface="Arial"/>
                <a:ea typeface="Arial"/>
                <a:cs typeface="Arial"/>
                <a:sym typeface="Arial"/>
              </a:rPr>
              <a:t>Targeting</a:t>
            </a:r>
            <a:endParaRPr sz="2400" b="0" i="0" u="none" strike="noStrike" cap="none">
              <a:solidFill>
                <a:srgbClr val="0B7140"/>
              </a:solidFill>
              <a:latin typeface="Arial"/>
              <a:ea typeface="Arial"/>
              <a:cs typeface="Arial"/>
              <a:sym typeface="Arial"/>
            </a:endParaRPr>
          </a:p>
        </p:txBody>
      </p:sp>
      <p:sp>
        <p:nvSpPr>
          <p:cNvPr id="230" name="Google Shape;230;p12"/>
          <p:cNvSpPr/>
          <p:nvPr/>
        </p:nvSpPr>
        <p:spPr>
          <a:xfrm>
            <a:off x="2759212" y="1665245"/>
            <a:ext cx="5641800" cy="567300"/>
          </a:xfrm>
          <a:prstGeom prst="rect">
            <a:avLst/>
          </a:prstGeom>
          <a:solidFill>
            <a:srgbClr val="0B7140"/>
          </a:solidFill>
          <a:ln w="952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15000"/>
              </a:lnSpc>
              <a:spcBef>
                <a:spcPts val="0"/>
              </a:spcBef>
              <a:spcAft>
                <a:spcPts val="1600"/>
              </a:spcAft>
              <a:buClr>
                <a:schemeClr val="dk1"/>
              </a:buClr>
              <a:buSzPts val="1100"/>
              <a:buFont typeface="Arial"/>
              <a:buNone/>
            </a:pPr>
            <a:r>
              <a:rPr lang="zh-CN" sz="1400" b="0" i="0" u="none" strike="noStrike" cap="none">
                <a:solidFill>
                  <a:srgbClr val="FFFFFF"/>
                </a:solidFill>
                <a:latin typeface="Arial"/>
                <a:ea typeface="Arial"/>
                <a:cs typeface="Arial"/>
                <a:sym typeface="Arial"/>
              </a:rPr>
              <a:t> Target consumer segments with different product</a:t>
            </a:r>
            <a:endParaRPr sz="1400" b="0" i="0" u="none" strike="noStrike" cap="none">
              <a:solidFill>
                <a:srgbClr val="FFFFFF"/>
              </a:solidFill>
              <a:latin typeface="Arial"/>
              <a:ea typeface="Arial"/>
              <a:cs typeface="Arial"/>
              <a:sym typeface="Arial"/>
            </a:endParaRPr>
          </a:p>
        </p:txBody>
      </p:sp>
      <p:sp>
        <p:nvSpPr>
          <p:cNvPr id="231" name="Google Shape;231;p12"/>
          <p:cNvSpPr txBox="1"/>
          <p:nvPr/>
        </p:nvSpPr>
        <p:spPr>
          <a:xfrm>
            <a:off x="-891546" y="3279637"/>
            <a:ext cx="3673500" cy="700800"/>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rgbClr val="000000"/>
              </a:buClr>
              <a:buSzPts val="2400"/>
              <a:buFont typeface="Arial"/>
              <a:buNone/>
            </a:pPr>
            <a:r>
              <a:rPr lang="zh-CN" sz="2400" b="0" i="0" u="none" strike="noStrike" cap="none">
                <a:solidFill>
                  <a:srgbClr val="0C8148"/>
                </a:solidFill>
                <a:latin typeface="Arial"/>
                <a:ea typeface="Arial"/>
                <a:cs typeface="Arial"/>
                <a:sym typeface="Arial"/>
              </a:rPr>
              <a:t>Long-Term Profit</a:t>
            </a:r>
            <a:endParaRPr sz="2400" b="0" i="0" u="none" strike="noStrike" cap="none">
              <a:solidFill>
                <a:srgbClr val="0C8148"/>
              </a:solidFill>
              <a:latin typeface="Arial"/>
              <a:ea typeface="Arial"/>
              <a:cs typeface="Arial"/>
              <a:sym typeface="Arial"/>
            </a:endParaRPr>
          </a:p>
        </p:txBody>
      </p:sp>
      <p:sp>
        <p:nvSpPr>
          <p:cNvPr id="232" name="Google Shape;232;p12"/>
          <p:cNvSpPr/>
          <p:nvPr/>
        </p:nvSpPr>
        <p:spPr>
          <a:xfrm>
            <a:off x="2759199" y="3218465"/>
            <a:ext cx="4873200" cy="814200"/>
          </a:xfrm>
          <a:prstGeom prst="rect">
            <a:avLst/>
          </a:prstGeom>
          <a:solidFill>
            <a:srgbClr val="0C81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2"/>
          <p:cNvSpPr txBox="1"/>
          <p:nvPr/>
        </p:nvSpPr>
        <p:spPr>
          <a:xfrm>
            <a:off x="2865360" y="3525918"/>
            <a:ext cx="4792500" cy="3678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0"/>
              </a:spcBef>
              <a:spcAft>
                <a:spcPts val="1600"/>
              </a:spcAft>
              <a:buClr>
                <a:schemeClr val="dk1"/>
              </a:buClr>
              <a:buSzPts val="1100"/>
              <a:buFont typeface="Arial"/>
              <a:buNone/>
            </a:pPr>
            <a:r>
              <a:rPr lang="zh-CN" sz="1400" b="0" i="0" u="none" strike="noStrike" cap="none">
                <a:solidFill>
                  <a:srgbClr val="FFFFFF"/>
                </a:solidFill>
                <a:latin typeface="Arial"/>
                <a:ea typeface="Arial"/>
                <a:cs typeface="Arial"/>
                <a:sym typeface="Arial"/>
              </a:rPr>
              <a:t>Long Term profits rank the same with that of short term because revenue and fixed costs increase simultaneously</a:t>
            </a:r>
            <a:endParaRPr sz="1200" b="0" i="0" u="none" strike="noStrike" cap="none">
              <a:solidFill>
                <a:srgbClr val="FFFFFF"/>
              </a:solidFill>
              <a:latin typeface="Arial"/>
              <a:ea typeface="Arial"/>
              <a:cs typeface="Arial"/>
              <a:sym typeface="Arial"/>
            </a:endParaRPr>
          </a:p>
        </p:txBody>
      </p:sp>
      <p:sp>
        <p:nvSpPr>
          <p:cNvPr id="234" name="Google Shape;234;p12"/>
          <p:cNvSpPr txBox="1"/>
          <p:nvPr/>
        </p:nvSpPr>
        <p:spPr>
          <a:xfrm>
            <a:off x="-768588" y="4234538"/>
            <a:ext cx="3377400" cy="665100"/>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rgbClr val="000000"/>
              </a:buClr>
              <a:buSzPts val="2400"/>
              <a:buFont typeface="Arial"/>
              <a:buNone/>
            </a:pPr>
            <a:r>
              <a:rPr lang="zh-CN" sz="2400" b="0" i="0" u="none" strike="noStrike" cap="none">
                <a:solidFill>
                  <a:srgbClr val="0E9453"/>
                </a:solidFill>
                <a:latin typeface="Arial"/>
                <a:ea typeface="Arial"/>
                <a:cs typeface="Arial"/>
                <a:sym typeface="Arial"/>
              </a:rPr>
              <a:t>Limitation</a:t>
            </a:r>
            <a:endParaRPr sz="2400" b="0" i="0" u="none" strike="noStrike" cap="none">
              <a:solidFill>
                <a:srgbClr val="0E9453"/>
              </a:solidFill>
              <a:latin typeface="Arial"/>
              <a:ea typeface="Arial"/>
              <a:cs typeface="Arial"/>
              <a:sym typeface="Arial"/>
            </a:endParaRPr>
          </a:p>
        </p:txBody>
      </p:sp>
      <p:sp>
        <p:nvSpPr>
          <p:cNvPr id="235" name="Google Shape;235;p12"/>
          <p:cNvSpPr/>
          <p:nvPr/>
        </p:nvSpPr>
        <p:spPr>
          <a:xfrm>
            <a:off x="2754277" y="4174362"/>
            <a:ext cx="4613700" cy="772800"/>
          </a:xfrm>
          <a:prstGeom prst="rect">
            <a:avLst/>
          </a:prstGeom>
          <a:solidFill>
            <a:srgbClr val="0E945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2"/>
          <p:cNvSpPr txBox="1"/>
          <p:nvPr/>
        </p:nvSpPr>
        <p:spPr>
          <a:xfrm>
            <a:off x="2759200" y="4098250"/>
            <a:ext cx="3725400" cy="69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400"/>
              <a:buFont typeface="Arial"/>
              <a:buNone/>
            </a:pPr>
            <a:r>
              <a:rPr lang="zh-CN" sz="1400" b="0" i="0" u="none" strike="noStrike" cap="none">
                <a:solidFill>
                  <a:srgbClr val="FFFFFF"/>
                </a:solidFill>
                <a:latin typeface="Arial"/>
                <a:ea typeface="Arial"/>
                <a:cs typeface="Arial"/>
                <a:sym typeface="Arial"/>
              </a:rPr>
              <a:t>With only two products provided, we may lose some consumer segments, but may also achieve higher profit</a:t>
            </a:r>
            <a:endParaRPr sz="1400" b="0" i="0" u="none" strike="noStrike" cap="none">
              <a:solidFill>
                <a:srgbClr val="FFFFFF"/>
              </a:solidFill>
              <a:latin typeface="Arial"/>
              <a:ea typeface="Arial"/>
              <a:cs typeface="Arial"/>
              <a:sym typeface="Arial"/>
            </a:endParaRPr>
          </a:p>
        </p:txBody>
      </p:sp>
      <p:sp>
        <p:nvSpPr>
          <p:cNvPr id="237" name="Google Shape;237;p12"/>
          <p:cNvSpPr txBox="1">
            <a:spLocks noGrp="1"/>
          </p:cNvSpPr>
          <p:nvPr>
            <p:ph type="title"/>
          </p:nvPr>
        </p:nvSpPr>
        <p:spPr>
          <a:xfrm>
            <a:off x="191675" y="103350"/>
            <a:ext cx="9738900" cy="571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zh-CN" sz="3000">
                <a:latin typeface="Arial"/>
                <a:ea typeface="Arial"/>
                <a:cs typeface="Arial"/>
                <a:sym typeface="Arial"/>
              </a:rPr>
              <a:t>Considerations on Giving Recommendation</a:t>
            </a:r>
            <a:endParaRPr sz="3000">
              <a:latin typeface="Arial"/>
              <a:ea typeface="Arial"/>
              <a:cs typeface="Arial"/>
              <a:sym typeface="Arial"/>
            </a:endParaRPr>
          </a:p>
        </p:txBody>
      </p:sp>
      <p:sp>
        <p:nvSpPr>
          <p:cNvPr id="238" name="Google Shape;238;p12"/>
          <p:cNvSpPr txBox="1"/>
          <p:nvPr/>
        </p:nvSpPr>
        <p:spPr>
          <a:xfrm>
            <a:off x="-768600" y="2413677"/>
            <a:ext cx="3468300" cy="597600"/>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rgbClr val="000000"/>
              </a:buClr>
              <a:buSzPts val="2400"/>
              <a:buFont typeface="Arial"/>
              <a:buNone/>
            </a:pPr>
            <a:r>
              <a:rPr lang="zh-CN" sz="2400" b="0" i="0" u="none" strike="noStrike" cap="none">
                <a:solidFill>
                  <a:srgbClr val="0B7743"/>
                </a:solidFill>
                <a:latin typeface="Arial"/>
                <a:ea typeface="Arial"/>
                <a:cs typeface="Arial"/>
                <a:sym typeface="Arial"/>
              </a:rPr>
              <a:t>Cannibalization</a:t>
            </a:r>
            <a:endParaRPr sz="2400" b="0" i="0" u="none" strike="noStrike" cap="none">
              <a:solidFill>
                <a:srgbClr val="0B7743"/>
              </a:solidFill>
              <a:latin typeface="Arial"/>
              <a:ea typeface="Arial"/>
              <a:cs typeface="Arial"/>
              <a:sym typeface="Arial"/>
            </a:endParaRPr>
          </a:p>
        </p:txBody>
      </p:sp>
      <p:sp>
        <p:nvSpPr>
          <p:cNvPr id="239" name="Google Shape;239;p12"/>
          <p:cNvSpPr/>
          <p:nvPr/>
        </p:nvSpPr>
        <p:spPr>
          <a:xfrm>
            <a:off x="2771857" y="2382293"/>
            <a:ext cx="5256000" cy="694500"/>
          </a:xfrm>
          <a:prstGeom prst="rect">
            <a:avLst/>
          </a:prstGeom>
          <a:solidFill>
            <a:srgbClr val="0B774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2"/>
          <p:cNvSpPr txBox="1"/>
          <p:nvPr/>
        </p:nvSpPr>
        <p:spPr>
          <a:xfrm>
            <a:off x="2836204" y="2720942"/>
            <a:ext cx="4499100" cy="3138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0"/>
              </a:spcBef>
              <a:spcAft>
                <a:spcPts val="1600"/>
              </a:spcAft>
              <a:buClr>
                <a:srgbClr val="000000"/>
              </a:buClr>
              <a:buSzPts val="1400"/>
              <a:buFont typeface="Arial"/>
              <a:buNone/>
            </a:pPr>
            <a:r>
              <a:rPr lang="zh-CN" sz="1400" b="0" i="0" u="none" strike="noStrike" cap="none">
                <a:solidFill>
                  <a:srgbClr val="FFFFFF"/>
                </a:solidFill>
                <a:latin typeface="Arial"/>
                <a:ea typeface="Arial"/>
                <a:cs typeface="Arial"/>
                <a:sym typeface="Arial"/>
              </a:rPr>
              <a:t>In market simulation, t</a:t>
            </a:r>
            <a:r>
              <a:rPr lang="zh-CN" sz="1400" b="0" i="0" u="none" strike="noStrike" cap="none">
                <a:solidFill>
                  <a:schemeClr val="lt1"/>
                </a:solidFill>
                <a:latin typeface="Arial"/>
                <a:ea typeface="Arial"/>
                <a:cs typeface="Arial"/>
                <a:sym typeface="Arial"/>
              </a:rPr>
              <a:t>oo many profiles</a:t>
            </a:r>
            <a:r>
              <a:rPr lang="zh-CN" sz="1400" b="0" i="0" u="none" strike="noStrike" cap="none">
                <a:solidFill>
                  <a:srgbClr val="FFFFFF"/>
                </a:solidFill>
                <a:latin typeface="Arial"/>
                <a:ea typeface="Arial"/>
                <a:cs typeface="Arial"/>
                <a:sym typeface="Arial"/>
              </a:rPr>
              <a:t> will cause cannibalization</a:t>
            </a:r>
            <a:endParaRPr sz="1200" b="0" i="0" u="none" strike="noStrike" cap="non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3"/>
          <p:cNvSpPr txBox="1">
            <a:spLocks noGrp="1"/>
          </p:cNvSpPr>
          <p:nvPr>
            <p:ph type="title"/>
          </p:nvPr>
        </p:nvSpPr>
        <p:spPr>
          <a:xfrm>
            <a:off x="191675" y="103350"/>
            <a:ext cx="9738900" cy="571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zh-CN" sz="3000">
                <a:latin typeface="Arial"/>
                <a:ea typeface="Arial"/>
                <a:cs typeface="Arial"/>
                <a:sym typeface="Arial"/>
              </a:rPr>
              <a:t>Appendix - Part A</a:t>
            </a:r>
            <a:endParaRPr sz="3000">
              <a:latin typeface="Arial"/>
              <a:ea typeface="Arial"/>
              <a:cs typeface="Arial"/>
              <a:sym typeface="Arial"/>
            </a:endParaRPr>
          </a:p>
        </p:txBody>
      </p:sp>
      <p:pic>
        <p:nvPicPr>
          <p:cNvPr id="246" name="Google Shape;246;p13"/>
          <p:cNvPicPr preferRelativeResize="0"/>
          <p:nvPr/>
        </p:nvPicPr>
        <p:blipFill rotWithShape="1">
          <a:blip r:embed="rId3">
            <a:alphaModFix/>
          </a:blip>
          <a:srcRect/>
          <a:stretch/>
        </p:blipFill>
        <p:spPr>
          <a:xfrm>
            <a:off x="1621913" y="674850"/>
            <a:ext cx="5900174" cy="2011325"/>
          </a:xfrm>
          <a:prstGeom prst="rect">
            <a:avLst/>
          </a:prstGeom>
          <a:noFill/>
          <a:ln>
            <a:noFill/>
          </a:ln>
        </p:spPr>
      </p:pic>
      <p:pic>
        <p:nvPicPr>
          <p:cNvPr id="247" name="Google Shape;247;p13"/>
          <p:cNvPicPr preferRelativeResize="0"/>
          <p:nvPr/>
        </p:nvPicPr>
        <p:blipFill rotWithShape="1">
          <a:blip r:embed="rId4">
            <a:alphaModFix/>
          </a:blip>
          <a:srcRect/>
          <a:stretch/>
        </p:blipFill>
        <p:spPr>
          <a:xfrm>
            <a:off x="1621916" y="2686166"/>
            <a:ext cx="5900177" cy="1503610"/>
          </a:xfrm>
          <a:prstGeom prst="rect">
            <a:avLst/>
          </a:prstGeom>
          <a:noFill/>
          <a:ln>
            <a:noFill/>
          </a:ln>
        </p:spPr>
      </p:pic>
      <p:pic>
        <p:nvPicPr>
          <p:cNvPr id="248" name="Google Shape;248;p13"/>
          <p:cNvPicPr preferRelativeResize="0"/>
          <p:nvPr/>
        </p:nvPicPr>
        <p:blipFill rotWithShape="1">
          <a:blip r:embed="rId5">
            <a:alphaModFix/>
          </a:blip>
          <a:srcRect/>
          <a:stretch/>
        </p:blipFill>
        <p:spPr>
          <a:xfrm>
            <a:off x="1621912" y="4189778"/>
            <a:ext cx="5900174" cy="55644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4"/>
          <p:cNvSpPr txBox="1">
            <a:spLocks noGrp="1"/>
          </p:cNvSpPr>
          <p:nvPr>
            <p:ph type="title"/>
          </p:nvPr>
        </p:nvSpPr>
        <p:spPr>
          <a:xfrm>
            <a:off x="191675" y="103350"/>
            <a:ext cx="9738900" cy="571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zh-CN" sz="3000">
                <a:latin typeface="Arial"/>
                <a:ea typeface="Arial"/>
                <a:cs typeface="Arial"/>
                <a:sym typeface="Arial"/>
              </a:rPr>
              <a:t>Appendix - Part B</a:t>
            </a:r>
            <a:endParaRPr sz="3000">
              <a:latin typeface="Arial"/>
              <a:ea typeface="Arial"/>
              <a:cs typeface="Arial"/>
              <a:sym typeface="Arial"/>
            </a:endParaRPr>
          </a:p>
        </p:txBody>
      </p:sp>
      <p:pic>
        <p:nvPicPr>
          <p:cNvPr id="254" name="Google Shape;254;p14"/>
          <p:cNvPicPr preferRelativeResize="0"/>
          <p:nvPr/>
        </p:nvPicPr>
        <p:blipFill rotWithShape="1">
          <a:blip r:embed="rId3">
            <a:alphaModFix/>
          </a:blip>
          <a:srcRect/>
          <a:stretch/>
        </p:blipFill>
        <p:spPr>
          <a:xfrm>
            <a:off x="1957800" y="507400"/>
            <a:ext cx="5228399" cy="2537900"/>
          </a:xfrm>
          <a:prstGeom prst="rect">
            <a:avLst/>
          </a:prstGeom>
          <a:noFill/>
          <a:ln>
            <a:noFill/>
          </a:ln>
        </p:spPr>
      </p:pic>
      <p:pic>
        <p:nvPicPr>
          <p:cNvPr id="255" name="Google Shape;255;p14"/>
          <p:cNvPicPr preferRelativeResize="0"/>
          <p:nvPr/>
        </p:nvPicPr>
        <p:blipFill rotWithShape="1">
          <a:blip r:embed="rId4">
            <a:alphaModFix/>
          </a:blip>
          <a:srcRect/>
          <a:stretch/>
        </p:blipFill>
        <p:spPr>
          <a:xfrm>
            <a:off x="1957800" y="2920325"/>
            <a:ext cx="5228401" cy="213503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5"/>
          <p:cNvSpPr txBox="1">
            <a:spLocks noGrp="1"/>
          </p:cNvSpPr>
          <p:nvPr>
            <p:ph type="title"/>
          </p:nvPr>
        </p:nvSpPr>
        <p:spPr>
          <a:xfrm>
            <a:off x="191675" y="103350"/>
            <a:ext cx="9738900" cy="571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zh-CN" sz="3000">
                <a:latin typeface="Arial"/>
                <a:ea typeface="Arial"/>
                <a:cs typeface="Arial"/>
                <a:sym typeface="Arial"/>
              </a:rPr>
              <a:t>Appendix - Part B (Con’t)</a:t>
            </a:r>
            <a:endParaRPr sz="3000">
              <a:latin typeface="Arial"/>
              <a:ea typeface="Arial"/>
              <a:cs typeface="Arial"/>
              <a:sym typeface="Arial"/>
            </a:endParaRPr>
          </a:p>
        </p:txBody>
      </p:sp>
      <p:pic>
        <p:nvPicPr>
          <p:cNvPr id="261" name="Google Shape;261;p15"/>
          <p:cNvPicPr preferRelativeResize="0"/>
          <p:nvPr/>
        </p:nvPicPr>
        <p:blipFill rotWithShape="1">
          <a:blip r:embed="rId3">
            <a:alphaModFix/>
          </a:blip>
          <a:srcRect/>
          <a:stretch/>
        </p:blipFill>
        <p:spPr>
          <a:xfrm>
            <a:off x="2006226" y="674850"/>
            <a:ext cx="5131551" cy="2849975"/>
          </a:xfrm>
          <a:prstGeom prst="rect">
            <a:avLst/>
          </a:prstGeom>
          <a:noFill/>
          <a:ln>
            <a:noFill/>
          </a:ln>
        </p:spPr>
      </p:pic>
      <p:pic>
        <p:nvPicPr>
          <p:cNvPr id="262" name="Google Shape;262;p15"/>
          <p:cNvPicPr preferRelativeResize="0"/>
          <p:nvPr/>
        </p:nvPicPr>
        <p:blipFill rotWithShape="1">
          <a:blip r:embed="rId4">
            <a:alphaModFix/>
          </a:blip>
          <a:srcRect/>
          <a:stretch/>
        </p:blipFill>
        <p:spPr>
          <a:xfrm>
            <a:off x="2006225" y="3524815"/>
            <a:ext cx="5131550" cy="98775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6"/>
          <p:cNvSpPr txBox="1">
            <a:spLocks noGrp="1"/>
          </p:cNvSpPr>
          <p:nvPr>
            <p:ph type="title"/>
          </p:nvPr>
        </p:nvSpPr>
        <p:spPr>
          <a:xfrm>
            <a:off x="191675" y="103350"/>
            <a:ext cx="9738900" cy="571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zh-CN" sz="3000">
                <a:latin typeface="Arial"/>
                <a:ea typeface="Arial"/>
                <a:cs typeface="Arial"/>
                <a:sym typeface="Arial"/>
              </a:rPr>
              <a:t>Appendix - Part C</a:t>
            </a:r>
            <a:endParaRPr sz="3000">
              <a:latin typeface="Arial"/>
              <a:ea typeface="Arial"/>
              <a:cs typeface="Arial"/>
              <a:sym typeface="Arial"/>
            </a:endParaRPr>
          </a:p>
        </p:txBody>
      </p:sp>
      <p:pic>
        <p:nvPicPr>
          <p:cNvPr id="268" name="Google Shape;268;p16"/>
          <p:cNvPicPr preferRelativeResize="0"/>
          <p:nvPr/>
        </p:nvPicPr>
        <p:blipFill rotWithShape="1">
          <a:blip r:embed="rId3">
            <a:alphaModFix/>
          </a:blip>
          <a:srcRect/>
          <a:stretch/>
        </p:blipFill>
        <p:spPr>
          <a:xfrm>
            <a:off x="1958875" y="699925"/>
            <a:ext cx="5226250" cy="2293575"/>
          </a:xfrm>
          <a:prstGeom prst="rect">
            <a:avLst/>
          </a:prstGeom>
          <a:noFill/>
          <a:ln>
            <a:noFill/>
          </a:ln>
        </p:spPr>
      </p:pic>
      <p:pic>
        <p:nvPicPr>
          <p:cNvPr id="269" name="Google Shape;269;p16"/>
          <p:cNvPicPr preferRelativeResize="0"/>
          <p:nvPr/>
        </p:nvPicPr>
        <p:blipFill rotWithShape="1">
          <a:blip r:embed="rId4">
            <a:alphaModFix/>
          </a:blip>
          <a:srcRect/>
          <a:stretch/>
        </p:blipFill>
        <p:spPr>
          <a:xfrm>
            <a:off x="1958875" y="2993500"/>
            <a:ext cx="5226250" cy="178674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7"/>
          <p:cNvSpPr txBox="1">
            <a:spLocks noGrp="1"/>
          </p:cNvSpPr>
          <p:nvPr>
            <p:ph type="title"/>
          </p:nvPr>
        </p:nvSpPr>
        <p:spPr>
          <a:xfrm>
            <a:off x="191675" y="103350"/>
            <a:ext cx="9738900" cy="571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zh-CN" sz="3000">
                <a:latin typeface="Arial"/>
                <a:ea typeface="Arial"/>
                <a:cs typeface="Arial"/>
                <a:sym typeface="Arial"/>
              </a:rPr>
              <a:t>Appendix - Part C (Con’t)</a:t>
            </a:r>
            <a:endParaRPr sz="3000">
              <a:latin typeface="Arial"/>
              <a:ea typeface="Arial"/>
              <a:cs typeface="Arial"/>
              <a:sym typeface="Arial"/>
            </a:endParaRPr>
          </a:p>
        </p:txBody>
      </p:sp>
      <p:pic>
        <p:nvPicPr>
          <p:cNvPr id="275" name="Google Shape;275;p17"/>
          <p:cNvPicPr preferRelativeResize="0"/>
          <p:nvPr/>
        </p:nvPicPr>
        <p:blipFill rotWithShape="1">
          <a:blip r:embed="rId3">
            <a:alphaModFix/>
          </a:blip>
          <a:srcRect/>
          <a:stretch/>
        </p:blipFill>
        <p:spPr>
          <a:xfrm>
            <a:off x="1859025" y="674860"/>
            <a:ext cx="5425950" cy="2313389"/>
          </a:xfrm>
          <a:prstGeom prst="rect">
            <a:avLst/>
          </a:prstGeom>
          <a:noFill/>
          <a:ln>
            <a:noFill/>
          </a:ln>
        </p:spPr>
      </p:pic>
      <p:pic>
        <p:nvPicPr>
          <p:cNvPr id="276" name="Google Shape;276;p17"/>
          <p:cNvPicPr preferRelativeResize="0"/>
          <p:nvPr/>
        </p:nvPicPr>
        <p:blipFill rotWithShape="1">
          <a:blip r:embed="rId4">
            <a:alphaModFix/>
          </a:blip>
          <a:srcRect/>
          <a:stretch/>
        </p:blipFill>
        <p:spPr>
          <a:xfrm>
            <a:off x="1859025" y="2988250"/>
            <a:ext cx="5425943" cy="1936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8"/>
          <p:cNvSpPr txBox="1">
            <a:spLocks noGrp="1"/>
          </p:cNvSpPr>
          <p:nvPr>
            <p:ph type="title"/>
          </p:nvPr>
        </p:nvSpPr>
        <p:spPr>
          <a:xfrm>
            <a:off x="191675" y="103350"/>
            <a:ext cx="9738900" cy="571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zh-CN" sz="3000">
                <a:latin typeface="Arial"/>
                <a:ea typeface="Arial"/>
                <a:cs typeface="Arial"/>
                <a:sym typeface="Arial"/>
              </a:rPr>
              <a:t>Appendix - Part C (Con’t)</a:t>
            </a:r>
            <a:endParaRPr sz="3000">
              <a:latin typeface="Arial"/>
              <a:ea typeface="Arial"/>
              <a:cs typeface="Arial"/>
              <a:sym typeface="Arial"/>
            </a:endParaRPr>
          </a:p>
        </p:txBody>
      </p:sp>
      <p:pic>
        <p:nvPicPr>
          <p:cNvPr id="282" name="Google Shape;282;p18"/>
          <p:cNvPicPr preferRelativeResize="0"/>
          <p:nvPr/>
        </p:nvPicPr>
        <p:blipFill rotWithShape="1">
          <a:blip r:embed="rId3">
            <a:alphaModFix/>
          </a:blip>
          <a:srcRect/>
          <a:stretch/>
        </p:blipFill>
        <p:spPr>
          <a:xfrm>
            <a:off x="1617688" y="674844"/>
            <a:ext cx="5908626" cy="1990706"/>
          </a:xfrm>
          <a:prstGeom prst="rect">
            <a:avLst/>
          </a:prstGeom>
          <a:noFill/>
          <a:ln>
            <a:noFill/>
          </a:ln>
        </p:spPr>
      </p:pic>
      <p:pic>
        <p:nvPicPr>
          <p:cNvPr id="283" name="Google Shape;283;p18"/>
          <p:cNvPicPr preferRelativeResize="0"/>
          <p:nvPr/>
        </p:nvPicPr>
        <p:blipFill rotWithShape="1">
          <a:blip r:embed="rId4">
            <a:alphaModFix/>
          </a:blip>
          <a:srcRect/>
          <a:stretch/>
        </p:blipFill>
        <p:spPr>
          <a:xfrm>
            <a:off x="1617688" y="2665550"/>
            <a:ext cx="5908636" cy="2266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9"/>
          <p:cNvSpPr txBox="1">
            <a:spLocks noGrp="1"/>
          </p:cNvSpPr>
          <p:nvPr>
            <p:ph type="title"/>
          </p:nvPr>
        </p:nvSpPr>
        <p:spPr>
          <a:xfrm>
            <a:off x="191675" y="103350"/>
            <a:ext cx="9738900" cy="571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zh-CN" sz="3000">
                <a:latin typeface="Arial"/>
                <a:ea typeface="Arial"/>
                <a:cs typeface="Arial"/>
                <a:sym typeface="Arial"/>
              </a:rPr>
              <a:t>Appendix - Part D</a:t>
            </a:r>
            <a:endParaRPr sz="3000">
              <a:latin typeface="Arial"/>
              <a:ea typeface="Arial"/>
              <a:cs typeface="Arial"/>
              <a:sym typeface="Arial"/>
            </a:endParaRPr>
          </a:p>
        </p:txBody>
      </p:sp>
      <p:pic>
        <p:nvPicPr>
          <p:cNvPr id="289" name="Google Shape;289;p19"/>
          <p:cNvPicPr preferRelativeResize="0"/>
          <p:nvPr/>
        </p:nvPicPr>
        <p:blipFill rotWithShape="1">
          <a:blip r:embed="rId3">
            <a:alphaModFix/>
          </a:blip>
          <a:srcRect/>
          <a:stretch/>
        </p:blipFill>
        <p:spPr>
          <a:xfrm>
            <a:off x="2014273" y="574150"/>
            <a:ext cx="5115451" cy="2861925"/>
          </a:xfrm>
          <a:prstGeom prst="rect">
            <a:avLst/>
          </a:prstGeom>
          <a:noFill/>
          <a:ln>
            <a:noFill/>
          </a:ln>
        </p:spPr>
      </p:pic>
      <p:pic>
        <p:nvPicPr>
          <p:cNvPr id="290" name="Google Shape;290;p19"/>
          <p:cNvPicPr preferRelativeResize="0"/>
          <p:nvPr/>
        </p:nvPicPr>
        <p:blipFill rotWithShape="1">
          <a:blip r:embed="rId4">
            <a:alphaModFix/>
          </a:blip>
          <a:srcRect/>
          <a:stretch/>
        </p:blipFill>
        <p:spPr>
          <a:xfrm>
            <a:off x="2014275" y="3436067"/>
            <a:ext cx="5115449" cy="15859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a:spLocks noGrp="1"/>
          </p:cNvSpPr>
          <p:nvPr>
            <p:ph type="title"/>
          </p:nvPr>
        </p:nvSpPr>
        <p:spPr>
          <a:xfrm>
            <a:off x="201100" y="0"/>
            <a:ext cx="97389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zh-CN" sz="3000">
                <a:latin typeface="Arial"/>
                <a:ea typeface="Arial"/>
                <a:cs typeface="Arial"/>
                <a:sym typeface="Arial"/>
              </a:rPr>
              <a:t>Key Findings and Recommendations</a:t>
            </a:r>
            <a:endParaRPr sz="3000">
              <a:latin typeface="Arial"/>
              <a:ea typeface="Arial"/>
              <a:cs typeface="Arial"/>
              <a:sym typeface="Arial"/>
            </a:endParaRPr>
          </a:p>
        </p:txBody>
      </p:sp>
      <p:sp>
        <p:nvSpPr>
          <p:cNvPr id="121" name="Google Shape;121;p2"/>
          <p:cNvSpPr txBox="1">
            <a:spLocks noGrp="1"/>
          </p:cNvSpPr>
          <p:nvPr>
            <p:ph type="body" idx="1"/>
          </p:nvPr>
        </p:nvSpPr>
        <p:spPr>
          <a:xfrm>
            <a:off x="0" y="943775"/>
            <a:ext cx="8925600" cy="4022100"/>
          </a:xfrm>
          <a:prstGeom prst="rect">
            <a:avLst/>
          </a:prstGeom>
          <a:noFill/>
          <a:ln>
            <a:noFill/>
          </a:ln>
        </p:spPr>
        <p:txBody>
          <a:bodyPr spcFirstLastPara="1" wrap="square" lIns="91425" tIns="91425" rIns="91425" bIns="91425" anchor="t" anchorCtr="0">
            <a:noAutofit/>
          </a:bodyPr>
          <a:lstStyle/>
          <a:p>
            <a:pPr marL="457200" lvl="0" indent="-330200" algn="just" rtl="0">
              <a:lnSpc>
                <a:spcPct val="150000"/>
              </a:lnSpc>
              <a:spcBef>
                <a:spcPts val="0"/>
              </a:spcBef>
              <a:spcAft>
                <a:spcPts val="0"/>
              </a:spcAft>
              <a:buSzPts val="1600"/>
              <a:buAutoNum type="arabicPeriod"/>
            </a:pPr>
            <a:r>
              <a:rPr lang="zh-CN" sz="1600">
                <a:latin typeface="Arial"/>
                <a:ea typeface="Arial"/>
                <a:cs typeface="Arial"/>
                <a:sym typeface="Arial"/>
              </a:rPr>
              <a:t>Three clusters are selected using benefit segmentation. </a:t>
            </a:r>
            <a:r>
              <a:rPr lang="zh-CN" sz="1600" b="1">
                <a:solidFill>
                  <a:srgbClr val="85200C"/>
                </a:solidFill>
                <a:latin typeface="Arial"/>
                <a:ea typeface="Arial"/>
                <a:cs typeface="Arial"/>
                <a:sym typeface="Arial"/>
              </a:rPr>
              <a:t>Profile 4, profile 14 and profile 16</a:t>
            </a:r>
            <a:r>
              <a:rPr lang="zh-CN" sz="1600" b="1">
                <a:latin typeface="Arial"/>
                <a:ea typeface="Arial"/>
                <a:cs typeface="Arial"/>
                <a:sym typeface="Arial"/>
              </a:rPr>
              <a:t> </a:t>
            </a:r>
            <a:r>
              <a:rPr lang="zh-CN" sz="1600">
                <a:latin typeface="Arial"/>
                <a:ea typeface="Arial"/>
                <a:cs typeface="Arial"/>
                <a:sym typeface="Arial"/>
              </a:rPr>
              <a:t>are the respective profiles to target each segment.</a:t>
            </a:r>
            <a:endParaRPr sz="1600">
              <a:latin typeface="Arial"/>
              <a:ea typeface="Arial"/>
              <a:cs typeface="Arial"/>
              <a:sym typeface="Arial"/>
            </a:endParaRPr>
          </a:p>
          <a:p>
            <a:pPr marL="457200" lvl="0" indent="-330200" algn="just" rtl="0">
              <a:lnSpc>
                <a:spcPct val="150000"/>
              </a:lnSpc>
              <a:spcBef>
                <a:spcPts val="0"/>
              </a:spcBef>
              <a:spcAft>
                <a:spcPts val="0"/>
              </a:spcAft>
              <a:buSzPts val="1600"/>
              <a:buFont typeface="Arial"/>
              <a:buAutoNum type="arabicPeriod"/>
            </a:pPr>
            <a:r>
              <a:rPr lang="zh-CN" sz="1600">
                <a:latin typeface="Arial"/>
                <a:ea typeface="Arial"/>
                <a:cs typeface="Arial"/>
                <a:sym typeface="Arial"/>
              </a:rPr>
              <a:t>Through a priori segmentation, we adopt regression analysis to explore age and gender differences and</a:t>
            </a:r>
            <a:r>
              <a:rPr lang="zh-CN" sz="1600" b="1">
                <a:solidFill>
                  <a:srgbClr val="85200C"/>
                </a:solidFill>
                <a:latin typeface="Arial"/>
                <a:ea typeface="Arial"/>
                <a:cs typeface="Arial"/>
                <a:sym typeface="Arial"/>
              </a:rPr>
              <a:t> profile 4, profile 8, profile 12 and profile 16</a:t>
            </a:r>
            <a:r>
              <a:rPr lang="zh-CN" sz="1600">
                <a:latin typeface="Arial"/>
                <a:ea typeface="Arial"/>
                <a:cs typeface="Arial"/>
                <a:sym typeface="Arial"/>
              </a:rPr>
              <a:t> are more suitable for these segments. </a:t>
            </a:r>
            <a:endParaRPr sz="1600">
              <a:latin typeface="Arial"/>
              <a:ea typeface="Arial"/>
              <a:cs typeface="Arial"/>
              <a:sym typeface="Arial"/>
            </a:endParaRPr>
          </a:p>
          <a:p>
            <a:pPr marL="457200" lvl="0" indent="-330200" algn="just" rtl="0">
              <a:lnSpc>
                <a:spcPct val="150000"/>
              </a:lnSpc>
              <a:spcBef>
                <a:spcPts val="0"/>
              </a:spcBef>
              <a:spcAft>
                <a:spcPts val="0"/>
              </a:spcAft>
              <a:buSzPts val="1600"/>
              <a:buFont typeface="Arial"/>
              <a:buAutoNum type="arabicPeriod"/>
            </a:pPr>
            <a:r>
              <a:rPr lang="zh-CN" sz="1600">
                <a:latin typeface="Arial"/>
                <a:ea typeface="Arial"/>
                <a:cs typeface="Arial"/>
                <a:sym typeface="Arial"/>
              </a:rPr>
              <a:t>Taken competitor’s market share into consideration,  our final recommendation for Early Riders is </a:t>
            </a:r>
            <a:r>
              <a:rPr lang="zh-CN" sz="1600" b="1">
                <a:solidFill>
                  <a:srgbClr val="85200C"/>
                </a:solidFill>
                <a:latin typeface="Arial"/>
                <a:ea typeface="Arial"/>
                <a:cs typeface="Arial"/>
                <a:sym typeface="Arial"/>
              </a:rPr>
              <a:t>to drop profile 13, keep profile 5 and add profile 4</a:t>
            </a:r>
            <a:r>
              <a:rPr lang="zh-CN" sz="1600">
                <a:latin typeface="Arial"/>
                <a:ea typeface="Arial"/>
                <a:cs typeface="Arial"/>
                <a:sym typeface="Arial"/>
              </a:rPr>
              <a:t>, which drives profit as high as $258,973 in short term (one year) and $1,321,533 in long term (five year).</a:t>
            </a:r>
            <a:endParaRPr sz="1600">
              <a:latin typeface="Arial"/>
              <a:ea typeface="Arial"/>
              <a:cs typeface="Arial"/>
              <a:sym typeface="Arial"/>
            </a:endParaRPr>
          </a:p>
          <a:p>
            <a:pPr marL="457200" lvl="0" indent="-330200" algn="just" rtl="0">
              <a:lnSpc>
                <a:spcPct val="150000"/>
              </a:lnSpc>
              <a:spcBef>
                <a:spcPts val="0"/>
              </a:spcBef>
              <a:spcAft>
                <a:spcPts val="0"/>
              </a:spcAft>
              <a:buSzPts val="1600"/>
              <a:buFont typeface="Arial"/>
              <a:buAutoNum type="arabicPeriod"/>
            </a:pPr>
            <a:r>
              <a:rPr lang="zh-CN" sz="1600">
                <a:latin typeface="Arial"/>
                <a:ea typeface="Arial"/>
                <a:cs typeface="Arial"/>
                <a:sym typeface="Arial"/>
              </a:rPr>
              <a:t>As for targeting and promotions, we suggest Early Riders to emphasize on low price when targeting male segment and 2 years-old segment ; to emphasize on suitable horse size when targeting  female segment and 3-4 years-old segment.</a:t>
            </a:r>
            <a:endParaRPr sz="16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0"/>
          <p:cNvSpPr txBox="1">
            <a:spLocks noGrp="1"/>
          </p:cNvSpPr>
          <p:nvPr>
            <p:ph type="title"/>
          </p:nvPr>
        </p:nvSpPr>
        <p:spPr>
          <a:xfrm>
            <a:off x="191675" y="103350"/>
            <a:ext cx="9738900" cy="571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zh-CN" sz="3000">
                <a:latin typeface="Arial"/>
                <a:ea typeface="Arial"/>
                <a:cs typeface="Arial"/>
                <a:sym typeface="Arial"/>
              </a:rPr>
              <a:t>Appendix - Part D (Con’t)</a:t>
            </a:r>
            <a:endParaRPr sz="3000">
              <a:latin typeface="Arial"/>
              <a:ea typeface="Arial"/>
              <a:cs typeface="Arial"/>
              <a:sym typeface="Arial"/>
            </a:endParaRPr>
          </a:p>
        </p:txBody>
      </p:sp>
      <p:grpSp>
        <p:nvGrpSpPr>
          <p:cNvPr id="296" name="Google Shape;296;p20"/>
          <p:cNvGrpSpPr/>
          <p:nvPr/>
        </p:nvGrpSpPr>
        <p:grpSpPr>
          <a:xfrm>
            <a:off x="1727425" y="674840"/>
            <a:ext cx="5689152" cy="3959390"/>
            <a:chOff x="2014165" y="562200"/>
            <a:chExt cx="5115684" cy="3317183"/>
          </a:xfrm>
        </p:grpSpPr>
        <p:pic>
          <p:nvPicPr>
            <p:cNvPr id="297" name="Google Shape;297;p20"/>
            <p:cNvPicPr preferRelativeResize="0"/>
            <p:nvPr/>
          </p:nvPicPr>
          <p:blipFill rotWithShape="1">
            <a:blip r:embed="rId3">
              <a:alphaModFix/>
            </a:blip>
            <a:srcRect/>
            <a:stretch/>
          </p:blipFill>
          <p:spPr>
            <a:xfrm>
              <a:off x="2014165" y="562200"/>
              <a:ext cx="5115674" cy="2861924"/>
            </a:xfrm>
            <a:prstGeom prst="rect">
              <a:avLst/>
            </a:prstGeom>
            <a:noFill/>
            <a:ln>
              <a:noFill/>
            </a:ln>
          </p:spPr>
        </p:pic>
        <p:pic>
          <p:nvPicPr>
            <p:cNvPr id="298" name="Google Shape;298;p20"/>
            <p:cNvPicPr preferRelativeResize="0"/>
            <p:nvPr/>
          </p:nvPicPr>
          <p:blipFill rotWithShape="1">
            <a:blip r:embed="rId4">
              <a:alphaModFix/>
            </a:blip>
            <a:srcRect/>
            <a:stretch/>
          </p:blipFill>
          <p:spPr>
            <a:xfrm>
              <a:off x="2014175" y="3424125"/>
              <a:ext cx="5115674" cy="455258"/>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303" name="Google Shape;303;p21"/>
          <p:cNvPicPr preferRelativeResize="0"/>
          <p:nvPr/>
        </p:nvPicPr>
        <p:blipFill rotWithShape="1">
          <a:blip r:embed="rId3">
            <a:alphaModFix/>
          </a:blip>
          <a:srcRect/>
          <a:stretch/>
        </p:blipFill>
        <p:spPr>
          <a:xfrm>
            <a:off x="1442475" y="808950"/>
            <a:ext cx="6259026" cy="1239175"/>
          </a:xfrm>
          <a:prstGeom prst="rect">
            <a:avLst/>
          </a:prstGeom>
          <a:noFill/>
          <a:ln>
            <a:noFill/>
          </a:ln>
        </p:spPr>
      </p:pic>
      <p:pic>
        <p:nvPicPr>
          <p:cNvPr id="304" name="Google Shape;304;p21"/>
          <p:cNvPicPr preferRelativeResize="0"/>
          <p:nvPr/>
        </p:nvPicPr>
        <p:blipFill rotWithShape="1">
          <a:blip r:embed="rId4">
            <a:alphaModFix/>
          </a:blip>
          <a:srcRect/>
          <a:stretch/>
        </p:blipFill>
        <p:spPr>
          <a:xfrm>
            <a:off x="1442488" y="2048125"/>
            <a:ext cx="6259024" cy="2597088"/>
          </a:xfrm>
          <a:prstGeom prst="rect">
            <a:avLst/>
          </a:prstGeom>
          <a:noFill/>
          <a:ln>
            <a:noFill/>
          </a:ln>
        </p:spPr>
      </p:pic>
      <p:sp>
        <p:nvSpPr>
          <p:cNvPr id="305" name="Google Shape;305;p21"/>
          <p:cNvSpPr txBox="1">
            <a:spLocks noGrp="1"/>
          </p:cNvSpPr>
          <p:nvPr>
            <p:ph type="title"/>
          </p:nvPr>
        </p:nvSpPr>
        <p:spPr>
          <a:xfrm>
            <a:off x="191675" y="103350"/>
            <a:ext cx="9738900" cy="571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zh-CN" sz="3000">
                <a:latin typeface="Arial"/>
                <a:ea typeface="Arial"/>
                <a:cs typeface="Arial"/>
                <a:sym typeface="Arial"/>
              </a:rPr>
              <a:t>Appendix - Part D (Con’t)</a:t>
            </a:r>
            <a:endParaRPr sz="30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pic>
        <p:nvPicPr>
          <p:cNvPr id="310" name="Google Shape;310;p22"/>
          <p:cNvPicPr preferRelativeResize="0"/>
          <p:nvPr/>
        </p:nvPicPr>
        <p:blipFill rotWithShape="1">
          <a:blip r:embed="rId3">
            <a:alphaModFix/>
          </a:blip>
          <a:srcRect/>
          <a:stretch/>
        </p:blipFill>
        <p:spPr>
          <a:xfrm>
            <a:off x="958575" y="924002"/>
            <a:ext cx="7513352" cy="1722172"/>
          </a:xfrm>
          <a:prstGeom prst="rect">
            <a:avLst/>
          </a:prstGeom>
          <a:noFill/>
          <a:ln>
            <a:noFill/>
          </a:ln>
        </p:spPr>
      </p:pic>
      <p:pic>
        <p:nvPicPr>
          <p:cNvPr id="311" name="Google Shape;311;p22"/>
          <p:cNvPicPr preferRelativeResize="0"/>
          <p:nvPr/>
        </p:nvPicPr>
        <p:blipFill rotWithShape="1">
          <a:blip r:embed="rId4">
            <a:alphaModFix/>
          </a:blip>
          <a:srcRect/>
          <a:stretch/>
        </p:blipFill>
        <p:spPr>
          <a:xfrm>
            <a:off x="958575" y="2569975"/>
            <a:ext cx="7513350" cy="2257475"/>
          </a:xfrm>
          <a:prstGeom prst="rect">
            <a:avLst/>
          </a:prstGeom>
          <a:noFill/>
          <a:ln>
            <a:noFill/>
          </a:ln>
        </p:spPr>
      </p:pic>
      <p:sp>
        <p:nvSpPr>
          <p:cNvPr id="312" name="Google Shape;312;p22"/>
          <p:cNvSpPr txBox="1">
            <a:spLocks noGrp="1"/>
          </p:cNvSpPr>
          <p:nvPr>
            <p:ph type="title"/>
          </p:nvPr>
        </p:nvSpPr>
        <p:spPr>
          <a:xfrm>
            <a:off x="191675" y="103350"/>
            <a:ext cx="9738900" cy="571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zh-CN" sz="3000">
                <a:latin typeface="Arial"/>
                <a:ea typeface="Arial"/>
                <a:cs typeface="Arial"/>
                <a:sym typeface="Arial"/>
              </a:rPr>
              <a:t>Appendix - Part D (Con’t)</a:t>
            </a:r>
            <a:endParaRPr sz="30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txBox="1"/>
          <p:nvPr/>
        </p:nvSpPr>
        <p:spPr>
          <a:xfrm>
            <a:off x="4698350" y="3914425"/>
            <a:ext cx="4575900" cy="12159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Clr>
                <a:srgbClr val="000000"/>
              </a:buClr>
              <a:buSzPts val="1400"/>
              <a:buFont typeface="Arial"/>
              <a:buChar char="●"/>
            </a:pPr>
            <a:r>
              <a:rPr lang="zh-CN" sz="1400" b="0" i="0" u="none" strike="noStrike" cap="none">
                <a:solidFill>
                  <a:srgbClr val="000000"/>
                </a:solidFill>
                <a:latin typeface="Arial"/>
                <a:ea typeface="Arial"/>
                <a:cs typeface="Arial"/>
                <a:sym typeface="Arial"/>
              </a:rPr>
              <a:t>Test 2, 3, 4, 9 clusters</a:t>
            </a:r>
            <a:endParaRPr sz="1400" b="0" i="0" u="none" strike="noStrike" cap="none">
              <a:solidFill>
                <a:srgbClr val="000000"/>
              </a:solidFill>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Char char="●"/>
            </a:pPr>
            <a:r>
              <a:rPr lang="zh-CN" sz="1400" b="0" i="0" u="none" strike="noStrike" cap="none">
                <a:solidFill>
                  <a:srgbClr val="000000"/>
                </a:solidFill>
                <a:latin typeface="Arial"/>
                <a:ea typeface="Arial"/>
                <a:cs typeface="Arial"/>
                <a:sym typeface="Arial"/>
              </a:rPr>
              <a:t>3 clusters fits the best</a:t>
            </a:r>
            <a:endParaRPr sz="1400" b="0" i="0" u="none" strike="noStrike" cap="none">
              <a:solidFill>
                <a:srgbClr val="000000"/>
              </a:solidFill>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Char char="●"/>
            </a:pPr>
            <a:r>
              <a:rPr lang="zh-CN" sz="1400" b="0" i="0" u="none" strike="noStrike" cap="none">
                <a:solidFill>
                  <a:srgbClr val="000000"/>
                </a:solidFill>
                <a:latin typeface="Arial"/>
                <a:ea typeface="Arial"/>
                <a:cs typeface="Arial"/>
                <a:sym typeface="Arial"/>
              </a:rPr>
              <a:t>Fewer clusters (2) could not separate customers</a:t>
            </a:r>
            <a:endParaRPr sz="1400" b="0" i="0" u="none" strike="noStrike" cap="none">
              <a:solidFill>
                <a:srgbClr val="000000"/>
              </a:solidFill>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Char char="●"/>
            </a:pPr>
            <a:r>
              <a:rPr lang="zh-CN" sz="1400" b="0" i="0" u="none" strike="noStrike" cap="none">
                <a:solidFill>
                  <a:srgbClr val="000000"/>
                </a:solidFill>
                <a:latin typeface="Arial"/>
                <a:ea typeface="Arial"/>
                <a:cs typeface="Arial"/>
                <a:sym typeface="Arial"/>
              </a:rPr>
              <a:t>More clusters (4, 9) causes segmentation overlap</a:t>
            </a:r>
            <a:endParaRPr sz="1400" b="0" i="0" u="none" strike="noStrike" cap="none">
              <a:solidFill>
                <a:srgbClr val="000000"/>
              </a:solidFill>
              <a:latin typeface="Arial"/>
              <a:ea typeface="Arial"/>
              <a:cs typeface="Arial"/>
              <a:sym typeface="Arial"/>
            </a:endParaRPr>
          </a:p>
        </p:txBody>
      </p:sp>
      <p:pic>
        <p:nvPicPr>
          <p:cNvPr id="127" name="Google Shape;127;p3"/>
          <p:cNvPicPr preferRelativeResize="0"/>
          <p:nvPr/>
        </p:nvPicPr>
        <p:blipFill rotWithShape="1">
          <a:blip r:embed="rId3">
            <a:alphaModFix/>
          </a:blip>
          <a:srcRect l="164080" t="14559" r="-164080" b="-14558"/>
          <a:stretch/>
        </p:blipFill>
        <p:spPr>
          <a:xfrm>
            <a:off x="4572000" y="962700"/>
            <a:ext cx="3411775" cy="3407024"/>
          </a:xfrm>
          <a:prstGeom prst="rect">
            <a:avLst/>
          </a:prstGeom>
          <a:noFill/>
          <a:ln>
            <a:noFill/>
          </a:ln>
        </p:spPr>
      </p:pic>
      <p:pic>
        <p:nvPicPr>
          <p:cNvPr id="128" name="Google Shape;128;p3"/>
          <p:cNvPicPr preferRelativeResize="0"/>
          <p:nvPr/>
        </p:nvPicPr>
        <p:blipFill rotWithShape="1">
          <a:blip r:embed="rId4">
            <a:alphaModFix/>
          </a:blip>
          <a:srcRect l="1536"/>
          <a:stretch/>
        </p:blipFill>
        <p:spPr>
          <a:xfrm>
            <a:off x="267450" y="831300"/>
            <a:ext cx="4430900" cy="4098825"/>
          </a:xfrm>
          <a:prstGeom prst="rect">
            <a:avLst/>
          </a:prstGeom>
          <a:noFill/>
          <a:ln>
            <a:noFill/>
          </a:ln>
        </p:spPr>
      </p:pic>
      <p:pic>
        <p:nvPicPr>
          <p:cNvPr id="129" name="Google Shape;129;p3"/>
          <p:cNvPicPr preferRelativeResize="0"/>
          <p:nvPr/>
        </p:nvPicPr>
        <p:blipFill rotWithShape="1">
          <a:blip r:embed="rId5">
            <a:alphaModFix/>
          </a:blip>
          <a:srcRect/>
          <a:stretch/>
        </p:blipFill>
        <p:spPr>
          <a:xfrm>
            <a:off x="5100975" y="898362"/>
            <a:ext cx="2909425" cy="3016074"/>
          </a:xfrm>
          <a:prstGeom prst="rect">
            <a:avLst/>
          </a:prstGeom>
          <a:noFill/>
          <a:ln w="9525" cap="flat" cmpd="sng">
            <a:solidFill>
              <a:srgbClr val="999999"/>
            </a:solidFill>
            <a:prstDash val="solid"/>
            <a:round/>
            <a:headEnd type="none" w="sm" len="sm"/>
            <a:tailEnd type="none" w="sm" len="sm"/>
          </a:ln>
        </p:spPr>
      </p:pic>
      <p:sp>
        <p:nvSpPr>
          <p:cNvPr id="130" name="Google Shape;130;p3"/>
          <p:cNvSpPr txBox="1">
            <a:spLocks noGrp="1"/>
          </p:cNvSpPr>
          <p:nvPr>
            <p:ph type="title"/>
          </p:nvPr>
        </p:nvSpPr>
        <p:spPr>
          <a:xfrm>
            <a:off x="201100" y="0"/>
            <a:ext cx="97389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zh-CN" sz="3000">
                <a:latin typeface="Arial"/>
                <a:ea typeface="Arial"/>
                <a:cs typeface="Arial"/>
                <a:sym typeface="Arial"/>
              </a:rPr>
              <a:t>Benefit Segmentation via Cluster Analysis</a:t>
            </a:r>
            <a:endParaRPr sz="30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4"/>
          <p:cNvPicPr preferRelativeResize="0"/>
          <p:nvPr/>
        </p:nvPicPr>
        <p:blipFill rotWithShape="1">
          <a:blip r:embed="rId3">
            <a:alphaModFix/>
          </a:blip>
          <a:srcRect t="68221"/>
          <a:stretch/>
        </p:blipFill>
        <p:spPr>
          <a:xfrm>
            <a:off x="469375" y="902913"/>
            <a:ext cx="5418825" cy="1556675"/>
          </a:xfrm>
          <a:prstGeom prst="rect">
            <a:avLst/>
          </a:prstGeom>
          <a:noFill/>
          <a:ln>
            <a:noFill/>
          </a:ln>
        </p:spPr>
      </p:pic>
      <p:graphicFrame>
        <p:nvGraphicFramePr>
          <p:cNvPr id="136" name="Google Shape;136;p4"/>
          <p:cNvGraphicFramePr/>
          <p:nvPr/>
        </p:nvGraphicFramePr>
        <p:xfrm>
          <a:off x="201100" y="2788425"/>
          <a:ext cx="6605500" cy="2038785"/>
        </p:xfrm>
        <a:graphic>
          <a:graphicData uri="http://schemas.openxmlformats.org/drawingml/2006/table">
            <a:tbl>
              <a:tblPr>
                <a:noFill/>
                <a:tableStyleId>{C40A9ADD-7E4B-4CAC-A145-E1C346305137}</a:tableStyleId>
              </a:tblPr>
              <a:tblGrid>
                <a:gridCol w="3695025">
                  <a:extLst>
                    <a:ext uri="{9D8B030D-6E8A-4147-A177-3AD203B41FA5}">
                      <a16:colId xmlns:a16="http://schemas.microsoft.com/office/drawing/2014/main" val="20000"/>
                    </a:ext>
                  </a:extLst>
                </a:gridCol>
                <a:gridCol w="512000">
                  <a:extLst>
                    <a:ext uri="{9D8B030D-6E8A-4147-A177-3AD203B41FA5}">
                      <a16:colId xmlns:a16="http://schemas.microsoft.com/office/drawing/2014/main" val="20001"/>
                    </a:ext>
                  </a:extLst>
                </a:gridCol>
                <a:gridCol w="490050">
                  <a:extLst>
                    <a:ext uri="{9D8B030D-6E8A-4147-A177-3AD203B41FA5}">
                      <a16:colId xmlns:a16="http://schemas.microsoft.com/office/drawing/2014/main" val="20002"/>
                    </a:ext>
                  </a:extLst>
                </a:gridCol>
                <a:gridCol w="662475">
                  <a:extLst>
                    <a:ext uri="{9D8B030D-6E8A-4147-A177-3AD203B41FA5}">
                      <a16:colId xmlns:a16="http://schemas.microsoft.com/office/drawing/2014/main" val="20003"/>
                    </a:ext>
                  </a:extLst>
                </a:gridCol>
                <a:gridCol w="546200">
                  <a:extLst>
                    <a:ext uri="{9D8B030D-6E8A-4147-A177-3AD203B41FA5}">
                      <a16:colId xmlns:a16="http://schemas.microsoft.com/office/drawing/2014/main" val="20004"/>
                    </a:ext>
                  </a:extLst>
                </a:gridCol>
                <a:gridCol w="699750">
                  <a:extLst>
                    <a:ext uri="{9D8B030D-6E8A-4147-A177-3AD203B41FA5}">
                      <a16:colId xmlns:a16="http://schemas.microsoft.com/office/drawing/2014/main" val="20005"/>
                    </a:ext>
                  </a:extLst>
                </a:gridCol>
              </a:tblGrid>
              <a:tr h="479075">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200"/>
                        <a:buFont typeface="Arial"/>
                        <a:buNone/>
                      </a:pPr>
                      <a:r>
                        <a:rPr lang="zh-CN" sz="1200" b="1" u="none" strike="noStrike" cap="none"/>
                        <a:t>price</a:t>
                      </a:r>
                      <a:endParaRPr sz="12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zh-CN" sz="1100" b="1" u="none" strike="noStrike" cap="none"/>
                        <a:t>size</a:t>
                      </a:r>
                      <a:endParaRPr sz="11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zh-CN" sz="1100" b="1" u="none" strike="noStrike" cap="none"/>
                        <a:t>motion</a:t>
                      </a:r>
                      <a:endParaRPr sz="11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zh-CN" sz="1100" b="1" u="none" strike="noStrike" cap="none"/>
                        <a:t>style</a:t>
                      </a:r>
                      <a:endParaRPr sz="11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zh-CN" sz="1100" b="1" u="none" strike="noStrike" cap="none"/>
                        <a:t>profile</a:t>
                      </a:r>
                      <a:endParaRPr sz="1100" b="1" u="none" strike="noStrike" cap="none"/>
                    </a:p>
                  </a:txBody>
                  <a:tcPr marL="63500" marR="63500" marT="63500" marB="63500"/>
                </a:tc>
                <a:extLst>
                  <a:ext uri="{0D108BD9-81ED-4DB2-BD59-A6C34878D82A}">
                    <a16:rowId xmlns:a16="http://schemas.microsoft.com/office/drawing/2014/main" val="10000"/>
                  </a:ext>
                </a:extLst>
              </a:tr>
              <a:tr h="551425">
                <a:tc>
                  <a:txBody>
                    <a:bodyPr/>
                    <a:lstStyle/>
                    <a:p>
                      <a:pPr marL="0" marR="0" lvl="0" indent="0" algn="l" rtl="0">
                        <a:lnSpc>
                          <a:spcPct val="100000"/>
                        </a:lnSpc>
                        <a:spcBef>
                          <a:spcPts val="0"/>
                        </a:spcBef>
                        <a:spcAft>
                          <a:spcPts val="0"/>
                        </a:spcAft>
                        <a:buClr>
                          <a:srgbClr val="000000"/>
                        </a:buClr>
                        <a:buSzPts val="1200"/>
                        <a:buFont typeface="Arial"/>
                        <a:buNone/>
                      </a:pPr>
                      <a:r>
                        <a:rPr lang="zh-CN" sz="1200" u="none" strike="noStrike" cap="none"/>
                        <a:t>Segment 1 </a:t>
                      </a:r>
                      <a:r>
                        <a:rPr lang="zh-CN" sz="1200" u="none" strike="noStrike" cap="none">
                          <a:solidFill>
                            <a:schemeClr val="dk1"/>
                          </a:solidFill>
                        </a:rPr>
                        <a:t>(Black)</a:t>
                      </a:r>
                      <a:endParaRPr sz="1200" u="none" strike="noStrike" cap="none"/>
                    </a:p>
                    <a:p>
                      <a:pPr marL="0" marR="0" lvl="0" indent="0" algn="l" rtl="0">
                        <a:lnSpc>
                          <a:spcPct val="100000"/>
                        </a:lnSpc>
                        <a:spcBef>
                          <a:spcPts val="0"/>
                        </a:spcBef>
                        <a:spcAft>
                          <a:spcPts val="0"/>
                        </a:spcAft>
                        <a:buClr>
                          <a:srgbClr val="000000"/>
                        </a:buClr>
                        <a:buSzPts val="1200"/>
                        <a:buFont typeface="Arial"/>
                        <a:buNone/>
                      </a:pPr>
                      <a:r>
                        <a:rPr lang="zh-CN" sz="1200" u="none" strike="noStrike" cap="none"/>
                        <a:t>Low-price ($119.99),,26-inch, bouncing and racing </a:t>
                      </a:r>
                      <a:endParaRPr sz="12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zh-CN" sz="1100" u="none" strike="noStrike" cap="none"/>
                        <a:t>1</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zh-CN" sz="1100" u="none" strike="noStrike" cap="none"/>
                        <a:t>1</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zh-CN" sz="1100" u="none" strike="noStrike" cap="none"/>
                        <a:t>0</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zh-CN" sz="1100" u="none" strike="noStrike" cap="none"/>
                        <a:t>0</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zh-CN" sz="1100" u="none" strike="noStrike" cap="none"/>
                        <a:t>4</a:t>
                      </a:r>
                      <a:endParaRPr sz="1100" u="none" strike="noStrike" cap="none"/>
                    </a:p>
                  </a:txBody>
                  <a:tcPr marL="63500" marR="63500" marT="63500" marB="63500"/>
                </a:tc>
                <a:extLst>
                  <a:ext uri="{0D108BD9-81ED-4DB2-BD59-A6C34878D82A}">
                    <a16:rowId xmlns:a16="http://schemas.microsoft.com/office/drawing/2014/main" val="10001"/>
                  </a:ext>
                </a:extLst>
              </a:tr>
              <a:tr h="515525">
                <a:tc>
                  <a:txBody>
                    <a:bodyPr/>
                    <a:lstStyle/>
                    <a:p>
                      <a:pPr marL="0" marR="0" lvl="0" indent="0" algn="l" rtl="0">
                        <a:lnSpc>
                          <a:spcPct val="100000"/>
                        </a:lnSpc>
                        <a:spcBef>
                          <a:spcPts val="0"/>
                        </a:spcBef>
                        <a:spcAft>
                          <a:spcPts val="0"/>
                        </a:spcAft>
                        <a:buClr>
                          <a:srgbClr val="000000"/>
                        </a:buClr>
                        <a:buSzPts val="1200"/>
                        <a:buFont typeface="Arial"/>
                        <a:buNone/>
                      </a:pPr>
                      <a:r>
                        <a:rPr lang="zh-CN" sz="1200" u="none" strike="noStrike" cap="none"/>
                        <a:t>Segment 2 (Red)</a:t>
                      </a:r>
                      <a:endParaRPr sz="1200" u="none" strike="noStrike" cap="none"/>
                    </a:p>
                    <a:p>
                      <a:pPr marL="0" marR="0" lvl="0" indent="0" algn="l" rtl="0">
                        <a:lnSpc>
                          <a:spcPct val="100000"/>
                        </a:lnSpc>
                        <a:spcBef>
                          <a:spcPts val="0"/>
                        </a:spcBef>
                        <a:spcAft>
                          <a:spcPts val="0"/>
                        </a:spcAft>
                        <a:buClr>
                          <a:srgbClr val="000000"/>
                        </a:buClr>
                        <a:buSzPts val="1200"/>
                        <a:buFont typeface="Arial"/>
                        <a:buNone/>
                      </a:pPr>
                      <a:r>
                        <a:rPr lang="zh-CN" sz="1200" u="none" strike="noStrike" cap="none"/>
                        <a:t>Low-price ($119.99), 18-inch, rocking and glamorous</a:t>
                      </a:r>
                      <a:endParaRPr sz="12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zh-CN" sz="1100" u="none" strike="noStrike" cap="none"/>
                        <a:t>1</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zh-CN" sz="1100" u="none" strike="noStrike" cap="none"/>
                        <a:t>0</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zh-CN" sz="1100" u="none" strike="noStrike" cap="none"/>
                        <a:t>1</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zh-CN" sz="1100" u="none" strike="noStrike" cap="none"/>
                        <a:t>1</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zh-CN" sz="1100" u="none" strike="noStrike" cap="none"/>
                        <a:t>14</a:t>
                      </a:r>
                      <a:endParaRPr sz="1100" u="none" strike="noStrike" cap="none"/>
                    </a:p>
                  </a:txBody>
                  <a:tcPr marL="63500" marR="63500" marT="63500" marB="63500"/>
                </a:tc>
                <a:extLst>
                  <a:ext uri="{0D108BD9-81ED-4DB2-BD59-A6C34878D82A}">
                    <a16:rowId xmlns:a16="http://schemas.microsoft.com/office/drawing/2014/main" val="10002"/>
                  </a:ext>
                </a:extLst>
              </a:tr>
              <a:tr h="479675">
                <a:tc>
                  <a:txBody>
                    <a:bodyPr/>
                    <a:lstStyle/>
                    <a:p>
                      <a:pPr marL="0" marR="0" lvl="0" indent="0" algn="l" rtl="0">
                        <a:lnSpc>
                          <a:spcPct val="100000"/>
                        </a:lnSpc>
                        <a:spcBef>
                          <a:spcPts val="0"/>
                        </a:spcBef>
                        <a:spcAft>
                          <a:spcPts val="0"/>
                        </a:spcAft>
                        <a:buClr>
                          <a:srgbClr val="000000"/>
                        </a:buClr>
                        <a:buSzPts val="1200"/>
                        <a:buFont typeface="Arial"/>
                        <a:buNone/>
                      </a:pPr>
                      <a:r>
                        <a:rPr lang="zh-CN" sz="1200" u="none" strike="noStrike" cap="none"/>
                        <a:t>Segment 3 (Green)</a:t>
                      </a:r>
                      <a:endParaRPr sz="1200" u="none" strike="noStrike" cap="none"/>
                    </a:p>
                    <a:p>
                      <a:pPr marL="0" marR="0" lvl="0" indent="0" algn="l" rtl="0">
                        <a:lnSpc>
                          <a:spcPct val="100000"/>
                        </a:lnSpc>
                        <a:spcBef>
                          <a:spcPts val="0"/>
                        </a:spcBef>
                        <a:spcAft>
                          <a:spcPts val="0"/>
                        </a:spcAft>
                        <a:buClr>
                          <a:srgbClr val="000000"/>
                        </a:buClr>
                        <a:buSzPts val="1200"/>
                        <a:buFont typeface="Arial"/>
                        <a:buNone/>
                      </a:pPr>
                      <a:r>
                        <a:rPr lang="zh-CN" sz="1200" u="none" strike="noStrike" cap="none"/>
                        <a:t>Low-price($119.99), 26-inch, rocking and glamorous </a:t>
                      </a:r>
                      <a:endParaRPr sz="12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zh-CN" sz="1100" u="none" strike="noStrike" cap="none"/>
                        <a:t>1</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zh-CN" sz="1100" u="none" strike="noStrike" cap="none"/>
                        <a:t>1</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zh-CN" sz="1100" u="none" strike="noStrike" cap="none"/>
                        <a:t>1</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zh-CN" sz="1100" u="none" strike="noStrike" cap="none"/>
                        <a:t>1</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zh-CN" sz="1100" u="none" strike="noStrike" cap="none"/>
                        <a:t>16</a:t>
                      </a:r>
                      <a:endParaRPr sz="1100" u="none" strike="noStrike" cap="none"/>
                    </a:p>
                  </a:txBody>
                  <a:tcPr marL="63500" marR="63500" marT="63500" marB="63500"/>
                </a:tc>
                <a:extLst>
                  <a:ext uri="{0D108BD9-81ED-4DB2-BD59-A6C34878D82A}">
                    <a16:rowId xmlns:a16="http://schemas.microsoft.com/office/drawing/2014/main" val="10003"/>
                  </a:ext>
                </a:extLst>
              </a:tr>
            </a:tbl>
          </a:graphicData>
        </a:graphic>
      </p:graphicFrame>
      <p:pic>
        <p:nvPicPr>
          <p:cNvPr id="137" name="Google Shape;137;p4"/>
          <p:cNvPicPr preferRelativeResize="0"/>
          <p:nvPr/>
        </p:nvPicPr>
        <p:blipFill rotWithShape="1">
          <a:blip r:embed="rId4">
            <a:alphaModFix/>
          </a:blip>
          <a:srcRect l="164080" t="14559" r="-164080" b="-14558"/>
          <a:stretch/>
        </p:blipFill>
        <p:spPr>
          <a:xfrm>
            <a:off x="143000" y="902900"/>
            <a:ext cx="3411775" cy="3407024"/>
          </a:xfrm>
          <a:prstGeom prst="rect">
            <a:avLst/>
          </a:prstGeom>
          <a:noFill/>
          <a:ln>
            <a:noFill/>
          </a:ln>
        </p:spPr>
      </p:pic>
      <p:sp>
        <p:nvSpPr>
          <p:cNvPr id="138" name="Google Shape;138;p4"/>
          <p:cNvSpPr txBox="1"/>
          <p:nvPr/>
        </p:nvSpPr>
        <p:spPr>
          <a:xfrm>
            <a:off x="5657850" y="1137625"/>
            <a:ext cx="3277500" cy="9795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Clr>
                <a:schemeClr val="dk1"/>
              </a:buClr>
              <a:buSzPts val="1400"/>
              <a:buFont typeface="Arial"/>
              <a:buChar char="●"/>
            </a:pPr>
            <a:r>
              <a:rPr lang="zh-CN" sz="1400" b="1" i="0" u="none" strike="noStrike" cap="none">
                <a:solidFill>
                  <a:schemeClr val="dk1"/>
                </a:solidFill>
                <a:latin typeface="Arial"/>
                <a:ea typeface="Arial"/>
                <a:cs typeface="Arial"/>
                <a:sym typeface="Arial"/>
              </a:rPr>
              <a:t>Profile 4, Profile 14 and Profile 16 are suitable to target three different segments </a:t>
            </a:r>
            <a:endParaRPr sz="1400" b="1" i="0" u="none" strike="noStrike" cap="none">
              <a:solidFill>
                <a:srgbClr val="000000"/>
              </a:solidFill>
              <a:latin typeface="Open Sans"/>
              <a:ea typeface="Open Sans"/>
              <a:cs typeface="Open Sans"/>
              <a:sym typeface="Open Sans"/>
            </a:endParaRPr>
          </a:p>
        </p:txBody>
      </p:sp>
      <p:sp>
        <p:nvSpPr>
          <p:cNvPr id="139" name="Google Shape;139;p4"/>
          <p:cNvSpPr txBox="1">
            <a:spLocks noGrp="1"/>
          </p:cNvSpPr>
          <p:nvPr>
            <p:ph type="title"/>
          </p:nvPr>
        </p:nvSpPr>
        <p:spPr>
          <a:xfrm>
            <a:off x="201100" y="0"/>
            <a:ext cx="97389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zh-CN" sz="3000">
                <a:latin typeface="Arial"/>
                <a:ea typeface="Arial"/>
                <a:cs typeface="Arial"/>
                <a:sym typeface="Arial"/>
              </a:rPr>
              <a:t>Benefit Segmentation via Cluster Analysis</a:t>
            </a:r>
            <a:endParaRPr sz="3000">
              <a:latin typeface="Arial"/>
              <a:ea typeface="Arial"/>
              <a:cs typeface="Arial"/>
              <a:sym typeface="Arial"/>
            </a:endParaRPr>
          </a:p>
        </p:txBody>
      </p:sp>
      <p:sp>
        <p:nvSpPr>
          <p:cNvPr id="140" name="Google Shape;140;p4"/>
          <p:cNvSpPr txBox="1"/>
          <p:nvPr/>
        </p:nvSpPr>
        <p:spPr>
          <a:xfrm>
            <a:off x="7088900" y="2718900"/>
            <a:ext cx="1944600" cy="2104500"/>
          </a:xfrm>
          <a:prstGeom prst="rect">
            <a:avLst/>
          </a:prstGeom>
          <a:solidFill>
            <a:srgbClr val="FFF2CC"/>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zh-CN" sz="1400" b="1" i="0" u="none" strike="noStrike" cap="none">
                <a:solidFill>
                  <a:schemeClr val="dk1"/>
                </a:solidFill>
                <a:latin typeface="Arial"/>
                <a:ea typeface="Arial"/>
                <a:cs typeface="Arial"/>
                <a:sym typeface="Arial"/>
              </a:rPr>
              <a:t>Note:</a:t>
            </a:r>
            <a:endParaRPr sz="14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4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zh-CN" sz="1400" b="0" i="0" u="none" strike="noStrike" cap="none">
                <a:solidFill>
                  <a:schemeClr val="dk1"/>
                </a:solidFill>
                <a:latin typeface="Arial"/>
                <a:ea typeface="Arial"/>
                <a:cs typeface="Arial"/>
                <a:sym typeface="Arial"/>
              </a:rPr>
              <a:t>Profile 16 is one of the four missing profiles and the part-utilities are based on our predictions, thus, we may need more considerations.</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5"/>
          <p:cNvPicPr preferRelativeResize="0"/>
          <p:nvPr/>
        </p:nvPicPr>
        <p:blipFill rotWithShape="1">
          <a:blip r:embed="rId3">
            <a:alphaModFix/>
          </a:blip>
          <a:srcRect l="960"/>
          <a:stretch/>
        </p:blipFill>
        <p:spPr>
          <a:xfrm>
            <a:off x="1202238" y="789450"/>
            <a:ext cx="6126075" cy="2834525"/>
          </a:xfrm>
          <a:prstGeom prst="rect">
            <a:avLst/>
          </a:prstGeom>
          <a:noFill/>
          <a:ln>
            <a:noFill/>
          </a:ln>
        </p:spPr>
      </p:pic>
      <p:sp>
        <p:nvSpPr>
          <p:cNvPr id="146" name="Google Shape;146;p5"/>
          <p:cNvSpPr txBox="1"/>
          <p:nvPr/>
        </p:nvSpPr>
        <p:spPr>
          <a:xfrm>
            <a:off x="970200" y="3711800"/>
            <a:ext cx="7203600" cy="1212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zh-CN" sz="1400" b="0" i="0" u="none" strike="noStrike" cap="none">
                <a:solidFill>
                  <a:schemeClr val="dk1"/>
                </a:solidFill>
                <a:latin typeface="Arial"/>
                <a:ea typeface="Arial"/>
                <a:cs typeface="Arial"/>
                <a:sym typeface="Arial"/>
              </a:rPr>
              <a:t>Attribute Importance: price &gt; size &gt; motion &gt; style (the importance of motion and style attributes are not significant as price and size).</a:t>
            </a:r>
            <a:endParaRPr sz="1400" b="0" i="0" u="none" strike="noStrike" cap="none">
              <a:solidFill>
                <a:schemeClr val="dk1"/>
              </a:solidFill>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zh-CN" sz="1400" b="0" i="0" u="none" strike="noStrike" cap="none">
                <a:solidFill>
                  <a:schemeClr val="dk1"/>
                </a:solidFill>
                <a:latin typeface="Arial"/>
                <a:ea typeface="Arial"/>
                <a:cs typeface="Arial"/>
                <a:sym typeface="Arial"/>
              </a:rPr>
              <a:t>Overall preferred product: </a:t>
            </a:r>
            <a:r>
              <a:rPr lang="zh-CN" sz="1400" b="1" i="0" u="none" strike="noStrike" cap="none">
                <a:solidFill>
                  <a:schemeClr val="dk1"/>
                </a:solidFill>
                <a:latin typeface="Arial"/>
                <a:ea typeface="Arial"/>
                <a:cs typeface="Arial"/>
                <a:sym typeface="Arial"/>
              </a:rPr>
              <a:t>profile 16 </a:t>
            </a:r>
            <a:endParaRPr sz="1400" b="1"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7" name="Google Shape;147;p5"/>
          <p:cNvSpPr txBox="1">
            <a:spLocks noGrp="1"/>
          </p:cNvSpPr>
          <p:nvPr>
            <p:ph type="title"/>
          </p:nvPr>
        </p:nvSpPr>
        <p:spPr>
          <a:xfrm>
            <a:off x="201100" y="0"/>
            <a:ext cx="97389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zh-CN" sz="3200">
                <a:latin typeface="Arial"/>
                <a:ea typeface="Arial"/>
                <a:cs typeface="Arial"/>
                <a:sym typeface="Arial"/>
              </a:rPr>
              <a:t>Overall Regression Without Priori Segmentation</a:t>
            </a:r>
            <a:endParaRPr sz="30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6"/>
          <p:cNvSpPr txBox="1">
            <a:spLocks noGrp="1"/>
          </p:cNvSpPr>
          <p:nvPr>
            <p:ph type="body" idx="1"/>
          </p:nvPr>
        </p:nvSpPr>
        <p:spPr>
          <a:xfrm>
            <a:off x="201100" y="3286600"/>
            <a:ext cx="8350500" cy="16815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Arial"/>
              <a:buChar char="●"/>
            </a:pPr>
            <a:r>
              <a:rPr lang="zh-CN" sz="1400">
                <a:latin typeface="Arial"/>
                <a:ea typeface="Arial"/>
                <a:cs typeface="Arial"/>
                <a:sym typeface="Arial"/>
              </a:rPr>
              <a:t>Parents of </a:t>
            </a:r>
            <a:r>
              <a:rPr lang="zh-CN" sz="1400">
                <a:solidFill>
                  <a:schemeClr val="dk1"/>
                </a:solidFill>
                <a:latin typeface="Arial"/>
                <a:ea typeface="Arial"/>
                <a:cs typeface="Arial"/>
                <a:sym typeface="Arial"/>
              </a:rPr>
              <a:t>2</a:t>
            </a:r>
            <a:r>
              <a:rPr lang="zh-CN" sz="1400">
                <a:latin typeface="Arial"/>
                <a:ea typeface="Arial"/>
                <a:cs typeface="Arial"/>
                <a:sym typeface="Arial"/>
              </a:rPr>
              <a:t>-</a:t>
            </a:r>
            <a:r>
              <a:rPr lang="zh-CN" sz="1400">
                <a:solidFill>
                  <a:schemeClr val="dk1"/>
                </a:solidFill>
                <a:latin typeface="Arial"/>
                <a:ea typeface="Arial"/>
                <a:cs typeface="Arial"/>
                <a:sym typeface="Arial"/>
              </a:rPr>
              <a:t>year</a:t>
            </a:r>
            <a:r>
              <a:rPr lang="zh-CN" sz="1400">
                <a:latin typeface="Arial"/>
                <a:ea typeface="Arial"/>
                <a:cs typeface="Arial"/>
                <a:sym typeface="Arial"/>
              </a:rPr>
              <a:t>-</a:t>
            </a:r>
            <a:r>
              <a:rPr lang="zh-CN" sz="1400">
                <a:solidFill>
                  <a:schemeClr val="dk1"/>
                </a:solidFill>
                <a:latin typeface="Arial"/>
                <a:ea typeface="Arial"/>
                <a:cs typeface="Arial"/>
                <a:sym typeface="Arial"/>
              </a:rPr>
              <a:t>old</a:t>
            </a:r>
            <a:r>
              <a:rPr lang="zh-CN" sz="1400">
                <a:latin typeface="Arial"/>
                <a:ea typeface="Arial"/>
                <a:cs typeface="Arial"/>
                <a:sym typeface="Arial"/>
              </a:rPr>
              <a:t> children </a:t>
            </a:r>
            <a:r>
              <a:rPr lang="zh-CN" sz="1400">
                <a:solidFill>
                  <a:schemeClr val="dk1"/>
                </a:solidFill>
                <a:latin typeface="Arial"/>
                <a:ea typeface="Arial"/>
                <a:cs typeface="Arial"/>
                <a:sym typeface="Arial"/>
              </a:rPr>
              <a:t>are less price sensitive and also care less about size. Compar</a:t>
            </a:r>
            <a:r>
              <a:rPr lang="zh-CN" sz="1400">
                <a:latin typeface="Arial"/>
                <a:ea typeface="Arial"/>
                <a:cs typeface="Arial"/>
                <a:sym typeface="Arial"/>
              </a:rPr>
              <a:t>ed</a:t>
            </a:r>
            <a:r>
              <a:rPr lang="zh-CN" sz="1400">
                <a:solidFill>
                  <a:schemeClr val="dk1"/>
                </a:solidFill>
                <a:latin typeface="Arial"/>
                <a:ea typeface="Arial"/>
                <a:cs typeface="Arial"/>
                <a:sym typeface="Arial"/>
              </a:rPr>
              <a:t> to children who are 3-4 years old, </a:t>
            </a:r>
            <a:r>
              <a:rPr lang="zh-CN" sz="1400">
                <a:latin typeface="Arial"/>
                <a:ea typeface="Arial"/>
                <a:cs typeface="Arial"/>
                <a:sym typeface="Arial"/>
              </a:rPr>
              <a:t>2-year-old children</a:t>
            </a:r>
            <a:r>
              <a:rPr lang="zh-CN" sz="1400">
                <a:solidFill>
                  <a:schemeClr val="dk1"/>
                </a:solidFill>
                <a:latin typeface="Arial"/>
                <a:ea typeface="Arial"/>
                <a:cs typeface="Arial"/>
                <a:sym typeface="Arial"/>
              </a:rPr>
              <a:t> prefer rocking motion</a:t>
            </a:r>
            <a:r>
              <a:rPr lang="zh-CN" sz="1400">
                <a:latin typeface="Arial"/>
                <a:ea typeface="Arial"/>
                <a:cs typeface="Arial"/>
                <a:sym typeface="Arial"/>
              </a:rPr>
              <a:t> over bouncing.</a:t>
            </a:r>
            <a:endParaRPr sz="1400">
              <a:solidFill>
                <a:schemeClr val="dk1"/>
              </a:solidFill>
              <a:latin typeface="Arial"/>
              <a:ea typeface="Arial"/>
              <a:cs typeface="Arial"/>
              <a:sym typeface="Arial"/>
            </a:endParaRPr>
          </a:p>
          <a:p>
            <a:pPr marL="457200" lvl="0" indent="-317500" algn="l" rtl="0">
              <a:lnSpc>
                <a:spcPct val="100000"/>
              </a:lnSpc>
              <a:spcBef>
                <a:spcPts val="0"/>
              </a:spcBef>
              <a:spcAft>
                <a:spcPts val="0"/>
              </a:spcAft>
              <a:buSzPts val="1400"/>
              <a:buFont typeface="Arial"/>
              <a:buChar char="●"/>
            </a:pPr>
            <a:r>
              <a:rPr lang="zh-CN" sz="1400">
                <a:latin typeface="Arial"/>
                <a:ea typeface="Arial"/>
                <a:cs typeface="Arial"/>
                <a:sym typeface="Arial"/>
              </a:rPr>
              <a:t>Boys’ parents are more price sensitive with a higher price part-utility while girl’s parents care more about size.</a:t>
            </a:r>
            <a:endParaRPr sz="1400">
              <a:latin typeface="Arial"/>
              <a:ea typeface="Arial"/>
              <a:cs typeface="Arial"/>
              <a:sym typeface="Arial"/>
            </a:endParaRPr>
          </a:p>
          <a:p>
            <a:pPr marL="457200" lvl="0" indent="-317500" algn="l" rtl="0">
              <a:lnSpc>
                <a:spcPct val="100000"/>
              </a:lnSpc>
              <a:spcBef>
                <a:spcPts val="0"/>
              </a:spcBef>
              <a:spcAft>
                <a:spcPts val="0"/>
              </a:spcAft>
              <a:buSzPts val="1400"/>
              <a:buFont typeface="Arial"/>
              <a:buChar char="●"/>
            </a:pPr>
            <a:r>
              <a:rPr lang="zh-CN" sz="1400">
                <a:latin typeface="Arial"/>
                <a:ea typeface="Arial"/>
                <a:cs typeface="Arial"/>
                <a:sym typeface="Arial"/>
              </a:rPr>
              <a:t>Boys prefer bouncing motion and racing style, while girls prefer rock and glamour style.</a:t>
            </a:r>
            <a:endParaRPr sz="1400">
              <a:latin typeface="Arial"/>
              <a:ea typeface="Arial"/>
              <a:cs typeface="Arial"/>
              <a:sym typeface="Arial"/>
            </a:endParaRPr>
          </a:p>
          <a:p>
            <a:pPr marL="457200" lvl="0" indent="-317500" algn="l" rtl="0">
              <a:lnSpc>
                <a:spcPct val="100000"/>
              </a:lnSpc>
              <a:spcBef>
                <a:spcPts val="0"/>
              </a:spcBef>
              <a:spcAft>
                <a:spcPts val="0"/>
              </a:spcAft>
              <a:buSzPts val="1400"/>
              <a:buFont typeface="Arial"/>
              <a:buChar char="●"/>
            </a:pPr>
            <a:r>
              <a:rPr lang="zh-CN" sz="1400">
                <a:latin typeface="Arial"/>
                <a:ea typeface="Arial"/>
                <a:cs typeface="Arial"/>
                <a:sym typeface="Arial"/>
              </a:rPr>
              <a:t>All segments prefer low price ($119.99) and bigger size (26 inches).</a:t>
            </a:r>
            <a:endParaRPr sz="1400">
              <a:latin typeface="Arial"/>
              <a:ea typeface="Arial"/>
              <a:cs typeface="Arial"/>
              <a:sym typeface="Arial"/>
            </a:endParaRPr>
          </a:p>
          <a:p>
            <a:pPr marL="457200" lvl="0" indent="-317500" algn="l" rtl="0">
              <a:lnSpc>
                <a:spcPct val="100000"/>
              </a:lnSpc>
              <a:spcBef>
                <a:spcPts val="0"/>
              </a:spcBef>
              <a:spcAft>
                <a:spcPts val="0"/>
              </a:spcAft>
              <a:buSzPts val="1400"/>
              <a:buFont typeface="Arial"/>
              <a:buChar char="●"/>
            </a:pPr>
            <a:r>
              <a:rPr lang="zh-CN" sz="1400">
                <a:latin typeface="Arial"/>
                <a:ea typeface="Arial"/>
                <a:cs typeface="Arial"/>
                <a:sym typeface="Arial"/>
              </a:rPr>
              <a:t>Attribute Importance: price&gt;size&gt;motion&gt;style, same as without segmentaion.</a:t>
            </a:r>
            <a:endParaRPr sz="1400">
              <a:latin typeface="Arial"/>
              <a:ea typeface="Arial"/>
              <a:cs typeface="Arial"/>
              <a:sym typeface="Arial"/>
            </a:endParaRPr>
          </a:p>
          <a:p>
            <a:pPr marL="0" lvl="0" indent="0" algn="l" rtl="0">
              <a:lnSpc>
                <a:spcPct val="100000"/>
              </a:lnSpc>
              <a:spcBef>
                <a:spcPts val="0"/>
              </a:spcBef>
              <a:spcAft>
                <a:spcPts val="0"/>
              </a:spcAft>
              <a:buSzPts val="1800"/>
              <a:buNone/>
            </a:pPr>
            <a:endParaRPr sz="1400">
              <a:latin typeface="Arial"/>
              <a:ea typeface="Arial"/>
              <a:cs typeface="Arial"/>
              <a:sym typeface="Arial"/>
            </a:endParaRPr>
          </a:p>
        </p:txBody>
      </p:sp>
      <p:grpSp>
        <p:nvGrpSpPr>
          <p:cNvPr id="153" name="Google Shape;153;p6"/>
          <p:cNvGrpSpPr/>
          <p:nvPr/>
        </p:nvGrpSpPr>
        <p:grpSpPr>
          <a:xfrm>
            <a:off x="687825" y="779838"/>
            <a:ext cx="7768351" cy="2535125"/>
            <a:chOff x="670550" y="2439263"/>
            <a:chExt cx="7768351" cy="2535125"/>
          </a:xfrm>
        </p:grpSpPr>
        <p:pic>
          <p:nvPicPr>
            <p:cNvPr id="154" name="Google Shape;154;p6"/>
            <p:cNvPicPr preferRelativeResize="0"/>
            <p:nvPr/>
          </p:nvPicPr>
          <p:blipFill rotWithShape="1">
            <a:blip r:embed="rId3">
              <a:alphaModFix/>
            </a:blip>
            <a:srcRect/>
            <a:stretch/>
          </p:blipFill>
          <p:spPr>
            <a:xfrm>
              <a:off x="670550" y="2439263"/>
              <a:ext cx="3808626" cy="2535125"/>
            </a:xfrm>
            <a:prstGeom prst="rect">
              <a:avLst/>
            </a:prstGeom>
            <a:noFill/>
            <a:ln>
              <a:noFill/>
            </a:ln>
          </p:spPr>
        </p:pic>
        <p:pic>
          <p:nvPicPr>
            <p:cNvPr id="155" name="Google Shape;155;p6"/>
            <p:cNvPicPr preferRelativeResize="0"/>
            <p:nvPr/>
          </p:nvPicPr>
          <p:blipFill rotWithShape="1">
            <a:blip r:embed="rId4">
              <a:alphaModFix/>
            </a:blip>
            <a:srcRect/>
            <a:stretch/>
          </p:blipFill>
          <p:spPr>
            <a:xfrm>
              <a:off x="4763363" y="2483550"/>
              <a:ext cx="3675538" cy="2446550"/>
            </a:xfrm>
            <a:prstGeom prst="rect">
              <a:avLst/>
            </a:prstGeom>
            <a:noFill/>
            <a:ln>
              <a:noFill/>
            </a:ln>
          </p:spPr>
        </p:pic>
      </p:grpSp>
      <p:sp>
        <p:nvSpPr>
          <p:cNvPr id="156" name="Google Shape;156;p6"/>
          <p:cNvSpPr txBox="1">
            <a:spLocks noGrp="1"/>
          </p:cNvSpPr>
          <p:nvPr>
            <p:ph type="title"/>
          </p:nvPr>
        </p:nvSpPr>
        <p:spPr>
          <a:xfrm>
            <a:off x="201100" y="0"/>
            <a:ext cx="97389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zh-CN" sz="3000">
                <a:latin typeface="Arial"/>
                <a:ea typeface="Arial"/>
                <a:cs typeface="Arial"/>
                <a:sym typeface="Arial"/>
              </a:rPr>
              <a:t>A Priori Segementation with Age and Gender</a:t>
            </a:r>
            <a:endParaRPr sz="32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7"/>
          <p:cNvPicPr preferRelativeResize="0"/>
          <p:nvPr/>
        </p:nvPicPr>
        <p:blipFill rotWithShape="1">
          <a:blip r:embed="rId3">
            <a:alphaModFix/>
          </a:blip>
          <a:srcRect/>
          <a:stretch/>
        </p:blipFill>
        <p:spPr>
          <a:xfrm>
            <a:off x="-80650" y="780675"/>
            <a:ext cx="3425181" cy="2208899"/>
          </a:xfrm>
          <a:prstGeom prst="rect">
            <a:avLst/>
          </a:prstGeom>
          <a:noFill/>
          <a:ln>
            <a:noFill/>
          </a:ln>
        </p:spPr>
      </p:pic>
      <p:pic>
        <p:nvPicPr>
          <p:cNvPr id="162" name="Google Shape;162;p7"/>
          <p:cNvPicPr preferRelativeResize="0"/>
          <p:nvPr/>
        </p:nvPicPr>
        <p:blipFill rotWithShape="1">
          <a:blip r:embed="rId4">
            <a:alphaModFix/>
          </a:blip>
          <a:srcRect/>
          <a:stretch/>
        </p:blipFill>
        <p:spPr>
          <a:xfrm>
            <a:off x="6711825" y="1693425"/>
            <a:ext cx="2432175" cy="3260144"/>
          </a:xfrm>
          <a:prstGeom prst="rect">
            <a:avLst/>
          </a:prstGeom>
          <a:noFill/>
          <a:ln>
            <a:noFill/>
          </a:ln>
        </p:spPr>
      </p:pic>
      <p:sp>
        <p:nvSpPr>
          <p:cNvPr id="163" name="Google Shape;163;p7"/>
          <p:cNvSpPr txBox="1"/>
          <p:nvPr/>
        </p:nvSpPr>
        <p:spPr>
          <a:xfrm>
            <a:off x="152400" y="3065775"/>
            <a:ext cx="6667800" cy="18063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15000"/>
              </a:lnSpc>
              <a:spcBef>
                <a:spcPts val="0"/>
              </a:spcBef>
              <a:spcAft>
                <a:spcPts val="0"/>
              </a:spcAft>
              <a:buClr>
                <a:srgbClr val="000000"/>
              </a:buClr>
              <a:buSzPts val="1200"/>
              <a:buFont typeface="Arial"/>
              <a:buChar char="●"/>
            </a:pPr>
            <a:r>
              <a:rPr lang="zh-CN" sz="1200" b="0" i="0" u="none" strike="noStrike" cap="none">
                <a:solidFill>
                  <a:srgbClr val="000000"/>
                </a:solidFill>
                <a:latin typeface="Arial"/>
                <a:ea typeface="Arial"/>
                <a:cs typeface="Arial"/>
                <a:sym typeface="Arial"/>
              </a:rPr>
              <a:t>4 segments: younger boy (2), elder boy (3-4), younger girl (2), elder girl (3-4)</a:t>
            </a:r>
            <a:endParaRPr sz="1200" b="0" i="0" u="none" strike="noStrike" cap="none">
              <a:solidFill>
                <a:srgbClr val="000000"/>
              </a:solidFill>
              <a:latin typeface="Arial"/>
              <a:ea typeface="Arial"/>
              <a:cs typeface="Arial"/>
              <a:sym typeface="Arial"/>
            </a:endParaRPr>
          </a:p>
          <a:p>
            <a:pPr marL="457200" marR="0" lvl="0" indent="-304800" algn="l" rtl="0">
              <a:lnSpc>
                <a:spcPct val="115000"/>
              </a:lnSpc>
              <a:spcBef>
                <a:spcPts val="0"/>
              </a:spcBef>
              <a:spcAft>
                <a:spcPts val="0"/>
              </a:spcAft>
              <a:buClr>
                <a:srgbClr val="000000"/>
              </a:buClr>
              <a:buSzPts val="1200"/>
              <a:buFont typeface="Arial"/>
              <a:buChar char="●"/>
            </a:pPr>
            <a:r>
              <a:rPr lang="zh-CN" sz="1200" b="0" i="0" u="none" strike="noStrike" cap="none">
                <a:solidFill>
                  <a:srgbClr val="000000"/>
                </a:solidFill>
                <a:latin typeface="Arial"/>
                <a:ea typeface="Arial"/>
                <a:cs typeface="Arial"/>
                <a:sym typeface="Arial"/>
              </a:rPr>
              <a:t>In both age groups, boys’ parents care more about size and price.</a:t>
            </a:r>
            <a:endParaRPr sz="1200" b="0" i="0" u="none" strike="noStrike" cap="none">
              <a:solidFill>
                <a:srgbClr val="000000"/>
              </a:solidFill>
              <a:latin typeface="Arial"/>
              <a:ea typeface="Arial"/>
              <a:cs typeface="Arial"/>
              <a:sym typeface="Arial"/>
            </a:endParaRPr>
          </a:p>
          <a:p>
            <a:pPr marL="457200" marR="0" lvl="0" indent="-304800" algn="l" rtl="0">
              <a:lnSpc>
                <a:spcPct val="115000"/>
              </a:lnSpc>
              <a:spcBef>
                <a:spcPts val="0"/>
              </a:spcBef>
              <a:spcAft>
                <a:spcPts val="0"/>
              </a:spcAft>
              <a:buClr>
                <a:srgbClr val="000000"/>
              </a:buClr>
              <a:buSzPts val="1200"/>
              <a:buFont typeface="Arial"/>
              <a:buChar char="●"/>
            </a:pPr>
            <a:r>
              <a:rPr lang="zh-CN" sz="1200" b="0" i="0" u="none" strike="noStrike" cap="none">
                <a:solidFill>
                  <a:srgbClr val="000000"/>
                </a:solidFill>
                <a:latin typeface="Arial"/>
                <a:ea typeface="Arial"/>
                <a:cs typeface="Arial"/>
                <a:sym typeface="Arial"/>
              </a:rPr>
              <a:t>2-year-old boys prefer bouncing motion while 3-4 years old boys prefer rock motion, because of their different playing habits.</a:t>
            </a:r>
            <a:endParaRPr sz="1200" b="0" i="0" u="none" strike="noStrike" cap="none">
              <a:solidFill>
                <a:srgbClr val="000000"/>
              </a:solidFill>
              <a:latin typeface="Arial"/>
              <a:ea typeface="Arial"/>
              <a:cs typeface="Arial"/>
              <a:sym typeface="Arial"/>
            </a:endParaRPr>
          </a:p>
          <a:p>
            <a:pPr marL="457200" marR="0" lvl="0" indent="-304800" algn="l" rtl="0">
              <a:lnSpc>
                <a:spcPct val="115000"/>
              </a:lnSpc>
              <a:spcBef>
                <a:spcPts val="0"/>
              </a:spcBef>
              <a:spcAft>
                <a:spcPts val="0"/>
              </a:spcAft>
              <a:buClr>
                <a:srgbClr val="000000"/>
              </a:buClr>
              <a:buSzPts val="1200"/>
              <a:buFont typeface="Arial"/>
              <a:buChar char="●"/>
            </a:pPr>
            <a:r>
              <a:rPr lang="zh-CN" sz="1200" b="0" i="0" u="none" strike="noStrike" cap="none">
                <a:solidFill>
                  <a:srgbClr val="000000"/>
                </a:solidFill>
                <a:latin typeface="Arial"/>
                <a:ea typeface="Arial"/>
                <a:cs typeface="Arial"/>
                <a:sym typeface="Arial"/>
              </a:rPr>
              <a:t>Profile 4, 8, 12,16 should be launched to target those segments.</a:t>
            </a:r>
            <a:endParaRPr sz="1200" b="0" i="0" u="none" strike="noStrike" cap="none">
              <a:solidFill>
                <a:srgbClr val="000000"/>
              </a:solidFill>
              <a:latin typeface="Arial"/>
              <a:ea typeface="Arial"/>
              <a:cs typeface="Arial"/>
              <a:sym typeface="Arial"/>
            </a:endParaRPr>
          </a:p>
          <a:p>
            <a:pPr marL="457200" marR="0" lvl="0" indent="-304800" algn="l" rtl="0">
              <a:lnSpc>
                <a:spcPct val="115000"/>
              </a:lnSpc>
              <a:spcBef>
                <a:spcPts val="0"/>
              </a:spcBef>
              <a:spcAft>
                <a:spcPts val="0"/>
              </a:spcAft>
              <a:buClr>
                <a:srgbClr val="000000"/>
              </a:buClr>
              <a:buSzPts val="1200"/>
              <a:buFont typeface="Arial"/>
              <a:buChar char="●"/>
            </a:pPr>
            <a:r>
              <a:rPr lang="zh-CN" sz="1200" b="0" i="0" u="none" strike="noStrike" cap="none">
                <a:solidFill>
                  <a:srgbClr val="000000"/>
                </a:solidFill>
                <a:latin typeface="Arial"/>
                <a:ea typeface="Arial"/>
                <a:cs typeface="Arial"/>
                <a:sym typeface="Arial"/>
              </a:rPr>
              <a:t>Significance Test: </a:t>
            </a:r>
            <a:r>
              <a:rPr lang="zh-CN" sz="1200" b="0" i="0" u="none" strike="noStrike" cap="none">
                <a:solidFill>
                  <a:schemeClr val="dk1"/>
                </a:solidFill>
                <a:latin typeface="Arial"/>
                <a:ea typeface="Arial"/>
                <a:cs typeface="Arial"/>
                <a:sym typeface="Arial"/>
              </a:rPr>
              <a:t>Compared to age, gender is a more significant segmentation factor according to the P-value of interacting terms (significant results on three out of four attributes).</a:t>
            </a:r>
            <a:endParaRPr sz="1200" b="0" i="0" u="none" strike="noStrike" cap="none">
              <a:solidFill>
                <a:srgbClr val="000000"/>
              </a:solidFill>
              <a:latin typeface="Arial"/>
              <a:ea typeface="Arial"/>
              <a:cs typeface="Arial"/>
              <a:sym typeface="Arial"/>
            </a:endParaRPr>
          </a:p>
        </p:txBody>
      </p:sp>
      <p:pic>
        <p:nvPicPr>
          <p:cNvPr id="164" name="Google Shape;164;p7"/>
          <p:cNvPicPr preferRelativeResize="0"/>
          <p:nvPr/>
        </p:nvPicPr>
        <p:blipFill rotWithShape="1">
          <a:blip r:embed="rId5">
            <a:alphaModFix/>
          </a:blip>
          <a:srcRect r="3399"/>
          <a:stretch/>
        </p:blipFill>
        <p:spPr>
          <a:xfrm>
            <a:off x="3104550" y="780675"/>
            <a:ext cx="3558075" cy="2283750"/>
          </a:xfrm>
          <a:prstGeom prst="rect">
            <a:avLst/>
          </a:prstGeom>
          <a:noFill/>
          <a:ln>
            <a:noFill/>
          </a:ln>
        </p:spPr>
      </p:pic>
      <p:sp>
        <p:nvSpPr>
          <p:cNvPr id="165" name="Google Shape;165;p7"/>
          <p:cNvSpPr/>
          <p:nvPr/>
        </p:nvSpPr>
        <p:spPr>
          <a:xfrm>
            <a:off x="5899350" y="1734425"/>
            <a:ext cx="921000" cy="478500"/>
          </a:xfrm>
          <a:prstGeom prst="striped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7"/>
          <p:cNvSpPr txBox="1"/>
          <p:nvPr/>
        </p:nvSpPr>
        <p:spPr>
          <a:xfrm>
            <a:off x="6604175" y="1016600"/>
            <a:ext cx="2636400" cy="59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zh-CN" sz="1200" b="1" i="0" u="none" strike="noStrike" cap="none">
                <a:solidFill>
                  <a:srgbClr val="000000"/>
                </a:solidFill>
                <a:latin typeface="Arial"/>
                <a:ea typeface="Arial"/>
                <a:cs typeface="Arial"/>
                <a:sym typeface="Arial"/>
              </a:rPr>
              <a:t>Targeting scheme for different segmentations</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zh-CN" sz="1200" b="1" i="0" u="none" strike="noStrike" cap="none">
                <a:solidFill>
                  <a:srgbClr val="000000"/>
                </a:solidFill>
                <a:latin typeface="Arial"/>
                <a:ea typeface="Arial"/>
                <a:cs typeface="Arial"/>
                <a:sym typeface="Arial"/>
              </a:rPr>
              <a:t>*1 dimension and 2 dimensions</a:t>
            </a:r>
            <a:endParaRPr sz="1200" b="1" i="0" u="none" strike="noStrike" cap="none">
              <a:solidFill>
                <a:srgbClr val="000000"/>
              </a:solidFill>
              <a:latin typeface="Arial"/>
              <a:ea typeface="Arial"/>
              <a:cs typeface="Arial"/>
              <a:sym typeface="Arial"/>
            </a:endParaRPr>
          </a:p>
        </p:txBody>
      </p:sp>
      <p:sp>
        <p:nvSpPr>
          <p:cNvPr id="167" name="Google Shape;167;p7"/>
          <p:cNvSpPr txBox="1">
            <a:spLocks noGrp="1"/>
          </p:cNvSpPr>
          <p:nvPr>
            <p:ph type="title"/>
          </p:nvPr>
        </p:nvSpPr>
        <p:spPr>
          <a:xfrm>
            <a:off x="201100" y="0"/>
            <a:ext cx="97389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zh-CN" sz="3000">
                <a:latin typeface="Arial"/>
                <a:ea typeface="Arial"/>
                <a:cs typeface="Arial"/>
                <a:sym typeface="Arial"/>
              </a:rPr>
              <a:t>A Priori Segementation with Interactions</a:t>
            </a:r>
            <a:endParaRPr sz="32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8"/>
          <p:cNvSpPr txBox="1">
            <a:spLocks noGrp="1"/>
          </p:cNvSpPr>
          <p:nvPr>
            <p:ph type="body" idx="1"/>
          </p:nvPr>
        </p:nvSpPr>
        <p:spPr>
          <a:xfrm>
            <a:off x="124800" y="1135125"/>
            <a:ext cx="4299900" cy="33540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SzPts val="1800"/>
              <a:buNone/>
            </a:pPr>
            <a:r>
              <a:rPr lang="zh-CN" sz="1400">
                <a:latin typeface="Arial"/>
                <a:ea typeface="Arial"/>
                <a:cs typeface="Arial"/>
                <a:sym typeface="Arial"/>
              </a:rPr>
              <a:t>Step 1: Extract most favorite product for each survey respondent (highest rating).</a:t>
            </a:r>
            <a:endParaRPr sz="1400">
              <a:latin typeface="Arial"/>
              <a:ea typeface="Arial"/>
              <a:cs typeface="Arial"/>
              <a:sym typeface="Arial"/>
            </a:endParaRPr>
          </a:p>
          <a:p>
            <a:pPr marL="457200" lvl="0" indent="0" algn="l" rtl="0">
              <a:lnSpc>
                <a:spcPct val="115000"/>
              </a:lnSpc>
              <a:spcBef>
                <a:spcPts val="1600"/>
              </a:spcBef>
              <a:spcAft>
                <a:spcPts val="0"/>
              </a:spcAft>
              <a:buSzPts val="1800"/>
              <a:buNone/>
            </a:pPr>
            <a:r>
              <a:rPr lang="zh-CN" sz="1400">
                <a:latin typeface="Arial"/>
                <a:ea typeface="Arial"/>
                <a:cs typeface="Arial"/>
                <a:sym typeface="Arial"/>
              </a:rPr>
              <a:t>Step 2: Calculate each product’s market share based on product chosen frequency. </a:t>
            </a:r>
            <a:endParaRPr sz="1400">
              <a:latin typeface="Arial"/>
              <a:ea typeface="Arial"/>
              <a:cs typeface="Arial"/>
              <a:sym typeface="Arial"/>
            </a:endParaRPr>
          </a:p>
          <a:p>
            <a:pPr marL="457200" lvl="0" indent="0" algn="l" rtl="0">
              <a:lnSpc>
                <a:spcPct val="115000"/>
              </a:lnSpc>
              <a:spcBef>
                <a:spcPts val="1600"/>
              </a:spcBef>
              <a:spcAft>
                <a:spcPts val="0"/>
              </a:spcAft>
              <a:buSzPts val="1800"/>
              <a:buNone/>
            </a:pPr>
            <a:endParaRPr sz="1400">
              <a:latin typeface="Arial"/>
              <a:ea typeface="Arial"/>
              <a:cs typeface="Arial"/>
              <a:sym typeface="Arial"/>
            </a:endParaRPr>
          </a:p>
          <a:p>
            <a:pPr marL="457200" lvl="0" indent="0" algn="l" rtl="0">
              <a:lnSpc>
                <a:spcPct val="115000"/>
              </a:lnSpc>
              <a:spcBef>
                <a:spcPts val="1600"/>
              </a:spcBef>
              <a:spcAft>
                <a:spcPts val="1600"/>
              </a:spcAft>
              <a:buSzPts val="1800"/>
              <a:buNone/>
            </a:pPr>
            <a:r>
              <a:rPr lang="zh-CN" sz="1400">
                <a:latin typeface="Arial"/>
                <a:ea typeface="Arial"/>
                <a:cs typeface="Arial"/>
                <a:sym typeface="Arial"/>
              </a:rPr>
              <a:t>Result: </a:t>
            </a:r>
            <a:r>
              <a:rPr lang="zh-CN" sz="1400" b="1">
                <a:latin typeface="Arial"/>
                <a:ea typeface="Arial"/>
                <a:cs typeface="Arial"/>
                <a:sym typeface="Arial"/>
              </a:rPr>
              <a:t>Product 16, product 4 and product 6 </a:t>
            </a:r>
            <a:r>
              <a:rPr lang="zh-CN" sz="1400">
                <a:latin typeface="Arial"/>
                <a:ea typeface="Arial"/>
                <a:cs typeface="Arial"/>
                <a:sym typeface="Arial"/>
              </a:rPr>
              <a:t>are top three products with high market shares while product 15, product 13 and product 8 are three least favorite products. </a:t>
            </a:r>
            <a:endParaRPr sz="1400">
              <a:latin typeface="Arial"/>
              <a:ea typeface="Arial"/>
              <a:cs typeface="Arial"/>
              <a:sym typeface="Arial"/>
            </a:endParaRPr>
          </a:p>
        </p:txBody>
      </p:sp>
      <p:pic>
        <p:nvPicPr>
          <p:cNvPr id="173" name="Google Shape;173;p8"/>
          <p:cNvPicPr preferRelativeResize="0"/>
          <p:nvPr/>
        </p:nvPicPr>
        <p:blipFill rotWithShape="1">
          <a:blip r:embed="rId3">
            <a:alphaModFix/>
          </a:blip>
          <a:srcRect/>
          <a:stretch/>
        </p:blipFill>
        <p:spPr>
          <a:xfrm>
            <a:off x="4860850" y="1028472"/>
            <a:ext cx="4299775" cy="3567304"/>
          </a:xfrm>
          <a:prstGeom prst="rect">
            <a:avLst/>
          </a:prstGeom>
          <a:noFill/>
          <a:ln>
            <a:noFill/>
          </a:ln>
        </p:spPr>
      </p:pic>
      <p:cxnSp>
        <p:nvCxnSpPr>
          <p:cNvPr id="174" name="Google Shape;174;p8"/>
          <p:cNvCxnSpPr/>
          <p:nvPr/>
        </p:nvCxnSpPr>
        <p:spPr>
          <a:xfrm>
            <a:off x="6904125" y="1756025"/>
            <a:ext cx="0" cy="0"/>
          </a:xfrm>
          <a:prstGeom prst="straightConnector1">
            <a:avLst/>
          </a:prstGeom>
          <a:noFill/>
          <a:ln w="9525" cap="flat" cmpd="sng">
            <a:solidFill>
              <a:schemeClr val="dk2"/>
            </a:solidFill>
            <a:prstDash val="solid"/>
            <a:round/>
            <a:headEnd type="none" w="sm" len="sm"/>
            <a:tailEnd type="none" w="sm" len="sm"/>
          </a:ln>
        </p:spPr>
      </p:cxnSp>
      <p:cxnSp>
        <p:nvCxnSpPr>
          <p:cNvPr id="175" name="Google Shape;175;p8"/>
          <p:cNvCxnSpPr/>
          <p:nvPr/>
        </p:nvCxnSpPr>
        <p:spPr>
          <a:xfrm>
            <a:off x="7196475" y="1607825"/>
            <a:ext cx="249000" cy="179700"/>
          </a:xfrm>
          <a:prstGeom prst="straightConnector1">
            <a:avLst/>
          </a:prstGeom>
          <a:noFill/>
          <a:ln w="9525" cap="flat" cmpd="sng">
            <a:solidFill>
              <a:schemeClr val="dk2"/>
            </a:solidFill>
            <a:prstDash val="solid"/>
            <a:round/>
            <a:headEnd type="none" w="sm" len="sm"/>
            <a:tailEnd type="none" w="sm" len="sm"/>
          </a:ln>
        </p:spPr>
      </p:cxnSp>
      <p:sp>
        <p:nvSpPr>
          <p:cNvPr id="176" name="Google Shape;176;p8"/>
          <p:cNvSpPr txBox="1"/>
          <p:nvPr/>
        </p:nvSpPr>
        <p:spPr>
          <a:xfrm>
            <a:off x="6381300" y="1331225"/>
            <a:ext cx="981600" cy="27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zh-CN" sz="1100" b="0" i="0" u="none" strike="noStrike" cap="none">
                <a:solidFill>
                  <a:srgbClr val="666666"/>
                </a:solidFill>
                <a:latin typeface="Open Sans"/>
                <a:ea typeface="Open Sans"/>
                <a:cs typeface="Open Sans"/>
                <a:sym typeface="Open Sans"/>
              </a:rPr>
              <a:t>15 1.05%</a:t>
            </a:r>
            <a:endParaRPr sz="1100" b="0" i="0" u="none" strike="noStrike" cap="none">
              <a:solidFill>
                <a:srgbClr val="666666"/>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100"/>
              <a:buFont typeface="Arial"/>
              <a:buNone/>
            </a:pPr>
            <a:r>
              <a:rPr lang="zh-CN" sz="1100" b="0" i="0" u="none" strike="noStrike" cap="none">
                <a:solidFill>
                  <a:srgbClr val="666666"/>
                </a:solidFill>
                <a:latin typeface="Open Sans"/>
                <a:ea typeface="Open Sans"/>
                <a:cs typeface="Open Sans"/>
                <a:sym typeface="Open Sans"/>
              </a:rPr>
              <a:t>13 0.5%</a:t>
            </a:r>
            <a:endParaRPr sz="1100" b="0" i="0" u="none" strike="noStrike" cap="none">
              <a:solidFill>
                <a:srgbClr val="666666"/>
              </a:solidFill>
              <a:latin typeface="Open Sans"/>
              <a:ea typeface="Open Sans"/>
              <a:cs typeface="Open Sans"/>
              <a:sym typeface="Open Sans"/>
            </a:endParaRPr>
          </a:p>
        </p:txBody>
      </p:sp>
      <p:cxnSp>
        <p:nvCxnSpPr>
          <p:cNvPr id="177" name="Google Shape;177;p8"/>
          <p:cNvCxnSpPr/>
          <p:nvPr/>
        </p:nvCxnSpPr>
        <p:spPr>
          <a:xfrm>
            <a:off x="2274750" y="2464275"/>
            <a:ext cx="0" cy="507300"/>
          </a:xfrm>
          <a:prstGeom prst="straightConnector1">
            <a:avLst/>
          </a:prstGeom>
          <a:noFill/>
          <a:ln w="19050" cap="flat" cmpd="sng">
            <a:solidFill>
              <a:schemeClr val="dk2"/>
            </a:solidFill>
            <a:prstDash val="solid"/>
            <a:round/>
            <a:headEnd type="none" w="sm" len="sm"/>
            <a:tailEnd type="triangle" w="med" len="med"/>
          </a:ln>
        </p:spPr>
      </p:cxnSp>
      <p:sp>
        <p:nvSpPr>
          <p:cNvPr id="178" name="Google Shape;178;p8"/>
          <p:cNvSpPr txBox="1">
            <a:spLocks noGrp="1"/>
          </p:cNvSpPr>
          <p:nvPr>
            <p:ph type="title"/>
          </p:nvPr>
        </p:nvSpPr>
        <p:spPr>
          <a:xfrm>
            <a:off x="201100" y="0"/>
            <a:ext cx="97389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zh-CN" sz="3000" dirty="0">
                <a:latin typeface="Arial"/>
                <a:ea typeface="Arial"/>
                <a:cs typeface="Arial"/>
                <a:sym typeface="Arial"/>
              </a:rPr>
              <a:t>Market Share without </a:t>
            </a:r>
            <a:r>
              <a:rPr lang="en-US" altLang="zh-CN" sz="3000" dirty="0">
                <a:latin typeface="Arial"/>
                <a:ea typeface="Arial"/>
                <a:cs typeface="Arial"/>
                <a:sym typeface="Arial"/>
              </a:rPr>
              <a:t>Simulation</a:t>
            </a:r>
            <a:endParaRPr sz="3200" dirty="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9"/>
          <p:cNvSpPr txBox="1">
            <a:spLocks noGrp="1"/>
          </p:cNvSpPr>
          <p:nvPr>
            <p:ph type="body" idx="1"/>
          </p:nvPr>
        </p:nvSpPr>
        <p:spPr>
          <a:xfrm>
            <a:off x="373775" y="1564300"/>
            <a:ext cx="8520600" cy="31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zh-CN" sz="1400"/>
              <a:t>Scenario 1:  Add 14, 4, 16</a:t>
            </a:r>
            <a:endParaRPr sz="1400"/>
          </a:p>
        </p:txBody>
      </p:sp>
      <p:cxnSp>
        <p:nvCxnSpPr>
          <p:cNvPr id="184" name="Google Shape;184;p9"/>
          <p:cNvCxnSpPr/>
          <p:nvPr/>
        </p:nvCxnSpPr>
        <p:spPr>
          <a:xfrm>
            <a:off x="274225" y="951725"/>
            <a:ext cx="0" cy="3837000"/>
          </a:xfrm>
          <a:prstGeom prst="straightConnector1">
            <a:avLst/>
          </a:prstGeom>
          <a:noFill/>
          <a:ln w="9525" cap="flat" cmpd="sng">
            <a:solidFill>
              <a:schemeClr val="dk2"/>
            </a:solidFill>
            <a:prstDash val="solid"/>
            <a:round/>
            <a:headEnd type="none" w="sm" len="sm"/>
            <a:tailEnd type="triangle" w="med" len="med"/>
          </a:ln>
        </p:spPr>
      </p:cxnSp>
      <p:sp>
        <p:nvSpPr>
          <p:cNvPr id="185" name="Google Shape;185;p9"/>
          <p:cNvSpPr txBox="1">
            <a:spLocks noGrp="1"/>
          </p:cNvSpPr>
          <p:nvPr>
            <p:ph type="body" idx="1"/>
          </p:nvPr>
        </p:nvSpPr>
        <p:spPr>
          <a:xfrm>
            <a:off x="322225" y="2636550"/>
            <a:ext cx="8520600" cy="37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zh-CN" sz="1400"/>
              <a:t>Scenario 2 &amp; Scenario 3: Choose between 13 &amp;14</a:t>
            </a:r>
            <a:endParaRPr sz="1400"/>
          </a:p>
        </p:txBody>
      </p:sp>
      <p:sp>
        <p:nvSpPr>
          <p:cNvPr id="186" name="Google Shape;186;p9"/>
          <p:cNvSpPr txBox="1">
            <a:spLocks noGrp="1"/>
          </p:cNvSpPr>
          <p:nvPr>
            <p:ph type="body" idx="1"/>
          </p:nvPr>
        </p:nvSpPr>
        <p:spPr>
          <a:xfrm>
            <a:off x="339350" y="3927450"/>
            <a:ext cx="8520600" cy="37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zh-CN" sz="1400"/>
              <a:t>Scenario 4</a:t>
            </a:r>
            <a:endParaRPr sz="1400"/>
          </a:p>
        </p:txBody>
      </p:sp>
      <p:graphicFrame>
        <p:nvGraphicFramePr>
          <p:cNvPr id="187" name="Google Shape;187;p9"/>
          <p:cNvGraphicFramePr/>
          <p:nvPr/>
        </p:nvGraphicFramePr>
        <p:xfrm>
          <a:off x="449913" y="2098325"/>
          <a:ext cx="6491875" cy="545943"/>
        </p:xfrm>
        <a:graphic>
          <a:graphicData uri="http://schemas.openxmlformats.org/drawingml/2006/table">
            <a:tbl>
              <a:tblPr>
                <a:noFill/>
                <a:tableStyleId>{F1E9ABFF-FA94-4DA6-B214-BBAF99A0E08F}</a:tableStyleId>
              </a:tblPr>
              <a:tblGrid>
                <a:gridCol w="1693175">
                  <a:extLst>
                    <a:ext uri="{9D8B030D-6E8A-4147-A177-3AD203B41FA5}">
                      <a16:colId xmlns:a16="http://schemas.microsoft.com/office/drawing/2014/main" val="20000"/>
                    </a:ext>
                  </a:extLst>
                </a:gridCol>
                <a:gridCol w="1620400">
                  <a:extLst>
                    <a:ext uri="{9D8B030D-6E8A-4147-A177-3AD203B41FA5}">
                      <a16:colId xmlns:a16="http://schemas.microsoft.com/office/drawing/2014/main" val="20001"/>
                    </a:ext>
                  </a:extLst>
                </a:gridCol>
                <a:gridCol w="1886750">
                  <a:extLst>
                    <a:ext uri="{9D8B030D-6E8A-4147-A177-3AD203B41FA5}">
                      <a16:colId xmlns:a16="http://schemas.microsoft.com/office/drawing/2014/main" val="20002"/>
                    </a:ext>
                  </a:extLst>
                </a:gridCol>
                <a:gridCol w="1291550">
                  <a:extLst>
                    <a:ext uri="{9D8B030D-6E8A-4147-A177-3AD203B41FA5}">
                      <a16:colId xmlns:a16="http://schemas.microsoft.com/office/drawing/2014/main" val="20003"/>
                    </a:ext>
                  </a:extLst>
                </a:gridCol>
              </a:tblGrid>
              <a:tr h="222425">
                <a:tc>
                  <a:txBody>
                    <a:bodyPr/>
                    <a:lstStyle/>
                    <a:p>
                      <a:pPr marL="0" marR="0" lvl="0" indent="0" algn="l" rtl="0">
                        <a:lnSpc>
                          <a:spcPct val="100000"/>
                        </a:lnSpc>
                        <a:spcBef>
                          <a:spcPts val="0"/>
                        </a:spcBef>
                        <a:spcAft>
                          <a:spcPts val="0"/>
                        </a:spcAft>
                        <a:buClr>
                          <a:srgbClr val="000000"/>
                        </a:buClr>
                        <a:buSzPts val="1100"/>
                        <a:buFont typeface="Arial"/>
                        <a:buNone/>
                      </a:pPr>
                      <a:r>
                        <a:rPr lang="zh-CN" sz="1100" u="none" strike="noStrike" cap="none"/>
                        <a:t>Early Rider's profile</a:t>
                      </a:r>
                      <a:endParaRPr sz="1100" u="none" strike="noStrike" cap="none"/>
                    </a:p>
                  </a:txBody>
                  <a:tcPr marL="9525" marR="9525" marT="9525" marB="91425" anchor="ctr">
                    <a:lnL w="9525" cap="flat" cmpd="sng">
                      <a:solidFill>
                        <a:srgbClr val="000000">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rgbClr val="EFEFE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zh-CN" sz="1100" u="none" strike="noStrike" cap="none"/>
                        <a:t>competitor's profile</a:t>
                      </a:r>
                      <a:endParaRPr sz="11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rgbClr val="EFEFE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zh-CN" sz="1100" u="none" strike="noStrike" cap="none"/>
                        <a:t>Early Rider's Market share</a:t>
                      </a:r>
                      <a:endParaRPr sz="11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rgbClr val="EFEFE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zh-CN" sz="1100" u="none" strike="noStrike" cap="none"/>
                        <a:t>Early Rider's Profit</a:t>
                      </a:r>
                      <a:endParaRPr sz="11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244975">
                <a:tc>
                  <a:txBody>
                    <a:bodyPr/>
                    <a:lstStyle/>
                    <a:p>
                      <a:pPr marL="0" marR="0" lvl="0" indent="0" algn="ctr" rtl="0">
                        <a:lnSpc>
                          <a:spcPct val="115000"/>
                        </a:lnSpc>
                        <a:spcBef>
                          <a:spcPts val="0"/>
                        </a:spcBef>
                        <a:spcAft>
                          <a:spcPts val="0"/>
                        </a:spcAft>
                        <a:buClr>
                          <a:srgbClr val="000000"/>
                        </a:buClr>
                        <a:buSzPts val="1100"/>
                        <a:buFont typeface="Arial"/>
                        <a:buNone/>
                      </a:pPr>
                      <a:r>
                        <a:rPr lang="zh-CN" sz="1100" u="none" strike="noStrike" cap="none"/>
                        <a:t>4, 5, 13, 14, 16</a:t>
                      </a:r>
                      <a:endParaRPr sz="1100" u="none" strike="noStrike" cap="none"/>
                    </a:p>
                  </a:txBody>
                  <a:tcPr marL="9525" marR="9525" marT="9525" marB="91425" anchor="ctr">
                    <a:lnL w="9525" cap="flat" cmpd="sng">
                      <a:solidFill>
                        <a:srgbClr val="000000">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100"/>
                        <a:buFont typeface="Arial"/>
                        <a:buNone/>
                      </a:pPr>
                      <a:r>
                        <a:rPr lang="zh-CN" sz="1100" u="none" strike="noStrike" cap="none"/>
                        <a:t>8</a:t>
                      </a:r>
                      <a:endParaRPr sz="11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100"/>
                        <a:buFont typeface="Arial"/>
                        <a:buNone/>
                      </a:pPr>
                      <a:r>
                        <a:rPr lang="zh-CN" sz="1100" u="none" strike="noStrike" cap="none"/>
                        <a:t>100%</a:t>
                      </a:r>
                      <a:endParaRPr sz="11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100"/>
                        <a:buFont typeface="Arial"/>
                        <a:buNone/>
                      </a:pPr>
                      <a:r>
                        <a:rPr lang="zh-CN" sz="1100" u="none" strike="noStrike" cap="none"/>
                        <a:t>$187,080</a:t>
                      </a:r>
                      <a:endParaRPr sz="11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bl>
          </a:graphicData>
        </a:graphic>
      </p:graphicFrame>
      <p:graphicFrame>
        <p:nvGraphicFramePr>
          <p:cNvPr id="188" name="Google Shape;188;p9"/>
          <p:cNvGraphicFramePr/>
          <p:nvPr/>
        </p:nvGraphicFramePr>
        <p:xfrm>
          <a:off x="449925" y="3192525"/>
          <a:ext cx="6491875" cy="545943"/>
        </p:xfrm>
        <a:graphic>
          <a:graphicData uri="http://schemas.openxmlformats.org/drawingml/2006/table">
            <a:tbl>
              <a:tblPr>
                <a:noFill/>
                <a:tableStyleId>{F1E9ABFF-FA94-4DA6-B214-BBAF99A0E08F}</a:tableStyleId>
              </a:tblPr>
              <a:tblGrid>
                <a:gridCol w="1693175">
                  <a:extLst>
                    <a:ext uri="{9D8B030D-6E8A-4147-A177-3AD203B41FA5}">
                      <a16:colId xmlns:a16="http://schemas.microsoft.com/office/drawing/2014/main" val="20000"/>
                    </a:ext>
                  </a:extLst>
                </a:gridCol>
                <a:gridCol w="1620400">
                  <a:extLst>
                    <a:ext uri="{9D8B030D-6E8A-4147-A177-3AD203B41FA5}">
                      <a16:colId xmlns:a16="http://schemas.microsoft.com/office/drawing/2014/main" val="20001"/>
                    </a:ext>
                  </a:extLst>
                </a:gridCol>
                <a:gridCol w="1886750">
                  <a:extLst>
                    <a:ext uri="{9D8B030D-6E8A-4147-A177-3AD203B41FA5}">
                      <a16:colId xmlns:a16="http://schemas.microsoft.com/office/drawing/2014/main" val="20002"/>
                    </a:ext>
                  </a:extLst>
                </a:gridCol>
                <a:gridCol w="1291550">
                  <a:extLst>
                    <a:ext uri="{9D8B030D-6E8A-4147-A177-3AD203B41FA5}">
                      <a16:colId xmlns:a16="http://schemas.microsoft.com/office/drawing/2014/main" val="20003"/>
                    </a:ext>
                  </a:extLst>
                </a:gridCol>
              </a:tblGrid>
              <a:tr h="139700">
                <a:tc>
                  <a:txBody>
                    <a:bodyPr/>
                    <a:lstStyle/>
                    <a:p>
                      <a:pPr marL="0" marR="0" lvl="0" indent="0" algn="l" rtl="0">
                        <a:lnSpc>
                          <a:spcPct val="100000"/>
                        </a:lnSpc>
                        <a:spcBef>
                          <a:spcPts val="0"/>
                        </a:spcBef>
                        <a:spcAft>
                          <a:spcPts val="0"/>
                        </a:spcAft>
                        <a:buClr>
                          <a:srgbClr val="000000"/>
                        </a:buClr>
                        <a:buSzPts val="1100"/>
                        <a:buFont typeface="Arial"/>
                        <a:buNone/>
                      </a:pPr>
                      <a:r>
                        <a:rPr lang="zh-CN" sz="1100" u="none" strike="noStrike" cap="none"/>
                        <a:t>Early Rider's profile</a:t>
                      </a:r>
                      <a:endParaRPr sz="1100" u="none" strike="noStrike" cap="none"/>
                    </a:p>
                  </a:txBody>
                  <a:tcPr marL="9525" marR="9525" marT="9525" marB="91425" anchor="ctr">
                    <a:lnL w="9525" cap="flat" cmpd="sng">
                      <a:solidFill>
                        <a:srgbClr val="000000">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rgbClr val="EFEFE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zh-CN" sz="1100" u="none" strike="noStrike" cap="none"/>
                        <a:t>competitor's profile</a:t>
                      </a:r>
                      <a:endParaRPr sz="11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rgbClr val="EFEFE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zh-CN" sz="1100" u="none" strike="noStrike" cap="none"/>
                        <a:t>Early Rider's Market share</a:t>
                      </a:r>
                      <a:endParaRPr sz="11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rgbClr val="EFEFE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zh-CN" sz="1100" u="none" strike="noStrike" cap="none"/>
                        <a:t>Early Rider's Profit</a:t>
                      </a:r>
                      <a:endParaRPr sz="11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223100">
                <a:tc>
                  <a:txBody>
                    <a:bodyPr/>
                    <a:lstStyle/>
                    <a:p>
                      <a:pPr marL="0" marR="0" lvl="0" indent="0" algn="ctr" rtl="0">
                        <a:lnSpc>
                          <a:spcPct val="115000"/>
                        </a:lnSpc>
                        <a:spcBef>
                          <a:spcPts val="0"/>
                        </a:spcBef>
                        <a:spcAft>
                          <a:spcPts val="0"/>
                        </a:spcAft>
                        <a:buClr>
                          <a:srgbClr val="000000"/>
                        </a:buClr>
                        <a:buSzPts val="1100"/>
                        <a:buFont typeface="Arial"/>
                        <a:buNone/>
                      </a:pPr>
                      <a:r>
                        <a:rPr lang="zh-CN" sz="1100" u="none" strike="noStrike" cap="none"/>
                        <a:t>4, 5, 13</a:t>
                      </a:r>
                      <a:endParaRPr sz="1100" u="none" strike="noStrike" cap="none"/>
                    </a:p>
                  </a:txBody>
                  <a:tcPr marL="9525" marR="9525" marT="9525" marB="91425" anchor="ctr">
                    <a:lnL w="9525" cap="flat" cmpd="sng">
                      <a:solidFill>
                        <a:srgbClr val="000000">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100"/>
                        <a:buFont typeface="Arial"/>
                        <a:buNone/>
                      </a:pPr>
                      <a:r>
                        <a:rPr lang="zh-CN" sz="1100" u="none" strike="noStrike" cap="none"/>
                        <a:t>8</a:t>
                      </a:r>
                      <a:endParaRPr sz="11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100"/>
                        <a:buFont typeface="Arial"/>
                        <a:buNone/>
                      </a:pPr>
                      <a:r>
                        <a:rPr lang="zh-CN" sz="1100" u="none" strike="noStrike" cap="none"/>
                        <a:t>100%</a:t>
                      </a:r>
                      <a:endParaRPr sz="11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100"/>
                        <a:buFont typeface="Arial"/>
                        <a:buNone/>
                      </a:pPr>
                      <a:r>
                        <a:rPr lang="zh-CN" sz="1100" u="none" strike="noStrike" cap="none"/>
                        <a:t>$240,413</a:t>
                      </a:r>
                      <a:endParaRPr sz="11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bl>
          </a:graphicData>
        </a:graphic>
      </p:graphicFrame>
      <p:graphicFrame>
        <p:nvGraphicFramePr>
          <p:cNvPr id="189" name="Google Shape;189;p9"/>
          <p:cNvGraphicFramePr/>
          <p:nvPr/>
        </p:nvGraphicFramePr>
        <p:xfrm>
          <a:off x="449925" y="3682488"/>
          <a:ext cx="6491875" cy="320400"/>
        </p:xfrm>
        <a:graphic>
          <a:graphicData uri="http://schemas.openxmlformats.org/drawingml/2006/table">
            <a:tbl>
              <a:tblPr>
                <a:noFill/>
                <a:tableStyleId>{F1E9ABFF-FA94-4DA6-B214-BBAF99A0E08F}</a:tableStyleId>
              </a:tblPr>
              <a:tblGrid>
                <a:gridCol w="1693175">
                  <a:extLst>
                    <a:ext uri="{9D8B030D-6E8A-4147-A177-3AD203B41FA5}">
                      <a16:colId xmlns:a16="http://schemas.microsoft.com/office/drawing/2014/main" val="20000"/>
                    </a:ext>
                  </a:extLst>
                </a:gridCol>
                <a:gridCol w="1620400">
                  <a:extLst>
                    <a:ext uri="{9D8B030D-6E8A-4147-A177-3AD203B41FA5}">
                      <a16:colId xmlns:a16="http://schemas.microsoft.com/office/drawing/2014/main" val="20001"/>
                    </a:ext>
                  </a:extLst>
                </a:gridCol>
                <a:gridCol w="1886750">
                  <a:extLst>
                    <a:ext uri="{9D8B030D-6E8A-4147-A177-3AD203B41FA5}">
                      <a16:colId xmlns:a16="http://schemas.microsoft.com/office/drawing/2014/main" val="20002"/>
                    </a:ext>
                  </a:extLst>
                </a:gridCol>
                <a:gridCol w="1291550">
                  <a:extLst>
                    <a:ext uri="{9D8B030D-6E8A-4147-A177-3AD203B41FA5}">
                      <a16:colId xmlns:a16="http://schemas.microsoft.com/office/drawing/2014/main" val="20003"/>
                    </a:ext>
                  </a:extLst>
                </a:gridCol>
              </a:tblGrid>
              <a:tr h="320400">
                <a:tc>
                  <a:txBody>
                    <a:bodyPr/>
                    <a:lstStyle/>
                    <a:p>
                      <a:pPr marL="0" marR="0" lvl="0" indent="0" algn="ctr" rtl="0">
                        <a:lnSpc>
                          <a:spcPct val="115000"/>
                        </a:lnSpc>
                        <a:spcBef>
                          <a:spcPts val="0"/>
                        </a:spcBef>
                        <a:spcAft>
                          <a:spcPts val="0"/>
                        </a:spcAft>
                        <a:buClr>
                          <a:srgbClr val="000000"/>
                        </a:buClr>
                        <a:buSzPts val="1100"/>
                        <a:buFont typeface="Arial"/>
                        <a:buNone/>
                      </a:pPr>
                      <a:r>
                        <a:rPr lang="zh-CN" sz="1100" u="none" strike="noStrike" cap="none"/>
                        <a:t>4, 5, 14</a:t>
                      </a:r>
                      <a:endParaRPr sz="1100" u="none" strike="noStrike" cap="none"/>
                    </a:p>
                  </a:txBody>
                  <a:tcPr marL="9525" marR="9525" marT="9525" marB="91425" anchor="ctr">
                    <a:lnL w="9525" cap="flat" cmpd="sng">
                      <a:solidFill>
                        <a:srgbClr val="000000">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100"/>
                        <a:buFont typeface="Arial"/>
                        <a:buNone/>
                      </a:pPr>
                      <a:r>
                        <a:rPr lang="zh-CN" sz="1100" u="none" strike="noStrike" cap="none"/>
                        <a:t>8</a:t>
                      </a:r>
                      <a:endParaRPr sz="11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100"/>
                        <a:buFont typeface="Arial"/>
                        <a:buNone/>
                      </a:pPr>
                      <a:r>
                        <a:rPr lang="zh-CN" sz="1100" u="none" strike="noStrike" cap="none"/>
                        <a:t>100%</a:t>
                      </a:r>
                      <a:endParaRPr sz="11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100"/>
                        <a:buFont typeface="Arial"/>
                        <a:buNone/>
                      </a:pPr>
                      <a:r>
                        <a:rPr lang="zh-CN" sz="1100" u="none" strike="noStrike" cap="none"/>
                        <a:t>$231,986</a:t>
                      </a:r>
                      <a:endParaRPr sz="11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bl>
          </a:graphicData>
        </a:graphic>
      </p:graphicFrame>
      <p:graphicFrame>
        <p:nvGraphicFramePr>
          <p:cNvPr id="190" name="Google Shape;190;p9"/>
          <p:cNvGraphicFramePr/>
          <p:nvPr/>
        </p:nvGraphicFramePr>
        <p:xfrm>
          <a:off x="449925" y="4424900"/>
          <a:ext cx="6491875" cy="561945"/>
        </p:xfrm>
        <a:graphic>
          <a:graphicData uri="http://schemas.openxmlformats.org/drawingml/2006/table">
            <a:tbl>
              <a:tblPr>
                <a:noFill/>
                <a:tableStyleId>{F1E9ABFF-FA94-4DA6-B214-BBAF99A0E08F}</a:tableStyleId>
              </a:tblPr>
              <a:tblGrid>
                <a:gridCol w="1693175">
                  <a:extLst>
                    <a:ext uri="{9D8B030D-6E8A-4147-A177-3AD203B41FA5}">
                      <a16:colId xmlns:a16="http://schemas.microsoft.com/office/drawing/2014/main" val="20000"/>
                    </a:ext>
                  </a:extLst>
                </a:gridCol>
                <a:gridCol w="1620400">
                  <a:extLst>
                    <a:ext uri="{9D8B030D-6E8A-4147-A177-3AD203B41FA5}">
                      <a16:colId xmlns:a16="http://schemas.microsoft.com/office/drawing/2014/main" val="20001"/>
                    </a:ext>
                  </a:extLst>
                </a:gridCol>
                <a:gridCol w="1886750">
                  <a:extLst>
                    <a:ext uri="{9D8B030D-6E8A-4147-A177-3AD203B41FA5}">
                      <a16:colId xmlns:a16="http://schemas.microsoft.com/office/drawing/2014/main" val="20002"/>
                    </a:ext>
                  </a:extLst>
                </a:gridCol>
                <a:gridCol w="1291550">
                  <a:extLst>
                    <a:ext uri="{9D8B030D-6E8A-4147-A177-3AD203B41FA5}">
                      <a16:colId xmlns:a16="http://schemas.microsoft.com/office/drawing/2014/main" val="20003"/>
                    </a:ext>
                  </a:extLst>
                </a:gridCol>
              </a:tblGrid>
              <a:tr h="139700">
                <a:tc>
                  <a:txBody>
                    <a:bodyPr/>
                    <a:lstStyle/>
                    <a:p>
                      <a:pPr marL="0" marR="0" lvl="0" indent="0" algn="l" rtl="0">
                        <a:lnSpc>
                          <a:spcPct val="100000"/>
                        </a:lnSpc>
                        <a:spcBef>
                          <a:spcPts val="0"/>
                        </a:spcBef>
                        <a:spcAft>
                          <a:spcPts val="0"/>
                        </a:spcAft>
                        <a:buClr>
                          <a:srgbClr val="000000"/>
                        </a:buClr>
                        <a:buSzPts val="1100"/>
                        <a:buFont typeface="Arial"/>
                        <a:buNone/>
                      </a:pPr>
                      <a:r>
                        <a:rPr lang="zh-CN" sz="1100" u="none" strike="noStrike" cap="none"/>
                        <a:t>Early Rider's profile</a:t>
                      </a:r>
                      <a:endParaRPr sz="1100" u="none" strike="noStrike" cap="none"/>
                    </a:p>
                  </a:txBody>
                  <a:tcPr marL="9525" marR="9525" marT="9525" marB="91425" anchor="ctr">
                    <a:lnL w="9525" cap="flat" cmpd="sng">
                      <a:solidFill>
                        <a:srgbClr val="000000">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rgbClr val="EFEFE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zh-CN" sz="1100" u="none" strike="noStrike" cap="none"/>
                        <a:t>competitor's profile</a:t>
                      </a:r>
                      <a:endParaRPr sz="11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rgbClr val="EFEFE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zh-CN" sz="1100" u="none" strike="noStrike" cap="none"/>
                        <a:t>Early Rider's Market share</a:t>
                      </a:r>
                      <a:endParaRPr sz="11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rgbClr val="EFEFE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zh-CN" sz="1100" u="none" strike="noStrike" cap="none"/>
                        <a:t>Early Rider's Profit</a:t>
                      </a:r>
                      <a:endParaRPr sz="11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223100">
                <a:tc>
                  <a:txBody>
                    <a:bodyPr/>
                    <a:lstStyle/>
                    <a:p>
                      <a:pPr marL="0" marR="0" lvl="0" indent="0" algn="ctr" rtl="0">
                        <a:lnSpc>
                          <a:spcPct val="115000"/>
                        </a:lnSpc>
                        <a:spcBef>
                          <a:spcPts val="0"/>
                        </a:spcBef>
                        <a:spcAft>
                          <a:spcPts val="0"/>
                        </a:spcAft>
                        <a:buClr>
                          <a:srgbClr val="000000"/>
                        </a:buClr>
                        <a:buSzPts val="1200"/>
                        <a:buFont typeface="Arial"/>
                        <a:buNone/>
                      </a:pPr>
                      <a:r>
                        <a:rPr lang="zh-CN" sz="1200" u="none" strike="noStrike" cap="none"/>
                        <a:t>4, 5</a:t>
                      </a:r>
                      <a:endParaRPr sz="1200" u="none" strike="noStrike" cap="none"/>
                    </a:p>
                  </a:txBody>
                  <a:tcPr marL="9525" marR="9525" marT="9525" marB="91425" anchor="ctr">
                    <a:lnL w="9525" cap="flat" cmpd="sng">
                      <a:solidFill>
                        <a:srgbClr val="000000">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200"/>
                        <a:buFont typeface="Arial"/>
                        <a:buNone/>
                      </a:pPr>
                      <a:r>
                        <a:rPr lang="zh-CN" sz="1200" u="none" strike="noStrike" cap="none"/>
                        <a:t>8</a:t>
                      </a:r>
                      <a:endParaRPr sz="12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200"/>
                        <a:buFont typeface="Arial"/>
                        <a:buNone/>
                      </a:pPr>
                      <a:r>
                        <a:rPr lang="zh-CN" sz="1200" u="none" strike="noStrike" cap="none"/>
                        <a:t>100%</a:t>
                      </a:r>
                      <a:endParaRPr sz="12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200"/>
                        <a:buFont typeface="Arial"/>
                        <a:buNone/>
                      </a:pPr>
                      <a:r>
                        <a:rPr lang="zh-CN" sz="1200" u="none" strike="noStrike" cap="none">
                          <a:highlight>
                            <a:srgbClr val="EA9999"/>
                          </a:highlight>
                        </a:rPr>
                        <a:t>$258,973</a:t>
                      </a:r>
                      <a:endParaRPr sz="1200" u="none" strike="noStrike" cap="none">
                        <a:highlight>
                          <a:srgbClr val="EA9999"/>
                        </a:highlight>
                      </a:endParaRPr>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bl>
          </a:graphicData>
        </a:graphic>
      </p:graphicFrame>
      <p:sp>
        <p:nvSpPr>
          <p:cNvPr id="191" name="Google Shape;191;p9"/>
          <p:cNvSpPr txBox="1"/>
          <p:nvPr/>
        </p:nvSpPr>
        <p:spPr>
          <a:xfrm>
            <a:off x="7199450" y="1717950"/>
            <a:ext cx="1944600" cy="2400600"/>
          </a:xfrm>
          <a:prstGeom prst="rect">
            <a:avLst/>
          </a:prstGeom>
          <a:solidFill>
            <a:srgbClr val="FFF2CC"/>
          </a:solid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zh-CN" sz="1400" b="1" i="0" u="none" strike="noStrike" cap="none">
                <a:solidFill>
                  <a:srgbClr val="000000"/>
                </a:solidFill>
                <a:latin typeface="Arial"/>
                <a:ea typeface="Arial"/>
                <a:cs typeface="Arial"/>
                <a:sym typeface="Arial"/>
              </a:rPr>
              <a:t>Assumption 1:</a:t>
            </a:r>
            <a:endParaRPr sz="14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zh-CN" sz="1400" b="0" i="0" u="none" strike="noStrike" cap="none">
                <a:solidFill>
                  <a:srgbClr val="000000"/>
                </a:solidFill>
                <a:latin typeface="Arial"/>
                <a:ea typeface="Arial"/>
                <a:cs typeface="Arial"/>
                <a:sym typeface="Arial"/>
              </a:rPr>
              <a:t>As long as we add new product or modify, competitors will publish product 8 instead of product 7 in order to get higher market share with lower price.</a:t>
            </a:r>
            <a:endParaRPr sz="1400" b="0" i="0" u="none" strike="noStrike" cap="none">
              <a:solidFill>
                <a:srgbClr val="000000"/>
              </a:solidFill>
              <a:latin typeface="Arial"/>
              <a:ea typeface="Arial"/>
              <a:cs typeface="Arial"/>
              <a:sym typeface="Arial"/>
            </a:endParaRPr>
          </a:p>
        </p:txBody>
      </p:sp>
      <p:sp>
        <p:nvSpPr>
          <p:cNvPr id="192" name="Google Shape;192;p9"/>
          <p:cNvSpPr txBox="1"/>
          <p:nvPr/>
        </p:nvSpPr>
        <p:spPr>
          <a:xfrm>
            <a:off x="341725" y="2887386"/>
            <a:ext cx="6403500" cy="522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200"/>
              <a:buFont typeface="Arial"/>
              <a:buNone/>
            </a:pPr>
            <a:r>
              <a:rPr lang="zh-CN" sz="1200" b="0" i="0" u="none" strike="noStrike" cap="none">
                <a:solidFill>
                  <a:srgbClr val="434343"/>
                </a:solidFill>
                <a:latin typeface="Arial"/>
                <a:ea typeface="Arial"/>
                <a:cs typeface="Arial"/>
                <a:sym typeface="Arial"/>
              </a:rPr>
              <a:t>After looking at cannibalization, 14 and 13 are similar and may cause caniballization. </a:t>
            </a:r>
            <a:endParaRPr sz="1200" b="0" i="0" u="none" strike="noStrike" cap="none">
              <a:solidFill>
                <a:srgbClr val="434343"/>
              </a:solidFill>
              <a:latin typeface="Arial"/>
              <a:ea typeface="Arial"/>
              <a:cs typeface="Arial"/>
              <a:sym typeface="Arial"/>
            </a:endParaRPr>
          </a:p>
        </p:txBody>
      </p:sp>
      <p:sp>
        <p:nvSpPr>
          <p:cNvPr id="193" name="Google Shape;193;p9"/>
          <p:cNvSpPr txBox="1"/>
          <p:nvPr/>
        </p:nvSpPr>
        <p:spPr>
          <a:xfrm>
            <a:off x="363400" y="1811325"/>
            <a:ext cx="6669300" cy="310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200"/>
              <a:buFont typeface="Arial"/>
              <a:buNone/>
            </a:pPr>
            <a:r>
              <a:rPr lang="zh-CN" sz="1200" b="0" i="0" u="none" strike="noStrike" cap="none">
                <a:solidFill>
                  <a:srgbClr val="434343"/>
                </a:solidFill>
                <a:latin typeface="Arial"/>
                <a:ea typeface="Arial"/>
                <a:cs typeface="Arial"/>
                <a:sym typeface="Arial"/>
              </a:rPr>
              <a:t>Because 14, 4, 16 are best target segments in cluster analysis.</a:t>
            </a:r>
            <a:endParaRPr sz="1200" b="0" i="0" u="none" strike="noStrike" cap="none">
              <a:solidFill>
                <a:srgbClr val="434343"/>
              </a:solidFill>
              <a:latin typeface="Arial"/>
              <a:ea typeface="Arial"/>
              <a:cs typeface="Arial"/>
              <a:sym typeface="Arial"/>
            </a:endParaRPr>
          </a:p>
        </p:txBody>
      </p:sp>
      <p:sp>
        <p:nvSpPr>
          <p:cNvPr id="194" name="Google Shape;194;p9"/>
          <p:cNvSpPr txBox="1"/>
          <p:nvPr/>
        </p:nvSpPr>
        <p:spPr>
          <a:xfrm>
            <a:off x="341713" y="4118613"/>
            <a:ext cx="6403500" cy="592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200"/>
              <a:buFont typeface="Arial"/>
              <a:buNone/>
            </a:pPr>
            <a:r>
              <a:rPr lang="zh-CN" sz="1200" b="0" i="0" u="none" strike="noStrike" cap="none">
                <a:solidFill>
                  <a:srgbClr val="434343"/>
                </a:solidFill>
                <a:latin typeface="Arial"/>
                <a:ea typeface="Arial"/>
                <a:cs typeface="Arial"/>
                <a:sym typeface="Arial"/>
              </a:rPr>
              <a:t>Either 14 or 13 is not appealing compared with rest product.</a:t>
            </a:r>
            <a:endParaRPr sz="1200" b="0" i="0" u="none" strike="noStrike" cap="none">
              <a:solidFill>
                <a:srgbClr val="434343"/>
              </a:solidFill>
              <a:latin typeface="Arial"/>
              <a:ea typeface="Arial"/>
              <a:cs typeface="Arial"/>
              <a:sym typeface="Arial"/>
            </a:endParaRPr>
          </a:p>
        </p:txBody>
      </p:sp>
      <p:sp>
        <p:nvSpPr>
          <p:cNvPr id="195" name="Google Shape;195;p9"/>
          <p:cNvSpPr txBox="1">
            <a:spLocks noGrp="1"/>
          </p:cNvSpPr>
          <p:nvPr>
            <p:ph type="body" idx="1"/>
          </p:nvPr>
        </p:nvSpPr>
        <p:spPr>
          <a:xfrm>
            <a:off x="373725" y="705125"/>
            <a:ext cx="8520600" cy="37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zh-CN" sz="1400"/>
              <a:t>Scenario 0</a:t>
            </a:r>
            <a:endParaRPr sz="1400"/>
          </a:p>
        </p:txBody>
      </p:sp>
      <p:graphicFrame>
        <p:nvGraphicFramePr>
          <p:cNvPr id="196" name="Google Shape;196;p9"/>
          <p:cNvGraphicFramePr/>
          <p:nvPr/>
        </p:nvGraphicFramePr>
        <p:xfrm>
          <a:off x="452100" y="1046200"/>
          <a:ext cx="6491875" cy="552415"/>
        </p:xfrm>
        <a:graphic>
          <a:graphicData uri="http://schemas.openxmlformats.org/drawingml/2006/table">
            <a:tbl>
              <a:tblPr>
                <a:noFill/>
                <a:tableStyleId>{F1E9ABFF-FA94-4DA6-B214-BBAF99A0E08F}</a:tableStyleId>
              </a:tblPr>
              <a:tblGrid>
                <a:gridCol w="1693175">
                  <a:extLst>
                    <a:ext uri="{9D8B030D-6E8A-4147-A177-3AD203B41FA5}">
                      <a16:colId xmlns:a16="http://schemas.microsoft.com/office/drawing/2014/main" val="20000"/>
                    </a:ext>
                  </a:extLst>
                </a:gridCol>
                <a:gridCol w="1620400">
                  <a:extLst>
                    <a:ext uri="{9D8B030D-6E8A-4147-A177-3AD203B41FA5}">
                      <a16:colId xmlns:a16="http://schemas.microsoft.com/office/drawing/2014/main" val="20001"/>
                    </a:ext>
                  </a:extLst>
                </a:gridCol>
                <a:gridCol w="1886750">
                  <a:extLst>
                    <a:ext uri="{9D8B030D-6E8A-4147-A177-3AD203B41FA5}">
                      <a16:colId xmlns:a16="http://schemas.microsoft.com/office/drawing/2014/main" val="20002"/>
                    </a:ext>
                  </a:extLst>
                </a:gridCol>
                <a:gridCol w="1291550">
                  <a:extLst>
                    <a:ext uri="{9D8B030D-6E8A-4147-A177-3AD203B41FA5}">
                      <a16:colId xmlns:a16="http://schemas.microsoft.com/office/drawing/2014/main" val="20003"/>
                    </a:ext>
                  </a:extLst>
                </a:gridCol>
              </a:tblGrid>
              <a:tr h="222425">
                <a:tc>
                  <a:txBody>
                    <a:bodyPr/>
                    <a:lstStyle/>
                    <a:p>
                      <a:pPr marL="0" marR="0" lvl="0" indent="0" algn="l" rtl="0">
                        <a:lnSpc>
                          <a:spcPct val="100000"/>
                        </a:lnSpc>
                        <a:spcBef>
                          <a:spcPts val="0"/>
                        </a:spcBef>
                        <a:spcAft>
                          <a:spcPts val="0"/>
                        </a:spcAft>
                        <a:buClr>
                          <a:srgbClr val="000000"/>
                        </a:buClr>
                        <a:buSzPts val="1100"/>
                        <a:buFont typeface="Arial"/>
                        <a:buNone/>
                      </a:pPr>
                      <a:r>
                        <a:rPr lang="zh-CN" sz="1100" u="none" strike="noStrike" cap="none"/>
                        <a:t>Early Rider's profile</a:t>
                      </a:r>
                      <a:endParaRPr sz="1100" u="none" strike="noStrike" cap="none"/>
                    </a:p>
                  </a:txBody>
                  <a:tcPr marL="9525" marR="9525" marT="9525" marB="91425" anchor="ctr">
                    <a:lnL w="9525" cap="flat" cmpd="sng">
                      <a:solidFill>
                        <a:srgbClr val="000000">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rgbClr val="EFEFE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zh-CN" sz="1100" u="none" strike="noStrike" cap="none"/>
                        <a:t>competitor's profile</a:t>
                      </a:r>
                      <a:endParaRPr sz="11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rgbClr val="EFEFE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zh-CN" sz="1100" u="none" strike="noStrike" cap="none"/>
                        <a:t>Early Rider's Market share</a:t>
                      </a:r>
                      <a:endParaRPr sz="11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rgbClr val="EFEFE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zh-CN" sz="1100" u="none" strike="noStrike" cap="none"/>
                        <a:t>Early Rider's Profit</a:t>
                      </a:r>
                      <a:endParaRPr sz="11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283825">
                <a:tc>
                  <a:txBody>
                    <a:bodyPr/>
                    <a:lstStyle/>
                    <a:p>
                      <a:pPr marL="0" marR="0" lvl="0" indent="0" algn="ctr" rtl="0">
                        <a:lnSpc>
                          <a:spcPct val="115000"/>
                        </a:lnSpc>
                        <a:spcBef>
                          <a:spcPts val="0"/>
                        </a:spcBef>
                        <a:spcAft>
                          <a:spcPts val="0"/>
                        </a:spcAft>
                        <a:buClr>
                          <a:srgbClr val="000000"/>
                        </a:buClr>
                        <a:buSzPts val="1100"/>
                        <a:buFont typeface="Arial"/>
                        <a:buNone/>
                      </a:pPr>
                      <a:r>
                        <a:rPr lang="zh-CN" sz="1100" u="none" strike="noStrike" cap="none"/>
                        <a:t>5, 13</a:t>
                      </a:r>
                      <a:endParaRPr sz="1100" u="none" strike="noStrike" cap="none"/>
                    </a:p>
                  </a:txBody>
                  <a:tcPr marL="9525" marR="9525" marT="9525" marB="91425" anchor="ctr">
                    <a:lnL w="9525" cap="flat" cmpd="sng">
                      <a:solidFill>
                        <a:srgbClr val="000000">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100"/>
                        <a:buFont typeface="Arial"/>
                        <a:buNone/>
                      </a:pPr>
                      <a:r>
                        <a:rPr lang="zh-CN" sz="1100" u="none" strike="noStrike" cap="none"/>
                        <a:t>7</a:t>
                      </a:r>
                      <a:endParaRPr sz="11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100"/>
                        <a:buFont typeface="Arial"/>
                        <a:buNone/>
                      </a:pPr>
                      <a:r>
                        <a:rPr lang="zh-CN" sz="1100" u="none" strike="noStrike" cap="none"/>
                        <a:t>80.5%</a:t>
                      </a:r>
                      <a:endParaRPr sz="11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100"/>
                        <a:buFont typeface="Arial"/>
                        <a:buNone/>
                      </a:pPr>
                      <a:r>
                        <a:rPr lang="zh-CN" sz="1100" u="none" strike="noStrike" cap="none"/>
                        <a:t>$214,347</a:t>
                      </a:r>
                      <a:endParaRPr sz="1100" u="none" strike="noStrike" cap="none"/>
                    </a:p>
                  </a:txBody>
                  <a:tcPr marL="9525" marR="9525" marT="9525" marB="91425" anchor="ctr">
                    <a:lnL w="9525" cap="flat" cmpd="sng">
                      <a:solidFill>
                        <a:srgbClr val="FFFFFF">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bl>
          </a:graphicData>
        </a:graphic>
      </p:graphicFrame>
      <p:sp>
        <p:nvSpPr>
          <p:cNvPr id="197" name="Google Shape;197;p9"/>
          <p:cNvSpPr txBox="1">
            <a:spLocks noGrp="1"/>
          </p:cNvSpPr>
          <p:nvPr>
            <p:ph type="title"/>
          </p:nvPr>
        </p:nvSpPr>
        <p:spPr>
          <a:xfrm>
            <a:off x="201100" y="0"/>
            <a:ext cx="97389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zh-CN" sz="3000">
                <a:latin typeface="Arial"/>
                <a:ea typeface="Arial"/>
                <a:cs typeface="Arial"/>
                <a:sym typeface="Arial"/>
              </a:rPr>
              <a:t>Rationale Behind Developing Scenarios</a:t>
            </a:r>
            <a:endParaRPr sz="32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1920</Words>
  <Application>Microsoft Macintosh PowerPoint</Application>
  <PresentationFormat>On-screen Show (16:9)</PresentationFormat>
  <Paragraphs>182</Paragraphs>
  <Slides>22</Slides>
  <Notes>22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22</vt:i4>
      </vt:variant>
    </vt:vector>
  </HeadingPairs>
  <TitlesOfParts>
    <vt:vector size="27" baseType="lpstr">
      <vt:lpstr>Economica</vt:lpstr>
      <vt:lpstr>Arial</vt:lpstr>
      <vt:lpstr>Open Sans</vt:lpstr>
      <vt:lpstr>Luxe</vt:lpstr>
      <vt:lpstr>Luxe</vt:lpstr>
      <vt:lpstr>Toy Horse Competition Case</vt:lpstr>
      <vt:lpstr>Key Findings and Recommendations</vt:lpstr>
      <vt:lpstr>Benefit Segmentation via Cluster Analysis</vt:lpstr>
      <vt:lpstr>Benefit Segmentation via Cluster Analysis</vt:lpstr>
      <vt:lpstr>Overall Regression Without Priori Segmentation</vt:lpstr>
      <vt:lpstr>A Priori Segementation with Age and Gender</vt:lpstr>
      <vt:lpstr>A Priori Segementation with Interactions</vt:lpstr>
      <vt:lpstr>Market Share without Simulation</vt:lpstr>
      <vt:lpstr>Rationale Behind Developing Scenarios</vt:lpstr>
      <vt:lpstr>Rationale Behind Developing Scenarios (Con’t)</vt:lpstr>
      <vt:lpstr>Simulated Short-run &amp; Long-run Profitability</vt:lpstr>
      <vt:lpstr>Considerations on Giving Recommendation</vt:lpstr>
      <vt:lpstr>Appendix - Part A</vt:lpstr>
      <vt:lpstr>Appendix - Part B</vt:lpstr>
      <vt:lpstr>Appendix - Part B (Con’t)</vt:lpstr>
      <vt:lpstr>Appendix - Part C</vt:lpstr>
      <vt:lpstr>Appendix - Part C (Con’t)</vt:lpstr>
      <vt:lpstr>Appendix - Part C (Con’t)</vt:lpstr>
      <vt:lpstr>Appendix - Part D</vt:lpstr>
      <vt:lpstr>Appendix - Part D (Con’t)</vt:lpstr>
      <vt:lpstr>Appendix - Part D (Con’t)</vt:lpstr>
      <vt:lpstr>Appendix - Part D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Toy Horse Competition Case</dc:title>
  <cp:lastModifiedBy>Liu, Tianyao</cp:lastModifiedBy>
  <cp:revision>1</cp:revision>
  <dcterms:modified xsi:type="dcterms:W3CDTF">2020-02-12T17:33:16Z</dcterms:modified>
</cp:coreProperties>
</file>