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12" r:id="rId3"/>
    <p:sldId id="273" r:id="rId4"/>
    <p:sldId id="257" r:id="rId5"/>
    <p:sldId id="318" r:id="rId6"/>
    <p:sldId id="314" r:id="rId7"/>
    <p:sldId id="320" r:id="rId8"/>
    <p:sldId id="315" r:id="rId9"/>
    <p:sldId id="305" r:id="rId10"/>
    <p:sldId id="316" r:id="rId11"/>
    <p:sldId id="321" r:id="rId12"/>
    <p:sldId id="322" r:id="rId13"/>
    <p:sldId id="317" r:id="rId14"/>
    <p:sldId id="319" r:id="rId15"/>
    <p:sldId id="323" r:id="rId16"/>
    <p:sldId id="30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131"/>
    <a:srgbClr val="18478F"/>
    <a:srgbClr val="3B4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319" autoAdjust="0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4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4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1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3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0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1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0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7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3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23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67216" y="3347951"/>
            <a:ext cx="949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Prediction Model Report</a:t>
            </a:r>
            <a:endParaRPr lang="zh-CN" altLang="en-US" sz="4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69733" y="4117695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25952" y="4263757"/>
            <a:ext cx="682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Home Equity Line of Credit (HELOC)</a:t>
            </a:r>
            <a:endParaRPr lang="zh-CN" altLang="en-US" sz="2400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F2344-BF8B-CB4A-818B-AD94E8283DC7}"/>
              </a:ext>
            </a:extLst>
          </p:cNvPr>
          <p:cNvSpPr txBox="1"/>
          <p:nvPr/>
        </p:nvSpPr>
        <p:spPr>
          <a:xfrm>
            <a:off x="10156677" y="5242395"/>
            <a:ext cx="1930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Congrong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Shen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Sichun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Tianyao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Liu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Yingluo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5781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712493" y="3365115"/>
            <a:ext cx="2752183" cy="2752184"/>
          </a:xfrm>
          <a:custGeom>
            <a:avLst/>
            <a:gdLst>
              <a:gd name="T0" fmla="*/ 556 w 1252"/>
              <a:gd name="T1" fmla="*/ 1248 h 1252"/>
              <a:gd name="T2" fmla="*/ 375 w 1252"/>
              <a:gd name="T3" fmla="*/ 1200 h 1252"/>
              <a:gd name="T4" fmla="*/ 255 w 1252"/>
              <a:gd name="T5" fmla="*/ 1130 h 1252"/>
              <a:gd name="T6" fmla="*/ 122 w 1252"/>
              <a:gd name="T7" fmla="*/ 998 h 1252"/>
              <a:gd name="T8" fmla="*/ 52 w 1252"/>
              <a:gd name="T9" fmla="*/ 877 h 1252"/>
              <a:gd name="T10" fmla="*/ 4 w 1252"/>
              <a:gd name="T11" fmla="*/ 696 h 1252"/>
              <a:gd name="T12" fmla="*/ 4 w 1252"/>
              <a:gd name="T13" fmla="*/ 560 h 1252"/>
              <a:gd name="T14" fmla="*/ 137 w 1252"/>
              <a:gd name="T15" fmla="*/ 458 h 1252"/>
              <a:gd name="T16" fmla="*/ 120 w 1252"/>
              <a:gd name="T17" fmla="*/ 257 h 1252"/>
              <a:gd name="T18" fmla="*/ 287 w 1252"/>
              <a:gd name="T19" fmla="*/ 236 h 1252"/>
              <a:gd name="T20" fmla="*/ 372 w 1252"/>
              <a:gd name="T21" fmla="*/ 54 h 1252"/>
              <a:gd name="T22" fmla="*/ 528 w 1252"/>
              <a:gd name="T23" fmla="*/ 119 h 1252"/>
              <a:gd name="T24" fmla="*/ 626 w 1252"/>
              <a:gd name="T25" fmla="*/ 0 h 1252"/>
              <a:gd name="T26" fmla="*/ 724 w 1252"/>
              <a:gd name="T27" fmla="*/ 119 h 1252"/>
              <a:gd name="T28" fmla="*/ 879 w 1252"/>
              <a:gd name="T29" fmla="*/ 54 h 1252"/>
              <a:gd name="T30" fmla="*/ 965 w 1252"/>
              <a:gd name="T31" fmla="*/ 236 h 1252"/>
              <a:gd name="T32" fmla="*/ 1132 w 1252"/>
              <a:gd name="T33" fmla="*/ 257 h 1252"/>
              <a:gd name="T34" fmla="*/ 1115 w 1252"/>
              <a:gd name="T35" fmla="*/ 458 h 1252"/>
              <a:gd name="T36" fmla="*/ 1248 w 1252"/>
              <a:gd name="T37" fmla="*/ 560 h 1252"/>
              <a:gd name="T38" fmla="*/ 1248 w 1252"/>
              <a:gd name="T39" fmla="*/ 696 h 1252"/>
              <a:gd name="T40" fmla="*/ 1200 w 1252"/>
              <a:gd name="T41" fmla="*/ 877 h 1252"/>
              <a:gd name="T42" fmla="*/ 1130 w 1252"/>
              <a:gd name="T43" fmla="*/ 998 h 1252"/>
              <a:gd name="T44" fmla="*/ 997 w 1252"/>
              <a:gd name="T45" fmla="*/ 1130 h 1252"/>
              <a:gd name="T46" fmla="*/ 877 w 1252"/>
              <a:gd name="T47" fmla="*/ 1200 h 1252"/>
              <a:gd name="T48" fmla="*/ 696 w 1252"/>
              <a:gd name="T49" fmla="*/ 1248 h 1252"/>
              <a:gd name="T50" fmla="*/ 563 w 1252"/>
              <a:gd name="T51" fmla="*/ 1241 h 1252"/>
              <a:gd name="T52" fmla="*/ 717 w 1252"/>
              <a:gd name="T53" fmla="*/ 1126 h 1252"/>
              <a:gd name="T54" fmla="*/ 797 w 1252"/>
              <a:gd name="T55" fmla="*/ 1105 h 1252"/>
              <a:gd name="T56" fmla="*/ 955 w 1252"/>
              <a:gd name="T57" fmla="*/ 1014 h 1252"/>
              <a:gd name="T58" fmla="*/ 1013 w 1252"/>
              <a:gd name="T59" fmla="*/ 955 h 1252"/>
              <a:gd name="T60" fmla="*/ 1105 w 1252"/>
              <a:gd name="T61" fmla="*/ 797 h 1252"/>
              <a:gd name="T62" fmla="*/ 1126 w 1252"/>
              <a:gd name="T63" fmla="*/ 718 h 1252"/>
              <a:gd name="T64" fmla="*/ 1240 w 1252"/>
              <a:gd name="T65" fmla="*/ 563 h 1252"/>
              <a:gd name="T66" fmla="*/ 1106 w 1252"/>
              <a:gd name="T67" fmla="*/ 458 h 1252"/>
              <a:gd name="T68" fmla="*/ 1127 w 1252"/>
              <a:gd name="T69" fmla="*/ 265 h 1252"/>
              <a:gd name="T70" fmla="*/ 957 w 1252"/>
              <a:gd name="T71" fmla="*/ 241 h 1252"/>
              <a:gd name="T72" fmla="*/ 879 w 1252"/>
              <a:gd name="T73" fmla="*/ 63 h 1252"/>
              <a:gd name="T74" fmla="*/ 720 w 1252"/>
              <a:gd name="T75" fmla="*/ 127 h 1252"/>
              <a:gd name="T76" fmla="*/ 626 w 1252"/>
              <a:gd name="T77" fmla="*/ 9 h 1252"/>
              <a:gd name="T78" fmla="*/ 532 w 1252"/>
              <a:gd name="T79" fmla="*/ 127 h 1252"/>
              <a:gd name="T80" fmla="*/ 373 w 1252"/>
              <a:gd name="T81" fmla="*/ 63 h 1252"/>
              <a:gd name="T82" fmla="*/ 295 w 1252"/>
              <a:gd name="T83" fmla="*/ 241 h 1252"/>
              <a:gd name="T84" fmla="*/ 125 w 1252"/>
              <a:gd name="T85" fmla="*/ 265 h 1252"/>
              <a:gd name="T86" fmla="*/ 146 w 1252"/>
              <a:gd name="T87" fmla="*/ 458 h 1252"/>
              <a:gd name="T88" fmla="*/ 12 w 1252"/>
              <a:gd name="T89" fmla="*/ 563 h 1252"/>
              <a:gd name="T90" fmla="*/ 126 w 1252"/>
              <a:gd name="T91" fmla="*/ 718 h 1252"/>
              <a:gd name="T92" fmla="*/ 147 w 1252"/>
              <a:gd name="T93" fmla="*/ 797 h 1252"/>
              <a:gd name="T94" fmla="*/ 239 w 1252"/>
              <a:gd name="T95" fmla="*/ 955 h 1252"/>
              <a:gd name="T96" fmla="*/ 297 w 1252"/>
              <a:gd name="T97" fmla="*/ 1014 h 1252"/>
              <a:gd name="T98" fmla="*/ 455 w 1252"/>
              <a:gd name="T99" fmla="*/ 1105 h 1252"/>
              <a:gd name="T100" fmla="*/ 535 w 1252"/>
              <a:gd name="T101" fmla="*/ 1126 h 1252"/>
              <a:gd name="T102" fmla="*/ 288 w 1252"/>
              <a:gd name="T103" fmla="*/ 964 h 1252"/>
              <a:gd name="T104" fmla="*/ 626 w 1252"/>
              <a:gd name="T105" fmla="*/ 148 h 1252"/>
              <a:gd name="T106" fmla="*/ 964 w 1252"/>
              <a:gd name="T107" fmla="*/ 964 h 1252"/>
              <a:gd name="T108" fmla="*/ 157 w 1252"/>
              <a:gd name="T109" fmla="*/ 626 h 1252"/>
              <a:gd name="T110" fmla="*/ 626 w 1252"/>
              <a:gd name="T111" fmla="*/ 157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52" h="1252">
                <a:moveTo>
                  <a:pt x="626" y="1252"/>
                </a:moveTo>
                <a:cubicBezTo>
                  <a:pt x="604" y="1252"/>
                  <a:pt x="581" y="1251"/>
                  <a:pt x="559" y="1249"/>
                </a:cubicBezTo>
                <a:cubicBezTo>
                  <a:pt x="556" y="1248"/>
                  <a:pt x="556" y="1248"/>
                  <a:pt x="556" y="1248"/>
                </a:cubicBezTo>
                <a:cubicBezTo>
                  <a:pt x="528" y="1134"/>
                  <a:pt x="528" y="1134"/>
                  <a:pt x="528" y="1134"/>
                </a:cubicBezTo>
                <a:cubicBezTo>
                  <a:pt x="504" y="1129"/>
                  <a:pt x="480" y="1123"/>
                  <a:pt x="458" y="1115"/>
                </a:cubicBezTo>
                <a:cubicBezTo>
                  <a:pt x="375" y="1200"/>
                  <a:pt x="375" y="1200"/>
                  <a:pt x="375" y="1200"/>
                </a:cubicBezTo>
                <a:cubicBezTo>
                  <a:pt x="372" y="1199"/>
                  <a:pt x="372" y="1199"/>
                  <a:pt x="372" y="1199"/>
                </a:cubicBezTo>
                <a:cubicBezTo>
                  <a:pt x="332" y="1181"/>
                  <a:pt x="293" y="1158"/>
                  <a:pt x="257" y="1132"/>
                </a:cubicBezTo>
                <a:cubicBezTo>
                  <a:pt x="255" y="1130"/>
                  <a:pt x="255" y="1130"/>
                  <a:pt x="255" y="1130"/>
                </a:cubicBezTo>
                <a:cubicBezTo>
                  <a:pt x="287" y="1016"/>
                  <a:pt x="287" y="1016"/>
                  <a:pt x="287" y="1016"/>
                </a:cubicBezTo>
                <a:cubicBezTo>
                  <a:pt x="269" y="1001"/>
                  <a:pt x="252" y="983"/>
                  <a:pt x="236" y="965"/>
                </a:cubicBezTo>
                <a:cubicBezTo>
                  <a:pt x="122" y="998"/>
                  <a:pt x="122" y="998"/>
                  <a:pt x="122" y="998"/>
                </a:cubicBezTo>
                <a:cubicBezTo>
                  <a:pt x="120" y="995"/>
                  <a:pt x="120" y="995"/>
                  <a:pt x="120" y="995"/>
                </a:cubicBezTo>
                <a:cubicBezTo>
                  <a:pt x="94" y="959"/>
                  <a:pt x="72" y="921"/>
                  <a:pt x="54" y="880"/>
                </a:cubicBezTo>
                <a:cubicBezTo>
                  <a:pt x="52" y="877"/>
                  <a:pt x="52" y="877"/>
                  <a:pt x="52" y="877"/>
                </a:cubicBezTo>
                <a:cubicBezTo>
                  <a:pt x="137" y="795"/>
                  <a:pt x="137" y="795"/>
                  <a:pt x="137" y="795"/>
                </a:cubicBezTo>
                <a:cubicBezTo>
                  <a:pt x="130" y="772"/>
                  <a:pt x="123" y="748"/>
                  <a:pt x="119" y="725"/>
                </a:cubicBezTo>
                <a:cubicBezTo>
                  <a:pt x="4" y="696"/>
                  <a:pt x="4" y="696"/>
                  <a:pt x="4" y="696"/>
                </a:cubicBezTo>
                <a:cubicBezTo>
                  <a:pt x="4" y="693"/>
                  <a:pt x="4" y="693"/>
                  <a:pt x="4" y="693"/>
                </a:cubicBezTo>
                <a:cubicBezTo>
                  <a:pt x="1" y="671"/>
                  <a:pt x="0" y="648"/>
                  <a:pt x="0" y="626"/>
                </a:cubicBezTo>
                <a:cubicBezTo>
                  <a:pt x="0" y="604"/>
                  <a:pt x="1" y="582"/>
                  <a:pt x="4" y="560"/>
                </a:cubicBezTo>
                <a:cubicBezTo>
                  <a:pt x="4" y="557"/>
                  <a:pt x="4" y="557"/>
                  <a:pt x="4" y="557"/>
                </a:cubicBezTo>
                <a:cubicBezTo>
                  <a:pt x="119" y="528"/>
                  <a:pt x="119" y="528"/>
                  <a:pt x="119" y="528"/>
                </a:cubicBezTo>
                <a:cubicBezTo>
                  <a:pt x="123" y="504"/>
                  <a:pt x="130" y="481"/>
                  <a:pt x="137" y="458"/>
                </a:cubicBezTo>
                <a:cubicBezTo>
                  <a:pt x="52" y="376"/>
                  <a:pt x="52" y="376"/>
                  <a:pt x="52" y="376"/>
                </a:cubicBezTo>
                <a:cubicBezTo>
                  <a:pt x="54" y="373"/>
                  <a:pt x="54" y="373"/>
                  <a:pt x="54" y="373"/>
                </a:cubicBezTo>
                <a:cubicBezTo>
                  <a:pt x="72" y="332"/>
                  <a:pt x="94" y="293"/>
                  <a:pt x="120" y="257"/>
                </a:cubicBezTo>
                <a:cubicBezTo>
                  <a:pt x="122" y="255"/>
                  <a:pt x="122" y="255"/>
                  <a:pt x="122" y="255"/>
                </a:cubicBezTo>
                <a:cubicBezTo>
                  <a:pt x="236" y="287"/>
                  <a:pt x="236" y="287"/>
                  <a:pt x="236" y="287"/>
                </a:cubicBezTo>
                <a:cubicBezTo>
                  <a:pt x="252" y="269"/>
                  <a:pt x="269" y="252"/>
                  <a:pt x="287" y="236"/>
                </a:cubicBezTo>
                <a:cubicBezTo>
                  <a:pt x="255" y="122"/>
                  <a:pt x="255" y="122"/>
                  <a:pt x="255" y="122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93" y="94"/>
                  <a:pt x="332" y="72"/>
                  <a:pt x="372" y="54"/>
                </a:cubicBezTo>
                <a:cubicBezTo>
                  <a:pt x="375" y="53"/>
                  <a:pt x="375" y="53"/>
                  <a:pt x="375" y="53"/>
                </a:cubicBezTo>
                <a:cubicBezTo>
                  <a:pt x="458" y="138"/>
                  <a:pt x="458" y="138"/>
                  <a:pt x="458" y="138"/>
                </a:cubicBezTo>
                <a:cubicBezTo>
                  <a:pt x="480" y="130"/>
                  <a:pt x="504" y="123"/>
                  <a:pt x="528" y="119"/>
                </a:cubicBezTo>
                <a:cubicBezTo>
                  <a:pt x="556" y="4"/>
                  <a:pt x="556" y="4"/>
                  <a:pt x="556" y="4"/>
                </a:cubicBezTo>
                <a:cubicBezTo>
                  <a:pt x="559" y="4"/>
                  <a:pt x="559" y="4"/>
                  <a:pt x="559" y="4"/>
                </a:cubicBezTo>
                <a:cubicBezTo>
                  <a:pt x="581" y="2"/>
                  <a:pt x="604" y="0"/>
                  <a:pt x="626" y="0"/>
                </a:cubicBezTo>
                <a:cubicBezTo>
                  <a:pt x="648" y="0"/>
                  <a:pt x="671" y="2"/>
                  <a:pt x="693" y="4"/>
                </a:cubicBezTo>
                <a:cubicBezTo>
                  <a:pt x="696" y="4"/>
                  <a:pt x="696" y="4"/>
                  <a:pt x="696" y="4"/>
                </a:cubicBezTo>
                <a:cubicBezTo>
                  <a:pt x="724" y="119"/>
                  <a:pt x="724" y="119"/>
                  <a:pt x="724" y="119"/>
                </a:cubicBezTo>
                <a:cubicBezTo>
                  <a:pt x="748" y="123"/>
                  <a:pt x="772" y="130"/>
                  <a:pt x="794" y="138"/>
                </a:cubicBezTo>
                <a:cubicBezTo>
                  <a:pt x="877" y="53"/>
                  <a:pt x="877" y="53"/>
                  <a:pt x="877" y="53"/>
                </a:cubicBezTo>
                <a:cubicBezTo>
                  <a:pt x="879" y="54"/>
                  <a:pt x="879" y="54"/>
                  <a:pt x="879" y="54"/>
                </a:cubicBezTo>
                <a:cubicBezTo>
                  <a:pt x="920" y="72"/>
                  <a:pt x="959" y="94"/>
                  <a:pt x="995" y="121"/>
                </a:cubicBezTo>
                <a:cubicBezTo>
                  <a:pt x="997" y="122"/>
                  <a:pt x="997" y="122"/>
                  <a:pt x="997" y="122"/>
                </a:cubicBezTo>
                <a:cubicBezTo>
                  <a:pt x="965" y="236"/>
                  <a:pt x="965" y="236"/>
                  <a:pt x="965" y="236"/>
                </a:cubicBezTo>
                <a:cubicBezTo>
                  <a:pt x="983" y="252"/>
                  <a:pt x="1000" y="269"/>
                  <a:pt x="1016" y="287"/>
                </a:cubicBezTo>
                <a:cubicBezTo>
                  <a:pt x="1130" y="255"/>
                  <a:pt x="1130" y="255"/>
                  <a:pt x="1130" y="255"/>
                </a:cubicBezTo>
                <a:cubicBezTo>
                  <a:pt x="1132" y="257"/>
                  <a:pt x="1132" y="257"/>
                  <a:pt x="1132" y="257"/>
                </a:cubicBezTo>
                <a:cubicBezTo>
                  <a:pt x="1158" y="293"/>
                  <a:pt x="1180" y="332"/>
                  <a:pt x="1198" y="373"/>
                </a:cubicBezTo>
                <a:cubicBezTo>
                  <a:pt x="1200" y="376"/>
                  <a:pt x="1200" y="376"/>
                  <a:pt x="1200" y="376"/>
                </a:cubicBezTo>
                <a:cubicBezTo>
                  <a:pt x="1115" y="458"/>
                  <a:pt x="1115" y="458"/>
                  <a:pt x="1115" y="458"/>
                </a:cubicBezTo>
                <a:cubicBezTo>
                  <a:pt x="1123" y="481"/>
                  <a:pt x="1129" y="504"/>
                  <a:pt x="1133" y="528"/>
                </a:cubicBezTo>
                <a:cubicBezTo>
                  <a:pt x="1248" y="557"/>
                  <a:pt x="1248" y="557"/>
                  <a:pt x="1248" y="557"/>
                </a:cubicBezTo>
                <a:cubicBezTo>
                  <a:pt x="1248" y="560"/>
                  <a:pt x="1248" y="560"/>
                  <a:pt x="1248" y="560"/>
                </a:cubicBezTo>
                <a:cubicBezTo>
                  <a:pt x="1251" y="582"/>
                  <a:pt x="1252" y="604"/>
                  <a:pt x="1252" y="626"/>
                </a:cubicBezTo>
                <a:cubicBezTo>
                  <a:pt x="1252" y="649"/>
                  <a:pt x="1251" y="671"/>
                  <a:pt x="1248" y="693"/>
                </a:cubicBezTo>
                <a:cubicBezTo>
                  <a:pt x="1248" y="696"/>
                  <a:pt x="1248" y="696"/>
                  <a:pt x="1248" y="696"/>
                </a:cubicBezTo>
                <a:cubicBezTo>
                  <a:pt x="1133" y="725"/>
                  <a:pt x="1133" y="725"/>
                  <a:pt x="1133" y="725"/>
                </a:cubicBezTo>
                <a:cubicBezTo>
                  <a:pt x="1129" y="748"/>
                  <a:pt x="1122" y="772"/>
                  <a:pt x="1115" y="795"/>
                </a:cubicBezTo>
                <a:cubicBezTo>
                  <a:pt x="1200" y="877"/>
                  <a:pt x="1200" y="877"/>
                  <a:pt x="1200" y="877"/>
                </a:cubicBezTo>
                <a:cubicBezTo>
                  <a:pt x="1198" y="880"/>
                  <a:pt x="1198" y="880"/>
                  <a:pt x="1198" y="880"/>
                </a:cubicBezTo>
                <a:cubicBezTo>
                  <a:pt x="1180" y="920"/>
                  <a:pt x="1158" y="959"/>
                  <a:pt x="1132" y="995"/>
                </a:cubicBezTo>
                <a:cubicBezTo>
                  <a:pt x="1130" y="998"/>
                  <a:pt x="1130" y="998"/>
                  <a:pt x="1130" y="998"/>
                </a:cubicBezTo>
                <a:cubicBezTo>
                  <a:pt x="1016" y="965"/>
                  <a:pt x="1016" y="965"/>
                  <a:pt x="1016" y="965"/>
                </a:cubicBezTo>
                <a:cubicBezTo>
                  <a:pt x="1000" y="983"/>
                  <a:pt x="983" y="1001"/>
                  <a:pt x="965" y="1016"/>
                </a:cubicBezTo>
                <a:cubicBezTo>
                  <a:pt x="997" y="1130"/>
                  <a:pt x="997" y="1130"/>
                  <a:pt x="997" y="1130"/>
                </a:cubicBezTo>
                <a:cubicBezTo>
                  <a:pt x="995" y="1132"/>
                  <a:pt x="995" y="1132"/>
                  <a:pt x="995" y="1132"/>
                </a:cubicBezTo>
                <a:cubicBezTo>
                  <a:pt x="959" y="1158"/>
                  <a:pt x="920" y="1181"/>
                  <a:pt x="879" y="1199"/>
                </a:cubicBezTo>
                <a:cubicBezTo>
                  <a:pt x="877" y="1200"/>
                  <a:pt x="877" y="1200"/>
                  <a:pt x="877" y="1200"/>
                </a:cubicBezTo>
                <a:cubicBezTo>
                  <a:pt x="794" y="1115"/>
                  <a:pt x="794" y="1115"/>
                  <a:pt x="794" y="1115"/>
                </a:cubicBezTo>
                <a:cubicBezTo>
                  <a:pt x="772" y="1123"/>
                  <a:pt x="748" y="1129"/>
                  <a:pt x="724" y="1134"/>
                </a:cubicBezTo>
                <a:cubicBezTo>
                  <a:pt x="696" y="1248"/>
                  <a:pt x="696" y="1248"/>
                  <a:pt x="696" y="1248"/>
                </a:cubicBezTo>
                <a:cubicBezTo>
                  <a:pt x="693" y="1249"/>
                  <a:pt x="693" y="1249"/>
                  <a:pt x="693" y="1249"/>
                </a:cubicBezTo>
                <a:cubicBezTo>
                  <a:pt x="671" y="1251"/>
                  <a:pt x="648" y="1252"/>
                  <a:pt x="626" y="1252"/>
                </a:cubicBezTo>
                <a:close/>
                <a:moveTo>
                  <a:pt x="563" y="1241"/>
                </a:moveTo>
                <a:cubicBezTo>
                  <a:pt x="584" y="1243"/>
                  <a:pt x="605" y="1244"/>
                  <a:pt x="626" y="1244"/>
                </a:cubicBezTo>
                <a:cubicBezTo>
                  <a:pt x="647" y="1244"/>
                  <a:pt x="668" y="1243"/>
                  <a:pt x="689" y="1241"/>
                </a:cubicBezTo>
                <a:cubicBezTo>
                  <a:pt x="717" y="1126"/>
                  <a:pt x="717" y="1126"/>
                  <a:pt x="717" y="1126"/>
                </a:cubicBezTo>
                <a:cubicBezTo>
                  <a:pt x="720" y="1126"/>
                  <a:pt x="720" y="1126"/>
                  <a:pt x="720" y="1126"/>
                </a:cubicBezTo>
                <a:cubicBezTo>
                  <a:pt x="745" y="1121"/>
                  <a:pt x="770" y="1114"/>
                  <a:pt x="794" y="1106"/>
                </a:cubicBezTo>
                <a:cubicBezTo>
                  <a:pt x="797" y="1105"/>
                  <a:pt x="797" y="1105"/>
                  <a:pt x="797" y="1105"/>
                </a:cubicBezTo>
                <a:cubicBezTo>
                  <a:pt x="879" y="1190"/>
                  <a:pt x="879" y="1190"/>
                  <a:pt x="879" y="1190"/>
                </a:cubicBezTo>
                <a:cubicBezTo>
                  <a:pt x="917" y="1173"/>
                  <a:pt x="953" y="1151"/>
                  <a:pt x="988" y="1127"/>
                </a:cubicBezTo>
                <a:cubicBezTo>
                  <a:pt x="955" y="1014"/>
                  <a:pt x="955" y="1014"/>
                  <a:pt x="955" y="1014"/>
                </a:cubicBezTo>
                <a:cubicBezTo>
                  <a:pt x="957" y="1012"/>
                  <a:pt x="957" y="1012"/>
                  <a:pt x="957" y="1012"/>
                </a:cubicBezTo>
                <a:cubicBezTo>
                  <a:pt x="977" y="995"/>
                  <a:pt x="995" y="977"/>
                  <a:pt x="1011" y="958"/>
                </a:cubicBezTo>
                <a:cubicBezTo>
                  <a:pt x="1013" y="955"/>
                  <a:pt x="1013" y="955"/>
                  <a:pt x="1013" y="955"/>
                </a:cubicBezTo>
                <a:cubicBezTo>
                  <a:pt x="1127" y="988"/>
                  <a:pt x="1127" y="988"/>
                  <a:pt x="1127" y="988"/>
                </a:cubicBezTo>
                <a:cubicBezTo>
                  <a:pt x="1151" y="954"/>
                  <a:pt x="1172" y="917"/>
                  <a:pt x="1189" y="879"/>
                </a:cubicBezTo>
                <a:cubicBezTo>
                  <a:pt x="1105" y="797"/>
                  <a:pt x="1105" y="797"/>
                  <a:pt x="1105" y="797"/>
                </a:cubicBezTo>
                <a:cubicBezTo>
                  <a:pt x="1106" y="795"/>
                  <a:pt x="1106" y="795"/>
                  <a:pt x="1106" y="795"/>
                </a:cubicBezTo>
                <a:cubicBezTo>
                  <a:pt x="1114" y="771"/>
                  <a:pt x="1121" y="746"/>
                  <a:pt x="1125" y="720"/>
                </a:cubicBezTo>
                <a:cubicBezTo>
                  <a:pt x="1126" y="718"/>
                  <a:pt x="1126" y="718"/>
                  <a:pt x="1126" y="718"/>
                </a:cubicBezTo>
                <a:cubicBezTo>
                  <a:pt x="1240" y="689"/>
                  <a:pt x="1240" y="689"/>
                  <a:pt x="1240" y="689"/>
                </a:cubicBezTo>
                <a:cubicBezTo>
                  <a:pt x="1242" y="668"/>
                  <a:pt x="1243" y="647"/>
                  <a:pt x="1243" y="626"/>
                </a:cubicBezTo>
                <a:cubicBezTo>
                  <a:pt x="1243" y="605"/>
                  <a:pt x="1242" y="584"/>
                  <a:pt x="1240" y="563"/>
                </a:cubicBezTo>
                <a:cubicBezTo>
                  <a:pt x="1126" y="535"/>
                  <a:pt x="1126" y="535"/>
                  <a:pt x="1126" y="535"/>
                </a:cubicBezTo>
                <a:cubicBezTo>
                  <a:pt x="1125" y="532"/>
                  <a:pt x="1125" y="532"/>
                  <a:pt x="1125" y="532"/>
                </a:cubicBezTo>
                <a:cubicBezTo>
                  <a:pt x="1121" y="507"/>
                  <a:pt x="1114" y="482"/>
                  <a:pt x="1106" y="458"/>
                </a:cubicBezTo>
                <a:cubicBezTo>
                  <a:pt x="1105" y="455"/>
                  <a:pt x="1105" y="455"/>
                  <a:pt x="1105" y="455"/>
                </a:cubicBezTo>
                <a:cubicBezTo>
                  <a:pt x="1189" y="374"/>
                  <a:pt x="1189" y="374"/>
                  <a:pt x="1189" y="374"/>
                </a:cubicBezTo>
                <a:cubicBezTo>
                  <a:pt x="1172" y="335"/>
                  <a:pt x="1151" y="299"/>
                  <a:pt x="1127" y="265"/>
                </a:cubicBezTo>
                <a:cubicBezTo>
                  <a:pt x="1013" y="297"/>
                  <a:pt x="1013" y="297"/>
                  <a:pt x="1013" y="297"/>
                </a:cubicBezTo>
                <a:cubicBezTo>
                  <a:pt x="1011" y="295"/>
                  <a:pt x="1011" y="295"/>
                  <a:pt x="1011" y="295"/>
                </a:cubicBezTo>
                <a:cubicBezTo>
                  <a:pt x="995" y="276"/>
                  <a:pt x="977" y="257"/>
                  <a:pt x="957" y="241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88" y="126"/>
                  <a:pt x="988" y="126"/>
                  <a:pt x="988" y="126"/>
                </a:cubicBezTo>
                <a:cubicBezTo>
                  <a:pt x="953" y="101"/>
                  <a:pt x="917" y="80"/>
                  <a:pt x="879" y="63"/>
                </a:cubicBezTo>
                <a:cubicBezTo>
                  <a:pt x="797" y="148"/>
                  <a:pt x="797" y="148"/>
                  <a:pt x="797" y="148"/>
                </a:cubicBezTo>
                <a:cubicBezTo>
                  <a:pt x="794" y="147"/>
                  <a:pt x="794" y="147"/>
                  <a:pt x="794" y="147"/>
                </a:cubicBezTo>
                <a:cubicBezTo>
                  <a:pt x="770" y="138"/>
                  <a:pt x="745" y="131"/>
                  <a:pt x="720" y="127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689" y="12"/>
                  <a:pt x="689" y="12"/>
                  <a:pt x="689" y="12"/>
                </a:cubicBezTo>
                <a:cubicBezTo>
                  <a:pt x="668" y="10"/>
                  <a:pt x="647" y="9"/>
                  <a:pt x="626" y="9"/>
                </a:cubicBezTo>
                <a:cubicBezTo>
                  <a:pt x="605" y="9"/>
                  <a:pt x="584" y="10"/>
                  <a:pt x="563" y="12"/>
                </a:cubicBezTo>
                <a:cubicBezTo>
                  <a:pt x="535" y="126"/>
                  <a:pt x="535" y="126"/>
                  <a:pt x="535" y="126"/>
                </a:cubicBezTo>
                <a:cubicBezTo>
                  <a:pt x="532" y="127"/>
                  <a:pt x="532" y="127"/>
                  <a:pt x="532" y="127"/>
                </a:cubicBezTo>
                <a:cubicBezTo>
                  <a:pt x="507" y="131"/>
                  <a:pt x="482" y="138"/>
                  <a:pt x="458" y="147"/>
                </a:cubicBezTo>
                <a:cubicBezTo>
                  <a:pt x="455" y="148"/>
                  <a:pt x="455" y="148"/>
                  <a:pt x="455" y="148"/>
                </a:cubicBezTo>
                <a:cubicBezTo>
                  <a:pt x="373" y="63"/>
                  <a:pt x="373" y="63"/>
                  <a:pt x="373" y="63"/>
                </a:cubicBezTo>
                <a:cubicBezTo>
                  <a:pt x="335" y="80"/>
                  <a:pt x="298" y="101"/>
                  <a:pt x="264" y="126"/>
                </a:cubicBezTo>
                <a:cubicBezTo>
                  <a:pt x="297" y="239"/>
                  <a:pt x="297" y="239"/>
                  <a:pt x="297" y="239"/>
                </a:cubicBezTo>
                <a:cubicBezTo>
                  <a:pt x="295" y="241"/>
                  <a:pt x="295" y="241"/>
                  <a:pt x="295" y="241"/>
                </a:cubicBezTo>
                <a:cubicBezTo>
                  <a:pt x="275" y="257"/>
                  <a:pt x="257" y="276"/>
                  <a:pt x="241" y="295"/>
                </a:cubicBezTo>
                <a:cubicBezTo>
                  <a:pt x="239" y="297"/>
                  <a:pt x="239" y="297"/>
                  <a:pt x="239" y="297"/>
                </a:cubicBezTo>
                <a:cubicBezTo>
                  <a:pt x="125" y="265"/>
                  <a:pt x="125" y="265"/>
                  <a:pt x="125" y="265"/>
                </a:cubicBezTo>
                <a:cubicBezTo>
                  <a:pt x="101" y="299"/>
                  <a:pt x="80" y="335"/>
                  <a:pt x="63" y="374"/>
                </a:cubicBezTo>
                <a:cubicBezTo>
                  <a:pt x="147" y="455"/>
                  <a:pt x="147" y="455"/>
                  <a:pt x="147" y="455"/>
                </a:cubicBezTo>
                <a:cubicBezTo>
                  <a:pt x="146" y="458"/>
                  <a:pt x="146" y="458"/>
                  <a:pt x="146" y="458"/>
                </a:cubicBezTo>
                <a:cubicBezTo>
                  <a:pt x="138" y="482"/>
                  <a:pt x="131" y="507"/>
                  <a:pt x="127" y="532"/>
                </a:cubicBezTo>
                <a:cubicBezTo>
                  <a:pt x="126" y="535"/>
                  <a:pt x="126" y="535"/>
                  <a:pt x="126" y="535"/>
                </a:cubicBezTo>
                <a:cubicBezTo>
                  <a:pt x="12" y="563"/>
                  <a:pt x="12" y="563"/>
                  <a:pt x="12" y="563"/>
                </a:cubicBezTo>
                <a:cubicBezTo>
                  <a:pt x="10" y="584"/>
                  <a:pt x="9" y="606"/>
                  <a:pt x="9" y="626"/>
                </a:cubicBezTo>
                <a:cubicBezTo>
                  <a:pt x="9" y="647"/>
                  <a:pt x="10" y="668"/>
                  <a:pt x="12" y="689"/>
                </a:cubicBezTo>
                <a:cubicBezTo>
                  <a:pt x="126" y="718"/>
                  <a:pt x="126" y="718"/>
                  <a:pt x="126" y="718"/>
                </a:cubicBezTo>
                <a:cubicBezTo>
                  <a:pt x="127" y="720"/>
                  <a:pt x="127" y="720"/>
                  <a:pt x="127" y="720"/>
                </a:cubicBezTo>
                <a:cubicBezTo>
                  <a:pt x="131" y="746"/>
                  <a:pt x="138" y="771"/>
                  <a:pt x="146" y="795"/>
                </a:cubicBezTo>
                <a:cubicBezTo>
                  <a:pt x="147" y="797"/>
                  <a:pt x="147" y="797"/>
                  <a:pt x="147" y="797"/>
                </a:cubicBezTo>
                <a:cubicBezTo>
                  <a:pt x="63" y="879"/>
                  <a:pt x="63" y="879"/>
                  <a:pt x="63" y="879"/>
                </a:cubicBezTo>
                <a:cubicBezTo>
                  <a:pt x="80" y="917"/>
                  <a:pt x="101" y="954"/>
                  <a:pt x="125" y="988"/>
                </a:cubicBezTo>
                <a:cubicBezTo>
                  <a:pt x="239" y="955"/>
                  <a:pt x="239" y="955"/>
                  <a:pt x="239" y="955"/>
                </a:cubicBezTo>
                <a:cubicBezTo>
                  <a:pt x="241" y="958"/>
                  <a:pt x="241" y="958"/>
                  <a:pt x="241" y="958"/>
                </a:cubicBezTo>
                <a:cubicBezTo>
                  <a:pt x="257" y="977"/>
                  <a:pt x="275" y="995"/>
                  <a:pt x="295" y="1012"/>
                </a:cubicBezTo>
                <a:cubicBezTo>
                  <a:pt x="297" y="1014"/>
                  <a:pt x="297" y="1014"/>
                  <a:pt x="297" y="1014"/>
                </a:cubicBezTo>
                <a:cubicBezTo>
                  <a:pt x="264" y="1127"/>
                  <a:pt x="264" y="1127"/>
                  <a:pt x="264" y="1127"/>
                </a:cubicBezTo>
                <a:cubicBezTo>
                  <a:pt x="298" y="1151"/>
                  <a:pt x="335" y="1173"/>
                  <a:pt x="373" y="1190"/>
                </a:cubicBezTo>
                <a:cubicBezTo>
                  <a:pt x="455" y="1105"/>
                  <a:pt x="455" y="1105"/>
                  <a:pt x="455" y="1105"/>
                </a:cubicBezTo>
                <a:cubicBezTo>
                  <a:pt x="458" y="1106"/>
                  <a:pt x="458" y="1106"/>
                  <a:pt x="458" y="1106"/>
                </a:cubicBezTo>
                <a:cubicBezTo>
                  <a:pt x="482" y="1114"/>
                  <a:pt x="507" y="1121"/>
                  <a:pt x="532" y="1126"/>
                </a:cubicBezTo>
                <a:cubicBezTo>
                  <a:pt x="535" y="1126"/>
                  <a:pt x="535" y="1126"/>
                  <a:pt x="535" y="1126"/>
                </a:cubicBezTo>
                <a:lnTo>
                  <a:pt x="563" y="1241"/>
                </a:lnTo>
                <a:close/>
                <a:moveTo>
                  <a:pt x="626" y="1104"/>
                </a:moveTo>
                <a:cubicBezTo>
                  <a:pt x="498" y="1104"/>
                  <a:pt x="378" y="1055"/>
                  <a:pt x="288" y="964"/>
                </a:cubicBezTo>
                <a:cubicBezTo>
                  <a:pt x="198" y="874"/>
                  <a:pt x="148" y="754"/>
                  <a:pt x="148" y="626"/>
                </a:cubicBezTo>
                <a:cubicBezTo>
                  <a:pt x="148" y="499"/>
                  <a:pt x="198" y="379"/>
                  <a:pt x="288" y="288"/>
                </a:cubicBezTo>
                <a:cubicBezTo>
                  <a:pt x="378" y="198"/>
                  <a:pt x="498" y="148"/>
                  <a:pt x="626" y="148"/>
                </a:cubicBezTo>
                <a:cubicBezTo>
                  <a:pt x="754" y="148"/>
                  <a:pt x="874" y="198"/>
                  <a:pt x="964" y="288"/>
                </a:cubicBezTo>
                <a:cubicBezTo>
                  <a:pt x="1054" y="379"/>
                  <a:pt x="1104" y="499"/>
                  <a:pt x="1104" y="626"/>
                </a:cubicBezTo>
                <a:cubicBezTo>
                  <a:pt x="1104" y="754"/>
                  <a:pt x="1054" y="874"/>
                  <a:pt x="964" y="964"/>
                </a:cubicBezTo>
                <a:cubicBezTo>
                  <a:pt x="874" y="1055"/>
                  <a:pt x="754" y="1104"/>
                  <a:pt x="626" y="1104"/>
                </a:cubicBezTo>
                <a:close/>
                <a:moveTo>
                  <a:pt x="626" y="157"/>
                </a:moveTo>
                <a:cubicBezTo>
                  <a:pt x="367" y="157"/>
                  <a:pt x="157" y="367"/>
                  <a:pt x="157" y="626"/>
                </a:cubicBezTo>
                <a:cubicBezTo>
                  <a:pt x="157" y="885"/>
                  <a:pt x="367" y="1096"/>
                  <a:pt x="626" y="1096"/>
                </a:cubicBezTo>
                <a:cubicBezTo>
                  <a:pt x="885" y="1096"/>
                  <a:pt x="1095" y="885"/>
                  <a:pt x="1095" y="626"/>
                </a:cubicBezTo>
                <a:cubicBezTo>
                  <a:pt x="1095" y="367"/>
                  <a:pt x="885" y="157"/>
                  <a:pt x="626" y="15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lIns="91440" tIns="45720" rIns="91440" bIns="45720"/>
          <a:lstStyle/>
          <a:p>
            <a:pPr defTabSz="1219170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46066" y="3865513"/>
            <a:ext cx="1716165" cy="1589523"/>
            <a:chOff x="5246064" y="3564418"/>
            <a:chExt cx="1716165" cy="1589522"/>
          </a:xfrm>
          <a:solidFill>
            <a:srgbClr val="18478F"/>
          </a:solidFill>
        </p:grpSpPr>
        <p:sp>
          <p:nvSpPr>
            <p:cNvPr id="15" name="MH_Other_12"/>
            <p:cNvSpPr/>
            <p:nvPr>
              <p:custDataLst>
                <p:tags r:id="rId11"/>
              </p:custDataLst>
            </p:nvPr>
          </p:nvSpPr>
          <p:spPr bwMode="auto">
            <a:xfrm>
              <a:off x="5246064" y="3564418"/>
              <a:ext cx="1700244" cy="1589522"/>
            </a:xfrm>
            <a:prstGeom prst="ellipse">
              <a:avLst/>
            </a:prstGeom>
            <a:grpFill/>
            <a:ln w="19050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52400" dist="50800" dir="8100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MH_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246064" y="3993109"/>
              <a:ext cx="1716165" cy="76470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Metrics</a:t>
              </a: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</a:p>
          </p:txBody>
        </p:sp>
      </p:grpSp>
      <p:pic>
        <p:nvPicPr>
          <p:cNvPr id="24" name="MH_Other_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963" y="1901786"/>
            <a:ext cx="1579993" cy="1447090"/>
          </a:xfrm>
          <a:prstGeom prst="rect">
            <a:avLst/>
          </a:prstGeom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MH_Other_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24329" y="2632681"/>
            <a:ext cx="1505815" cy="1447090"/>
          </a:xfrm>
          <a:prstGeom prst="rect">
            <a:avLst/>
          </a:prstGeom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MH_Other_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252564" y="4270464"/>
            <a:ext cx="1577376" cy="1447089"/>
          </a:xfrm>
          <a:prstGeom prst="rect">
            <a:avLst/>
          </a:prstGeom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MH_Other_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81806" y="2650185"/>
            <a:ext cx="1700244" cy="1447090"/>
          </a:xfrm>
          <a:prstGeom prst="rect">
            <a:avLst/>
          </a:prstGeom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sp>
        <p:nvSpPr>
          <p:cNvPr id="48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88815" y="4667894"/>
            <a:ext cx="3114104" cy="61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defTabSz="1219170">
              <a:lnSpc>
                <a:spcPct val="130000"/>
              </a:lnSpc>
              <a:defRPr/>
            </a:pPr>
            <a:r>
              <a:rPr lang="en-US" sz="2000" b="1" dirty="0">
                <a:solidFill>
                  <a:srgbClr val="18478F"/>
                </a:solidFill>
              </a:rPr>
              <a:t>F1 Score</a:t>
            </a:r>
            <a:endParaRPr lang="en-US" altLang="zh-CN" sz="1400" b="1" kern="0" dirty="0">
              <a:solidFill>
                <a:srgbClr val="18478F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70665" y="3025063"/>
            <a:ext cx="3114104" cy="61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en-US" sz="2000" b="1" dirty="0">
                <a:solidFill>
                  <a:srgbClr val="18478F"/>
                </a:solidFill>
              </a:rPr>
              <a:t>Precision</a:t>
            </a:r>
            <a:endParaRPr lang="en-US" altLang="zh-CN" sz="1400" b="1" kern="0" dirty="0">
              <a:solidFill>
                <a:srgbClr val="18478F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47522" y="2993716"/>
            <a:ext cx="3114104" cy="61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defTabSz="1219170">
              <a:lnSpc>
                <a:spcPct val="130000"/>
              </a:lnSpc>
              <a:defRPr/>
            </a:pPr>
            <a:r>
              <a:rPr lang="en-US" sz="2000" b="1" dirty="0">
                <a:solidFill>
                  <a:srgbClr val="18478F"/>
                </a:solidFill>
              </a:rPr>
              <a:t>Recall</a:t>
            </a:r>
            <a:r>
              <a:rPr lang="en-US" sz="1400" dirty="0"/>
              <a:t> </a:t>
            </a:r>
            <a:endParaRPr lang="en-US" altLang="zh-CN" sz="1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12244" y="2386354"/>
            <a:ext cx="3114104" cy="61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r" defTabSz="1219170">
              <a:lnSpc>
                <a:spcPct val="130000"/>
              </a:lnSpc>
              <a:defRPr/>
            </a:pPr>
            <a:r>
              <a:rPr lang="en-US" sz="2000" b="1" dirty="0">
                <a:solidFill>
                  <a:srgbClr val="18478F"/>
                </a:solidFill>
              </a:rPr>
              <a:t>Accuracy</a:t>
            </a:r>
          </a:p>
          <a:p>
            <a:pPr algn="r" defTabSz="1219170">
              <a:lnSpc>
                <a:spcPct val="130000"/>
              </a:lnSpc>
              <a:defRPr/>
            </a:pP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35444" y="393958"/>
            <a:ext cx="2973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Evaluation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Metrics</a:t>
            </a:r>
          </a:p>
        </p:txBody>
      </p:sp>
      <p:sp>
        <p:nvSpPr>
          <p:cNvPr id="57" name="圆角矩形 56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9" name="MH_Other_5">
            <a:extLst>
              <a:ext uri="{FF2B5EF4-FFF2-40B4-BE49-F238E27FC236}">
                <a16:creationId xmlns:a16="http://schemas.microsoft.com/office/drawing/2014/main" id="{0B067498-CD17-7E45-BFB4-1B1DF39F991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79883" y="4270464"/>
            <a:ext cx="1579993" cy="1447090"/>
          </a:xfrm>
          <a:prstGeom prst="rect">
            <a:avLst/>
          </a:prstGeom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095598-E09D-8342-9B3B-8F72C2307FFC}"/>
              </a:ext>
            </a:extLst>
          </p:cNvPr>
          <p:cNvSpPr/>
          <p:nvPr/>
        </p:nvSpPr>
        <p:spPr>
          <a:xfrm>
            <a:off x="7890746" y="4766955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8478F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AUC</a:t>
            </a:r>
            <a:r>
              <a:rPr lang="en-US" sz="2000" b="1" dirty="0">
                <a:solidFill>
                  <a:srgbClr val="18478F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0A900-FD09-C34E-8207-04D0C598AC00}"/>
              </a:ext>
            </a:extLst>
          </p:cNvPr>
          <p:cNvSpPr txBox="1"/>
          <p:nvPr/>
        </p:nvSpPr>
        <p:spPr>
          <a:xfrm>
            <a:off x="412659" y="4557257"/>
            <a:ext cx="3084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Harmonic mean of the accuracy and recall rate.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range of the F1 score is [0,1].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E964-635C-7A40-9691-04AA5C544B09}"/>
              </a:ext>
            </a:extLst>
          </p:cNvPr>
          <p:cNvSpPr txBox="1"/>
          <p:nvPr/>
        </p:nvSpPr>
        <p:spPr>
          <a:xfrm>
            <a:off x="1126867" y="3073207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 = TP / (TP + FN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6010C-11EA-FB48-B62B-C4B74800E180}"/>
              </a:ext>
            </a:extLst>
          </p:cNvPr>
          <p:cNvSpPr txBox="1"/>
          <p:nvPr/>
        </p:nvSpPr>
        <p:spPr>
          <a:xfrm>
            <a:off x="2650271" y="1166631"/>
            <a:ext cx="687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 = Number of correct predictions / Total number of predictions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B1871-1E6B-0445-950F-C7D6D2B7626A}"/>
              </a:ext>
            </a:extLst>
          </p:cNvPr>
          <p:cNvSpPr txBox="1"/>
          <p:nvPr/>
        </p:nvSpPr>
        <p:spPr>
          <a:xfrm>
            <a:off x="9150851" y="3072897"/>
            <a:ext cx="249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= TP / (TP + FP)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8985FA-C2A9-194A-A8B8-38CE44F19300}"/>
              </a:ext>
            </a:extLst>
          </p:cNvPr>
          <p:cNvSpPr txBox="1"/>
          <p:nvPr/>
        </p:nvSpPr>
        <p:spPr>
          <a:xfrm>
            <a:off x="9075083" y="4695756"/>
            <a:ext cx="3114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AUC is defined as the area under the ROC curve, range is [0.5,1]. </a:t>
            </a:r>
          </a:p>
        </p:txBody>
      </p:sp>
    </p:spTree>
    <p:extLst>
      <p:ext uri="{BB962C8B-B14F-4D97-AF65-F5344CB8AC3E}">
        <p14:creationId xmlns:p14="http://schemas.microsoft.com/office/powerpoint/2010/main" val="32214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1">
            <a:extLst>
              <a:ext uri="{FF2B5EF4-FFF2-40B4-BE49-F238E27FC236}">
                <a16:creationId xmlns:a16="http://schemas.microsoft.com/office/drawing/2014/main" id="{E704488E-66D7-BF4A-B0FC-27A5894A81CA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52">
            <a:extLst>
              <a:ext uri="{FF2B5EF4-FFF2-40B4-BE49-F238E27FC236}">
                <a16:creationId xmlns:a16="http://schemas.microsoft.com/office/drawing/2014/main" id="{5F8E39B7-04D0-2541-9FE8-146B0D031AC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55">
            <a:extLst>
              <a:ext uri="{FF2B5EF4-FFF2-40B4-BE49-F238E27FC236}">
                <a16:creationId xmlns:a16="http://schemas.microsoft.com/office/drawing/2014/main" id="{83FCAFD2-37BD-3E4E-80BA-E57E36348626}"/>
              </a:ext>
            </a:extLst>
          </p:cNvPr>
          <p:cNvSpPr/>
          <p:nvPr/>
        </p:nvSpPr>
        <p:spPr>
          <a:xfrm>
            <a:off x="1957278" y="468067"/>
            <a:ext cx="3536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Model Performance</a:t>
            </a:r>
          </a:p>
        </p:txBody>
      </p:sp>
      <p:sp>
        <p:nvSpPr>
          <p:cNvPr id="6" name="矩形 57">
            <a:extLst>
              <a:ext uri="{FF2B5EF4-FFF2-40B4-BE49-F238E27FC236}">
                <a16:creationId xmlns:a16="http://schemas.microsoft.com/office/drawing/2014/main" id="{F32F285A-F0A9-C842-AD8C-E4531A26918B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E2E6CD-FE7E-3849-89A9-B3335A334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91151"/>
              </p:ext>
            </p:extLst>
          </p:nvPr>
        </p:nvGraphicFramePr>
        <p:xfrm>
          <a:off x="1277659" y="1643063"/>
          <a:ext cx="9280807" cy="344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983">
                  <a:extLst>
                    <a:ext uri="{9D8B030D-6E8A-4147-A177-3AD203B41FA5}">
                      <a16:colId xmlns:a16="http://schemas.microsoft.com/office/drawing/2014/main" val="79270429"/>
                    </a:ext>
                  </a:extLst>
                </a:gridCol>
                <a:gridCol w="1659084">
                  <a:extLst>
                    <a:ext uri="{9D8B030D-6E8A-4147-A177-3AD203B41FA5}">
                      <a16:colId xmlns:a16="http://schemas.microsoft.com/office/drawing/2014/main" val="2787365597"/>
                    </a:ext>
                  </a:extLst>
                </a:gridCol>
                <a:gridCol w="1492054">
                  <a:extLst>
                    <a:ext uri="{9D8B030D-6E8A-4147-A177-3AD203B41FA5}">
                      <a16:colId xmlns:a16="http://schemas.microsoft.com/office/drawing/2014/main" val="851354238"/>
                    </a:ext>
                  </a:extLst>
                </a:gridCol>
                <a:gridCol w="1633843">
                  <a:extLst>
                    <a:ext uri="{9D8B030D-6E8A-4147-A177-3AD203B41FA5}">
                      <a16:colId xmlns:a16="http://schemas.microsoft.com/office/drawing/2014/main" val="2964452470"/>
                    </a:ext>
                  </a:extLst>
                </a:gridCol>
                <a:gridCol w="1633843">
                  <a:extLst>
                    <a:ext uri="{9D8B030D-6E8A-4147-A177-3AD203B41FA5}">
                      <a16:colId xmlns:a16="http://schemas.microsoft.com/office/drawing/2014/main" val="87225143"/>
                    </a:ext>
                  </a:extLst>
                </a:gridCol>
              </a:tblGrid>
              <a:tr h="4890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58084"/>
                  </a:ext>
                </a:extLst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65776"/>
                  </a:ext>
                </a:extLst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0.721237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3039"/>
                  </a:ext>
                </a:extLst>
              </a:tr>
              <a:tr h="518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06788"/>
                  </a:ext>
                </a:extLst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0.719716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95045"/>
                  </a:ext>
                </a:extLst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0.7170385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96551"/>
                  </a:ext>
                </a:extLst>
              </a:tr>
              <a:tr h="482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0.67659736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2163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A0D5FE8-04D8-C749-B794-7FAE37063BAC}"/>
              </a:ext>
            </a:extLst>
          </p:cNvPr>
          <p:cNvSpPr/>
          <p:nvPr/>
        </p:nvSpPr>
        <p:spPr>
          <a:xfrm>
            <a:off x="4086225" y="1493044"/>
            <a:ext cx="1743075" cy="3871912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2AA3-3A99-7A4D-868F-4A3543D38C97}"/>
              </a:ext>
            </a:extLst>
          </p:cNvPr>
          <p:cNvSpPr/>
          <p:nvPr/>
        </p:nvSpPr>
        <p:spPr>
          <a:xfrm>
            <a:off x="1689792" y="2571750"/>
            <a:ext cx="4139507" cy="514350"/>
          </a:xfrm>
          <a:prstGeom prst="rect">
            <a:avLst/>
          </a:prstGeom>
          <a:noFill/>
          <a:ln w="63500">
            <a:solidFill>
              <a:srgbClr val="DF5131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6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06991" y="3192930"/>
            <a:ext cx="321095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Interface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883987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35444" y="374908"/>
            <a:ext cx="2973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User Interface</a:t>
            </a:r>
          </a:p>
        </p:txBody>
      </p:sp>
      <p:sp>
        <p:nvSpPr>
          <p:cNvPr id="66" name="圆角矩形 6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C3223-6936-451D-B750-A3C5D03229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2"/>
          <a:stretch/>
        </p:blipFill>
        <p:spPr>
          <a:xfrm>
            <a:off x="2369550" y="1700213"/>
            <a:ext cx="6898275" cy="4264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0520E-58A4-4423-A495-7F7EAB03DF5A}"/>
              </a:ext>
            </a:extLst>
          </p:cNvPr>
          <p:cNvSpPr/>
          <p:nvPr/>
        </p:nvSpPr>
        <p:spPr>
          <a:xfrm>
            <a:off x="2252663" y="1662113"/>
            <a:ext cx="2133600" cy="442912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30EB5-0A5D-4A04-9B82-29D79D2268C2}"/>
              </a:ext>
            </a:extLst>
          </p:cNvPr>
          <p:cNvSpPr txBox="1"/>
          <p:nvPr/>
        </p:nvSpPr>
        <p:spPr>
          <a:xfrm>
            <a:off x="305983" y="2962275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Sidebar for users to input variables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225B42-5597-4CCC-B941-FAF513CCA762}"/>
              </a:ext>
            </a:extLst>
          </p:cNvPr>
          <p:cNvSpPr/>
          <p:nvPr/>
        </p:nvSpPr>
        <p:spPr>
          <a:xfrm>
            <a:off x="5105401" y="1632478"/>
            <a:ext cx="2133600" cy="192996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50CCD9-E8F0-48ED-9C8E-D2DF58BFD79F}"/>
              </a:ext>
            </a:extLst>
          </p:cNvPr>
          <p:cNvSpPr txBox="1"/>
          <p:nvPr/>
        </p:nvSpPr>
        <p:spPr>
          <a:xfrm>
            <a:off x="7316382" y="1918049"/>
            <a:ext cx="3804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click “get result button, show predict result based on input</a:t>
            </a:r>
          </a:p>
        </p:txBody>
      </p:sp>
    </p:spTree>
    <p:extLst>
      <p:ext uri="{BB962C8B-B14F-4D97-AF65-F5344CB8AC3E}">
        <p14:creationId xmlns:p14="http://schemas.microsoft.com/office/powerpoint/2010/main" val="13095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lip" descr="A screenshot of a social media pos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6FAE0E8F-3A29-404C-945E-EAE47190D0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017" y="1133475"/>
            <a:ext cx="8161868" cy="45910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矩形 64">
            <a:extLst>
              <a:ext uri="{FF2B5EF4-FFF2-40B4-BE49-F238E27FC236}">
                <a16:creationId xmlns:a16="http://schemas.microsoft.com/office/drawing/2014/main" id="{676552E7-ED28-4CA7-A2F5-4DE6F363B511}"/>
              </a:ext>
            </a:extLst>
          </p:cNvPr>
          <p:cNvSpPr/>
          <p:nvPr/>
        </p:nvSpPr>
        <p:spPr>
          <a:xfrm>
            <a:off x="9820351" y="2939951"/>
            <a:ext cx="1804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57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07874" y="3122944"/>
            <a:ext cx="7266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 &amp; A</a:t>
            </a:r>
            <a:endParaRPr lang="zh-CN" altLang="en-US" sz="6600" b="1" spc="6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69733" y="4205620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25952" y="4351682"/>
            <a:ext cx="682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6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322126"/>
            <a:ext cx="229916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Table</a:t>
            </a:r>
            <a:r>
              <a:rPr lang="zh-CN" altLang="en-US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of</a:t>
            </a:r>
          </a:p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Contents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955111" y="3714958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382634" y="4149585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3361768" y="3714957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2789291" y="4149584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5752874" y="3714957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5180397" y="4149584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8159531" y="3714956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7587054" y="4149583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5566" y="4065035"/>
            <a:ext cx="149976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Data</a:t>
            </a:r>
            <a:r>
              <a:rPr lang="zh-CN" altLang="en-US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Cleaning</a:t>
            </a:r>
          </a:p>
        </p:txBody>
      </p:sp>
      <p:sp>
        <p:nvSpPr>
          <p:cNvPr id="36" name="矩形 35"/>
          <p:cNvSpPr/>
          <p:nvPr/>
        </p:nvSpPr>
        <p:spPr>
          <a:xfrm>
            <a:off x="3261264" y="4034636"/>
            <a:ext cx="168560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Construction</a:t>
            </a:r>
            <a:endParaRPr lang="en-US" altLang="zh-CN" sz="2000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35184" y="3950027"/>
            <a:ext cx="149976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Hyper- parameter</a:t>
            </a:r>
          </a:p>
          <a:p>
            <a:pPr algn="ctr"/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Tuning</a:t>
            </a:r>
          </a:p>
        </p:txBody>
      </p:sp>
      <p:sp>
        <p:nvSpPr>
          <p:cNvPr id="48" name="矩形 47"/>
          <p:cNvSpPr/>
          <p:nvPr/>
        </p:nvSpPr>
        <p:spPr>
          <a:xfrm>
            <a:off x="8146307" y="4041114"/>
            <a:ext cx="149976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Model</a:t>
            </a:r>
          </a:p>
          <a:p>
            <a:pPr algn="ctr"/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Evaluation</a:t>
            </a:r>
          </a:p>
        </p:txBody>
      </p:sp>
      <p:sp>
        <p:nvSpPr>
          <p:cNvPr id="49" name="矩形 48"/>
          <p:cNvSpPr/>
          <p:nvPr/>
        </p:nvSpPr>
        <p:spPr>
          <a:xfrm>
            <a:off x="391471" y="4196252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98128" y="4219279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05828" y="4196252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12485" y="4219279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55C1FE4B-300A-3449-9CBF-7D2ACC0D2D7B}"/>
              </a:ext>
            </a:extLst>
          </p:cNvPr>
          <p:cNvSpPr/>
          <p:nvPr/>
        </p:nvSpPr>
        <p:spPr>
          <a:xfrm rot="2700000">
            <a:off x="10570654" y="3714954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矩形 33">
            <a:extLst>
              <a:ext uri="{FF2B5EF4-FFF2-40B4-BE49-F238E27FC236}">
                <a16:creationId xmlns:a16="http://schemas.microsoft.com/office/drawing/2014/main" id="{A1E3A5C9-1EA9-FB48-963D-0C3E3ACF1E99}"/>
              </a:ext>
            </a:extLst>
          </p:cNvPr>
          <p:cNvSpPr/>
          <p:nvPr/>
        </p:nvSpPr>
        <p:spPr>
          <a:xfrm rot="13500000">
            <a:off x="9998177" y="4149581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矩形 47">
            <a:extLst>
              <a:ext uri="{FF2B5EF4-FFF2-40B4-BE49-F238E27FC236}">
                <a16:creationId xmlns:a16="http://schemas.microsoft.com/office/drawing/2014/main" id="{4EF28423-7BD7-4D4A-8ADB-CABE1883503C}"/>
              </a:ext>
            </a:extLst>
          </p:cNvPr>
          <p:cNvSpPr/>
          <p:nvPr/>
        </p:nvSpPr>
        <p:spPr>
          <a:xfrm>
            <a:off x="10561065" y="4196252"/>
            <a:ext cx="149976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Interface</a:t>
            </a:r>
          </a:p>
        </p:txBody>
      </p:sp>
      <p:sp>
        <p:nvSpPr>
          <p:cNvPr id="33" name="矩形 51">
            <a:extLst>
              <a:ext uri="{FF2B5EF4-FFF2-40B4-BE49-F238E27FC236}">
                <a16:creationId xmlns:a16="http://schemas.microsoft.com/office/drawing/2014/main" id="{BFF4EA72-0936-2A43-9E8B-DF2130982A25}"/>
              </a:ext>
            </a:extLst>
          </p:cNvPr>
          <p:cNvSpPr/>
          <p:nvPr/>
        </p:nvSpPr>
        <p:spPr>
          <a:xfrm>
            <a:off x="10023608" y="4219277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4" y="321224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Cleaning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365750" y="1640806"/>
            <a:ext cx="1414463" cy="1225550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365750" y="2866356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595938" y="2685381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365750" y="3910931"/>
            <a:ext cx="1414463" cy="104616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595938" y="3731543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365750" y="4957093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595938" y="4776118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0201" y="2005768"/>
            <a:ext cx="445559" cy="428489"/>
            <a:chOff x="9791183" y="5224434"/>
            <a:chExt cx="645684" cy="620945"/>
          </a:xfrm>
          <a:solidFill>
            <a:srgbClr val="18478F"/>
          </a:soli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29" y="4238516"/>
            <a:ext cx="561428" cy="426575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2" y="5475272"/>
            <a:ext cx="364772" cy="361011"/>
            <a:chOff x="6967126" y="4092464"/>
            <a:chExt cx="453105" cy="448433"/>
          </a:xfrm>
          <a:solidFill>
            <a:srgbClr val="18478F"/>
          </a:soli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0" y="3260152"/>
            <a:ext cx="375609" cy="359225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27477" y="2788478"/>
            <a:ext cx="3198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Dealing with Categorical Variables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Output</a:t>
            </a:r>
            <a:endParaRPr lang="en-US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lt"/>
              </a:rPr>
              <a:t>Transform</a:t>
            </a:r>
            <a:r>
              <a:rPr lang="zh-CN" altLang="en-US" dirty="0">
                <a:sym typeface="+mn-lt"/>
              </a:rPr>
              <a:t> </a:t>
            </a:r>
            <a:r>
              <a:rPr lang="en-US" dirty="0"/>
              <a:t>‘</a:t>
            </a:r>
            <a:r>
              <a:rPr lang="en-US" dirty="0" err="1"/>
              <a:t>RiskPerformance</a:t>
            </a:r>
            <a:r>
              <a:rPr lang="en-US" dirty="0"/>
              <a:t>’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to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‘0’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and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‘1’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02737" y="1967122"/>
            <a:ext cx="4078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Imputer: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Fill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Missing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Values</a:t>
            </a:r>
          </a:p>
          <a:p>
            <a:pPr marL="285750" indent="-285750"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dirty="0" err="1"/>
              <a:t>MaxDelqEver</a:t>
            </a:r>
            <a:r>
              <a:rPr lang="en-US" altLang="zh-CN" dirty="0"/>
              <a:t>’</a:t>
            </a:r>
            <a:endParaRPr lang="en-US" dirty="0"/>
          </a:p>
          <a:p>
            <a:pPr marL="285750" indent="-285750"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 Values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4" y="5110604"/>
            <a:ext cx="273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Feature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Scaler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 Scaler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61478" y="3883121"/>
            <a:ext cx="2807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Dealing with Categorical Variables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</a:t>
            </a:r>
            <a:r>
              <a:rPr lang="zh-CN" alt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</a:t>
            </a:r>
            <a:endParaRPr lang="en-US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‘MaxDelq2PublicRecLast12M’ and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MaxDelqEver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‘6’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‘5’;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‘9’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‘8’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7841" y="2190967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049226" y="3229748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7841" y="4334321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49226" y="5373102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8756" y="360065"/>
            <a:ext cx="4187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Data Cleaning</a:t>
            </a:r>
          </a:p>
        </p:txBody>
      </p:sp>
      <p:sp>
        <p:nvSpPr>
          <p:cNvPr id="56" name="圆角矩形 5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76365" y="360065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01</a:t>
            </a:r>
            <a:endParaRPr lang="zh-CN" altLang="en-US" sz="3600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0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2892234"/>
            <a:ext cx="321095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</a:t>
            </a:r>
          </a:p>
          <a:p>
            <a:pPr algn="ctr"/>
            <a:r>
              <a:rPr lang="en-US" sz="36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Construction</a:t>
            </a:r>
            <a:endParaRPr lang="en-US" altLang="zh-CN" sz="36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991519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365750" y="1640806"/>
            <a:ext cx="1414463" cy="1225550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365750" y="2866356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595938" y="2685381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365750" y="3910931"/>
            <a:ext cx="1414463" cy="104616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595938" y="3731543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365750" y="4957093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595938" y="4776118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0201" y="2005768"/>
            <a:ext cx="445559" cy="428489"/>
            <a:chOff x="9791183" y="5224434"/>
            <a:chExt cx="645684" cy="620945"/>
          </a:xfrm>
          <a:solidFill>
            <a:srgbClr val="18478F"/>
          </a:soli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29" y="4238516"/>
            <a:ext cx="561428" cy="426575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2" y="5475272"/>
            <a:ext cx="364772" cy="361011"/>
            <a:chOff x="6967126" y="4092464"/>
            <a:chExt cx="453105" cy="448433"/>
          </a:xfrm>
          <a:solidFill>
            <a:srgbClr val="18478F"/>
          </a:soli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0" y="3260152"/>
            <a:ext cx="375609" cy="359225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197618" y="1923514"/>
            <a:ext cx="3956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Create Train Set and Test Set</a:t>
            </a:r>
          </a:p>
          <a:p>
            <a:pPr marL="285750" indent="-285750" defTabSz="5730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19263" algn="l"/>
              </a:tabLs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train_test_split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 set size=0.2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306965" y="2511480"/>
            <a:ext cx="4744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Model Construction Framework</a:t>
            </a:r>
            <a:endParaRPr lang="en-US" altLang="zh-CN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lt"/>
              </a:rPr>
              <a:t>Pipeline :data cleaning /transformation rules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lt"/>
              </a:rPr>
              <a:t>Set hyperparameters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lt"/>
              </a:rPr>
              <a:t>GridSearchCV</a:t>
            </a:r>
            <a:r>
              <a:rPr lang="en-US" altLang="zh-CN" dirty="0">
                <a:sym typeface="+mn-lt"/>
              </a:rPr>
              <a:t> :construct models              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ym typeface="+mn-lt"/>
              </a:rPr>
              <a:t>                                cv=5 </a:t>
            </a:r>
            <a:r>
              <a:rPr lang="zh-CN" altLang="en-US" dirty="0">
                <a:sym typeface="+mn-lt"/>
              </a:rPr>
              <a:t>→ </a:t>
            </a:r>
            <a:r>
              <a:rPr lang="en-US" altLang="zh-CN" dirty="0">
                <a:sym typeface="+mn-lt"/>
              </a:rPr>
              <a:t>cross 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validation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ym typeface="+mn-lt"/>
            </a:endParaRP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941285" y="3811012"/>
            <a:ext cx="3194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Used Models 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Logistic Regression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Decision Tree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Random Forest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Gradient Boosting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Linear Discriminant Analysis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Nearest Neighbors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7841" y="2190967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049226" y="3229748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7841" y="4334321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8756" y="360065"/>
            <a:ext cx="4187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Model Construction</a:t>
            </a:r>
          </a:p>
        </p:txBody>
      </p:sp>
      <p:sp>
        <p:nvSpPr>
          <p:cNvPr id="56" name="圆角矩形 5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76365" y="360065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02</a:t>
            </a:r>
            <a:endParaRPr lang="zh-CN" altLang="en-US" sz="3600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3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2695252"/>
            <a:ext cx="3210955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Hyper-parameter</a:t>
            </a:r>
          </a:p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Tuning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631312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336406" y="3526853"/>
            <a:ext cx="9537763" cy="2036659"/>
            <a:chOff x="1351882" y="4081062"/>
            <a:chExt cx="9540707" cy="2036659"/>
          </a:xfrm>
        </p:grpSpPr>
        <p:grpSp>
          <p:nvGrpSpPr>
            <p:cNvPr id="3" name="Group 3"/>
            <p:cNvGrpSpPr/>
            <p:nvPr/>
          </p:nvGrpSpPr>
          <p:grpSpPr>
            <a:xfrm>
              <a:off x="1604688" y="4265735"/>
              <a:ext cx="9287901" cy="1851986"/>
              <a:chOff x="774273" y="3145321"/>
              <a:chExt cx="7823700" cy="1560029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774273" y="4208962"/>
                <a:ext cx="1401958" cy="447873"/>
                <a:chOff x="2193925" y="3784600"/>
                <a:chExt cx="1182688" cy="37782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22" name="Oval 11"/>
                <p:cNvSpPr>
                  <a:spLocks noChangeArrowheads="1"/>
                </p:cNvSpPr>
                <p:nvPr/>
              </p:nvSpPr>
              <p:spPr bwMode="auto">
                <a:xfrm>
                  <a:off x="2708275" y="3894138"/>
                  <a:ext cx="165100" cy="165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2"/>
                <p:cNvSpPr>
                  <a:spLocks noEditPoints="1"/>
                </p:cNvSpPr>
                <p:nvPr/>
              </p:nvSpPr>
              <p:spPr bwMode="auto">
                <a:xfrm>
                  <a:off x="2603500" y="3784600"/>
                  <a:ext cx="379413" cy="377825"/>
                </a:xfrm>
                <a:custGeom>
                  <a:avLst/>
                  <a:gdLst>
                    <a:gd name="T0" fmla="*/ 50 w 101"/>
                    <a:gd name="T1" fmla="*/ 0 h 100"/>
                    <a:gd name="T2" fmla="*/ 101 w 101"/>
                    <a:gd name="T3" fmla="*/ 50 h 100"/>
                    <a:gd name="T4" fmla="*/ 50 w 101"/>
                    <a:gd name="T5" fmla="*/ 100 h 100"/>
                    <a:gd name="T6" fmla="*/ 0 w 101"/>
                    <a:gd name="T7" fmla="*/ 50 h 100"/>
                    <a:gd name="T8" fmla="*/ 50 w 101"/>
                    <a:gd name="T9" fmla="*/ 0 h 100"/>
                    <a:gd name="T10" fmla="*/ 50 w 101"/>
                    <a:gd name="T11" fmla="*/ 77 h 100"/>
                    <a:gd name="T12" fmla="*/ 78 w 101"/>
                    <a:gd name="T13" fmla="*/ 50 h 100"/>
                    <a:gd name="T14" fmla="*/ 50 w 101"/>
                    <a:gd name="T15" fmla="*/ 23 h 100"/>
                    <a:gd name="T16" fmla="*/ 23 w 101"/>
                    <a:gd name="T17" fmla="*/ 50 h 100"/>
                    <a:gd name="T18" fmla="*/ 50 w 101"/>
                    <a:gd name="T19" fmla="*/ 7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1" h="100">
                      <a:moveTo>
                        <a:pt x="50" y="0"/>
                      </a:moveTo>
                      <a:cubicBezTo>
                        <a:pt x="78" y="0"/>
                        <a:pt x="101" y="23"/>
                        <a:pt x="101" y="50"/>
                      </a:cubicBezTo>
                      <a:cubicBezTo>
                        <a:pt x="101" y="78"/>
                        <a:pt x="78" y="100"/>
                        <a:pt x="50" y="100"/>
                      </a:cubicBezTo>
                      <a:cubicBezTo>
                        <a:pt x="23" y="100"/>
                        <a:pt x="0" y="78"/>
                        <a:pt x="0" y="50"/>
                      </a:cubicBezTo>
                      <a:cubicBezTo>
                        <a:pt x="0" y="23"/>
                        <a:pt x="23" y="0"/>
                        <a:pt x="50" y="0"/>
                      </a:cubicBezTo>
                      <a:close/>
                      <a:moveTo>
                        <a:pt x="50" y="77"/>
                      </a:moveTo>
                      <a:cubicBezTo>
                        <a:pt x="65" y="77"/>
                        <a:pt x="78" y="65"/>
                        <a:pt x="78" y="50"/>
                      </a:cubicBezTo>
                      <a:cubicBezTo>
                        <a:pt x="78" y="35"/>
                        <a:pt x="65" y="23"/>
                        <a:pt x="50" y="23"/>
                      </a:cubicBezTo>
                      <a:cubicBezTo>
                        <a:pt x="35" y="23"/>
                        <a:pt x="23" y="35"/>
                        <a:pt x="23" y="50"/>
                      </a:cubicBezTo>
                      <a:cubicBezTo>
                        <a:pt x="23" y="65"/>
                        <a:pt x="35" y="77"/>
                        <a:pt x="50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Oval 13"/>
                <p:cNvSpPr>
                  <a:spLocks noChangeArrowheads="1"/>
                </p:cNvSpPr>
                <p:nvPr/>
              </p:nvSpPr>
              <p:spPr bwMode="auto">
                <a:xfrm>
                  <a:off x="3106738" y="3894138"/>
                  <a:ext cx="165100" cy="165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Freeform 14"/>
                <p:cNvSpPr>
                  <a:spLocks noEditPoints="1"/>
                </p:cNvSpPr>
                <p:nvPr/>
              </p:nvSpPr>
              <p:spPr bwMode="auto">
                <a:xfrm>
                  <a:off x="3001963" y="3784600"/>
                  <a:ext cx="374650" cy="377825"/>
                </a:xfrm>
                <a:custGeom>
                  <a:avLst/>
                  <a:gdLst>
                    <a:gd name="T0" fmla="*/ 50 w 100"/>
                    <a:gd name="T1" fmla="*/ 0 h 100"/>
                    <a:gd name="T2" fmla="*/ 100 w 100"/>
                    <a:gd name="T3" fmla="*/ 50 h 100"/>
                    <a:gd name="T4" fmla="*/ 50 w 100"/>
                    <a:gd name="T5" fmla="*/ 100 h 100"/>
                    <a:gd name="T6" fmla="*/ 0 w 100"/>
                    <a:gd name="T7" fmla="*/ 50 h 100"/>
                    <a:gd name="T8" fmla="*/ 50 w 100"/>
                    <a:gd name="T9" fmla="*/ 0 h 100"/>
                    <a:gd name="T10" fmla="*/ 50 w 100"/>
                    <a:gd name="T11" fmla="*/ 77 h 100"/>
                    <a:gd name="T12" fmla="*/ 77 w 100"/>
                    <a:gd name="T13" fmla="*/ 50 h 100"/>
                    <a:gd name="T14" fmla="*/ 50 w 100"/>
                    <a:gd name="T15" fmla="*/ 23 h 100"/>
                    <a:gd name="T16" fmla="*/ 23 w 100"/>
                    <a:gd name="T17" fmla="*/ 50 h 100"/>
                    <a:gd name="T18" fmla="*/ 50 w 100"/>
                    <a:gd name="T19" fmla="*/ 7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100">
                      <a:moveTo>
                        <a:pt x="50" y="0"/>
                      </a:moveTo>
                      <a:cubicBezTo>
                        <a:pt x="78" y="0"/>
                        <a:pt x="100" y="23"/>
                        <a:pt x="100" y="50"/>
                      </a:cubicBezTo>
                      <a:cubicBezTo>
                        <a:pt x="100" y="78"/>
                        <a:pt x="78" y="100"/>
                        <a:pt x="50" y="100"/>
                      </a:cubicBezTo>
                      <a:cubicBezTo>
                        <a:pt x="22" y="100"/>
                        <a:pt x="0" y="78"/>
                        <a:pt x="0" y="50"/>
                      </a:cubicBezTo>
                      <a:cubicBezTo>
                        <a:pt x="0" y="23"/>
                        <a:pt x="22" y="0"/>
                        <a:pt x="50" y="0"/>
                      </a:cubicBezTo>
                      <a:close/>
                      <a:moveTo>
                        <a:pt x="50" y="77"/>
                      </a:moveTo>
                      <a:cubicBezTo>
                        <a:pt x="65" y="77"/>
                        <a:pt x="77" y="65"/>
                        <a:pt x="77" y="50"/>
                      </a:cubicBezTo>
                      <a:cubicBezTo>
                        <a:pt x="77" y="35"/>
                        <a:pt x="65" y="23"/>
                        <a:pt x="50" y="23"/>
                      </a:cubicBezTo>
                      <a:cubicBezTo>
                        <a:pt x="35" y="23"/>
                        <a:pt x="23" y="35"/>
                        <a:pt x="23" y="50"/>
                      </a:cubicBezTo>
                      <a:cubicBezTo>
                        <a:pt x="23" y="65"/>
                        <a:pt x="35" y="77"/>
                        <a:pt x="50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Oval 15"/>
                <p:cNvSpPr>
                  <a:spLocks noChangeArrowheads="1"/>
                </p:cNvSpPr>
                <p:nvPr/>
              </p:nvSpPr>
              <p:spPr bwMode="auto">
                <a:xfrm>
                  <a:off x="2303463" y="3894138"/>
                  <a:ext cx="165100" cy="165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 16"/>
                <p:cNvSpPr>
                  <a:spLocks noEditPoints="1"/>
                </p:cNvSpPr>
                <p:nvPr/>
              </p:nvSpPr>
              <p:spPr bwMode="auto">
                <a:xfrm>
                  <a:off x="2193925" y="3784600"/>
                  <a:ext cx="379413" cy="377825"/>
                </a:xfrm>
                <a:custGeom>
                  <a:avLst/>
                  <a:gdLst>
                    <a:gd name="T0" fmla="*/ 51 w 101"/>
                    <a:gd name="T1" fmla="*/ 0 h 100"/>
                    <a:gd name="T2" fmla="*/ 101 w 101"/>
                    <a:gd name="T3" fmla="*/ 50 h 100"/>
                    <a:gd name="T4" fmla="*/ 51 w 101"/>
                    <a:gd name="T5" fmla="*/ 100 h 100"/>
                    <a:gd name="T6" fmla="*/ 0 w 101"/>
                    <a:gd name="T7" fmla="*/ 50 h 100"/>
                    <a:gd name="T8" fmla="*/ 51 w 101"/>
                    <a:gd name="T9" fmla="*/ 0 h 100"/>
                    <a:gd name="T10" fmla="*/ 51 w 101"/>
                    <a:gd name="T11" fmla="*/ 77 h 100"/>
                    <a:gd name="T12" fmla="*/ 78 w 101"/>
                    <a:gd name="T13" fmla="*/ 50 h 100"/>
                    <a:gd name="T14" fmla="*/ 51 w 101"/>
                    <a:gd name="T15" fmla="*/ 23 h 100"/>
                    <a:gd name="T16" fmla="*/ 24 w 101"/>
                    <a:gd name="T17" fmla="*/ 50 h 100"/>
                    <a:gd name="T18" fmla="*/ 51 w 101"/>
                    <a:gd name="T19" fmla="*/ 7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1" h="100">
                      <a:moveTo>
                        <a:pt x="51" y="0"/>
                      </a:moveTo>
                      <a:cubicBezTo>
                        <a:pt x="78" y="0"/>
                        <a:pt x="101" y="23"/>
                        <a:pt x="101" y="50"/>
                      </a:cubicBezTo>
                      <a:cubicBezTo>
                        <a:pt x="101" y="78"/>
                        <a:pt x="78" y="100"/>
                        <a:pt x="51" y="100"/>
                      </a:cubicBezTo>
                      <a:cubicBezTo>
                        <a:pt x="23" y="100"/>
                        <a:pt x="0" y="78"/>
                        <a:pt x="0" y="50"/>
                      </a:cubicBezTo>
                      <a:cubicBezTo>
                        <a:pt x="0" y="23"/>
                        <a:pt x="23" y="0"/>
                        <a:pt x="51" y="0"/>
                      </a:cubicBezTo>
                      <a:close/>
                      <a:moveTo>
                        <a:pt x="51" y="77"/>
                      </a:moveTo>
                      <a:cubicBezTo>
                        <a:pt x="66" y="77"/>
                        <a:pt x="78" y="65"/>
                        <a:pt x="78" y="50"/>
                      </a:cubicBezTo>
                      <a:cubicBezTo>
                        <a:pt x="78" y="35"/>
                        <a:pt x="66" y="23"/>
                        <a:pt x="51" y="23"/>
                      </a:cubicBezTo>
                      <a:cubicBezTo>
                        <a:pt x="36" y="23"/>
                        <a:pt x="24" y="35"/>
                        <a:pt x="24" y="50"/>
                      </a:cubicBezTo>
                      <a:cubicBezTo>
                        <a:pt x="24" y="65"/>
                        <a:pt x="36" y="77"/>
                        <a:pt x="51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" name="Group 6"/>
              <p:cNvGrpSpPr/>
              <p:nvPr/>
            </p:nvGrpSpPr>
            <p:grpSpPr>
              <a:xfrm>
                <a:off x="6352958" y="3145321"/>
                <a:ext cx="2245015" cy="1560029"/>
                <a:chOff x="5256213" y="2846388"/>
                <a:chExt cx="1893888" cy="1316037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" name="Freeform 5"/>
                <p:cNvSpPr>
                  <a:spLocks noEditPoints="1"/>
                </p:cNvSpPr>
                <p:nvPr/>
              </p:nvSpPr>
              <p:spPr bwMode="auto">
                <a:xfrm>
                  <a:off x="6443663" y="3179763"/>
                  <a:ext cx="706438" cy="857250"/>
                </a:xfrm>
                <a:custGeom>
                  <a:avLst/>
                  <a:gdLst>
                    <a:gd name="T0" fmla="*/ 7 w 188"/>
                    <a:gd name="T1" fmla="*/ 165 h 227"/>
                    <a:gd name="T2" fmla="*/ 32 w 188"/>
                    <a:gd name="T3" fmla="*/ 134 h 227"/>
                    <a:gd name="T4" fmla="*/ 39 w 188"/>
                    <a:gd name="T5" fmla="*/ 125 h 227"/>
                    <a:gd name="T6" fmla="*/ 46 w 188"/>
                    <a:gd name="T7" fmla="*/ 15 h 227"/>
                    <a:gd name="T8" fmla="*/ 50 w 188"/>
                    <a:gd name="T9" fmla="*/ 0 h 227"/>
                    <a:gd name="T10" fmla="*/ 152 w 188"/>
                    <a:gd name="T11" fmla="*/ 5 h 227"/>
                    <a:gd name="T12" fmla="*/ 168 w 188"/>
                    <a:gd name="T13" fmla="*/ 11 h 227"/>
                    <a:gd name="T14" fmla="*/ 172 w 188"/>
                    <a:gd name="T15" fmla="*/ 24 h 227"/>
                    <a:gd name="T16" fmla="*/ 165 w 188"/>
                    <a:gd name="T17" fmla="*/ 25 h 227"/>
                    <a:gd name="T18" fmla="*/ 179 w 188"/>
                    <a:gd name="T19" fmla="*/ 84 h 227"/>
                    <a:gd name="T20" fmla="*/ 185 w 188"/>
                    <a:gd name="T21" fmla="*/ 88 h 227"/>
                    <a:gd name="T22" fmla="*/ 185 w 188"/>
                    <a:gd name="T23" fmla="*/ 134 h 227"/>
                    <a:gd name="T24" fmla="*/ 181 w 188"/>
                    <a:gd name="T25" fmla="*/ 154 h 227"/>
                    <a:gd name="T26" fmla="*/ 181 w 188"/>
                    <a:gd name="T27" fmla="*/ 159 h 227"/>
                    <a:gd name="T28" fmla="*/ 188 w 188"/>
                    <a:gd name="T29" fmla="*/ 165 h 227"/>
                    <a:gd name="T30" fmla="*/ 187 w 188"/>
                    <a:gd name="T31" fmla="*/ 191 h 227"/>
                    <a:gd name="T32" fmla="*/ 180 w 188"/>
                    <a:gd name="T33" fmla="*/ 202 h 227"/>
                    <a:gd name="T34" fmla="*/ 166 w 188"/>
                    <a:gd name="T35" fmla="*/ 202 h 227"/>
                    <a:gd name="T36" fmla="*/ 162 w 188"/>
                    <a:gd name="T37" fmla="*/ 202 h 227"/>
                    <a:gd name="T38" fmla="*/ 163 w 188"/>
                    <a:gd name="T39" fmla="*/ 221 h 227"/>
                    <a:gd name="T40" fmla="*/ 163 w 188"/>
                    <a:gd name="T41" fmla="*/ 221 h 227"/>
                    <a:gd name="T42" fmla="*/ 161 w 188"/>
                    <a:gd name="T43" fmla="*/ 225 h 227"/>
                    <a:gd name="T44" fmla="*/ 155 w 188"/>
                    <a:gd name="T45" fmla="*/ 227 h 227"/>
                    <a:gd name="T46" fmla="*/ 155 w 188"/>
                    <a:gd name="T47" fmla="*/ 227 h 227"/>
                    <a:gd name="T48" fmla="*/ 131 w 188"/>
                    <a:gd name="T49" fmla="*/ 227 h 227"/>
                    <a:gd name="T50" fmla="*/ 131 w 188"/>
                    <a:gd name="T51" fmla="*/ 227 h 227"/>
                    <a:gd name="T52" fmla="*/ 130 w 188"/>
                    <a:gd name="T53" fmla="*/ 227 h 227"/>
                    <a:gd name="T54" fmla="*/ 128 w 188"/>
                    <a:gd name="T55" fmla="*/ 225 h 227"/>
                    <a:gd name="T56" fmla="*/ 127 w 188"/>
                    <a:gd name="T57" fmla="*/ 220 h 227"/>
                    <a:gd name="T58" fmla="*/ 127 w 188"/>
                    <a:gd name="T59" fmla="*/ 219 h 227"/>
                    <a:gd name="T60" fmla="*/ 127 w 188"/>
                    <a:gd name="T61" fmla="*/ 202 h 227"/>
                    <a:gd name="T62" fmla="*/ 117 w 188"/>
                    <a:gd name="T63" fmla="*/ 202 h 227"/>
                    <a:gd name="T64" fmla="*/ 110 w 188"/>
                    <a:gd name="T65" fmla="*/ 172 h 227"/>
                    <a:gd name="T66" fmla="*/ 85 w 188"/>
                    <a:gd name="T67" fmla="*/ 146 h 227"/>
                    <a:gd name="T68" fmla="*/ 43 w 188"/>
                    <a:gd name="T69" fmla="*/ 144 h 227"/>
                    <a:gd name="T70" fmla="*/ 16 w 188"/>
                    <a:gd name="T71" fmla="*/ 170 h 227"/>
                    <a:gd name="T72" fmla="*/ 6 w 188"/>
                    <a:gd name="T73" fmla="*/ 215 h 227"/>
                    <a:gd name="T74" fmla="*/ 0 w 188"/>
                    <a:gd name="T75" fmla="*/ 215 h 227"/>
                    <a:gd name="T76" fmla="*/ 7 w 188"/>
                    <a:gd name="T77" fmla="*/ 165 h 227"/>
                    <a:gd name="T78" fmla="*/ 147 w 188"/>
                    <a:gd name="T79" fmla="*/ 15 h 227"/>
                    <a:gd name="T80" fmla="*/ 133 w 188"/>
                    <a:gd name="T81" fmla="*/ 14 h 227"/>
                    <a:gd name="T82" fmla="*/ 135 w 188"/>
                    <a:gd name="T83" fmla="*/ 112 h 227"/>
                    <a:gd name="T84" fmla="*/ 161 w 188"/>
                    <a:gd name="T85" fmla="*/ 112 h 227"/>
                    <a:gd name="T86" fmla="*/ 161 w 188"/>
                    <a:gd name="T87" fmla="*/ 80 h 227"/>
                    <a:gd name="T88" fmla="*/ 147 w 188"/>
                    <a:gd name="T89" fmla="*/ 15 h 227"/>
                    <a:gd name="T90" fmla="*/ 132 w 188"/>
                    <a:gd name="T91" fmla="*/ 219 h 227"/>
                    <a:gd name="T92" fmla="*/ 132 w 188"/>
                    <a:gd name="T93" fmla="*/ 220 h 227"/>
                    <a:gd name="T94" fmla="*/ 132 w 188"/>
                    <a:gd name="T95" fmla="*/ 222 h 227"/>
                    <a:gd name="T96" fmla="*/ 141 w 188"/>
                    <a:gd name="T97" fmla="*/ 222 h 227"/>
                    <a:gd name="T98" fmla="*/ 155 w 188"/>
                    <a:gd name="T99" fmla="*/ 222 h 227"/>
                    <a:gd name="T100" fmla="*/ 157 w 188"/>
                    <a:gd name="T101" fmla="*/ 222 h 227"/>
                    <a:gd name="T102" fmla="*/ 158 w 188"/>
                    <a:gd name="T103" fmla="*/ 221 h 227"/>
                    <a:gd name="T104" fmla="*/ 158 w 188"/>
                    <a:gd name="T105" fmla="*/ 221 h 227"/>
                    <a:gd name="T106" fmla="*/ 157 w 188"/>
                    <a:gd name="T107" fmla="*/ 202 h 227"/>
                    <a:gd name="T108" fmla="*/ 132 w 188"/>
                    <a:gd name="T109" fmla="*/ 202 h 227"/>
                    <a:gd name="T110" fmla="*/ 132 w 188"/>
                    <a:gd name="T111" fmla="*/ 219 h 227"/>
                    <a:gd name="T112" fmla="*/ 131 w 188"/>
                    <a:gd name="T113" fmla="*/ 81 h 227"/>
                    <a:gd name="T114" fmla="*/ 129 w 188"/>
                    <a:gd name="T115" fmla="*/ 15 h 227"/>
                    <a:gd name="T116" fmla="*/ 79 w 188"/>
                    <a:gd name="T117" fmla="*/ 13 h 227"/>
                    <a:gd name="T118" fmla="*/ 78 w 188"/>
                    <a:gd name="T119" fmla="*/ 65 h 227"/>
                    <a:gd name="T120" fmla="*/ 131 w 188"/>
                    <a:gd name="T121" fmla="*/ 81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8" h="227">
                      <a:moveTo>
                        <a:pt x="7" y="165"/>
                      </a:moveTo>
                      <a:cubicBezTo>
                        <a:pt x="11" y="154"/>
                        <a:pt x="25" y="139"/>
                        <a:pt x="32" y="134"/>
                      </a:cubicBezTo>
                      <a:cubicBezTo>
                        <a:pt x="39" y="128"/>
                        <a:pt x="39" y="125"/>
                        <a:pt x="39" y="125"/>
                      </a:cubicBezTo>
                      <a:cubicBezTo>
                        <a:pt x="39" y="125"/>
                        <a:pt x="44" y="30"/>
                        <a:pt x="46" y="15"/>
                      </a:cubicBezTo>
                      <a:cubicBezTo>
                        <a:pt x="48" y="0"/>
                        <a:pt x="50" y="0"/>
                        <a:pt x="50" y="0"/>
                      </a:cubicBezTo>
                      <a:cubicBezTo>
                        <a:pt x="50" y="0"/>
                        <a:pt x="137" y="4"/>
                        <a:pt x="152" y="5"/>
                      </a:cubicBezTo>
                      <a:cubicBezTo>
                        <a:pt x="166" y="5"/>
                        <a:pt x="165" y="8"/>
                        <a:pt x="168" y="11"/>
                      </a:cubicBezTo>
                      <a:cubicBezTo>
                        <a:pt x="171" y="13"/>
                        <a:pt x="172" y="22"/>
                        <a:pt x="172" y="24"/>
                      </a:cubicBezTo>
                      <a:cubicBezTo>
                        <a:pt x="172" y="26"/>
                        <a:pt x="165" y="25"/>
                        <a:pt x="165" y="25"/>
                      </a:cubicBezTo>
                      <a:cubicBezTo>
                        <a:pt x="165" y="25"/>
                        <a:pt x="179" y="82"/>
                        <a:pt x="179" y="84"/>
                      </a:cubicBezTo>
                      <a:cubicBezTo>
                        <a:pt x="179" y="86"/>
                        <a:pt x="185" y="88"/>
                        <a:pt x="185" y="88"/>
                      </a:cubicBezTo>
                      <a:cubicBezTo>
                        <a:pt x="185" y="88"/>
                        <a:pt x="184" y="113"/>
                        <a:pt x="185" y="134"/>
                      </a:cubicBezTo>
                      <a:cubicBezTo>
                        <a:pt x="185" y="155"/>
                        <a:pt x="181" y="154"/>
                        <a:pt x="181" y="154"/>
                      </a:cubicBezTo>
                      <a:cubicBezTo>
                        <a:pt x="181" y="154"/>
                        <a:pt x="177" y="159"/>
                        <a:pt x="181" y="159"/>
                      </a:cubicBezTo>
                      <a:cubicBezTo>
                        <a:pt x="186" y="159"/>
                        <a:pt x="188" y="165"/>
                        <a:pt x="188" y="165"/>
                      </a:cubicBezTo>
                      <a:cubicBezTo>
                        <a:pt x="188" y="165"/>
                        <a:pt x="187" y="181"/>
                        <a:pt x="187" y="191"/>
                      </a:cubicBezTo>
                      <a:cubicBezTo>
                        <a:pt x="187" y="202"/>
                        <a:pt x="180" y="202"/>
                        <a:pt x="180" y="202"/>
                      </a:cubicBezTo>
                      <a:cubicBezTo>
                        <a:pt x="166" y="202"/>
                        <a:pt x="166" y="202"/>
                        <a:pt x="166" y="202"/>
                      </a:cubicBezTo>
                      <a:cubicBezTo>
                        <a:pt x="162" y="202"/>
                        <a:pt x="162" y="202"/>
                        <a:pt x="162" y="202"/>
                      </a:cubicBezTo>
                      <a:cubicBezTo>
                        <a:pt x="163" y="221"/>
                        <a:pt x="163" y="221"/>
                        <a:pt x="163" y="221"/>
                      </a:cubicBezTo>
                      <a:cubicBezTo>
                        <a:pt x="163" y="221"/>
                        <a:pt x="163" y="221"/>
                        <a:pt x="163" y="221"/>
                      </a:cubicBezTo>
                      <a:cubicBezTo>
                        <a:pt x="163" y="222"/>
                        <a:pt x="162" y="223"/>
                        <a:pt x="161" y="225"/>
                      </a:cubicBezTo>
                      <a:cubicBezTo>
                        <a:pt x="160" y="226"/>
                        <a:pt x="158" y="227"/>
                        <a:pt x="155" y="227"/>
                      </a:cubicBezTo>
                      <a:cubicBezTo>
                        <a:pt x="155" y="227"/>
                        <a:pt x="155" y="227"/>
                        <a:pt x="155" y="227"/>
                      </a:cubicBezTo>
                      <a:cubicBezTo>
                        <a:pt x="151" y="227"/>
                        <a:pt x="131" y="227"/>
                        <a:pt x="131" y="227"/>
                      </a:cubicBezTo>
                      <a:cubicBezTo>
                        <a:pt x="131" y="227"/>
                        <a:pt x="131" y="227"/>
                        <a:pt x="131" y="227"/>
                      </a:cubicBezTo>
                      <a:cubicBezTo>
                        <a:pt x="130" y="227"/>
                        <a:pt x="130" y="227"/>
                        <a:pt x="130" y="227"/>
                      </a:cubicBezTo>
                      <a:cubicBezTo>
                        <a:pt x="130" y="227"/>
                        <a:pt x="129" y="226"/>
                        <a:pt x="128" y="225"/>
                      </a:cubicBezTo>
                      <a:cubicBezTo>
                        <a:pt x="127" y="224"/>
                        <a:pt x="127" y="222"/>
                        <a:pt x="127" y="220"/>
                      </a:cubicBezTo>
                      <a:cubicBezTo>
                        <a:pt x="127" y="219"/>
                        <a:pt x="127" y="219"/>
                        <a:pt x="127" y="219"/>
                      </a:cubicBezTo>
                      <a:cubicBezTo>
                        <a:pt x="127" y="216"/>
                        <a:pt x="127" y="207"/>
                        <a:pt x="127" y="202"/>
                      </a:cubicBezTo>
                      <a:cubicBezTo>
                        <a:pt x="117" y="202"/>
                        <a:pt x="117" y="202"/>
                        <a:pt x="117" y="202"/>
                      </a:cubicBezTo>
                      <a:cubicBezTo>
                        <a:pt x="117" y="202"/>
                        <a:pt x="114" y="193"/>
                        <a:pt x="110" y="172"/>
                      </a:cubicBezTo>
                      <a:cubicBezTo>
                        <a:pt x="106" y="152"/>
                        <a:pt x="85" y="146"/>
                        <a:pt x="85" y="146"/>
                      </a:cubicBezTo>
                      <a:cubicBezTo>
                        <a:pt x="43" y="144"/>
                        <a:pt x="43" y="144"/>
                        <a:pt x="43" y="144"/>
                      </a:cubicBezTo>
                      <a:cubicBezTo>
                        <a:pt x="43" y="144"/>
                        <a:pt x="27" y="149"/>
                        <a:pt x="16" y="170"/>
                      </a:cubicBezTo>
                      <a:cubicBezTo>
                        <a:pt x="6" y="190"/>
                        <a:pt x="6" y="215"/>
                        <a:pt x="6" y="215"/>
                      </a:cubicBezTo>
                      <a:cubicBezTo>
                        <a:pt x="0" y="215"/>
                        <a:pt x="0" y="215"/>
                        <a:pt x="0" y="215"/>
                      </a:cubicBezTo>
                      <a:cubicBezTo>
                        <a:pt x="0" y="215"/>
                        <a:pt x="4" y="177"/>
                        <a:pt x="7" y="165"/>
                      </a:cubicBezTo>
                      <a:close/>
                      <a:moveTo>
                        <a:pt x="147" y="15"/>
                      </a:moveTo>
                      <a:cubicBezTo>
                        <a:pt x="133" y="14"/>
                        <a:pt x="133" y="14"/>
                        <a:pt x="133" y="14"/>
                      </a:cubicBezTo>
                      <a:cubicBezTo>
                        <a:pt x="135" y="112"/>
                        <a:pt x="135" y="112"/>
                        <a:pt x="135" y="112"/>
                      </a:cubicBezTo>
                      <a:cubicBezTo>
                        <a:pt x="161" y="112"/>
                        <a:pt x="161" y="112"/>
                        <a:pt x="161" y="112"/>
                      </a:cubicBezTo>
                      <a:cubicBezTo>
                        <a:pt x="161" y="112"/>
                        <a:pt x="161" y="90"/>
                        <a:pt x="161" y="80"/>
                      </a:cubicBezTo>
                      <a:cubicBezTo>
                        <a:pt x="161" y="69"/>
                        <a:pt x="147" y="15"/>
                        <a:pt x="147" y="15"/>
                      </a:cubicBezTo>
                      <a:close/>
                      <a:moveTo>
                        <a:pt x="132" y="219"/>
                      </a:moveTo>
                      <a:cubicBezTo>
                        <a:pt x="132" y="219"/>
                        <a:pt x="132" y="219"/>
                        <a:pt x="132" y="220"/>
                      </a:cubicBezTo>
                      <a:cubicBezTo>
                        <a:pt x="132" y="221"/>
                        <a:pt x="132" y="221"/>
                        <a:pt x="132" y="222"/>
                      </a:cubicBezTo>
                      <a:cubicBezTo>
                        <a:pt x="134" y="222"/>
                        <a:pt x="137" y="222"/>
                        <a:pt x="141" y="222"/>
                      </a:cubicBezTo>
                      <a:cubicBezTo>
                        <a:pt x="147" y="222"/>
                        <a:pt x="153" y="222"/>
                        <a:pt x="155" y="222"/>
                      </a:cubicBezTo>
                      <a:cubicBezTo>
                        <a:pt x="157" y="222"/>
                        <a:pt x="157" y="222"/>
                        <a:pt x="157" y="222"/>
                      </a:cubicBezTo>
                      <a:cubicBezTo>
                        <a:pt x="157" y="221"/>
                        <a:pt x="158" y="221"/>
                        <a:pt x="158" y="221"/>
                      </a:cubicBezTo>
                      <a:cubicBezTo>
                        <a:pt x="158" y="221"/>
                        <a:pt x="158" y="221"/>
                        <a:pt x="158" y="221"/>
                      </a:cubicBezTo>
                      <a:cubicBezTo>
                        <a:pt x="157" y="202"/>
                        <a:pt x="157" y="202"/>
                        <a:pt x="157" y="202"/>
                      </a:cubicBezTo>
                      <a:cubicBezTo>
                        <a:pt x="132" y="202"/>
                        <a:pt x="132" y="202"/>
                        <a:pt x="132" y="202"/>
                      </a:cubicBezTo>
                      <a:cubicBezTo>
                        <a:pt x="132" y="207"/>
                        <a:pt x="132" y="216"/>
                        <a:pt x="132" y="219"/>
                      </a:cubicBezTo>
                      <a:close/>
                      <a:moveTo>
                        <a:pt x="131" y="81"/>
                      </a:moveTo>
                      <a:cubicBezTo>
                        <a:pt x="129" y="15"/>
                        <a:pt x="129" y="15"/>
                        <a:pt x="129" y="15"/>
                      </a:cubicBezTo>
                      <a:cubicBezTo>
                        <a:pt x="79" y="13"/>
                        <a:pt x="79" y="13"/>
                        <a:pt x="79" y="13"/>
                      </a:cubicBezTo>
                      <a:cubicBezTo>
                        <a:pt x="78" y="65"/>
                        <a:pt x="78" y="65"/>
                        <a:pt x="78" y="65"/>
                      </a:cubicBezTo>
                      <a:lnTo>
                        <a:pt x="131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Freeform 6"/>
                <p:cNvSpPr>
                  <a:spLocks noEditPoints="1"/>
                </p:cNvSpPr>
                <p:nvPr/>
              </p:nvSpPr>
              <p:spPr bwMode="auto">
                <a:xfrm>
                  <a:off x="6488113" y="3784600"/>
                  <a:ext cx="376238" cy="377825"/>
                </a:xfrm>
                <a:custGeom>
                  <a:avLst/>
                  <a:gdLst>
                    <a:gd name="T0" fmla="*/ 50 w 100"/>
                    <a:gd name="T1" fmla="*/ 0 h 100"/>
                    <a:gd name="T2" fmla="*/ 100 w 100"/>
                    <a:gd name="T3" fmla="*/ 50 h 100"/>
                    <a:gd name="T4" fmla="*/ 50 w 100"/>
                    <a:gd name="T5" fmla="*/ 100 h 100"/>
                    <a:gd name="T6" fmla="*/ 0 w 100"/>
                    <a:gd name="T7" fmla="*/ 50 h 100"/>
                    <a:gd name="T8" fmla="*/ 50 w 100"/>
                    <a:gd name="T9" fmla="*/ 0 h 100"/>
                    <a:gd name="T10" fmla="*/ 50 w 100"/>
                    <a:gd name="T11" fmla="*/ 77 h 100"/>
                    <a:gd name="T12" fmla="*/ 77 w 100"/>
                    <a:gd name="T13" fmla="*/ 50 h 100"/>
                    <a:gd name="T14" fmla="*/ 50 w 100"/>
                    <a:gd name="T15" fmla="*/ 23 h 100"/>
                    <a:gd name="T16" fmla="*/ 23 w 100"/>
                    <a:gd name="T17" fmla="*/ 50 h 100"/>
                    <a:gd name="T18" fmla="*/ 50 w 100"/>
                    <a:gd name="T19" fmla="*/ 7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100">
                      <a:moveTo>
                        <a:pt x="50" y="0"/>
                      </a:moveTo>
                      <a:cubicBezTo>
                        <a:pt x="78" y="0"/>
                        <a:pt x="100" y="23"/>
                        <a:pt x="100" y="50"/>
                      </a:cubicBezTo>
                      <a:cubicBezTo>
                        <a:pt x="100" y="78"/>
                        <a:pt x="78" y="100"/>
                        <a:pt x="50" y="100"/>
                      </a:cubicBezTo>
                      <a:cubicBezTo>
                        <a:pt x="23" y="100"/>
                        <a:pt x="0" y="78"/>
                        <a:pt x="0" y="50"/>
                      </a:cubicBezTo>
                      <a:cubicBezTo>
                        <a:pt x="0" y="23"/>
                        <a:pt x="23" y="0"/>
                        <a:pt x="50" y="0"/>
                      </a:cubicBezTo>
                      <a:close/>
                      <a:moveTo>
                        <a:pt x="50" y="77"/>
                      </a:moveTo>
                      <a:cubicBezTo>
                        <a:pt x="65" y="77"/>
                        <a:pt x="77" y="65"/>
                        <a:pt x="77" y="50"/>
                      </a:cubicBezTo>
                      <a:cubicBezTo>
                        <a:pt x="77" y="35"/>
                        <a:pt x="65" y="23"/>
                        <a:pt x="50" y="23"/>
                      </a:cubicBezTo>
                      <a:cubicBezTo>
                        <a:pt x="35" y="23"/>
                        <a:pt x="23" y="35"/>
                        <a:pt x="23" y="50"/>
                      </a:cubicBezTo>
                      <a:cubicBezTo>
                        <a:pt x="23" y="65"/>
                        <a:pt x="35" y="77"/>
                        <a:pt x="50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Oval 7"/>
                <p:cNvSpPr>
                  <a:spLocks noChangeArrowheads="1"/>
                </p:cNvSpPr>
                <p:nvPr/>
              </p:nvSpPr>
              <p:spPr bwMode="auto">
                <a:xfrm>
                  <a:off x="6592888" y="3894138"/>
                  <a:ext cx="165100" cy="165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Oval 8"/>
                <p:cNvSpPr>
                  <a:spLocks noChangeArrowheads="1"/>
                </p:cNvSpPr>
                <p:nvPr/>
              </p:nvSpPr>
              <p:spPr bwMode="auto">
                <a:xfrm>
                  <a:off x="5399088" y="3894138"/>
                  <a:ext cx="160338" cy="165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9"/>
                <p:cNvSpPr>
                  <a:spLocks/>
                </p:cNvSpPr>
                <p:nvPr/>
              </p:nvSpPr>
              <p:spPr bwMode="auto">
                <a:xfrm>
                  <a:off x="6477000" y="3152775"/>
                  <a:ext cx="123825" cy="615950"/>
                </a:xfrm>
                <a:custGeom>
                  <a:avLst/>
                  <a:gdLst>
                    <a:gd name="T0" fmla="*/ 2 w 33"/>
                    <a:gd name="T1" fmla="*/ 35 h 163"/>
                    <a:gd name="T2" fmla="*/ 4 w 33"/>
                    <a:gd name="T3" fmla="*/ 36 h 163"/>
                    <a:gd name="T4" fmla="*/ 5 w 33"/>
                    <a:gd name="T5" fmla="*/ 8 h 163"/>
                    <a:gd name="T6" fmla="*/ 15 w 33"/>
                    <a:gd name="T7" fmla="*/ 7 h 163"/>
                    <a:gd name="T8" fmla="*/ 16 w 33"/>
                    <a:gd name="T9" fmla="*/ 36 h 163"/>
                    <a:gd name="T10" fmla="*/ 19 w 33"/>
                    <a:gd name="T11" fmla="*/ 37 h 163"/>
                    <a:gd name="T12" fmla="*/ 33 w 33"/>
                    <a:gd name="T13" fmla="*/ 38 h 163"/>
                    <a:gd name="T14" fmla="*/ 27 w 33"/>
                    <a:gd name="T15" fmla="*/ 133 h 163"/>
                    <a:gd name="T16" fmla="*/ 10 w 33"/>
                    <a:gd name="T17" fmla="*/ 150 h 163"/>
                    <a:gd name="T18" fmla="*/ 0 w 33"/>
                    <a:gd name="T19" fmla="*/ 163 h 163"/>
                    <a:gd name="T20" fmla="*/ 2 w 33"/>
                    <a:gd name="T21" fmla="*/ 3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63">
                      <a:moveTo>
                        <a:pt x="2" y="35"/>
                      </a:move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10" y="0"/>
                        <a:pt x="15" y="7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33" y="38"/>
                        <a:pt x="33" y="38"/>
                        <a:pt x="33" y="38"/>
                      </a:cubicBezTo>
                      <a:cubicBezTo>
                        <a:pt x="27" y="133"/>
                        <a:pt x="27" y="133"/>
                        <a:pt x="27" y="133"/>
                      </a:cubicBezTo>
                      <a:cubicBezTo>
                        <a:pt x="27" y="133"/>
                        <a:pt x="19" y="139"/>
                        <a:pt x="10" y="150"/>
                      </a:cubicBezTo>
                      <a:cubicBezTo>
                        <a:pt x="1" y="160"/>
                        <a:pt x="0" y="163"/>
                        <a:pt x="0" y="163"/>
                      </a:cubicBezTo>
                      <a:lnTo>
                        <a:pt x="2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10"/>
                <p:cNvSpPr>
                  <a:spLocks noEditPoints="1"/>
                </p:cNvSpPr>
                <p:nvPr/>
              </p:nvSpPr>
              <p:spPr bwMode="auto">
                <a:xfrm>
                  <a:off x="5289550" y="3784600"/>
                  <a:ext cx="379413" cy="377825"/>
                </a:xfrm>
                <a:custGeom>
                  <a:avLst/>
                  <a:gdLst>
                    <a:gd name="T0" fmla="*/ 51 w 101"/>
                    <a:gd name="T1" fmla="*/ 0 h 100"/>
                    <a:gd name="T2" fmla="*/ 101 w 101"/>
                    <a:gd name="T3" fmla="*/ 50 h 100"/>
                    <a:gd name="T4" fmla="*/ 51 w 101"/>
                    <a:gd name="T5" fmla="*/ 100 h 100"/>
                    <a:gd name="T6" fmla="*/ 0 w 101"/>
                    <a:gd name="T7" fmla="*/ 50 h 100"/>
                    <a:gd name="T8" fmla="*/ 51 w 101"/>
                    <a:gd name="T9" fmla="*/ 0 h 100"/>
                    <a:gd name="T10" fmla="*/ 51 w 101"/>
                    <a:gd name="T11" fmla="*/ 77 h 100"/>
                    <a:gd name="T12" fmla="*/ 78 w 101"/>
                    <a:gd name="T13" fmla="*/ 50 h 100"/>
                    <a:gd name="T14" fmla="*/ 51 w 101"/>
                    <a:gd name="T15" fmla="*/ 23 h 100"/>
                    <a:gd name="T16" fmla="*/ 23 w 101"/>
                    <a:gd name="T17" fmla="*/ 50 h 100"/>
                    <a:gd name="T18" fmla="*/ 51 w 101"/>
                    <a:gd name="T19" fmla="*/ 7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1" h="100">
                      <a:moveTo>
                        <a:pt x="51" y="0"/>
                      </a:moveTo>
                      <a:cubicBezTo>
                        <a:pt x="78" y="0"/>
                        <a:pt x="101" y="23"/>
                        <a:pt x="101" y="50"/>
                      </a:cubicBezTo>
                      <a:cubicBezTo>
                        <a:pt x="101" y="78"/>
                        <a:pt x="78" y="100"/>
                        <a:pt x="51" y="100"/>
                      </a:cubicBezTo>
                      <a:cubicBezTo>
                        <a:pt x="23" y="100"/>
                        <a:pt x="0" y="78"/>
                        <a:pt x="0" y="50"/>
                      </a:cubicBezTo>
                      <a:cubicBezTo>
                        <a:pt x="0" y="23"/>
                        <a:pt x="23" y="0"/>
                        <a:pt x="51" y="0"/>
                      </a:cubicBezTo>
                      <a:close/>
                      <a:moveTo>
                        <a:pt x="51" y="77"/>
                      </a:moveTo>
                      <a:cubicBezTo>
                        <a:pt x="66" y="77"/>
                        <a:pt x="78" y="65"/>
                        <a:pt x="78" y="50"/>
                      </a:cubicBezTo>
                      <a:cubicBezTo>
                        <a:pt x="78" y="35"/>
                        <a:pt x="66" y="23"/>
                        <a:pt x="51" y="23"/>
                      </a:cubicBezTo>
                      <a:cubicBezTo>
                        <a:pt x="36" y="23"/>
                        <a:pt x="23" y="35"/>
                        <a:pt x="23" y="50"/>
                      </a:cubicBezTo>
                      <a:cubicBezTo>
                        <a:pt x="23" y="65"/>
                        <a:pt x="36" y="77"/>
                        <a:pt x="51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5800725" y="3894138"/>
                  <a:ext cx="165100" cy="165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Freeform 18"/>
                <p:cNvSpPr>
                  <a:spLocks noEditPoints="1"/>
                </p:cNvSpPr>
                <p:nvPr/>
              </p:nvSpPr>
              <p:spPr bwMode="auto">
                <a:xfrm>
                  <a:off x="5695950" y="3784600"/>
                  <a:ext cx="379413" cy="377825"/>
                </a:xfrm>
                <a:custGeom>
                  <a:avLst/>
                  <a:gdLst>
                    <a:gd name="T0" fmla="*/ 50 w 101"/>
                    <a:gd name="T1" fmla="*/ 0 h 100"/>
                    <a:gd name="T2" fmla="*/ 101 w 101"/>
                    <a:gd name="T3" fmla="*/ 50 h 100"/>
                    <a:gd name="T4" fmla="*/ 50 w 101"/>
                    <a:gd name="T5" fmla="*/ 100 h 100"/>
                    <a:gd name="T6" fmla="*/ 0 w 101"/>
                    <a:gd name="T7" fmla="*/ 50 h 100"/>
                    <a:gd name="T8" fmla="*/ 50 w 101"/>
                    <a:gd name="T9" fmla="*/ 0 h 100"/>
                    <a:gd name="T10" fmla="*/ 50 w 101"/>
                    <a:gd name="T11" fmla="*/ 77 h 100"/>
                    <a:gd name="T12" fmla="*/ 78 w 101"/>
                    <a:gd name="T13" fmla="*/ 50 h 100"/>
                    <a:gd name="T14" fmla="*/ 50 w 101"/>
                    <a:gd name="T15" fmla="*/ 23 h 100"/>
                    <a:gd name="T16" fmla="*/ 23 w 101"/>
                    <a:gd name="T17" fmla="*/ 50 h 100"/>
                    <a:gd name="T18" fmla="*/ 50 w 101"/>
                    <a:gd name="T19" fmla="*/ 77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1" h="100">
                      <a:moveTo>
                        <a:pt x="50" y="0"/>
                      </a:moveTo>
                      <a:cubicBezTo>
                        <a:pt x="78" y="0"/>
                        <a:pt x="101" y="23"/>
                        <a:pt x="101" y="50"/>
                      </a:cubicBezTo>
                      <a:cubicBezTo>
                        <a:pt x="101" y="78"/>
                        <a:pt x="78" y="100"/>
                        <a:pt x="50" y="100"/>
                      </a:cubicBezTo>
                      <a:cubicBezTo>
                        <a:pt x="23" y="100"/>
                        <a:pt x="0" y="78"/>
                        <a:pt x="0" y="50"/>
                      </a:cubicBezTo>
                      <a:cubicBezTo>
                        <a:pt x="0" y="23"/>
                        <a:pt x="23" y="0"/>
                        <a:pt x="50" y="0"/>
                      </a:cubicBezTo>
                      <a:close/>
                      <a:moveTo>
                        <a:pt x="50" y="77"/>
                      </a:moveTo>
                      <a:cubicBezTo>
                        <a:pt x="65" y="77"/>
                        <a:pt x="78" y="65"/>
                        <a:pt x="78" y="50"/>
                      </a:cubicBezTo>
                      <a:cubicBezTo>
                        <a:pt x="78" y="35"/>
                        <a:pt x="65" y="23"/>
                        <a:pt x="50" y="23"/>
                      </a:cubicBezTo>
                      <a:cubicBezTo>
                        <a:pt x="35" y="23"/>
                        <a:pt x="23" y="35"/>
                        <a:pt x="23" y="50"/>
                      </a:cubicBezTo>
                      <a:cubicBezTo>
                        <a:pt x="23" y="65"/>
                        <a:pt x="35" y="77"/>
                        <a:pt x="50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>
                  <a:off x="5256213" y="3757613"/>
                  <a:ext cx="1176338" cy="234950"/>
                </a:xfrm>
                <a:custGeom>
                  <a:avLst/>
                  <a:gdLst>
                    <a:gd name="T0" fmla="*/ 8 w 313"/>
                    <a:gd name="T1" fmla="*/ 0 h 62"/>
                    <a:gd name="T2" fmla="*/ 304 w 313"/>
                    <a:gd name="T3" fmla="*/ 0 h 62"/>
                    <a:gd name="T4" fmla="*/ 313 w 313"/>
                    <a:gd name="T5" fmla="*/ 9 h 62"/>
                    <a:gd name="T6" fmla="*/ 313 w 313"/>
                    <a:gd name="T7" fmla="*/ 54 h 62"/>
                    <a:gd name="T8" fmla="*/ 304 w 313"/>
                    <a:gd name="T9" fmla="*/ 62 h 62"/>
                    <a:gd name="T10" fmla="*/ 223 w 313"/>
                    <a:gd name="T11" fmla="*/ 62 h 62"/>
                    <a:gd name="T12" fmla="*/ 224 w 313"/>
                    <a:gd name="T13" fmla="*/ 58 h 62"/>
                    <a:gd name="T14" fmla="*/ 167 w 313"/>
                    <a:gd name="T15" fmla="*/ 2 h 62"/>
                    <a:gd name="T16" fmla="*/ 113 w 313"/>
                    <a:gd name="T17" fmla="*/ 43 h 62"/>
                    <a:gd name="T18" fmla="*/ 59 w 313"/>
                    <a:gd name="T19" fmla="*/ 2 h 62"/>
                    <a:gd name="T20" fmla="*/ 3 w 313"/>
                    <a:gd name="T21" fmla="*/ 58 h 62"/>
                    <a:gd name="T22" fmla="*/ 3 w 313"/>
                    <a:gd name="T23" fmla="*/ 60 h 62"/>
                    <a:gd name="T24" fmla="*/ 0 w 313"/>
                    <a:gd name="T25" fmla="*/ 54 h 62"/>
                    <a:gd name="T26" fmla="*/ 0 w 313"/>
                    <a:gd name="T27" fmla="*/ 9 h 62"/>
                    <a:gd name="T28" fmla="*/ 8 w 313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3" h="62">
                      <a:moveTo>
                        <a:pt x="8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9" y="0"/>
                        <a:pt x="313" y="4"/>
                        <a:pt x="313" y="9"/>
                      </a:cubicBezTo>
                      <a:cubicBezTo>
                        <a:pt x="313" y="54"/>
                        <a:pt x="313" y="54"/>
                        <a:pt x="313" y="54"/>
                      </a:cubicBezTo>
                      <a:cubicBezTo>
                        <a:pt x="313" y="58"/>
                        <a:pt x="309" y="62"/>
                        <a:pt x="304" y="62"/>
                      </a:cubicBezTo>
                      <a:cubicBezTo>
                        <a:pt x="223" y="62"/>
                        <a:pt x="223" y="62"/>
                        <a:pt x="223" y="62"/>
                      </a:cubicBezTo>
                      <a:cubicBezTo>
                        <a:pt x="224" y="60"/>
                        <a:pt x="224" y="59"/>
                        <a:pt x="224" y="58"/>
                      </a:cubicBezTo>
                      <a:cubicBezTo>
                        <a:pt x="224" y="27"/>
                        <a:pt x="198" y="2"/>
                        <a:pt x="167" y="2"/>
                      </a:cubicBezTo>
                      <a:cubicBezTo>
                        <a:pt x="141" y="2"/>
                        <a:pt x="120" y="19"/>
                        <a:pt x="113" y="43"/>
                      </a:cubicBezTo>
                      <a:cubicBezTo>
                        <a:pt x="107" y="19"/>
                        <a:pt x="85" y="2"/>
                        <a:pt x="59" y="2"/>
                      </a:cubicBezTo>
                      <a:cubicBezTo>
                        <a:pt x="28" y="2"/>
                        <a:pt x="3" y="27"/>
                        <a:pt x="3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1" y="58"/>
                        <a:pt x="0" y="56"/>
                        <a:pt x="0" y="54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4" y="0"/>
                        <a:pt x="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6573838" y="2846388"/>
                  <a:ext cx="290513" cy="333375"/>
                </a:xfrm>
                <a:custGeom>
                  <a:avLst/>
                  <a:gdLst>
                    <a:gd name="T0" fmla="*/ 77 w 77"/>
                    <a:gd name="T1" fmla="*/ 88 h 88"/>
                    <a:gd name="T2" fmla="*/ 34 w 77"/>
                    <a:gd name="T3" fmla="*/ 23 h 88"/>
                    <a:gd name="T4" fmla="*/ 0 w 77"/>
                    <a:gd name="T5" fmla="*/ 0 h 88"/>
                    <a:gd name="T6" fmla="*/ 12 w 77"/>
                    <a:gd name="T7" fmla="*/ 85 h 88"/>
                    <a:gd name="T8" fmla="*/ 77 w 77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88">
                      <a:moveTo>
                        <a:pt x="77" y="88"/>
                      </a:moveTo>
                      <a:cubicBezTo>
                        <a:pt x="77" y="88"/>
                        <a:pt x="49" y="40"/>
                        <a:pt x="34" y="23"/>
                      </a:cubicBezTo>
                      <a:cubicBezTo>
                        <a:pt x="20" y="7"/>
                        <a:pt x="0" y="0"/>
                        <a:pt x="0" y="0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lnTo>
                        <a:pt x="77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62510" tIns="81255" rIns="162510" bIns="8125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199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组合 4"/>
            <p:cNvGrpSpPr/>
            <p:nvPr/>
          </p:nvGrpSpPr>
          <p:grpSpPr>
            <a:xfrm>
              <a:off x="1351882" y="4081062"/>
              <a:ext cx="8420739" cy="1411187"/>
              <a:chOff x="1351882" y="4081062"/>
              <a:chExt cx="8420739" cy="1411187"/>
            </a:xfrm>
          </p:grpSpPr>
          <p:sp>
            <p:nvSpPr>
              <p:cNvPr id="6" name="Rectangle 28"/>
              <p:cNvSpPr/>
              <p:nvPr/>
            </p:nvSpPr>
            <p:spPr>
              <a:xfrm flipH="1">
                <a:off x="1351882" y="4081062"/>
                <a:ext cx="2304000" cy="1411187"/>
              </a:xfrm>
              <a:prstGeom prst="rect">
                <a:avLst/>
              </a:prstGeom>
              <a:solidFill>
                <a:srgbClr val="18478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Rectangle 29"/>
              <p:cNvSpPr/>
              <p:nvPr/>
            </p:nvSpPr>
            <p:spPr>
              <a:xfrm flipH="1">
                <a:off x="3726795" y="4081062"/>
                <a:ext cx="1800000" cy="1411187"/>
              </a:xfrm>
              <a:prstGeom prst="rect">
                <a:avLst/>
              </a:prstGeom>
              <a:solidFill>
                <a:srgbClr val="18478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Rectangle 30"/>
              <p:cNvSpPr/>
              <p:nvPr/>
            </p:nvSpPr>
            <p:spPr>
              <a:xfrm flipH="1">
                <a:off x="5597708" y="4081062"/>
                <a:ext cx="1800000" cy="1411187"/>
              </a:xfrm>
              <a:prstGeom prst="rect">
                <a:avLst/>
              </a:prstGeom>
              <a:solidFill>
                <a:srgbClr val="18478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Rectangle 31"/>
              <p:cNvSpPr/>
              <p:nvPr/>
            </p:nvSpPr>
            <p:spPr>
              <a:xfrm flipH="1">
                <a:off x="7468621" y="4081062"/>
                <a:ext cx="2304000" cy="1411187"/>
              </a:xfrm>
              <a:prstGeom prst="rect">
                <a:avLst/>
              </a:prstGeom>
              <a:solidFill>
                <a:srgbClr val="18478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030846" y="5824056"/>
            <a:ext cx="9590217" cy="4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I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Used grid search to find the optimal combination of hyperparameter values with clear results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微软雅黑" pitchFamily="34" charset="-122"/>
            </a:endParaRPr>
          </a:p>
        </p:txBody>
      </p:sp>
      <p:cxnSp>
        <p:nvCxnSpPr>
          <p:cNvPr id="29" name="肘形连接符 28"/>
          <p:cNvCxnSpPr>
            <a:cxnSpLocks/>
            <a:stCxn id="6" idx="0"/>
            <a:endCxn id="40" idx="2"/>
          </p:cNvCxnSpPr>
          <p:nvPr/>
        </p:nvCxnSpPr>
        <p:spPr>
          <a:xfrm rot="16200000" flipV="1">
            <a:off x="2281466" y="3320268"/>
            <a:ext cx="336602" cy="765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0"/>
          </p:cNvCxnSpPr>
          <p:nvPr/>
        </p:nvCxnSpPr>
        <p:spPr>
          <a:xfrm rot="5400000" flipH="1" flipV="1">
            <a:off x="4544428" y="3256138"/>
            <a:ext cx="336596" cy="2048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cxnSpLocks/>
            <a:stCxn id="9" idx="0"/>
            <a:endCxn id="37" idx="2"/>
          </p:cNvCxnSpPr>
          <p:nvPr/>
        </p:nvCxnSpPr>
        <p:spPr>
          <a:xfrm rot="5400000" flipH="1" flipV="1">
            <a:off x="9035491" y="2757662"/>
            <a:ext cx="336602" cy="12017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0"/>
          </p:cNvCxnSpPr>
          <p:nvPr/>
        </p:nvCxnSpPr>
        <p:spPr>
          <a:xfrm rot="5400000" flipH="1" flipV="1">
            <a:off x="6713496" y="2957401"/>
            <a:ext cx="336601" cy="802306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783533" y="1403003"/>
            <a:ext cx="2042300" cy="1787248"/>
          </a:xfrm>
          <a:prstGeom prst="roundRect">
            <a:avLst>
              <a:gd name="adj" fmla="val 13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7800000" scaled="0"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127000" dir="7200000" sx="102000" sy="102000" algn="ctr" rotWithShape="0">
              <a:schemeClr val="tx1">
                <a:lumMod val="90000"/>
                <a:lumOff val="10000"/>
                <a:alpha val="20000"/>
              </a:schemeClr>
            </a:outerShdw>
          </a:effectLst>
        </p:spPr>
        <p:txBody>
          <a:bodyPr wrap="none" lIns="91412" tIns="45706" rIns="91412" bIns="45706" anchor="ctr"/>
          <a:lstStyle/>
          <a:p>
            <a:pPr latinLnBrk="1"/>
            <a:endParaRPr kumimoji="1" lang="zh-CN" altLang="en-US" sz="2399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336169" y="1403003"/>
            <a:ext cx="2021855" cy="1787248"/>
          </a:xfrm>
          <a:prstGeom prst="roundRect">
            <a:avLst>
              <a:gd name="adj" fmla="val 13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7800000" scaled="0"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127000" dir="7200000" sx="102000" sy="102000" algn="ctr" rotWithShape="0">
              <a:schemeClr val="tx1">
                <a:lumMod val="90000"/>
                <a:lumOff val="10000"/>
                <a:alpha val="20000"/>
              </a:schemeClr>
            </a:outerShdw>
          </a:effectLst>
        </p:spPr>
        <p:txBody>
          <a:bodyPr wrap="none" lIns="91412" tIns="45706" rIns="91412" bIns="45706" anchor="ctr"/>
          <a:lstStyle/>
          <a:p>
            <a:pPr latinLnBrk="1"/>
            <a:endParaRPr kumimoji="1" lang="zh-CN" altLang="en-US" sz="23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848837" y="1404550"/>
            <a:ext cx="2041379" cy="1785701"/>
          </a:xfrm>
          <a:prstGeom prst="roundRect">
            <a:avLst>
              <a:gd name="adj" fmla="val 13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7800000" scaled="0"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127000" dir="7200000" sx="102000" sy="102000" algn="ctr" rotWithShape="0">
              <a:schemeClr val="tx1">
                <a:lumMod val="90000"/>
                <a:lumOff val="10000"/>
                <a:alpha val="20000"/>
              </a:schemeClr>
            </a:outerShdw>
          </a:effectLst>
        </p:spPr>
        <p:txBody>
          <a:bodyPr wrap="none" lIns="91412" tIns="45706" rIns="91412" bIns="45706" anchor="ctr"/>
          <a:lstStyle/>
          <a:p>
            <a:pPr latinLnBrk="1"/>
            <a:endParaRPr kumimoji="1" lang="zh-CN" altLang="en-US" sz="23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00555" y="1404550"/>
            <a:ext cx="2021855" cy="1785701"/>
          </a:xfrm>
          <a:prstGeom prst="roundRect">
            <a:avLst>
              <a:gd name="adj" fmla="val 13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7800000" scaled="0"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800000" scaled="0"/>
            </a:gradFill>
          </a:ln>
          <a:effectLst>
            <a:outerShdw blurRad="127000" dir="7200000" sx="102000" sy="102000" algn="ctr" rotWithShape="0">
              <a:schemeClr val="tx1">
                <a:lumMod val="90000"/>
                <a:lumOff val="10000"/>
                <a:alpha val="20000"/>
              </a:schemeClr>
            </a:outerShdw>
          </a:effectLst>
        </p:spPr>
        <p:txBody>
          <a:bodyPr wrap="none" lIns="91412" tIns="45706" rIns="91412" bIns="45706" anchor="ctr"/>
          <a:lstStyle/>
          <a:p>
            <a:pPr latinLnBrk="1"/>
            <a:endParaRPr kumimoji="1" lang="zh-CN" altLang="en-US" sz="23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59"/>
          <p:cNvSpPr txBox="1">
            <a:spLocks noChangeArrowheads="1"/>
          </p:cNvSpPr>
          <p:nvPr/>
        </p:nvSpPr>
        <p:spPr bwMode="auto">
          <a:xfrm flipH="1">
            <a:off x="1252193" y="1598954"/>
            <a:ext cx="2373668" cy="369304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Logistic regression</a:t>
            </a:r>
            <a:endParaRPr lang="zh-CN" altLang="en-US" b="1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2" name="矩形 17"/>
          <p:cNvSpPr>
            <a:spLocks noChangeArrowheads="1"/>
          </p:cNvSpPr>
          <p:nvPr/>
        </p:nvSpPr>
        <p:spPr bwMode="auto">
          <a:xfrm>
            <a:off x="1464815" y="2180384"/>
            <a:ext cx="1893333" cy="73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Limited </a:t>
            </a:r>
            <a:r>
              <a:rPr lang="en-IE" altLang="zh-CN" dirty="0"/>
              <a:t> </a:t>
            </a:r>
            <a:r>
              <a:rPr lang="en-IE" altLang="zh-CN" dirty="0" err="1"/>
              <a:t>linspace</a:t>
            </a:r>
            <a:r>
              <a:rPr lang="en-IE" altLang="zh-CN" dirty="0"/>
              <a:t> value ranges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6" name="TextBox 59"/>
          <p:cNvSpPr txBox="1">
            <a:spLocks noChangeArrowheads="1"/>
          </p:cNvSpPr>
          <p:nvPr/>
        </p:nvSpPr>
        <p:spPr bwMode="auto">
          <a:xfrm flipH="1">
            <a:off x="3871455" y="1598954"/>
            <a:ext cx="1957592" cy="369304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Random</a:t>
            </a:r>
            <a:r>
              <a:rPr lang="zh-CN" altLang="en-US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Forest</a:t>
            </a:r>
            <a:endParaRPr lang="zh-CN" altLang="en-US" b="1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7" name="矩形 17"/>
          <p:cNvSpPr>
            <a:spLocks noChangeArrowheads="1"/>
          </p:cNvSpPr>
          <p:nvPr/>
        </p:nvSpPr>
        <p:spPr bwMode="auto">
          <a:xfrm>
            <a:off x="3811589" y="1898794"/>
            <a:ext cx="2179220" cy="13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Use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n_estimators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max_features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 and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max_depth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 to design “tree”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8" name="TextBox 59"/>
          <p:cNvSpPr txBox="1">
            <a:spLocks noChangeArrowheads="1"/>
          </p:cNvSpPr>
          <p:nvPr/>
        </p:nvSpPr>
        <p:spPr bwMode="auto">
          <a:xfrm flipH="1">
            <a:off x="6295426" y="1403004"/>
            <a:ext cx="2098927" cy="646303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Gradient</a:t>
            </a:r>
            <a:r>
              <a:rPr lang="zh-CN" altLang="en-US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Boosting</a:t>
            </a:r>
            <a:r>
              <a:rPr lang="zh-CN" altLang="en-US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Classifier</a:t>
            </a:r>
            <a:endParaRPr lang="zh-CN" altLang="en-US" b="1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9" name="矩形 17"/>
          <p:cNvSpPr>
            <a:spLocks noChangeArrowheads="1"/>
          </p:cNvSpPr>
          <p:nvPr/>
        </p:nvSpPr>
        <p:spPr bwMode="auto">
          <a:xfrm>
            <a:off x="6339818" y="1871749"/>
            <a:ext cx="2071003" cy="13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en-IE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IE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E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n_estimaters</a:t>
            </a:r>
            <a:r>
              <a:rPr lang="en-IE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determine the fitting effect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0" name="TextBox 59"/>
          <p:cNvSpPr txBox="1">
            <a:spLocks noChangeArrowheads="1"/>
          </p:cNvSpPr>
          <p:nvPr/>
        </p:nvSpPr>
        <p:spPr bwMode="auto">
          <a:xfrm flipH="1">
            <a:off x="8873737" y="1644886"/>
            <a:ext cx="1861892" cy="338398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599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KNN</a:t>
            </a:r>
            <a:endParaRPr lang="zh-CN" altLang="en-US" sz="1599" b="1" dirty="0">
              <a:solidFill>
                <a:srgbClr val="1847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1" name="矩形 17"/>
          <p:cNvSpPr>
            <a:spLocks noChangeArrowheads="1"/>
          </p:cNvSpPr>
          <p:nvPr/>
        </p:nvSpPr>
        <p:spPr bwMode="auto">
          <a:xfrm>
            <a:off x="8707033" y="1888374"/>
            <a:ext cx="2247115" cy="106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微软雅黑" pitchFamily="34" charset="-122"/>
              </a:rPr>
              <a:t>Set hyper parameter from 1-5 to </a:t>
            </a:r>
            <a:r>
              <a:rPr lang="en-IE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decrease approximate error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5" name="Freeform 156"/>
          <p:cNvSpPr>
            <a:spLocks noChangeAspect="1" noEditPoints="1"/>
          </p:cNvSpPr>
          <p:nvPr/>
        </p:nvSpPr>
        <p:spPr bwMode="auto">
          <a:xfrm>
            <a:off x="2199960" y="3966886"/>
            <a:ext cx="568083" cy="518936"/>
          </a:xfrm>
          <a:custGeom>
            <a:avLst/>
            <a:gdLst>
              <a:gd name="T0" fmla="*/ 37 w 112"/>
              <a:gd name="T1" fmla="*/ 58 h 102"/>
              <a:gd name="T2" fmla="*/ 69 w 112"/>
              <a:gd name="T3" fmla="*/ 52 h 102"/>
              <a:gd name="T4" fmla="*/ 70 w 112"/>
              <a:gd name="T5" fmla="*/ 32 h 102"/>
              <a:gd name="T6" fmla="*/ 80 w 112"/>
              <a:gd name="T7" fmla="*/ 0 h 102"/>
              <a:gd name="T8" fmla="*/ 103 w 112"/>
              <a:gd name="T9" fmla="*/ 24 h 102"/>
              <a:gd name="T10" fmla="*/ 73 w 112"/>
              <a:gd name="T11" fmla="*/ 65 h 102"/>
              <a:gd name="T12" fmla="*/ 42 w 112"/>
              <a:gd name="T13" fmla="*/ 72 h 102"/>
              <a:gd name="T14" fmla="*/ 21 w 112"/>
              <a:gd name="T15" fmla="*/ 101 h 102"/>
              <a:gd name="T16" fmla="*/ 0 w 112"/>
              <a:gd name="T17" fmla="*/ 40 h 102"/>
              <a:gd name="T18" fmla="*/ 1 w 112"/>
              <a:gd name="T19" fmla="*/ 56 h 102"/>
              <a:gd name="T20" fmla="*/ 13 w 112"/>
              <a:gd name="T21" fmla="*/ 49 h 102"/>
              <a:gd name="T22" fmla="*/ 27 w 112"/>
              <a:gd name="T23" fmla="*/ 57 h 102"/>
              <a:gd name="T24" fmla="*/ 29 w 112"/>
              <a:gd name="T25" fmla="*/ 37 h 102"/>
              <a:gd name="T26" fmla="*/ 13 w 112"/>
              <a:gd name="T27" fmla="*/ 40 h 102"/>
              <a:gd name="T28" fmla="*/ 96 w 112"/>
              <a:gd name="T29" fmla="*/ 62 h 102"/>
              <a:gd name="T30" fmla="*/ 81 w 112"/>
              <a:gd name="T31" fmla="*/ 77 h 102"/>
              <a:gd name="T32" fmla="*/ 96 w 112"/>
              <a:gd name="T33" fmla="*/ 92 h 102"/>
              <a:gd name="T34" fmla="*/ 112 w 112"/>
              <a:gd name="T35" fmla="*/ 77 h 102"/>
              <a:gd name="T36" fmla="*/ 96 w 112"/>
              <a:gd name="T37" fmla="*/ 62 h 102"/>
              <a:gd name="T38" fmla="*/ 96 w 112"/>
              <a:gd name="T39" fmla="*/ 70 h 102"/>
              <a:gd name="T40" fmla="*/ 89 w 112"/>
              <a:gd name="T41" fmla="*/ 77 h 102"/>
              <a:gd name="T42" fmla="*/ 96 w 112"/>
              <a:gd name="T43" fmla="*/ 84 h 102"/>
              <a:gd name="T44" fmla="*/ 103 w 112"/>
              <a:gd name="T45" fmla="*/ 77 h 102"/>
              <a:gd name="T46" fmla="*/ 70 w 112"/>
              <a:gd name="T47" fmla="*/ 74 h 102"/>
              <a:gd name="T48" fmla="*/ 60 w 112"/>
              <a:gd name="T49" fmla="*/ 82 h 102"/>
              <a:gd name="T50" fmla="*/ 45 w 112"/>
              <a:gd name="T51" fmla="*/ 83 h 102"/>
              <a:gd name="T52" fmla="*/ 46 w 112"/>
              <a:gd name="T53" fmla="*/ 97 h 102"/>
              <a:gd name="T54" fmla="*/ 62 w 112"/>
              <a:gd name="T55" fmla="*/ 92 h 102"/>
              <a:gd name="T56" fmla="*/ 77 w 112"/>
              <a:gd name="T57" fmla="*/ 98 h 102"/>
              <a:gd name="T58" fmla="*/ 70 w 112"/>
              <a:gd name="T59" fmla="*/ 74 h 102"/>
              <a:gd name="T60" fmla="*/ 40 w 112"/>
              <a:gd name="T61" fmla="*/ 21 h 102"/>
              <a:gd name="T62" fmla="*/ 40 w 112"/>
              <a:gd name="T63" fmla="*/ 43 h 102"/>
              <a:gd name="T64" fmla="*/ 62 w 112"/>
              <a:gd name="T65" fmla="*/ 43 h 102"/>
              <a:gd name="T66" fmla="*/ 62 w 112"/>
              <a:gd name="T67" fmla="*/ 21 h 102"/>
              <a:gd name="T68" fmla="*/ 56 w 112"/>
              <a:gd name="T69" fmla="*/ 27 h 102"/>
              <a:gd name="T70" fmla="*/ 46 w 112"/>
              <a:gd name="T71" fmla="*/ 27 h 102"/>
              <a:gd name="T72" fmla="*/ 46 w 112"/>
              <a:gd name="T73" fmla="*/ 36 h 102"/>
              <a:gd name="T74" fmla="*/ 56 w 112"/>
              <a:gd name="T75" fmla="*/ 36 h 102"/>
              <a:gd name="T76" fmla="*/ 56 w 112"/>
              <a:gd name="T77" fmla="*/ 2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02">
                <a:moveTo>
                  <a:pt x="21" y="101"/>
                </a:moveTo>
                <a:cubicBezTo>
                  <a:pt x="12" y="74"/>
                  <a:pt x="22" y="64"/>
                  <a:pt x="37" y="58"/>
                </a:cubicBezTo>
                <a:cubicBezTo>
                  <a:pt x="43" y="57"/>
                  <a:pt x="49" y="56"/>
                  <a:pt x="55" y="55"/>
                </a:cubicBezTo>
                <a:cubicBezTo>
                  <a:pt x="60" y="54"/>
                  <a:pt x="65" y="53"/>
                  <a:pt x="69" y="52"/>
                </a:cubicBezTo>
                <a:cubicBezTo>
                  <a:pt x="78" y="50"/>
                  <a:pt x="84" y="44"/>
                  <a:pt x="81" y="30"/>
                </a:cubicBezTo>
                <a:cubicBezTo>
                  <a:pt x="70" y="32"/>
                  <a:pt x="70" y="32"/>
                  <a:pt x="70" y="32"/>
                </a:cubicBezTo>
                <a:cubicBezTo>
                  <a:pt x="75" y="16"/>
                  <a:pt x="75" y="16"/>
                  <a:pt x="75" y="16"/>
                </a:cubicBezTo>
                <a:cubicBezTo>
                  <a:pt x="80" y="0"/>
                  <a:pt x="80" y="0"/>
                  <a:pt x="80" y="0"/>
                </a:cubicBezTo>
                <a:cubicBezTo>
                  <a:pt x="91" y="12"/>
                  <a:pt x="91" y="12"/>
                  <a:pt x="91" y="12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94" y="26"/>
                  <a:pt x="94" y="26"/>
                  <a:pt x="94" y="26"/>
                </a:cubicBezTo>
                <a:cubicBezTo>
                  <a:pt x="100" y="52"/>
                  <a:pt x="89" y="61"/>
                  <a:pt x="73" y="65"/>
                </a:cubicBezTo>
                <a:cubicBezTo>
                  <a:pt x="68" y="67"/>
                  <a:pt x="62" y="68"/>
                  <a:pt x="57" y="68"/>
                </a:cubicBezTo>
                <a:cubicBezTo>
                  <a:pt x="52" y="69"/>
                  <a:pt x="46" y="70"/>
                  <a:pt x="42" y="72"/>
                </a:cubicBezTo>
                <a:cubicBezTo>
                  <a:pt x="33" y="74"/>
                  <a:pt x="29" y="80"/>
                  <a:pt x="34" y="97"/>
                </a:cubicBezTo>
                <a:cubicBezTo>
                  <a:pt x="21" y="101"/>
                  <a:pt x="21" y="101"/>
                  <a:pt x="21" y="101"/>
                </a:cubicBezTo>
                <a:close/>
                <a:moveTo>
                  <a:pt x="2" y="34"/>
                </a:moveTo>
                <a:cubicBezTo>
                  <a:pt x="0" y="40"/>
                  <a:pt x="0" y="40"/>
                  <a:pt x="0" y="40"/>
                </a:cubicBezTo>
                <a:cubicBezTo>
                  <a:pt x="3" y="41"/>
                  <a:pt x="6" y="43"/>
                  <a:pt x="8" y="45"/>
                </a:cubicBezTo>
                <a:cubicBezTo>
                  <a:pt x="6" y="48"/>
                  <a:pt x="3" y="52"/>
                  <a:pt x="1" y="56"/>
                </a:cubicBezTo>
                <a:cubicBezTo>
                  <a:pt x="7" y="59"/>
                  <a:pt x="7" y="59"/>
                  <a:pt x="7" y="59"/>
                </a:cubicBezTo>
                <a:cubicBezTo>
                  <a:pt x="9" y="56"/>
                  <a:pt x="11" y="52"/>
                  <a:pt x="13" y="49"/>
                </a:cubicBezTo>
                <a:cubicBezTo>
                  <a:pt x="16" y="53"/>
                  <a:pt x="19" y="56"/>
                  <a:pt x="21" y="60"/>
                </a:cubicBezTo>
                <a:cubicBezTo>
                  <a:pt x="27" y="57"/>
                  <a:pt x="27" y="57"/>
                  <a:pt x="27" y="57"/>
                </a:cubicBezTo>
                <a:cubicBezTo>
                  <a:pt x="24" y="52"/>
                  <a:pt x="22" y="48"/>
                  <a:pt x="18" y="44"/>
                </a:cubicBezTo>
                <a:cubicBezTo>
                  <a:pt x="21" y="41"/>
                  <a:pt x="25" y="39"/>
                  <a:pt x="29" y="37"/>
                </a:cubicBezTo>
                <a:cubicBezTo>
                  <a:pt x="26" y="30"/>
                  <a:pt x="26" y="30"/>
                  <a:pt x="26" y="30"/>
                </a:cubicBezTo>
                <a:cubicBezTo>
                  <a:pt x="21" y="33"/>
                  <a:pt x="17" y="36"/>
                  <a:pt x="13" y="40"/>
                </a:cubicBezTo>
                <a:cubicBezTo>
                  <a:pt x="10" y="37"/>
                  <a:pt x="6" y="35"/>
                  <a:pt x="2" y="34"/>
                </a:cubicBezTo>
                <a:close/>
                <a:moveTo>
                  <a:pt x="96" y="62"/>
                </a:moveTo>
                <a:cubicBezTo>
                  <a:pt x="92" y="62"/>
                  <a:pt x="88" y="63"/>
                  <a:pt x="85" y="66"/>
                </a:cubicBezTo>
                <a:cubicBezTo>
                  <a:pt x="82" y="69"/>
                  <a:pt x="81" y="73"/>
                  <a:pt x="81" y="77"/>
                </a:cubicBezTo>
                <a:cubicBezTo>
                  <a:pt x="81" y="81"/>
                  <a:pt x="82" y="85"/>
                  <a:pt x="85" y="88"/>
                </a:cubicBezTo>
                <a:cubicBezTo>
                  <a:pt x="88" y="91"/>
                  <a:pt x="92" y="92"/>
                  <a:pt x="96" y="92"/>
                </a:cubicBezTo>
                <a:cubicBezTo>
                  <a:pt x="100" y="92"/>
                  <a:pt x="104" y="91"/>
                  <a:pt x="107" y="88"/>
                </a:cubicBezTo>
                <a:cubicBezTo>
                  <a:pt x="110" y="85"/>
                  <a:pt x="112" y="81"/>
                  <a:pt x="112" y="77"/>
                </a:cubicBezTo>
                <a:cubicBezTo>
                  <a:pt x="112" y="73"/>
                  <a:pt x="110" y="69"/>
                  <a:pt x="107" y="66"/>
                </a:cubicBezTo>
                <a:cubicBezTo>
                  <a:pt x="104" y="63"/>
                  <a:pt x="100" y="62"/>
                  <a:pt x="96" y="62"/>
                </a:cubicBezTo>
                <a:close/>
                <a:moveTo>
                  <a:pt x="101" y="72"/>
                </a:moveTo>
                <a:cubicBezTo>
                  <a:pt x="100" y="71"/>
                  <a:pt x="98" y="70"/>
                  <a:pt x="96" y="70"/>
                </a:cubicBezTo>
                <a:cubicBezTo>
                  <a:pt x="94" y="70"/>
                  <a:pt x="93" y="71"/>
                  <a:pt x="91" y="72"/>
                </a:cubicBezTo>
                <a:cubicBezTo>
                  <a:pt x="90" y="73"/>
                  <a:pt x="89" y="75"/>
                  <a:pt x="89" y="77"/>
                </a:cubicBezTo>
                <a:cubicBezTo>
                  <a:pt x="89" y="79"/>
                  <a:pt x="90" y="81"/>
                  <a:pt x="91" y="82"/>
                </a:cubicBezTo>
                <a:cubicBezTo>
                  <a:pt x="93" y="83"/>
                  <a:pt x="94" y="84"/>
                  <a:pt x="96" y="84"/>
                </a:cubicBezTo>
                <a:cubicBezTo>
                  <a:pt x="98" y="84"/>
                  <a:pt x="100" y="83"/>
                  <a:pt x="101" y="82"/>
                </a:cubicBezTo>
                <a:cubicBezTo>
                  <a:pt x="102" y="81"/>
                  <a:pt x="103" y="79"/>
                  <a:pt x="103" y="77"/>
                </a:cubicBezTo>
                <a:cubicBezTo>
                  <a:pt x="103" y="75"/>
                  <a:pt x="102" y="73"/>
                  <a:pt x="101" y="72"/>
                </a:cubicBezTo>
                <a:close/>
                <a:moveTo>
                  <a:pt x="70" y="74"/>
                </a:moveTo>
                <a:cubicBezTo>
                  <a:pt x="63" y="73"/>
                  <a:pt x="63" y="73"/>
                  <a:pt x="63" y="73"/>
                </a:cubicBezTo>
                <a:cubicBezTo>
                  <a:pt x="62" y="76"/>
                  <a:pt x="61" y="79"/>
                  <a:pt x="60" y="82"/>
                </a:cubicBezTo>
                <a:cubicBezTo>
                  <a:pt x="56" y="80"/>
                  <a:pt x="52" y="78"/>
                  <a:pt x="48" y="77"/>
                </a:cubicBezTo>
                <a:cubicBezTo>
                  <a:pt x="45" y="83"/>
                  <a:pt x="45" y="83"/>
                  <a:pt x="45" y="83"/>
                </a:cubicBezTo>
                <a:cubicBezTo>
                  <a:pt x="49" y="84"/>
                  <a:pt x="53" y="86"/>
                  <a:pt x="56" y="88"/>
                </a:cubicBezTo>
                <a:cubicBezTo>
                  <a:pt x="53" y="91"/>
                  <a:pt x="50" y="94"/>
                  <a:pt x="46" y="97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4" y="99"/>
                  <a:pt x="58" y="96"/>
                  <a:pt x="62" y="92"/>
                </a:cubicBezTo>
                <a:cubicBezTo>
                  <a:pt x="65" y="94"/>
                  <a:pt x="68" y="98"/>
                  <a:pt x="71" y="102"/>
                </a:cubicBezTo>
                <a:cubicBezTo>
                  <a:pt x="77" y="98"/>
                  <a:pt x="77" y="98"/>
                  <a:pt x="77" y="98"/>
                </a:cubicBezTo>
                <a:cubicBezTo>
                  <a:pt x="73" y="93"/>
                  <a:pt x="70" y="89"/>
                  <a:pt x="65" y="86"/>
                </a:cubicBezTo>
                <a:cubicBezTo>
                  <a:pt x="67" y="82"/>
                  <a:pt x="69" y="78"/>
                  <a:pt x="70" y="74"/>
                </a:cubicBezTo>
                <a:close/>
                <a:moveTo>
                  <a:pt x="51" y="16"/>
                </a:moveTo>
                <a:cubicBezTo>
                  <a:pt x="47" y="16"/>
                  <a:pt x="43" y="18"/>
                  <a:pt x="40" y="21"/>
                </a:cubicBezTo>
                <a:cubicBezTo>
                  <a:pt x="37" y="23"/>
                  <a:pt x="36" y="27"/>
                  <a:pt x="36" y="32"/>
                </a:cubicBezTo>
                <a:cubicBezTo>
                  <a:pt x="36" y="36"/>
                  <a:pt x="37" y="40"/>
                  <a:pt x="40" y="43"/>
                </a:cubicBezTo>
                <a:cubicBezTo>
                  <a:pt x="43" y="45"/>
                  <a:pt x="47" y="47"/>
                  <a:pt x="51" y="47"/>
                </a:cubicBezTo>
                <a:cubicBezTo>
                  <a:pt x="55" y="47"/>
                  <a:pt x="59" y="45"/>
                  <a:pt x="62" y="43"/>
                </a:cubicBezTo>
                <a:cubicBezTo>
                  <a:pt x="65" y="40"/>
                  <a:pt x="67" y="36"/>
                  <a:pt x="67" y="32"/>
                </a:cubicBezTo>
                <a:cubicBezTo>
                  <a:pt x="67" y="27"/>
                  <a:pt x="65" y="23"/>
                  <a:pt x="62" y="21"/>
                </a:cubicBezTo>
                <a:cubicBezTo>
                  <a:pt x="59" y="18"/>
                  <a:pt x="55" y="16"/>
                  <a:pt x="51" y="16"/>
                </a:cubicBezTo>
                <a:close/>
                <a:moveTo>
                  <a:pt x="56" y="27"/>
                </a:moveTo>
                <a:cubicBezTo>
                  <a:pt x="55" y="26"/>
                  <a:pt x="53" y="25"/>
                  <a:pt x="51" y="25"/>
                </a:cubicBezTo>
                <a:cubicBezTo>
                  <a:pt x="49" y="25"/>
                  <a:pt x="48" y="26"/>
                  <a:pt x="46" y="27"/>
                </a:cubicBezTo>
                <a:cubicBezTo>
                  <a:pt x="45" y="28"/>
                  <a:pt x="44" y="30"/>
                  <a:pt x="44" y="32"/>
                </a:cubicBezTo>
                <a:cubicBezTo>
                  <a:pt x="44" y="33"/>
                  <a:pt x="45" y="35"/>
                  <a:pt x="46" y="36"/>
                </a:cubicBezTo>
                <a:cubicBezTo>
                  <a:pt x="48" y="38"/>
                  <a:pt x="49" y="38"/>
                  <a:pt x="51" y="38"/>
                </a:cubicBezTo>
                <a:cubicBezTo>
                  <a:pt x="53" y="38"/>
                  <a:pt x="55" y="38"/>
                  <a:pt x="56" y="36"/>
                </a:cubicBezTo>
                <a:cubicBezTo>
                  <a:pt x="57" y="35"/>
                  <a:pt x="58" y="33"/>
                  <a:pt x="58" y="32"/>
                </a:cubicBezTo>
                <a:cubicBezTo>
                  <a:pt x="58" y="30"/>
                  <a:pt x="57" y="28"/>
                  <a:pt x="56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254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Freeform 122"/>
          <p:cNvSpPr>
            <a:spLocks noChangeAspect="1" noEditPoints="1"/>
          </p:cNvSpPr>
          <p:nvPr/>
        </p:nvSpPr>
        <p:spPr bwMode="auto">
          <a:xfrm>
            <a:off x="6295427" y="3946948"/>
            <a:ext cx="371596" cy="570998"/>
          </a:xfrm>
          <a:custGeom>
            <a:avLst/>
            <a:gdLst>
              <a:gd name="T0" fmla="*/ 31 w 70"/>
              <a:gd name="T1" fmla="*/ 20 h 108"/>
              <a:gd name="T2" fmla="*/ 36 w 70"/>
              <a:gd name="T3" fmla="*/ 20 h 108"/>
              <a:gd name="T4" fmla="*/ 51 w 70"/>
              <a:gd name="T5" fmla="*/ 32 h 108"/>
              <a:gd name="T6" fmla="*/ 62 w 70"/>
              <a:gd name="T7" fmla="*/ 51 h 108"/>
              <a:gd name="T8" fmla="*/ 64 w 70"/>
              <a:gd name="T9" fmla="*/ 69 h 108"/>
              <a:gd name="T10" fmla="*/ 63 w 70"/>
              <a:gd name="T11" fmla="*/ 74 h 108"/>
              <a:gd name="T12" fmla="*/ 54 w 70"/>
              <a:gd name="T13" fmla="*/ 60 h 108"/>
              <a:gd name="T14" fmla="*/ 49 w 70"/>
              <a:gd name="T15" fmla="*/ 55 h 108"/>
              <a:gd name="T16" fmla="*/ 41 w 70"/>
              <a:gd name="T17" fmla="*/ 42 h 108"/>
              <a:gd name="T18" fmla="*/ 40 w 70"/>
              <a:gd name="T19" fmla="*/ 34 h 108"/>
              <a:gd name="T20" fmla="*/ 31 w 70"/>
              <a:gd name="T21" fmla="*/ 20 h 108"/>
              <a:gd name="T22" fmla="*/ 39 w 70"/>
              <a:gd name="T23" fmla="*/ 60 h 108"/>
              <a:gd name="T24" fmla="*/ 36 w 70"/>
              <a:gd name="T25" fmla="*/ 70 h 108"/>
              <a:gd name="T26" fmla="*/ 54 w 70"/>
              <a:gd name="T27" fmla="*/ 103 h 108"/>
              <a:gd name="T28" fmla="*/ 65 w 70"/>
              <a:gd name="T29" fmla="*/ 106 h 108"/>
              <a:gd name="T30" fmla="*/ 65 w 70"/>
              <a:gd name="T31" fmla="*/ 106 h 108"/>
              <a:gd name="T32" fmla="*/ 68 w 70"/>
              <a:gd name="T33" fmla="*/ 95 h 108"/>
              <a:gd name="T34" fmla="*/ 49 w 70"/>
              <a:gd name="T35" fmla="*/ 63 h 108"/>
              <a:gd name="T36" fmla="*/ 39 w 70"/>
              <a:gd name="T37" fmla="*/ 60 h 108"/>
              <a:gd name="T38" fmla="*/ 39 w 70"/>
              <a:gd name="T39" fmla="*/ 60 h 108"/>
              <a:gd name="T40" fmla="*/ 5 w 70"/>
              <a:gd name="T41" fmla="*/ 2 h 108"/>
              <a:gd name="T42" fmla="*/ 2 w 70"/>
              <a:gd name="T43" fmla="*/ 13 h 108"/>
              <a:gd name="T44" fmla="*/ 21 w 70"/>
              <a:gd name="T45" fmla="*/ 45 h 108"/>
              <a:gd name="T46" fmla="*/ 32 w 70"/>
              <a:gd name="T47" fmla="*/ 48 h 108"/>
              <a:gd name="T48" fmla="*/ 32 w 70"/>
              <a:gd name="T49" fmla="*/ 48 h 108"/>
              <a:gd name="T50" fmla="*/ 35 w 70"/>
              <a:gd name="T51" fmla="*/ 37 h 108"/>
              <a:gd name="T52" fmla="*/ 16 w 70"/>
              <a:gd name="T53" fmla="*/ 5 h 108"/>
              <a:gd name="T54" fmla="*/ 5 w 70"/>
              <a:gd name="T55" fmla="*/ 2 h 108"/>
              <a:gd name="T56" fmla="*/ 5 w 70"/>
              <a:gd name="T57" fmla="*/ 2 h 108"/>
              <a:gd name="T58" fmla="*/ 39 w 70"/>
              <a:gd name="T59" fmla="*/ 88 h 108"/>
              <a:gd name="T60" fmla="*/ 31 w 70"/>
              <a:gd name="T61" fmla="*/ 73 h 108"/>
              <a:gd name="T62" fmla="*/ 29 w 70"/>
              <a:gd name="T63" fmla="*/ 66 h 108"/>
              <a:gd name="T64" fmla="*/ 22 w 70"/>
              <a:gd name="T65" fmla="*/ 53 h 108"/>
              <a:gd name="T66" fmla="*/ 16 w 70"/>
              <a:gd name="T67" fmla="*/ 48 h 108"/>
              <a:gd name="T68" fmla="*/ 8 w 70"/>
              <a:gd name="T69" fmla="*/ 33 h 108"/>
              <a:gd name="T70" fmla="*/ 6 w 70"/>
              <a:gd name="T71" fmla="*/ 38 h 108"/>
              <a:gd name="T72" fmla="*/ 8 w 70"/>
              <a:gd name="T73" fmla="*/ 57 h 108"/>
              <a:gd name="T74" fmla="*/ 19 w 70"/>
              <a:gd name="T75" fmla="*/ 75 h 108"/>
              <a:gd name="T76" fmla="*/ 34 w 70"/>
              <a:gd name="T77" fmla="*/ 87 h 108"/>
              <a:gd name="T78" fmla="*/ 39 w 70"/>
              <a:gd name="T7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108">
                <a:moveTo>
                  <a:pt x="31" y="20"/>
                </a:moveTo>
                <a:cubicBezTo>
                  <a:pt x="33" y="20"/>
                  <a:pt x="34" y="20"/>
                  <a:pt x="36" y="20"/>
                </a:cubicBezTo>
                <a:cubicBezTo>
                  <a:pt x="42" y="22"/>
                  <a:pt x="48" y="26"/>
                  <a:pt x="51" y="32"/>
                </a:cubicBezTo>
                <a:cubicBezTo>
                  <a:pt x="62" y="51"/>
                  <a:pt x="62" y="51"/>
                  <a:pt x="62" y="51"/>
                </a:cubicBezTo>
                <a:cubicBezTo>
                  <a:pt x="65" y="56"/>
                  <a:pt x="66" y="63"/>
                  <a:pt x="64" y="69"/>
                </a:cubicBezTo>
                <a:cubicBezTo>
                  <a:pt x="64" y="71"/>
                  <a:pt x="63" y="73"/>
                  <a:pt x="63" y="74"/>
                </a:cubicBezTo>
                <a:cubicBezTo>
                  <a:pt x="54" y="60"/>
                  <a:pt x="54" y="60"/>
                  <a:pt x="54" y="60"/>
                </a:cubicBezTo>
                <a:cubicBezTo>
                  <a:pt x="53" y="58"/>
                  <a:pt x="51" y="56"/>
                  <a:pt x="49" y="55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39"/>
                  <a:pt x="41" y="37"/>
                  <a:pt x="40" y="34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39" y="60"/>
                </a:moveTo>
                <a:cubicBezTo>
                  <a:pt x="35" y="62"/>
                  <a:pt x="34" y="67"/>
                  <a:pt x="36" y="70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7" y="107"/>
                  <a:pt x="61" y="108"/>
                  <a:pt x="65" y="106"/>
                </a:cubicBezTo>
                <a:cubicBezTo>
                  <a:pt x="65" y="106"/>
                  <a:pt x="65" y="106"/>
                  <a:pt x="65" y="106"/>
                </a:cubicBezTo>
                <a:cubicBezTo>
                  <a:pt x="69" y="104"/>
                  <a:pt x="70" y="99"/>
                  <a:pt x="68" y="95"/>
                </a:cubicBezTo>
                <a:cubicBezTo>
                  <a:pt x="49" y="63"/>
                  <a:pt x="49" y="63"/>
                  <a:pt x="49" y="63"/>
                </a:cubicBezTo>
                <a:cubicBezTo>
                  <a:pt x="47" y="59"/>
                  <a:pt x="42" y="57"/>
                  <a:pt x="39" y="60"/>
                </a:cubicBezTo>
                <a:cubicBezTo>
                  <a:pt x="39" y="60"/>
                  <a:pt x="39" y="60"/>
                  <a:pt x="39" y="60"/>
                </a:cubicBezTo>
                <a:close/>
                <a:moveTo>
                  <a:pt x="5" y="2"/>
                </a:moveTo>
                <a:cubicBezTo>
                  <a:pt x="2" y="4"/>
                  <a:pt x="0" y="9"/>
                  <a:pt x="2" y="13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9"/>
                  <a:pt x="28" y="50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6" y="46"/>
                  <a:pt x="37" y="41"/>
                  <a:pt x="35" y="37"/>
                </a:cubicBezTo>
                <a:cubicBezTo>
                  <a:pt x="16" y="5"/>
                  <a:pt x="16" y="5"/>
                  <a:pt x="16" y="5"/>
                </a:cubicBezTo>
                <a:cubicBezTo>
                  <a:pt x="14" y="1"/>
                  <a:pt x="9" y="0"/>
                  <a:pt x="5" y="2"/>
                </a:cubicBezTo>
                <a:cubicBezTo>
                  <a:pt x="5" y="2"/>
                  <a:pt x="5" y="2"/>
                  <a:pt x="5" y="2"/>
                </a:cubicBezTo>
                <a:close/>
                <a:moveTo>
                  <a:pt x="39" y="88"/>
                </a:moveTo>
                <a:cubicBezTo>
                  <a:pt x="31" y="73"/>
                  <a:pt x="31" y="73"/>
                  <a:pt x="31" y="73"/>
                </a:cubicBezTo>
                <a:cubicBezTo>
                  <a:pt x="30" y="71"/>
                  <a:pt x="29" y="69"/>
                  <a:pt x="29" y="66"/>
                </a:cubicBezTo>
                <a:cubicBezTo>
                  <a:pt x="22" y="53"/>
                  <a:pt x="22" y="53"/>
                  <a:pt x="22" y="53"/>
                </a:cubicBezTo>
                <a:cubicBezTo>
                  <a:pt x="19" y="52"/>
                  <a:pt x="18" y="50"/>
                  <a:pt x="16" y="48"/>
                </a:cubicBezTo>
                <a:cubicBezTo>
                  <a:pt x="8" y="33"/>
                  <a:pt x="8" y="33"/>
                  <a:pt x="8" y="33"/>
                </a:cubicBezTo>
                <a:cubicBezTo>
                  <a:pt x="7" y="34"/>
                  <a:pt x="6" y="36"/>
                  <a:pt x="6" y="38"/>
                </a:cubicBezTo>
                <a:cubicBezTo>
                  <a:pt x="4" y="44"/>
                  <a:pt x="5" y="51"/>
                  <a:pt x="8" y="57"/>
                </a:cubicBezTo>
                <a:cubicBezTo>
                  <a:pt x="19" y="75"/>
                  <a:pt x="19" y="75"/>
                  <a:pt x="19" y="75"/>
                </a:cubicBezTo>
                <a:cubicBezTo>
                  <a:pt x="22" y="81"/>
                  <a:pt x="28" y="85"/>
                  <a:pt x="34" y="87"/>
                </a:cubicBezTo>
                <a:cubicBezTo>
                  <a:pt x="36" y="87"/>
                  <a:pt x="38" y="88"/>
                  <a:pt x="39" y="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254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Freeform 151"/>
          <p:cNvSpPr>
            <a:spLocks noChangeAspect="1" noEditPoints="1"/>
          </p:cNvSpPr>
          <p:nvPr/>
        </p:nvSpPr>
        <p:spPr bwMode="auto">
          <a:xfrm>
            <a:off x="4345502" y="3955010"/>
            <a:ext cx="529239" cy="554871"/>
          </a:xfrm>
          <a:custGeom>
            <a:avLst/>
            <a:gdLst>
              <a:gd name="T0" fmla="*/ 93 w 123"/>
              <a:gd name="T1" fmla="*/ 129 h 129"/>
              <a:gd name="T2" fmla="*/ 62 w 123"/>
              <a:gd name="T3" fmla="*/ 111 h 129"/>
              <a:gd name="T4" fmla="*/ 89 w 123"/>
              <a:gd name="T5" fmla="*/ 84 h 129"/>
              <a:gd name="T6" fmla="*/ 91 w 123"/>
              <a:gd name="T7" fmla="*/ 98 h 129"/>
              <a:gd name="T8" fmla="*/ 111 w 123"/>
              <a:gd name="T9" fmla="*/ 70 h 129"/>
              <a:gd name="T10" fmla="*/ 109 w 123"/>
              <a:gd name="T11" fmla="*/ 62 h 129"/>
              <a:gd name="T12" fmla="*/ 114 w 123"/>
              <a:gd name="T13" fmla="*/ 59 h 129"/>
              <a:gd name="T14" fmla="*/ 122 w 123"/>
              <a:gd name="T15" fmla="*/ 79 h 129"/>
              <a:gd name="T16" fmla="*/ 92 w 123"/>
              <a:gd name="T17" fmla="*/ 118 h 129"/>
              <a:gd name="T18" fmla="*/ 93 w 123"/>
              <a:gd name="T19" fmla="*/ 129 h 129"/>
              <a:gd name="T20" fmla="*/ 0 w 123"/>
              <a:gd name="T21" fmla="*/ 58 h 129"/>
              <a:gd name="T22" fmla="*/ 30 w 123"/>
              <a:gd name="T23" fmla="*/ 38 h 129"/>
              <a:gd name="T24" fmla="*/ 42 w 123"/>
              <a:gd name="T25" fmla="*/ 74 h 129"/>
              <a:gd name="T26" fmla="*/ 29 w 123"/>
              <a:gd name="T27" fmla="*/ 69 h 129"/>
              <a:gd name="T28" fmla="*/ 45 w 123"/>
              <a:gd name="T29" fmla="*/ 99 h 129"/>
              <a:gd name="T30" fmla="*/ 53 w 123"/>
              <a:gd name="T31" fmla="*/ 101 h 129"/>
              <a:gd name="T32" fmla="*/ 53 w 123"/>
              <a:gd name="T33" fmla="*/ 107 h 129"/>
              <a:gd name="T34" fmla="*/ 33 w 123"/>
              <a:gd name="T35" fmla="*/ 105 h 129"/>
              <a:gd name="T36" fmla="*/ 11 w 123"/>
              <a:gd name="T37" fmla="*/ 62 h 129"/>
              <a:gd name="T38" fmla="*/ 0 w 123"/>
              <a:gd name="T39" fmla="*/ 58 h 129"/>
              <a:gd name="T40" fmla="*/ 111 w 123"/>
              <a:gd name="T41" fmla="*/ 9 h 129"/>
              <a:gd name="T42" fmla="*/ 102 w 123"/>
              <a:gd name="T43" fmla="*/ 16 h 129"/>
              <a:gd name="T44" fmla="*/ 54 w 123"/>
              <a:gd name="T45" fmla="*/ 12 h 129"/>
              <a:gd name="T46" fmla="*/ 41 w 123"/>
              <a:gd name="T47" fmla="*/ 28 h 129"/>
              <a:gd name="T48" fmla="*/ 46 w 123"/>
              <a:gd name="T49" fmla="*/ 32 h 129"/>
              <a:gd name="T50" fmla="*/ 52 w 123"/>
              <a:gd name="T51" fmla="*/ 26 h 129"/>
              <a:gd name="T52" fmla="*/ 86 w 123"/>
              <a:gd name="T53" fmla="*/ 28 h 129"/>
              <a:gd name="T54" fmla="*/ 75 w 123"/>
              <a:gd name="T55" fmla="*/ 37 h 129"/>
              <a:gd name="T56" fmla="*/ 112 w 123"/>
              <a:gd name="T57" fmla="*/ 46 h 129"/>
              <a:gd name="T58" fmla="*/ 111 w 123"/>
              <a:gd name="T59" fmla="*/ 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3" h="129">
                <a:moveTo>
                  <a:pt x="93" y="129"/>
                </a:moveTo>
                <a:cubicBezTo>
                  <a:pt x="62" y="111"/>
                  <a:pt x="62" y="111"/>
                  <a:pt x="62" y="111"/>
                </a:cubicBezTo>
                <a:cubicBezTo>
                  <a:pt x="89" y="84"/>
                  <a:pt x="89" y="84"/>
                  <a:pt x="89" y="84"/>
                </a:cubicBezTo>
                <a:cubicBezTo>
                  <a:pt x="91" y="98"/>
                  <a:pt x="91" y="98"/>
                  <a:pt x="91" y="98"/>
                </a:cubicBezTo>
                <a:cubicBezTo>
                  <a:pt x="103" y="95"/>
                  <a:pt x="112" y="83"/>
                  <a:pt x="111" y="70"/>
                </a:cubicBezTo>
                <a:cubicBezTo>
                  <a:pt x="110" y="67"/>
                  <a:pt x="110" y="64"/>
                  <a:pt x="109" y="62"/>
                </a:cubicBezTo>
                <a:cubicBezTo>
                  <a:pt x="114" y="59"/>
                  <a:pt x="114" y="59"/>
                  <a:pt x="114" y="59"/>
                </a:cubicBezTo>
                <a:cubicBezTo>
                  <a:pt x="118" y="65"/>
                  <a:pt x="121" y="71"/>
                  <a:pt x="122" y="79"/>
                </a:cubicBezTo>
                <a:cubicBezTo>
                  <a:pt x="123" y="98"/>
                  <a:pt x="111" y="114"/>
                  <a:pt x="92" y="118"/>
                </a:cubicBezTo>
                <a:cubicBezTo>
                  <a:pt x="93" y="129"/>
                  <a:pt x="93" y="129"/>
                  <a:pt x="93" y="129"/>
                </a:cubicBezTo>
                <a:close/>
                <a:moveTo>
                  <a:pt x="0" y="58"/>
                </a:moveTo>
                <a:cubicBezTo>
                  <a:pt x="30" y="38"/>
                  <a:pt x="30" y="38"/>
                  <a:pt x="30" y="38"/>
                </a:cubicBezTo>
                <a:cubicBezTo>
                  <a:pt x="42" y="74"/>
                  <a:pt x="42" y="74"/>
                  <a:pt x="42" y="74"/>
                </a:cubicBezTo>
                <a:cubicBezTo>
                  <a:pt x="29" y="69"/>
                  <a:pt x="29" y="69"/>
                  <a:pt x="29" y="69"/>
                </a:cubicBezTo>
                <a:cubicBezTo>
                  <a:pt x="26" y="82"/>
                  <a:pt x="33" y="95"/>
                  <a:pt x="45" y="99"/>
                </a:cubicBezTo>
                <a:cubicBezTo>
                  <a:pt x="48" y="100"/>
                  <a:pt x="51" y="101"/>
                  <a:pt x="53" y="101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47" y="108"/>
                  <a:pt x="39" y="108"/>
                  <a:pt x="33" y="105"/>
                </a:cubicBezTo>
                <a:cubicBezTo>
                  <a:pt x="15" y="99"/>
                  <a:pt x="6" y="80"/>
                  <a:pt x="11" y="62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11" y="9"/>
                </a:moveTo>
                <a:cubicBezTo>
                  <a:pt x="102" y="16"/>
                  <a:pt x="102" y="16"/>
                  <a:pt x="102" y="16"/>
                </a:cubicBezTo>
                <a:cubicBezTo>
                  <a:pt x="90" y="3"/>
                  <a:pt x="69" y="0"/>
                  <a:pt x="54" y="12"/>
                </a:cubicBezTo>
                <a:cubicBezTo>
                  <a:pt x="48" y="16"/>
                  <a:pt x="44" y="22"/>
                  <a:pt x="41" y="28"/>
                </a:cubicBezTo>
                <a:cubicBezTo>
                  <a:pt x="46" y="32"/>
                  <a:pt x="46" y="32"/>
                  <a:pt x="46" y="32"/>
                </a:cubicBezTo>
                <a:cubicBezTo>
                  <a:pt x="48" y="29"/>
                  <a:pt x="49" y="27"/>
                  <a:pt x="52" y="26"/>
                </a:cubicBezTo>
                <a:cubicBezTo>
                  <a:pt x="62" y="18"/>
                  <a:pt x="77" y="19"/>
                  <a:pt x="86" y="28"/>
                </a:cubicBezTo>
                <a:cubicBezTo>
                  <a:pt x="75" y="37"/>
                  <a:pt x="75" y="37"/>
                  <a:pt x="75" y="37"/>
                </a:cubicBezTo>
                <a:cubicBezTo>
                  <a:pt x="112" y="46"/>
                  <a:pt x="112" y="46"/>
                  <a:pt x="112" y="46"/>
                </a:cubicBezTo>
                <a:lnTo>
                  <a:pt x="111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254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67"/>
          <p:cNvGrpSpPr>
            <a:grpSpLocks noChangeAspect="1"/>
          </p:cNvGrpSpPr>
          <p:nvPr/>
        </p:nvGrpSpPr>
        <p:grpSpPr>
          <a:xfrm>
            <a:off x="8347058" y="3938551"/>
            <a:ext cx="488960" cy="587793"/>
            <a:chOff x="5072479" y="2378340"/>
            <a:chExt cx="239649" cy="288000"/>
          </a:xfrm>
          <a:solidFill>
            <a:schemeClr val="bg1"/>
          </a:solidFill>
        </p:grpSpPr>
        <p:sp>
          <p:nvSpPr>
            <p:cNvPr id="69" name="Freeform 846"/>
            <p:cNvSpPr>
              <a:spLocks/>
            </p:cNvSpPr>
            <p:nvPr/>
          </p:nvSpPr>
          <p:spPr bwMode="auto">
            <a:xfrm>
              <a:off x="5072479" y="2432997"/>
              <a:ext cx="239649" cy="233343"/>
            </a:xfrm>
            <a:custGeom>
              <a:avLst/>
              <a:gdLst>
                <a:gd name="T0" fmla="*/ 29 w 48"/>
                <a:gd name="T1" fmla="*/ 0 h 47"/>
                <a:gd name="T2" fmla="*/ 29 w 48"/>
                <a:gd name="T3" fmla="*/ 7 h 47"/>
                <a:gd name="T4" fmla="*/ 41 w 48"/>
                <a:gd name="T5" fmla="*/ 23 h 47"/>
                <a:gd name="T6" fmla="*/ 24 w 48"/>
                <a:gd name="T7" fmla="*/ 41 h 47"/>
                <a:gd name="T8" fmla="*/ 6 w 48"/>
                <a:gd name="T9" fmla="*/ 23 h 47"/>
                <a:gd name="T10" fmla="*/ 18 w 48"/>
                <a:gd name="T11" fmla="*/ 7 h 47"/>
                <a:gd name="T12" fmla="*/ 18 w 48"/>
                <a:gd name="T13" fmla="*/ 0 h 47"/>
                <a:gd name="T14" fmla="*/ 0 w 48"/>
                <a:gd name="T15" fmla="*/ 23 h 47"/>
                <a:gd name="T16" fmla="*/ 24 w 48"/>
                <a:gd name="T17" fmla="*/ 47 h 47"/>
                <a:gd name="T18" fmla="*/ 48 w 48"/>
                <a:gd name="T19" fmla="*/ 23 h 47"/>
                <a:gd name="T20" fmla="*/ 29 w 48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29" y="0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36" y="9"/>
                    <a:pt x="41" y="16"/>
                    <a:pt x="41" y="23"/>
                  </a:cubicBezTo>
                  <a:cubicBezTo>
                    <a:pt x="41" y="33"/>
                    <a:pt x="33" y="41"/>
                    <a:pt x="24" y="41"/>
                  </a:cubicBezTo>
                  <a:cubicBezTo>
                    <a:pt x="14" y="41"/>
                    <a:pt x="6" y="33"/>
                    <a:pt x="6" y="23"/>
                  </a:cubicBezTo>
                  <a:cubicBezTo>
                    <a:pt x="6" y="16"/>
                    <a:pt x="11" y="9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2"/>
                    <a:pt x="0" y="12"/>
                    <a:pt x="0" y="23"/>
                  </a:cubicBezTo>
                  <a:cubicBezTo>
                    <a:pt x="0" y="37"/>
                    <a:pt x="10" y="47"/>
                    <a:pt x="24" y="47"/>
                  </a:cubicBezTo>
                  <a:cubicBezTo>
                    <a:pt x="37" y="47"/>
                    <a:pt x="48" y="37"/>
                    <a:pt x="48" y="23"/>
                  </a:cubicBezTo>
                  <a:cubicBezTo>
                    <a:pt x="48" y="12"/>
                    <a:pt x="40" y="2"/>
                    <a:pt x="2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847"/>
            <p:cNvSpPr>
              <a:spLocks/>
            </p:cNvSpPr>
            <p:nvPr/>
          </p:nvSpPr>
          <p:spPr bwMode="auto">
            <a:xfrm>
              <a:off x="5167078" y="2378340"/>
              <a:ext cx="44147" cy="138744"/>
            </a:xfrm>
            <a:custGeom>
              <a:avLst/>
              <a:gdLst>
                <a:gd name="T0" fmla="*/ 7 w 9"/>
                <a:gd name="T1" fmla="*/ 0 h 28"/>
                <a:gd name="T2" fmla="*/ 2 w 9"/>
                <a:gd name="T3" fmla="*/ 0 h 28"/>
                <a:gd name="T4" fmla="*/ 0 w 9"/>
                <a:gd name="T5" fmla="*/ 2 h 28"/>
                <a:gd name="T6" fmla="*/ 0 w 9"/>
                <a:gd name="T7" fmla="*/ 10 h 28"/>
                <a:gd name="T8" fmla="*/ 0 w 9"/>
                <a:gd name="T9" fmla="*/ 16 h 28"/>
                <a:gd name="T10" fmla="*/ 0 w 9"/>
                <a:gd name="T11" fmla="*/ 26 h 28"/>
                <a:gd name="T12" fmla="*/ 2 w 9"/>
                <a:gd name="T13" fmla="*/ 28 h 28"/>
                <a:gd name="T14" fmla="*/ 7 w 9"/>
                <a:gd name="T15" fmla="*/ 28 h 28"/>
                <a:gd name="T16" fmla="*/ 9 w 9"/>
                <a:gd name="T17" fmla="*/ 26 h 28"/>
                <a:gd name="T18" fmla="*/ 9 w 9"/>
                <a:gd name="T19" fmla="*/ 16 h 28"/>
                <a:gd name="T20" fmla="*/ 9 w 9"/>
                <a:gd name="T21" fmla="*/ 10 h 28"/>
                <a:gd name="T22" fmla="*/ 9 w 9"/>
                <a:gd name="T23" fmla="*/ 2 h 28"/>
                <a:gd name="T24" fmla="*/ 7 w 9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28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9" y="27"/>
                    <a:pt x="9" y="2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35444" y="393958"/>
            <a:ext cx="2973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Parameter Tuning</a:t>
            </a:r>
          </a:p>
        </p:txBody>
      </p:sp>
      <p:sp>
        <p:nvSpPr>
          <p:cNvPr id="57" name="圆角矩形 56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2828835"/>
            <a:ext cx="321095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Model</a:t>
            </a:r>
          </a:p>
          <a:p>
            <a:pPr algn="ctr"/>
            <a:r>
              <a:rPr lang="en-US" altLang="zh-CN" sz="3600" b="1" dirty="0">
                <a:solidFill>
                  <a:srgbClr val="1847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+mn-lt"/>
              </a:rPr>
              <a:t>Evaluation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603521"/>
      </p:ext>
    </p:extLst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Macintosh PowerPoint</Application>
  <PresentationFormat>Widescreen</PresentationFormat>
  <Paragraphs>140</Paragraphs>
  <Slides>15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FZZhengHeiS-R-GB</vt:lpstr>
      <vt:lpstr>微软雅黑</vt:lpstr>
      <vt:lpstr>方正黑体简体</vt:lpstr>
      <vt:lpstr>Arial</vt:lpstr>
      <vt:lpstr>Calibri</vt:lpstr>
      <vt:lpstr>Times New Roman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jerry</dc:creator>
  <cp:lastModifiedBy>Liu, Tianyao</cp:lastModifiedBy>
  <cp:revision>2</cp:revision>
  <dcterms:created xsi:type="dcterms:W3CDTF">2019-12-18T20:50:39Z</dcterms:created>
  <dcterms:modified xsi:type="dcterms:W3CDTF">2020-02-23T21:17:50Z</dcterms:modified>
</cp:coreProperties>
</file>