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7" r:id="rId14"/>
    <p:sldId id="277" r:id="rId15"/>
    <p:sldId id="278" r:id="rId16"/>
    <p:sldId id="279" r:id="rId17"/>
    <p:sldId id="291" r:id="rId18"/>
    <p:sldId id="292" r:id="rId19"/>
    <p:sldId id="293" r:id="rId20"/>
    <p:sldId id="260" r:id="rId21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3" autoAdjust="0"/>
    <p:restoredTop sz="65245" autoAdjust="0"/>
  </p:normalViewPr>
  <p:slideViewPr>
    <p:cSldViewPr snapToGrid="0">
      <p:cViewPr varScale="1">
        <p:scale>
          <a:sx n="86" d="100"/>
          <a:sy n="86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41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analisi è fortemente influenzata dalla presenza di stop word, le quali rendono il dataset molto rumoroso poiché compaiono con una frequenza molto elevata ma sono poco cariche di significato.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Long Short </a:t>
            </a:r>
            <a:r>
              <a:rPr lang="it-IT" dirty="0" err="1"/>
              <a:t>Term</a:t>
            </a:r>
            <a:r>
              <a:rPr lang="it-IT" dirty="0"/>
              <a:t>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Sono reti neurali ricorrenti.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Sono utilizzate per la classificazione, il processing e le previsioni basati su dati che sono in sequenza temporale. Sono state create per risolvere il problema del </a:t>
            </a:r>
            <a:r>
              <a:rPr lang="it-IT" dirty="0" err="1"/>
              <a:t>vanishing</a:t>
            </a:r>
            <a:r>
              <a:rPr lang="it-IT" dirty="0"/>
              <a:t>/</a:t>
            </a:r>
            <a:r>
              <a:rPr lang="it-IT" dirty="0" err="1"/>
              <a:t>exploding</a:t>
            </a:r>
            <a:r>
              <a:rPr lang="it-IT" dirty="0"/>
              <a:t> </a:t>
            </a:r>
            <a:r>
              <a:rPr lang="it-IT" dirty="0" err="1"/>
              <a:t>gradient</a:t>
            </a:r>
            <a:r>
              <a:rPr lang="it-IT" dirty="0"/>
              <a:t> che si aveva con le RNN.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differenza delle altre reti può processare intere sequenze di dati ed è quindi utilizzat</a:t>
            </a:r>
            <a:r>
              <a:rPr lang="it-IT" sz="1400" dirty="0">
                <a:solidFill>
                  <a:schemeClr val="dk1"/>
                </a:solidFill>
              </a:rPr>
              <a:t>a in campi come il riconoscimento della scrittura o delle frasi. Queste reti possono essere viste come molteplici copie della stessa rete, ciascuna che passa un messaggio al proprio successore prendendo in input un dato diverso.</a:t>
            </a:r>
            <a:endParaRPr lang="it-IT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Proprio per il fatto che sono in grado di collegare informazione passata con il task presente, sono usate per la previsione di sequenze. </a:t>
            </a:r>
          </a:p>
        </p:txBody>
      </p:sp>
      <p:sp>
        <p:nvSpPr>
          <p:cNvPr id="49" name="Google Shape;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36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400" dirty="0"/>
              <a:t>Il concetto fondamentale di queste reti è quello di </a:t>
            </a:r>
            <a:r>
              <a:rPr lang="it-IT" sz="1400" i="1" dirty="0" err="1"/>
              <a:t>cell</a:t>
            </a:r>
            <a:r>
              <a:rPr lang="it-IT" sz="1400" i="1" dirty="0"/>
              <a:t>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57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it-IT" dirty="0"/>
              <a:t>La </a:t>
            </a:r>
            <a:r>
              <a:rPr lang="it-IT" dirty="0" err="1"/>
              <a:t>sigmoide</a:t>
            </a:r>
            <a:r>
              <a:rPr lang="it-IT" dirty="0"/>
              <a:t> produce un numero tra 0 e 1 che indica quanta dell’informazione in input verrà lasciata passare al </a:t>
            </a:r>
            <a:r>
              <a:rPr lang="it-IT" dirty="0" err="1"/>
              <a:t>cell</a:t>
            </a:r>
            <a:r>
              <a:rPr lang="it-IT" dirty="0"/>
              <a:t>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it-IT" dirty="0"/>
              <a:t>La </a:t>
            </a:r>
            <a:r>
              <a:rPr lang="it-IT" dirty="0" err="1"/>
              <a:t>sigmoide</a:t>
            </a:r>
            <a:r>
              <a:rPr lang="it-IT" dirty="0"/>
              <a:t> del </a:t>
            </a:r>
            <a:r>
              <a:rPr lang="it-IT" dirty="0" err="1"/>
              <a:t>layer</a:t>
            </a:r>
            <a:r>
              <a:rPr lang="it-IT" dirty="0"/>
              <a:t> chiamato input gate </a:t>
            </a:r>
            <a:r>
              <a:rPr lang="it-IT" dirty="0" err="1"/>
              <a:t>layer</a:t>
            </a:r>
            <a:r>
              <a:rPr lang="it-IT" dirty="0"/>
              <a:t>  decide quali valore aggiornare e il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tanh</a:t>
            </a:r>
            <a:r>
              <a:rPr lang="it-IT" dirty="0"/>
              <a:t> crea nuovi valori che possono essere aggiunti allo stato </a:t>
            </a:r>
            <a:endParaRPr dirty="0"/>
          </a:p>
        </p:txBody>
      </p:sp>
      <p:sp>
        <p:nvSpPr>
          <p:cNvPr id="49" name="Google Shape;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59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4.</a:t>
            </a:r>
          </a:p>
        </p:txBody>
      </p:sp>
      <p:sp>
        <p:nvSpPr>
          <p:cNvPr id="49" name="Google Shape;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89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0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763688" y="4878486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>
            <a:spLocks noGrp="1"/>
          </p:cNvSpPr>
          <p:nvPr>
            <p:ph type="pic" idx="2"/>
          </p:nvPr>
        </p:nvSpPr>
        <p:spPr>
          <a:xfrm>
            <a:off x="1763688" y="914597"/>
            <a:ext cx="5486400" cy="38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763688" y="5445224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457200" y="156733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2"/>
          </p:nvPr>
        </p:nvSpPr>
        <p:spPr>
          <a:xfrm>
            <a:off x="4648200" y="156733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-3075" y="765475"/>
            <a:ext cx="8370000" cy="0"/>
          </a:xfrm>
          <a:prstGeom prst="straightConnector1">
            <a:avLst/>
          </a:prstGeom>
          <a:noFill/>
          <a:ln w="19050" cap="flat" cmpd="sng">
            <a:solidFill>
              <a:srgbClr val="5F5F5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" name="Google Shape;11;p1"/>
          <p:cNvSpPr/>
          <p:nvPr/>
        </p:nvSpPr>
        <p:spPr>
          <a:xfrm flipH="1">
            <a:off x="-3075" y="0"/>
            <a:ext cx="171300" cy="755100"/>
          </a:xfrm>
          <a:prstGeom prst="rect">
            <a:avLst/>
          </a:prstGeom>
          <a:solidFill>
            <a:srgbClr val="005EB8"/>
          </a:solidFill>
          <a:ln w="9525" cap="flat" cmpd="sng">
            <a:solidFill>
              <a:srgbClr val="005E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entiment-analysis-using-lstm-step-by-step-50d074f0994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h.github.io/posts/2015-08-Understanding-LSTM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685800" y="101951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1" dirty="0"/>
              <a:t>IMBD Reviews: </a:t>
            </a:r>
            <a:br>
              <a:rPr lang="en-US" b="1" dirty="0"/>
            </a:br>
            <a:r>
              <a:rPr lang="en-US" b="1" dirty="0"/>
              <a:t>Sentiment Analysis</a:t>
            </a:r>
            <a:endParaRPr b="1"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71600" y="3966410"/>
            <a:ext cx="6400800" cy="2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3000" dirty="0"/>
              <a:t>Greta Dolcetti</a:t>
            </a:r>
            <a:endParaRPr sz="3000"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greta.dolcetti@studenti.unipr.it</a:t>
            </a:r>
            <a:endParaRPr lang="en-US" sz="30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it-IT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3000" dirty="0"/>
              <a:t>LM - Scienze Informatiche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2021/2022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B3723-C3C7-1CFD-1E96-0633F47F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Analisi dataset – Dopo (completo)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4425E-2F1A-EC48-5D0F-ACFC9991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9268"/>
            <a:ext cx="8229600" cy="5145435"/>
          </a:xfrm>
        </p:spPr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B6EA1C-167C-B550-B8ED-ACB4D8561325}"/>
              </a:ext>
            </a:extLst>
          </p:cNvPr>
          <p:cNvSpPr txBox="1"/>
          <p:nvPr/>
        </p:nvSpPr>
        <p:spPr>
          <a:xfrm>
            <a:off x="2286000" y="326694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B426A69-B854-BF3A-A934-721CBAE0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66" y="1303383"/>
            <a:ext cx="6423868" cy="457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53076-CCC5-E41C-1713-16A06C2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Encoding – </a:t>
            </a:r>
            <a:r>
              <a:rPr lang="it-IT" dirty="0" err="1"/>
              <a:t>Term</a:t>
            </a:r>
            <a:r>
              <a:rPr lang="it-IT" dirty="0"/>
              <a:t> frequency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AAC9D8-75BB-AB7D-7943-3E478C302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ciascun termine è associato un intero da 1 a N+1 dove </a:t>
            </a:r>
            <a:r>
              <a:rPr lang="it-IT" dirty="0" err="1"/>
              <a:t>N</a:t>
            </a:r>
            <a:r>
              <a:rPr lang="it-IT" dirty="0"/>
              <a:t> è la dimensione del dizionario per codificare le stringhe come vettori di interi</a:t>
            </a:r>
          </a:p>
          <a:p>
            <a:endParaRPr lang="it-IT" dirty="0"/>
          </a:p>
          <a:p>
            <a:r>
              <a:rPr lang="it-IT" dirty="0"/>
              <a:t>I termini con frequenza maggiore avranno indici più bassi, quelli con frequenza minore, avranno indici più alti </a:t>
            </a:r>
          </a:p>
        </p:txBody>
      </p:sp>
    </p:spTree>
    <p:extLst>
      <p:ext uri="{BB962C8B-B14F-4D97-AF65-F5344CB8AC3E}">
        <p14:creationId xmlns:p14="http://schemas.microsoft.com/office/powerpoint/2010/main" val="313882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4CD51D-95DE-F0CD-27A0-D62CD729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Divisione Dataset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922E61-C6D6-23AB-8952-4E63DFB87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29A010-5691-4411-DD5B-7CBFA725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2" y="1487714"/>
            <a:ext cx="7282821" cy="25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LSTM-RNN</a:t>
            </a:r>
            <a:endParaRPr dirty="0"/>
          </a:p>
        </p:txBody>
      </p:sp>
      <p:pic>
        <p:nvPicPr>
          <p:cNvPr id="1026" name="Picture 2" descr="A LSTM neural network.">
            <a:extLst>
              <a:ext uri="{FF2B5EF4-FFF2-40B4-BE49-F238E27FC236}">
                <a16:creationId xmlns:a16="http://schemas.microsoft.com/office/drawing/2014/main" id="{48058067-75C0-FE38-D32F-050C9787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7928"/>
            <a:ext cx="7772399" cy="292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4C77A3-F4AF-086D-6D1A-339664AF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0" y="4259987"/>
            <a:ext cx="7462157" cy="139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2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LSTM-RNN – Cell state</a:t>
            </a:r>
            <a:endParaRPr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CA56A-0E49-DE2C-AB1B-5E1BE2DE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3967843" cy="5145435"/>
          </a:xfrm>
        </p:spPr>
        <p:txBody>
          <a:bodyPr/>
          <a:lstStyle/>
          <a:p>
            <a:endParaRPr lang="it-IT" sz="3000" i="1" dirty="0"/>
          </a:p>
          <a:p>
            <a:r>
              <a:rPr lang="it-IT" sz="3000" dirty="0"/>
              <a:t>Una sorta di nastro trasportatore che corre lungo tutta la rete applicando solo semplici operazioni e trasportando informazione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B2D029-AF93-230A-AF0A-4179EEBE8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9" r="23978"/>
          <a:stretch/>
        </p:blipFill>
        <p:spPr bwMode="auto">
          <a:xfrm>
            <a:off x="4310742" y="1150709"/>
            <a:ext cx="4833258" cy="2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4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LSTM-RNN </a:t>
            </a:r>
            <a:r>
              <a:rPr lang="en-US" dirty="0">
                <a:solidFill>
                  <a:schemeClr val="dk2"/>
                </a:solidFill>
              </a:rPr>
              <a:t>– Walkthrough</a:t>
            </a:r>
            <a:endParaRPr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CA56A-0E49-DE2C-AB1B-5E1BE2DE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3967843" cy="5145435"/>
          </a:xfrm>
        </p:spPr>
        <p:txBody>
          <a:bodyPr/>
          <a:lstStyle/>
          <a:p>
            <a:pPr marL="654050" indent="-514350">
              <a:buFont typeface="+mj-lt"/>
              <a:buAutoNum type="arabicPeriod"/>
            </a:pPr>
            <a:r>
              <a:rPr lang="it-IT" sz="3000" dirty="0"/>
              <a:t>Calcolare quanta informazione in input verrà passata al </a:t>
            </a:r>
            <a:r>
              <a:rPr lang="it-IT" sz="3000" dirty="0" err="1"/>
              <a:t>cell</a:t>
            </a:r>
            <a:r>
              <a:rPr lang="it-IT" sz="3000" dirty="0"/>
              <a:t> state (</a:t>
            </a:r>
            <a:r>
              <a:rPr lang="it-IT" sz="3000" i="1" dirty="0" err="1"/>
              <a:t>forget</a:t>
            </a:r>
            <a:r>
              <a:rPr lang="it-IT" sz="3000" i="1" dirty="0"/>
              <a:t> gate</a:t>
            </a:r>
            <a:r>
              <a:rPr lang="it-IT" sz="3000" dirty="0"/>
              <a:t>)</a:t>
            </a:r>
            <a:br>
              <a:rPr lang="it-IT" sz="3000" dirty="0"/>
            </a:br>
            <a:endParaRPr lang="it-IT" sz="3000" dirty="0"/>
          </a:p>
          <a:p>
            <a:pPr marL="654050" indent="-514350">
              <a:buFont typeface="+mj-lt"/>
              <a:buAutoNum type="arabicPeriod"/>
            </a:pPr>
            <a:r>
              <a:rPr lang="it-IT" sz="3000" dirty="0"/>
              <a:t>Calcolare quanta nuova informazione verrà passata al </a:t>
            </a:r>
            <a:r>
              <a:rPr lang="it-IT" sz="3000" dirty="0" err="1"/>
              <a:t>cell</a:t>
            </a:r>
            <a:r>
              <a:rPr lang="it-IT" sz="3000" dirty="0"/>
              <a:t> state (</a:t>
            </a:r>
            <a:r>
              <a:rPr lang="it-IT" sz="3000" i="1" dirty="0"/>
              <a:t>input gate</a:t>
            </a:r>
            <a:r>
              <a:rPr lang="it-IT" sz="3000" dirty="0"/>
              <a:t>)</a:t>
            </a:r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EAF555-C780-5CC9-4A8D-AAAE7E412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7"/>
          <a:stretch/>
        </p:blipFill>
        <p:spPr bwMode="auto">
          <a:xfrm>
            <a:off x="4572000" y="892902"/>
            <a:ext cx="4425043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BA1D710-A427-BDD2-E6F8-F880F62F3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7"/>
          <a:stretch/>
        </p:blipFill>
        <p:spPr bwMode="auto">
          <a:xfrm>
            <a:off x="4572000" y="3717065"/>
            <a:ext cx="4425043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3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LSTM-RNN </a:t>
            </a:r>
            <a:r>
              <a:rPr lang="en-US" dirty="0">
                <a:solidFill>
                  <a:schemeClr val="dk2"/>
                </a:solidFill>
              </a:rPr>
              <a:t>– Walkthrough</a:t>
            </a:r>
            <a:endParaRPr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CA56A-0E49-DE2C-AB1B-5E1BE2DE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-2905473"/>
            <a:ext cx="3967843" cy="9718849"/>
          </a:xfrm>
        </p:spPr>
        <p:txBody>
          <a:bodyPr/>
          <a:lstStyle/>
          <a:p>
            <a:pPr marL="654050" indent="-514350">
              <a:buFont typeface="+mj-lt"/>
              <a:buAutoNum type="arabicPeriod"/>
            </a:pPr>
            <a:r>
              <a:rPr lang="it-IT" sz="3000" dirty="0"/>
              <a:t>a</a:t>
            </a:r>
          </a:p>
          <a:p>
            <a:pPr marL="654050" indent="-514350">
              <a:buFont typeface="+mj-lt"/>
              <a:buAutoNum type="arabicPeriod"/>
            </a:pPr>
            <a:r>
              <a:rPr lang="it-IT" sz="3000" dirty="0"/>
              <a:t>a</a:t>
            </a:r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  <a:p>
            <a:pPr marL="654050" indent="-514350">
              <a:buFont typeface="+mj-lt"/>
              <a:buAutoNum type="arabicPeriod"/>
            </a:pPr>
            <a:r>
              <a:rPr lang="it-IT" sz="3000" dirty="0"/>
              <a:t>Si aggiorna lo stato, dimenticando ciò che abbiamo deciso di dimenticare</a:t>
            </a:r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  <a:p>
            <a:pPr marL="654050" indent="-514350">
              <a:buFont typeface="+mj-lt"/>
              <a:buAutoNum type="arabicPeriod"/>
            </a:pPr>
            <a:r>
              <a:rPr lang="it-IT" sz="3000" dirty="0"/>
              <a:t>Si produce l’output (</a:t>
            </a:r>
            <a:r>
              <a:rPr lang="it-IT" sz="3000" i="1" dirty="0"/>
              <a:t>output gate</a:t>
            </a:r>
            <a:r>
              <a:rPr lang="it-IT" sz="3000" dirty="0"/>
              <a:t>). È una versione filtrata del </a:t>
            </a:r>
            <a:r>
              <a:rPr lang="it-IT" sz="3000" dirty="0" err="1"/>
              <a:t>cell</a:t>
            </a:r>
            <a:r>
              <a:rPr lang="it-IT" sz="3000" dirty="0"/>
              <a:t> state</a:t>
            </a:r>
          </a:p>
          <a:p>
            <a:pPr marL="654050" indent="-514350">
              <a:buFont typeface="+mj-lt"/>
              <a:buAutoNum type="arabicPeriod"/>
            </a:pPr>
            <a:endParaRPr lang="it-IT" sz="30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674914-6F86-0F08-B4B6-4897A8322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269922" y="978712"/>
            <a:ext cx="4572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26A2BE7-9710-8FDB-C618-E490BCAE6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7"/>
          <a:stretch/>
        </p:blipFill>
        <p:spPr bwMode="auto">
          <a:xfrm>
            <a:off x="4343400" y="3802875"/>
            <a:ext cx="4425043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14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24FDF2-D5ED-9A25-D941-A68649DB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Modello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B51E5A-D023-64EC-A17E-F76691C7D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9A00D5-CC3C-15A6-2E26-A12B4E01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65927"/>
            <a:ext cx="7772400" cy="30274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37F74F3-D982-4DC9-479D-DCADD4AC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6" y="980728"/>
            <a:ext cx="8117174" cy="17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3AB0F-4021-849F-EF18-3A6FDD89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Addestramento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A979BD-20A4-E82E-CE08-83A477C4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67092"/>
            <a:ext cx="8229600" cy="5145435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75597D-3FD4-AD33-B2D8-D05FF52E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1117209"/>
            <a:ext cx="6108700" cy="3022600"/>
          </a:xfrm>
          <a:prstGeom prst="rect">
            <a:avLst/>
          </a:prstGeom>
        </p:spPr>
      </p:pic>
      <p:pic>
        <p:nvPicPr>
          <p:cNvPr id="8194" name="Picture 2" descr="haltakov.eth 🌍 🇺🇦 no Twitter: &quot;Machine Learning Formulas Explained!  👨‍🏫 This is the formula for the Binary Cross Entropy Loss. It is commonly  used for binary classification problems. It may look super">
            <a:extLst>
              <a:ext uri="{FF2B5EF4-FFF2-40B4-BE49-F238E27FC236}">
                <a16:creationId xmlns:a16="http://schemas.microsoft.com/office/drawing/2014/main" id="{9BA95ADF-C6AC-BDA9-38EA-1A76595BC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0" b="37358"/>
          <a:stretch/>
        </p:blipFill>
        <p:spPr bwMode="auto">
          <a:xfrm>
            <a:off x="457200" y="4562385"/>
            <a:ext cx="8229600" cy="14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54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883A0-E745-2BF1-8E42-DBC1B7EE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Risultati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415E24-1AD0-5DFF-EFCF-93E6D7244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Accuratezza: 85%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D22AE6-63EA-C805-5E87-4812E800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3307"/>
            <a:ext cx="7772400" cy="30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3CBA3-E3FB-5D31-3D59-B356B68F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Dataset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C6FF7D-90B0-3DE2-279C-34F0057FA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50k recensioni: 50% positive e 50% negative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286F5F-3FC8-E3D5-7FE7-340DD0EC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52" y="2184567"/>
            <a:ext cx="7034695" cy="30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14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chemeClr val="dk1"/>
              </a:buClr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https://towardsdatascience.com/sentiment-analysis-using-lstm-step-by-step-50d074f09948</a:t>
            </a:r>
            <a:endParaRPr lang="en-US" sz="2000" u="sng" dirty="0">
              <a:solidFill>
                <a:schemeClr val="hlink"/>
              </a:solidFill>
            </a:endParaRPr>
          </a:p>
          <a:p>
            <a:pPr marL="0" lvl="0" indent="0">
              <a:buClr>
                <a:schemeClr val="dk1"/>
              </a:buClr>
              <a:buNone/>
            </a:pPr>
            <a:endParaRPr lang="en-US" sz="2000" u="sng" dirty="0">
              <a:solidFill>
                <a:schemeClr val="hlink"/>
              </a:solidFill>
            </a:endParaRPr>
          </a:p>
          <a:p>
            <a:pPr marL="0" lvl="0" indent="0">
              <a:buClr>
                <a:schemeClr val="dk1"/>
              </a:buClr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-US" sz="2000" u="sng" dirty="0">
                <a:solidFill>
                  <a:schemeClr val="hlink"/>
                </a:solidFill>
                <a:hlinkClick r:id="rId4"/>
              </a:rPr>
              <a:t>https://colah.github.io/posts/2015-08-Understanding-LSTMs/</a:t>
            </a:r>
            <a:endParaRPr lang="en-US" sz="2000" u="sng" dirty="0">
              <a:solidFill>
                <a:schemeClr val="hlink"/>
              </a:solidFill>
            </a:endParaRPr>
          </a:p>
          <a:p>
            <a:pPr marL="0" lvl="0" indent="0">
              <a:buClr>
                <a:schemeClr val="dk1"/>
              </a:buClr>
              <a:buNone/>
            </a:pPr>
            <a:endParaRPr lang="en-US" sz="2000" u="sng" dirty="0">
              <a:solidFill>
                <a:schemeClr val="hlink"/>
              </a:solidFill>
            </a:endParaRPr>
          </a:p>
          <a:p>
            <a:pPr marL="0" lvl="0" indent="0">
              <a:buClr>
                <a:schemeClr val="dk1"/>
              </a:buClr>
              <a:buNone/>
            </a:pPr>
            <a:r>
              <a:rPr lang="en-US" sz="2000" dirty="0">
                <a:solidFill>
                  <a:schemeClr val="dk1"/>
                </a:solidFill>
              </a:rPr>
              <a:t>[3] </a:t>
            </a:r>
            <a:r>
              <a:rPr lang="en-US" sz="2000" u="sng" dirty="0">
                <a:solidFill>
                  <a:schemeClr val="hlink"/>
                </a:solidFill>
              </a:rPr>
              <a:t>Qaisar, Saeed Mian. "Sentiment analysis of IMDb movie reviews using long short-term memory." 2020 2nd International Conference on Computer and Information Sciences (ICCIS). IEEE, 2020.</a:t>
            </a:r>
          </a:p>
          <a:p>
            <a:pPr marL="0" lvl="0" indent="0">
              <a:buClr>
                <a:schemeClr val="dk1"/>
              </a:buClr>
              <a:buNone/>
            </a:pPr>
            <a:endParaRPr lang="en-US" sz="2000" u="sng" dirty="0">
              <a:solidFill>
                <a:schemeClr val="hlink"/>
              </a:solidFill>
            </a:endParaRPr>
          </a:p>
          <a:p>
            <a:pPr marL="0" lvl="0" indent="0">
              <a:buClr>
                <a:schemeClr val="dk1"/>
              </a:buClr>
              <a:buNone/>
            </a:pPr>
            <a:endParaRPr lang="en-US" sz="20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BC6CA-54C2-F90F-E06A-53BE16B2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Data </a:t>
            </a:r>
            <a:r>
              <a:rPr lang="it-IT" dirty="0" err="1"/>
              <a:t>preprocessing</a:t>
            </a:r>
            <a:r>
              <a:rPr lang="it-IT" dirty="0"/>
              <a:t>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66BCC-676B-CBE7-19DC-231C2A27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56282"/>
            <a:ext cx="8229600" cy="5145435"/>
          </a:xfrm>
        </p:spPr>
        <p:txBody>
          <a:bodyPr/>
          <a:lstStyle/>
          <a:p>
            <a:r>
              <a:rPr lang="it-IT" dirty="0"/>
              <a:t>Rimozione duplicati</a:t>
            </a:r>
          </a:p>
          <a:p>
            <a:endParaRPr lang="it-IT" dirty="0"/>
          </a:p>
          <a:p>
            <a:r>
              <a:rPr lang="it-IT" dirty="0"/>
              <a:t>Conversione in </a:t>
            </a:r>
            <a:r>
              <a:rPr lang="it-IT" dirty="0" err="1"/>
              <a:t>lowercase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Rimozione </a:t>
            </a:r>
            <a:r>
              <a:rPr lang="it-IT" dirty="0" err="1"/>
              <a:t>punteggiatiura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Rimozione tag HTML </a:t>
            </a:r>
          </a:p>
          <a:p>
            <a:endParaRPr lang="it-IT" dirty="0"/>
          </a:p>
          <a:p>
            <a:r>
              <a:rPr lang="it-IT" dirty="0" err="1"/>
              <a:t>Tokenization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Rimozione stop words</a:t>
            </a:r>
          </a:p>
          <a:p>
            <a:endParaRPr lang="it-IT" dirty="0"/>
          </a:p>
          <a:p>
            <a:r>
              <a:rPr lang="it-IT" dirty="0" err="1"/>
              <a:t>Stemming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81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BB126-244A-2B32-CDDA-82BF3D73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Analisi del dataset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4F43BE-28BC-D3AD-0247-7CE09FA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2900" y="980728"/>
            <a:ext cx="3263900" cy="5145435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C44DA9-9657-47BF-EF1D-F5ACF03E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1928"/>
            <a:ext cx="4965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41DCF22-0AD3-2911-E433-1ADA6B1A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64" y="2174875"/>
            <a:ext cx="3241956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B3723-C3C7-1CFD-1E96-0633F47F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Analisi dataset – Prima (positivi)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4425E-2F1A-EC48-5D0F-ACFC9991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9268"/>
            <a:ext cx="8229600" cy="5145435"/>
          </a:xfrm>
        </p:spPr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ED919A-DE32-D0F3-1DC3-8FDC4987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51" y="1272950"/>
            <a:ext cx="6670297" cy="463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6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B3723-C3C7-1CFD-1E96-0633F47F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Analisi dataset – Prima (negativi)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4425E-2F1A-EC48-5D0F-ACFC9991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9268"/>
            <a:ext cx="8229600" cy="5145435"/>
          </a:xfrm>
        </p:spPr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F27804-7B75-B3E6-844F-93B1F601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82" y="1325608"/>
            <a:ext cx="6518836" cy="45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4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B3723-C3C7-1CFD-1E96-0633F47F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Analisi dataset – Prima (completo)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4425E-2F1A-EC48-5D0F-ACFC9991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9268"/>
            <a:ext cx="8229600" cy="5145435"/>
          </a:xfrm>
        </p:spPr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06AD03-F13E-2BB1-3DA4-8C867EB2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82" y="1325608"/>
            <a:ext cx="6518836" cy="45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B6EA1C-167C-B550-B8ED-ACB4D8561325}"/>
              </a:ext>
            </a:extLst>
          </p:cNvPr>
          <p:cNvSpPr txBox="1"/>
          <p:nvPr/>
        </p:nvSpPr>
        <p:spPr>
          <a:xfrm>
            <a:off x="2286000" y="326694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07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B3723-C3C7-1CFD-1E96-0633F47F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Analisi dataset – Dopo (positivi)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4425E-2F1A-EC48-5D0F-ACFC9991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9268"/>
            <a:ext cx="8229600" cy="5145435"/>
          </a:xfrm>
        </p:spPr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86ACE80-E447-0AA6-2714-6863E866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04" y="1234621"/>
            <a:ext cx="6068592" cy="43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47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B3723-C3C7-1CFD-1E96-0633F47F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Analisi dataset – Dopo (negativi)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4425E-2F1A-EC48-5D0F-ACFC9991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9268"/>
            <a:ext cx="8229600" cy="5145435"/>
          </a:xfrm>
        </p:spPr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FD4717-B276-AA73-26FB-C194E0E1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52" y="1209828"/>
            <a:ext cx="6587896" cy="476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8421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10245</TotalTime>
  <Words>525</Words>
  <Application>Microsoft Macintosh PowerPoint</Application>
  <PresentationFormat>Presentazione su schermo (4:3)</PresentationFormat>
  <Paragraphs>82</Paragraphs>
  <Slides>20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Noto Sans Symbols</vt:lpstr>
      <vt:lpstr>2_Personalizza struttura</vt:lpstr>
      <vt:lpstr>IMBD Reviews:  Sentiment Analysis</vt:lpstr>
      <vt:lpstr>Dataset</vt:lpstr>
      <vt:lpstr>Data preprocessing </vt:lpstr>
      <vt:lpstr>Analisi del dataset</vt:lpstr>
      <vt:lpstr>Analisi dataset – Prima (positivi)</vt:lpstr>
      <vt:lpstr>Analisi dataset – Prima (negativi)</vt:lpstr>
      <vt:lpstr>Analisi dataset – Prima (completo)</vt:lpstr>
      <vt:lpstr>Analisi dataset – Dopo (positivi)</vt:lpstr>
      <vt:lpstr>Analisi dataset – Dopo (negativi)</vt:lpstr>
      <vt:lpstr>Analisi dataset – Dopo (completo)</vt:lpstr>
      <vt:lpstr>Encoding – Term frequency</vt:lpstr>
      <vt:lpstr>Divisione Dataset</vt:lpstr>
      <vt:lpstr>LSTM-RNN</vt:lpstr>
      <vt:lpstr>LSTM-RNN – Cell state</vt:lpstr>
      <vt:lpstr>LSTM-RNN – Walkthrough</vt:lpstr>
      <vt:lpstr>LSTM-RNN – Walkthrough</vt:lpstr>
      <vt:lpstr>Modello</vt:lpstr>
      <vt:lpstr>Addestramento</vt:lpstr>
      <vt:lpstr>Risultati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Linguistic Characteristics of Alzheimer’s Dementia by Interpreting Neural Models</dc:title>
  <cp:lastModifiedBy>Greta Dolcetti</cp:lastModifiedBy>
  <cp:revision>21</cp:revision>
  <dcterms:modified xsi:type="dcterms:W3CDTF">2022-09-01T10:13:14Z</dcterms:modified>
</cp:coreProperties>
</file>