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9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7AA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7949AD8-20AF-49D7-B61E-1A4049BD923B}" v="29" dt="2023-06-20T12:17:58.3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79" d="100"/>
          <a:sy n="79" d="100"/>
        </p:scale>
        <p:origin x="773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D444C9-B5A1-44A4-B3D2-4390C992AE2D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FA77AF-FED3-48C3-A410-905A8DFA6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345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22.06.2023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42D75-8AE6-4B9D-B26F-34D112FD718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6981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22.06.2023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42D75-8AE6-4B9D-B26F-34D112FD7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609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22.06.2023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42D75-8AE6-4B9D-B26F-34D112FD7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739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22.06.2023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42D75-8AE6-4B9D-B26F-34D112FD7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257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22.06.2023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42D75-8AE6-4B9D-B26F-34D112FD718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8586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22.06.2023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42D75-8AE6-4B9D-B26F-34D112FD7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03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22.06.2023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42D75-8AE6-4B9D-B26F-34D112FD7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397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22.06.2023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42D75-8AE6-4B9D-B26F-34D112FD7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969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22.06.2023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42D75-8AE6-4B9D-B26F-34D112FD7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106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22.06.2023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3742D75-8AE6-4B9D-B26F-34D112FD7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931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22.06.2023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42D75-8AE6-4B9D-B26F-34D112FD7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496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/>
              <a:t>22.06.2023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3742D75-8AE6-4B9D-B26F-34D112FD718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7019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hep.upenn.edu/ATLAS_upgrade/ITk/ASICs/Registers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lab.cern.ch/atlas-itkstrasic-group/hccstar/-/blob/hccstarv1-doc/doc/HCCStar_Spec.pdf" TargetMode="External"/><Relationship Id="rId2" Type="http://schemas.openxmlformats.org/officeDocument/2006/relationships/hyperlink" Target="https://gitlab.cern.ch/atlas-itkstrasic-group/abcstar/-/blob/master/abcstar/trunk/doc/ABCSTARV1_latex/ABCSTARV1_latex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lab.cern.ch/atlas-itkstrasic-group/AMAC/-/blob/star_doc/doc/Specification/AMACStar_Spec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88DD6-A44B-8291-A2F1-CC336B8AAC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ITk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ASICs Register Converters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5749CD-46B6-BF32-4233-35CEC5D02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42D75-8AE6-4B9D-B26F-34D112FD718B}" type="slidenum">
              <a:rPr lang="en-US" smtClean="0"/>
              <a:t>1</a:t>
            </a:fld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4429A0-558A-C900-B367-436F7930D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22.06.2023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9C6231-B1B6-389D-6F87-2343DA9D341E}"/>
              </a:ext>
            </a:extLst>
          </p:cNvPr>
          <p:cNvSpPr txBox="1"/>
          <p:nvPr/>
        </p:nvSpPr>
        <p:spPr>
          <a:xfrm>
            <a:off x="1199420" y="4468784"/>
            <a:ext cx="9854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Greta Goldberg, Albrun Johnson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BE0F5F-9B0D-CE36-27E2-4D062D3822A3}"/>
              </a:ext>
            </a:extLst>
          </p:cNvPr>
          <p:cNvSpPr txBox="1"/>
          <p:nvPr/>
        </p:nvSpPr>
        <p:spPr>
          <a:xfrm>
            <a:off x="1199420" y="5012566"/>
            <a:ext cx="98541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ITk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Strips System Test &amp; DAQ Meeting</a:t>
            </a:r>
          </a:p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0354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AAC7A-F091-1088-DCE1-AEEC91D8F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D4CFBC-F0F2-8A3D-3203-005734440A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Converts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between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signal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readout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information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each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register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binary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hexadecimal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decimal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signal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Update: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now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registers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hexadecimal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addition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decimal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Update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register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order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configuration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Old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version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http://www.hep.upenn.edu/ATLAS_upgrade/ITk/ASICs/Registers.html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60694C-C5EA-2B37-2CE9-900A7CB6F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22.06.2023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C2649C-BCB7-CD1F-48F8-0C1EDAE2F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42D75-8AE6-4B9D-B26F-34D112FD718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212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4E503-31E7-5529-6A6C-2320B55BD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Content Placeholder 6" descr="A screenshot of a computer program&#10;&#10;Description automatically generated with low confidence">
            <a:extLst>
              <a:ext uri="{FF2B5EF4-FFF2-40B4-BE49-F238E27FC236}">
                <a16:creationId xmlns:a16="http://schemas.microsoft.com/office/drawing/2014/main" id="{35A28152-BFAD-D853-00B9-42C186B881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4814" y="2593688"/>
            <a:ext cx="4883332" cy="2024584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1A2CA1-DC25-262F-73A1-7E271AC66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22.06.2023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2EF9AC-E85F-C03B-E098-D9CFA3A65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42D75-8AE6-4B9D-B26F-34D112FD718B}" type="slidenum">
              <a:rPr lang="en-US" smtClean="0"/>
              <a:t>3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98D043-A705-9C21-9B71-7FFC525DF062}"/>
              </a:ext>
            </a:extLst>
          </p:cNvPr>
          <p:cNvSpPr txBox="1"/>
          <p:nvPr/>
        </p:nvSpPr>
        <p:spPr>
          <a:xfrm>
            <a:off x="3684814" y="4729316"/>
            <a:ext cx="48833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1: Register </a:t>
            </a:r>
            <a:r>
              <a:rPr lang="de-DE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Selection</a:t>
            </a:r>
            <a:endParaRPr 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F9C4E23-33FF-AA8F-EC93-9EF60E62A331}"/>
              </a:ext>
            </a:extLst>
          </p:cNvPr>
          <p:cNvSpPr/>
          <p:nvPr/>
        </p:nvSpPr>
        <p:spPr>
          <a:xfrm>
            <a:off x="3764604" y="3058241"/>
            <a:ext cx="1177047" cy="1124653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8A7F871-1B2E-7066-EC77-905244BFD9CB}"/>
              </a:ext>
            </a:extLst>
          </p:cNvPr>
          <p:cNvSpPr/>
          <p:nvPr/>
        </p:nvSpPr>
        <p:spPr>
          <a:xfrm>
            <a:off x="5021441" y="3058242"/>
            <a:ext cx="986069" cy="245398"/>
          </a:xfrm>
          <a:prstGeom prst="rect">
            <a:avLst/>
          </a:prstGeom>
          <a:noFill/>
          <a:ln w="254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FAD2C5E-37A8-D272-1B67-8F3D1D9C3D8C}"/>
              </a:ext>
            </a:extLst>
          </p:cNvPr>
          <p:cNvSpPr/>
          <p:nvPr/>
        </p:nvSpPr>
        <p:spPr>
          <a:xfrm>
            <a:off x="3764604" y="2871020"/>
            <a:ext cx="1584144" cy="187222"/>
          </a:xfrm>
          <a:prstGeom prst="rect">
            <a:avLst/>
          </a:prstGeom>
          <a:noFill/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658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4976A-D789-0E01-D1A9-518432FDB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Registers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Content Placeholder 6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412929E9-4A41-3102-327C-89566B99A0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454" y="2838106"/>
            <a:ext cx="3025402" cy="2263336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093F84-50E5-E147-E46A-80758D780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22.06.2023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8D51D3-FE5F-37A8-F766-130F21866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42D75-8AE6-4B9D-B26F-34D112FD718B}" type="slidenum">
              <a:rPr lang="en-US" smtClean="0"/>
              <a:t>4</a:t>
            </a:fld>
            <a:endParaRPr lang="en-US"/>
          </a:p>
        </p:txBody>
      </p:sp>
      <p:pic>
        <p:nvPicPr>
          <p:cNvPr id="9" name="Picture 8" descr="A screenshot of a computer program&#10;&#10;Description automatically generated with low confidence">
            <a:extLst>
              <a:ext uri="{FF2B5EF4-FFF2-40B4-BE49-F238E27FC236}">
                <a16:creationId xmlns:a16="http://schemas.microsoft.com/office/drawing/2014/main" id="{244E7378-521C-233A-A0EB-177E6FBBC2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0835" y="2056988"/>
            <a:ext cx="3505504" cy="3825572"/>
          </a:xfrm>
          <a:prstGeom prst="rect">
            <a:avLst/>
          </a:prstGeom>
        </p:spPr>
      </p:pic>
      <p:pic>
        <p:nvPicPr>
          <p:cNvPr id="11" name="Picture 10" descr="A screenshot of a computer program&#10;&#10;Description automatically generated with low confidence">
            <a:extLst>
              <a:ext uri="{FF2B5EF4-FFF2-40B4-BE49-F238E27FC236}">
                <a16:creationId xmlns:a16="http://schemas.microsoft.com/office/drawing/2014/main" id="{B65CDC84-42F3-9836-2364-42FD8BBCE6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9318" y="1895723"/>
            <a:ext cx="3727610" cy="414810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EFD2FE1-24C2-4D56-52E7-3C18947093CB}"/>
              </a:ext>
            </a:extLst>
          </p:cNvPr>
          <p:cNvSpPr txBox="1"/>
          <p:nvPr/>
        </p:nvSpPr>
        <p:spPr>
          <a:xfrm>
            <a:off x="912454" y="5101442"/>
            <a:ext cx="30254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2: </a:t>
            </a:r>
            <a:r>
              <a:rPr lang="de-DE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ABCStar</a:t>
            </a:r>
            <a:r>
              <a:rPr lang="de-DE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Register </a:t>
            </a:r>
            <a:r>
              <a:rPr lang="de-DE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Descriptions</a:t>
            </a:r>
            <a:endParaRPr 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2383E8-7628-5210-F99A-3709E5079429}"/>
              </a:ext>
            </a:extLst>
          </p:cNvPr>
          <p:cNvSpPr txBox="1"/>
          <p:nvPr/>
        </p:nvSpPr>
        <p:spPr>
          <a:xfrm>
            <a:off x="4250835" y="5894411"/>
            <a:ext cx="35055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3: </a:t>
            </a:r>
            <a:r>
              <a:rPr lang="de-DE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HCCStar</a:t>
            </a:r>
            <a:r>
              <a:rPr lang="de-DE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Register </a:t>
            </a:r>
            <a:r>
              <a:rPr lang="de-DE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Descriptions</a:t>
            </a:r>
            <a:endParaRPr 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2F7DB1-16BA-DB68-433D-3D0F60891EBD}"/>
              </a:ext>
            </a:extLst>
          </p:cNvPr>
          <p:cNvSpPr txBox="1"/>
          <p:nvPr/>
        </p:nvSpPr>
        <p:spPr>
          <a:xfrm>
            <a:off x="8069318" y="6050646"/>
            <a:ext cx="37276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4: </a:t>
            </a:r>
            <a:r>
              <a:rPr lang="de-DE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AMACStar</a:t>
            </a:r>
            <a:r>
              <a:rPr lang="de-DE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Register </a:t>
            </a:r>
            <a:r>
              <a:rPr lang="de-DE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Descriptions</a:t>
            </a:r>
            <a:endParaRPr 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5101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EB449-4AE8-18B4-69C1-ADAA5E801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Conversion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Content Placeholder 6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39DC2658-A58B-E555-7AEC-C80ACB2DE3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951468"/>
            <a:ext cx="2472271" cy="3751865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ACF7B7-1E44-508E-C2F3-2C334F61E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22.06.2023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F71B9D-48D3-4984-C7D2-EEA08FDC4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42D75-8AE6-4B9D-B26F-34D112FD718B}" type="slidenum">
              <a:rPr lang="en-US" smtClean="0"/>
              <a:t>5</a:t>
            </a:fld>
            <a:endParaRPr lang="en-US"/>
          </a:p>
        </p:txBody>
      </p:sp>
      <p:pic>
        <p:nvPicPr>
          <p:cNvPr id="9" name="Picture 8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35D0A89A-FDE4-FD3C-1902-F78EE32CEED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41"/>
          <a:stretch/>
        </p:blipFill>
        <p:spPr>
          <a:xfrm>
            <a:off x="3946876" y="1951467"/>
            <a:ext cx="2472271" cy="3751865"/>
          </a:xfrm>
          <a:prstGeom prst="rect">
            <a:avLst/>
          </a:prstGeom>
        </p:spPr>
      </p:pic>
      <p:pic>
        <p:nvPicPr>
          <p:cNvPr id="11" name="Picture 10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B3BF9CE3-FF29-7C98-28BD-4AD6C87CEB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0409" y="2752928"/>
            <a:ext cx="3584311" cy="190669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C1618EA-FF6A-26BC-1F3D-E94E3A6D0C7A}"/>
              </a:ext>
            </a:extLst>
          </p:cNvPr>
          <p:cNvSpPr txBox="1"/>
          <p:nvPr/>
        </p:nvSpPr>
        <p:spPr>
          <a:xfrm>
            <a:off x="859370" y="5715150"/>
            <a:ext cx="28988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5: Signal </a:t>
            </a:r>
            <a:r>
              <a:rPr lang="de-DE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de-DE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Info </a:t>
            </a:r>
            <a:r>
              <a:rPr lang="de-DE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Conversion</a:t>
            </a:r>
            <a:r>
              <a:rPr lang="de-DE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de-DE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HCCStar</a:t>
            </a:r>
            <a:r>
              <a:rPr lang="de-DE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Register 0</a:t>
            </a:r>
            <a:endParaRPr 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425EA31-2A90-A72F-8AB4-F8DCBF971473}"/>
              </a:ext>
            </a:extLst>
          </p:cNvPr>
          <p:cNvSpPr txBox="1"/>
          <p:nvPr/>
        </p:nvSpPr>
        <p:spPr>
          <a:xfrm>
            <a:off x="3783896" y="5715150"/>
            <a:ext cx="27982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6: Info </a:t>
            </a:r>
            <a:r>
              <a:rPr lang="de-DE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de-DE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Signal </a:t>
            </a:r>
            <a:r>
              <a:rPr lang="de-DE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Conversion</a:t>
            </a:r>
            <a:r>
              <a:rPr lang="de-DE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de-DE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HCCStar</a:t>
            </a:r>
            <a:r>
              <a:rPr lang="de-DE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Register 0</a:t>
            </a:r>
            <a:endParaRPr 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4FABE21-B9E8-71AF-B567-A2D35F862F45}"/>
              </a:ext>
            </a:extLst>
          </p:cNvPr>
          <p:cNvSpPr txBox="1"/>
          <p:nvPr/>
        </p:nvSpPr>
        <p:spPr>
          <a:xfrm>
            <a:off x="7510409" y="4729503"/>
            <a:ext cx="35843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7: Signal Base </a:t>
            </a:r>
            <a:r>
              <a:rPr lang="de-DE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de-DE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Options</a:t>
            </a:r>
            <a:endParaRPr 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1576305-5B1E-D97A-2C56-DCEC38375595}"/>
              </a:ext>
            </a:extLst>
          </p:cNvPr>
          <p:cNvSpPr/>
          <p:nvPr/>
        </p:nvSpPr>
        <p:spPr>
          <a:xfrm>
            <a:off x="1780162" y="2869660"/>
            <a:ext cx="544749" cy="116731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69E9FBB-2CCC-970B-9A4D-3D3201A42C5E}"/>
              </a:ext>
            </a:extLst>
          </p:cNvPr>
          <p:cNvSpPr/>
          <p:nvPr/>
        </p:nvSpPr>
        <p:spPr>
          <a:xfrm>
            <a:off x="5183010" y="2869659"/>
            <a:ext cx="544749" cy="116731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474D613-6E43-27DF-0507-04D21F4CB4B9}"/>
              </a:ext>
            </a:extLst>
          </p:cNvPr>
          <p:cNvSpPr/>
          <p:nvPr/>
        </p:nvSpPr>
        <p:spPr>
          <a:xfrm>
            <a:off x="7587574" y="3633736"/>
            <a:ext cx="846307" cy="865762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02032F1-8465-FD69-AAA0-05E33D1AD5D9}"/>
              </a:ext>
            </a:extLst>
          </p:cNvPr>
          <p:cNvSpPr/>
          <p:nvPr/>
        </p:nvSpPr>
        <p:spPr>
          <a:xfrm>
            <a:off x="1130462" y="2752928"/>
            <a:ext cx="1307938" cy="104915"/>
          </a:xfrm>
          <a:prstGeom prst="rect">
            <a:avLst/>
          </a:prstGeom>
          <a:noFill/>
          <a:ln w="254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567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1EA18-246D-47FE-12A1-994D39A9F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Conversion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Content Placeholder 6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422D263F-AD09-3CB0-9BD2-02BE238D7B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35" y="2237832"/>
            <a:ext cx="5521432" cy="3002635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0FB3E4-A151-940C-1D91-32D4B28BE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22.06.2023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38E287-269C-ADE4-D80E-E14F786B9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42D75-8AE6-4B9D-B26F-34D112FD718B}" type="slidenum">
              <a:rPr lang="en-US" smtClean="0"/>
              <a:t>6</a:t>
            </a:fld>
            <a:endParaRPr lang="en-US"/>
          </a:p>
        </p:txBody>
      </p:sp>
      <p:pic>
        <p:nvPicPr>
          <p:cNvPr id="9" name="Picture 8" descr="A screenshot of a computer error&#10;&#10;Description automatically generated with medium confidence">
            <a:extLst>
              <a:ext uri="{FF2B5EF4-FFF2-40B4-BE49-F238E27FC236}">
                <a16:creationId xmlns:a16="http://schemas.microsoft.com/office/drawing/2014/main" id="{BA8CC0B8-9DC1-A8E2-CE42-0B5154DF05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5699" y="2154909"/>
            <a:ext cx="4667466" cy="316847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6FDDAF4-F627-8A1E-2374-CE4874BAE258}"/>
              </a:ext>
            </a:extLst>
          </p:cNvPr>
          <p:cNvSpPr txBox="1"/>
          <p:nvPr/>
        </p:nvSpPr>
        <p:spPr>
          <a:xfrm>
            <a:off x="808834" y="5388460"/>
            <a:ext cx="55214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8: Info </a:t>
            </a:r>
            <a:r>
              <a:rPr lang="de-DE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de-DE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Signal </a:t>
            </a:r>
            <a:r>
              <a:rPr lang="de-DE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Conversion</a:t>
            </a:r>
            <a:r>
              <a:rPr lang="de-DE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de-DE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ABCStar</a:t>
            </a:r>
            <a:r>
              <a:rPr lang="de-DE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Register 0</a:t>
            </a:r>
            <a:endParaRPr 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782D0F-49DB-7113-BA58-BF1CF099C036}"/>
              </a:ext>
            </a:extLst>
          </p:cNvPr>
          <p:cNvSpPr txBox="1"/>
          <p:nvPr/>
        </p:nvSpPr>
        <p:spPr>
          <a:xfrm>
            <a:off x="6715699" y="5388460"/>
            <a:ext cx="46674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9: </a:t>
            </a:r>
            <a:r>
              <a:rPr lang="de-DE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Corresponding</a:t>
            </a:r>
            <a:r>
              <a:rPr lang="de-DE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Text Output</a:t>
            </a:r>
            <a:endParaRPr 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D60B976-D1CA-37FE-7C4D-582B6E0D0C38}"/>
              </a:ext>
            </a:extLst>
          </p:cNvPr>
          <p:cNvSpPr/>
          <p:nvPr/>
        </p:nvSpPr>
        <p:spPr>
          <a:xfrm>
            <a:off x="6803922" y="2237832"/>
            <a:ext cx="796412" cy="157316"/>
          </a:xfrm>
          <a:prstGeom prst="rect">
            <a:avLst/>
          </a:prstGeom>
          <a:noFill/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87EDF4E-27C9-71FD-C0FF-7B132F45759B}"/>
              </a:ext>
            </a:extLst>
          </p:cNvPr>
          <p:cNvSpPr/>
          <p:nvPr/>
        </p:nvSpPr>
        <p:spPr>
          <a:xfrm>
            <a:off x="6803921" y="5014667"/>
            <a:ext cx="993059" cy="225800"/>
          </a:xfrm>
          <a:prstGeom prst="rect">
            <a:avLst/>
          </a:prstGeom>
          <a:noFill/>
          <a:ln w="2222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390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8B91E5D-2410-85F0-42B5-2B18C9505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B6294FB-669D-CDCE-6611-E9BE574E9A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>
                <a:solidFill>
                  <a:srgbClr val="67AABF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https://gitlab.cern.ch/atlas-itkstrasic-group/abcstar/-/blob/master/abcstar/trunk/doc/ABCSTARV1_latex/ABCSTARV1_latex.pdf</a:t>
            </a:r>
            <a:endParaRPr lang="de-DE" dirty="0">
              <a:solidFill>
                <a:srgbClr val="67AAB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https://gitlab.cern.ch/atlas-itkstrasic-group/hccstar/-/blob/hccstarv1-doc/doc/HCCStar_Spec.pdf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https://gitlab.cern.ch/atlas-itkstrasic-group/AMAC/-/blob/star_doc/doc/Specification/AMACStar_Spec.pdf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EB0199-CC52-B12E-9030-4C2F12332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22.06.2023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5360F82-3660-D28F-F0A5-40E019E21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42D75-8AE6-4B9D-B26F-34D112FD718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35686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rgbClr val="FFFFFF"/>
      </a:lt1>
      <a:dk2>
        <a:srgbClr val="46464A"/>
      </a:dk2>
      <a:lt2>
        <a:srgbClr val="D1D9E1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BAB94BD4-5D6D-4148-AB57-A4CCF1FD4E0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268</Words>
  <Application>Microsoft Office PowerPoint</Application>
  <PresentationFormat>Widescreen</PresentationFormat>
  <Paragraphs>42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Retrospect</vt:lpstr>
      <vt:lpstr>ITk ASICs Register Converters</vt:lpstr>
      <vt:lpstr>Overview</vt:lpstr>
      <vt:lpstr>Registers</vt:lpstr>
      <vt:lpstr>Registers cont.</vt:lpstr>
      <vt:lpstr>Conversion with Example 1</vt:lpstr>
      <vt:lpstr>Conversion with Example 2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ITk ASICs Register Converters</dc:title>
  <dc:creator>Albrun M. Johnson</dc:creator>
  <cp:lastModifiedBy>Albrun M. Johnson</cp:lastModifiedBy>
  <cp:revision>2</cp:revision>
  <dcterms:created xsi:type="dcterms:W3CDTF">2023-06-19T10:19:09Z</dcterms:created>
  <dcterms:modified xsi:type="dcterms:W3CDTF">2023-06-20T12:23:41Z</dcterms:modified>
</cp:coreProperties>
</file>