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Abel" panose="020B0604020202020204" charset="0"/>
      <p:regular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ubik Light" panose="020B0604020202020204" charset="-79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vquanli/Trim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974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8498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0022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54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T TIME 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39421" y="3797085"/>
            <a:ext cx="7167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</a:t>
            </a:r>
            <a:r>
              <a:rPr lang="en-US" b="1" dirty="0">
                <a:solidFill>
                  <a:srgbClr val="DCAE52"/>
                </a:solidFill>
                <a:latin typeface="Montserrat"/>
                <a:sym typeface="Montserrat"/>
              </a:rPr>
              <a:t>DROPOUT</a:t>
            </a: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 stochastic regularization technique is applied.</a:t>
            </a:r>
          </a:p>
          <a:p>
            <a:pPr marL="285750" lvl="0" indent="-285750"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9E2C9"/>
                </a:solidFill>
                <a:latin typeface="Montserrat"/>
                <a:sym typeface="Montserrat"/>
              </a:rPr>
              <a:t>The resulting tensor is added to the original one with the current integrated features. This is the new features’ </a:t>
            </a:r>
            <a:r>
              <a:rPr lang="en-US" dirty="0" smtClean="0">
                <a:solidFill>
                  <a:srgbClr val="E9E2C9"/>
                </a:solidFill>
                <a:latin typeface="Montserrat"/>
                <a:sym typeface="Montserrat"/>
              </a:rPr>
              <a:t>tensor.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</a:t>
            </a:r>
            <a:r>
              <a:rPr lang="en-US" sz="1400" b="1" dirty="0" smtClean="0">
                <a:solidFill>
                  <a:srgbClr val="DCAE52"/>
                </a:solidFill>
              </a:rPr>
              <a:t>ATTENTION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It concatenates 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TRIPLET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NORMALIZED ATTENTION COEFFICIENTS</a:t>
                </a:r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MESSAGE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K INDEPENDENT ATTENTION MECHANISMS</a:t>
                </a:r>
                <a:r>
                  <a:rPr lang="en-US" sz="1400" dirty="0" smtClean="0"/>
                  <a:t> execute the message calculation, and their features are concatenated.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 smtClean="0">
                <a:solidFill>
                  <a:srgbClr val="DCAE52"/>
                </a:solidFill>
              </a:rPr>
              <a:t>ATTENTION COEFFICIENTS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Recurrent NN architecture with an update and a reset gate: the recurrent hidden state activation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 is dependent on that of the previous time.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This new activation function fuses the previously extracted messages and the current integrated features: GRUs keep the existing content and add the new one (the retained part) on top of it.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In this way each unit can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REMEMBER</a:t>
                </a:r>
                <a:r>
                  <a:rPr lang="en-US" sz="1400" dirty="0" smtClean="0"/>
                  <a:t> the existence of specific important features in the input stream for a long series of steps. The vanishing\exploding gradient problem of RNN is resolved.</a:t>
                </a:r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15" y="16815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60741" r="-270" b="-6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74;p52"/>
          <p:cNvSpPr txBox="1">
            <a:spLocks/>
          </p:cNvSpPr>
          <p:nvPr/>
        </p:nvSpPr>
        <p:spPr>
          <a:xfrm>
            <a:off x="-5458" y="3213635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</a:t>
            </a:r>
            <a:r>
              <a:rPr lang="en-US" sz="1400" dirty="0" smtClean="0"/>
              <a:t>batch at the beginning of the Block (at the first 		   time step) or as the tensor containing the hidden state of the GRU unit.</a:t>
            </a:r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</a:t>
            </a:r>
            <a:r>
              <a:rPr lang="en-US" sz="1400" dirty="0" smtClean="0"/>
              <a:t>GRU.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</a:t>
            </a:r>
            <a:r>
              <a:rPr lang="en-US" sz="1400" dirty="0" smtClean="0"/>
              <a:t>the final </a:t>
            </a:r>
            <a:r>
              <a:rPr lang="en-US" sz="1400" dirty="0"/>
              <a:t>hidden </a:t>
            </a:r>
            <a:r>
              <a:rPr lang="en-US" sz="1400" dirty="0" smtClean="0"/>
              <a:t>state.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b="1" dirty="0" smtClean="0">
                    <a:solidFill>
                      <a:srgbClr val="DCAE52"/>
                    </a:solidFill>
                  </a:rPr>
                  <a:t>STABILIZES</a:t>
                </a:r>
                <a:r>
                  <a:rPr lang="en-US" sz="1400" dirty="0" smtClean="0"/>
                  <a:t>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GRAPH-LEVEL EMBEDDING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ATTENTION WEIGHTS </a:t>
                </a:r>
                <a:r>
                  <a:rPr lang="en-US" sz="1400" dirty="0" smtClean="0"/>
                  <a:t>and concatenate the aggregated features with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HISTORY INFORMATION</a:t>
                </a:r>
                <a:r>
                  <a:rPr lang="en-US" sz="1400" dirty="0" smtClean="0"/>
                  <a:t>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</a:t>
                </a:r>
                <a:r>
                  <a:rPr lang="en-US" sz="1400" b="1" dirty="0" smtClean="0">
                    <a:solidFill>
                      <a:srgbClr val="DCAE52"/>
                    </a:solidFill>
                  </a:rPr>
                  <a:t>INVARIANT</a:t>
                </a:r>
                <a:r>
                  <a:rPr lang="en-US" sz="1400" dirty="0" smtClean="0"/>
                  <a:t>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r="-541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(0,processing_steps=T’) it performs: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656881" y="264928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 (N)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mechanisms (K)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0" y="1805546"/>
            <a:ext cx="9012264" cy="829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vanishing\exploding gradient problem.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Uses gating mechanisms to control the flow of long-term and short-term dependencies.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Takes three information: the current input data, the short-term memory from the previous cell and the long-term memory.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Then uses gates to regulate the information to be kept or discarded at each time step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  <p:sp>
        <p:nvSpPr>
          <p:cNvPr id="6" name="Google Shape;774;p52"/>
          <p:cNvSpPr txBox="1">
            <a:spLocks/>
          </p:cNvSpPr>
          <p:nvPr/>
        </p:nvSpPr>
        <p:spPr>
          <a:xfrm>
            <a:off x="364211" y="2634710"/>
            <a:ext cx="1821050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Input gate.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Forget gate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Output gate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7" name="Google Shape;774;p52"/>
          <p:cNvSpPr txBox="1">
            <a:spLocks/>
          </p:cNvSpPr>
          <p:nvPr/>
        </p:nvSpPr>
        <p:spPr>
          <a:xfrm>
            <a:off x="-655464" y="2220128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p:sp>
        <p:nvSpPr>
          <p:cNvPr id="8" name="Google Shape;774;p52"/>
          <p:cNvSpPr txBox="1">
            <a:spLocks/>
          </p:cNvSpPr>
          <p:nvPr/>
        </p:nvSpPr>
        <p:spPr>
          <a:xfrm>
            <a:off x="925363" y="3620301"/>
            <a:ext cx="9012264" cy="82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Current input data	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Short-term memory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Long-term memory</a:t>
            </a:r>
          </a:p>
          <a:p>
            <a:pPr marL="139700" indent="0">
              <a:buClr>
                <a:srgbClr val="DCAE52"/>
              </a:buClr>
              <a:buSzPts val="1400"/>
              <a:buFont typeface="Livvic"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74;p52"/>
              <p:cNvSpPr txBox="1">
                <a:spLocks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b="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 smtClean="0">
                  <a:solidFill>
                    <a:srgbClr val="DCAE52"/>
                  </a:solidFill>
                </a:endParaRPr>
              </a:p>
              <a:p>
                <a:pPr marL="139700" indent="0">
                  <a:buClr>
                    <a:srgbClr val="DCAE52"/>
                  </a:buClr>
                  <a:buSzPts val="1400"/>
                  <a:buFont typeface="Livvic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9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27" y="3585594"/>
                <a:ext cx="705173" cy="898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30658" y="36489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ight Arrow 10"/>
          <p:cNvSpPr/>
          <p:nvPr/>
        </p:nvSpPr>
        <p:spPr>
          <a:xfrm>
            <a:off x="3099661" y="38712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ight Arrow 11"/>
          <p:cNvSpPr/>
          <p:nvPr/>
        </p:nvSpPr>
        <p:spPr>
          <a:xfrm>
            <a:off x="3130658" y="4093561"/>
            <a:ext cx="418454" cy="163622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PREDICITION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r="-2793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FUNCTION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INITIALIZATION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30" y="3484936"/>
            <a:ext cx="7539200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</a:t>
            </a:r>
            <a:r>
              <a:rPr lang="en" b="1" dirty="0" smtClean="0">
                <a:solidFill>
                  <a:srgbClr val="DCAE52"/>
                </a:solidFill>
              </a:rPr>
              <a:t>MEAN OF THE LOSSES </a:t>
            </a:r>
            <a:r>
              <a:rPr lang="en" dirty="0" smtClean="0"/>
              <a:t>of all batches (for training, validation and testing). Computation of the new learning 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341330" y="426226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13871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7098269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DCAE52"/>
                </a:solidFill>
              </a:rPr>
              <a:t>BACKPROPAGATION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DCAE52"/>
                </a:solidFill>
              </a:rPr>
              <a:t>ADAM OPTIMIZATION </a:t>
            </a:r>
            <a:r>
              <a:rPr lang="en-US" dirty="0" smtClean="0"/>
              <a:t>(with the saved learning </a:t>
            </a:r>
            <a:r>
              <a:rPr lang="en-US" dirty="0" smtClean="0"/>
              <a:t>rate) </a:t>
            </a:r>
            <a:r>
              <a:rPr lang="en-US" dirty="0" smtClean="0"/>
              <a:t>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1" y="3069829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</a:t>
            </a:r>
            <a:r>
              <a:rPr lang="en-US" b="1" dirty="0" smtClean="0">
                <a:solidFill>
                  <a:srgbClr val="DCAE52"/>
                </a:solidFill>
              </a:rPr>
              <a:t>LOSS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</a:t>
            </a:r>
            <a:r>
              <a:rPr lang="en-US" sz="1400" dirty="0" smtClean="0"/>
              <a:t>the </a:t>
            </a:r>
            <a:r>
              <a:rPr lang="en-US" sz="1400" b="1" dirty="0" smtClean="0">
                <a:solidFill>
                  <a:srgbClr val="DCAE52"/>
                </a:solidFill>
              </a:rPr>
              <a:t>WEIGHT DECAY </a:t>
            </a:r>
            <a:r>
              <a:rPr lang="en-US" sz="1400" dirty="0" smtClean="0"/>
              <a:t>regularization </a:t>
            </a:r>
            <a:r>
              <a:rPr lang="en-US" sz="1400" dirty="0" smtClean="0"/>
              <a:t>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727572" y="1163291"/>
            <a:ext cx="2991662" cy="112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Differentiate betweeen positive and negative examples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sp>
        <p:nvSpPr>
          <p:cNvPr id="6" name="Google Shape;567;p43"/>
          <p:cNvSpPr txBox="1">
            <a:spLocks/>
          </p:cNvSpPr>
          <p:nvPr/>
        </p:nvSpPr>
        <p:spPr>
          <a:xfrm>
            <a:off x="-292700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CROSS ENTROPY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7" name="Google Shape;567;p43"/>
          <p:cNvSpPr txBox="1">
            <a:spLocks/>
          </p:cNvSpPr>
          <p:nvPr/>
        </p:nvSpPr>
        <p:spPr>
          <a:xfrm>
            <a:off x="4062324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FOCAL LOSS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5865619" y="1163291"/>
            <a:ext cx="2813432" cy="11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Differentiate between easy and hard examples too</a:t>
            </a:r>
            <a:endParaRPr lang="en-US"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4247128392"/>
              </p:ext>
            </p:extLst>
          </p:nvPr>
        </p:nvGraphicFramePr>
        <p:xfrm>
          <a:off x="886991" y="2226861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ORIGINAL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N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1587823679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(N=3)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N=6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br>
              <a:rPr lang="en" dirty="0" smtClean="0"/>
            </a:br>
            <a:r>
              <a:rPr lang="en" dirty="0" smtClean="0"/>
              <a:t>AND MODEL WITH 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</a:t>
            </a:r>
            <a:r>
              <a:rPr lang="en" dirty="0" smtClean="0"/>
              <a:t>atom-bond-atom </a:t>
            </a:r>
            <a:r>
              <a:rPr lang="en" dirty="0" smtClean="0"/>
              <a:t>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</a:t>
                </a:r>
                <a:r>
                  <a:rPr lang="en-US" dirty="0"/>
                  <a:t>) [</a:t>
                </a:r>
                <a:r>
                  <a:rPr lang="en-US" sz="1100" dirty="0">
                    <a:solidFill>
                      <a:srgbClr val="DCAE52"/>
                    </a:solidFill>
                  </a:rPr>
                  <a:t>http://moleculenet.ai</a:t>
                </a:r>
                <a:r>
                  <a:rPr lang="en-US" dirty="0"/>
                  <a:t>].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 </a:t>
                </a:r>
                <a:r>
                  <a:rPr lang="en-US" sz="1100" dirty="0" smtClean="0"/>
                  <a:t>[</a:t>
                </a:r>
                <a:r>
                  <a:rPr lang="en-US" sz="1100" dirty="0" err="1">
                    <a:hlinkClick r:id="rId3"/>
                  </a:rPr>
                  <a:t>yvquanli</a:t>
                </a:r>
                <a:r>
                  <a:rPr lang="en-US" sz="1100" dirty="0">
                    <a:hlinkClick r:id="rId3"/>
                  </a:rPr>
                  <a:t>/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Code for paper "</a:t>
                </a:r>
                <a:r>
                  <a:rPr lang="en-US" sz="1100" dirty="0" err="1">
                    <a:hlinkClick r:id="rId3"/>
                  </a:rPr>
                  <a:t>TrimNet</a:t>
                </a:r>
                <a:r>
                  <a:rPr lang="en-US" sz="1100" dirty="0">
                    <a:hlinkClick r:id="rId3"/>
                  </a:rPr>
                  <a:t>: learning molecular representation from triplet messages for biomedicine " (github.com</a:t>
                </a:r>
                <a:r>
                  <a:rPr lang="en-US" sz="1100" dirty="0" smtClean="0">
                    <a:hlinkClick r:id="rId3"/>
                  </a:rPr>
                  <a:t>)</a:t>
                </a:r>
                <a:r>
                  <a:rPr lang="en-US" sz="1100" dirty="0" smtClean="0"/>
                  <a:t>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39 features, each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 xmlns=""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4" y="1291842"/>
                <a:ext cx="5416659" cy="2192795"/>
              </a:xfrm>
              <a:prstGeom prst="rect">
                <a:avLst/>
              </a:prstGeom>
              <a:blipFill>
                <a:blip r:embed="rId4"/>
                <a:stretch>
                  <a:fillRect t="-4722" r="-338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2106853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173734" y="3132182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427100" y="404127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(N=3)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315306" y="115230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4825"/>
              <a:gd name="adj4" fmla="val 26206"/>
              <a:gd name="adj5" fmla="val 165067"/>
              <a:gd name="adj6" fmla="val 1696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2710</Words>
  <Application>Microsoft Office PowerPoint</Application>
  <PresentationFormat>On-screen Show (16:9)</PresentationFormat>
  <Paragraphs>272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SFMono-Regular</vt:lpstr>
      <vt:lpstr>Arial</vt:lpstr>
      <vt:lpstr>Abel</vt:lpstr>
      <vt:lpstr>Montserrat</vt:lpstr>
      <vt:lpstr>Rubik Light</vt:lpstr>
      <vt:lpstr>Roboto Condensed Light</vt:lpstr>
      <vt:lpstr>Livvic</vt:lpstr>
      <vt:lpstr>Cambria Math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N</vt:lpstr>
      <vt:lpstr>COMPARISON BETWEEN ORIGINAL MODEL  AND MODEL WITH N=6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92</cp:revision>
  <dcterms:modified xsi:type="dcterms:W3CDTF">2021-01-19T15:00:14Z</dcterms:modified>
</cp:coreProperties>
</file>