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6"/>
  </p:notesMasterIdLst>
  <p:sldIdLst>
    <p:sldId id="256" r:id="rId2"/>
    <p:sldId id="314" r:id="rId3"/>
    <p:sldId id="315" r:id="rId4"/>
    <p:sldId id="277" r:id="rId5"/>
    <p:sldId id="263" r:id="rId6"/>
    <p:sldId id="259" r:id="rId7"/>
    <p:sldId id="316" r:id="rId8"/>
    <p:sldId id="262" r:id="rId9"/>
    <p:sldId id="304" r:id="rId10"/>
    <p:sldId id="305" r:id="rId11"/>
    <p:sldId id="302" r:id="rId12"/>
    <p:sldId id="301" r:id="rId13"/>
    <p:sldId id="257" r:id="rId14"/>
    <p:sldId id="299" r:id="rId15"/>
    <p:sldId id="300" r:id="rId16"/>
    <p:sldId id="295" r:id="rId17"/>
    <p:sldId id="296" r:id="rId18"/>
    <p:sldId id="303" r:id="rId19"/>
    <p:sldId id="297" r:id="rId20"/>
    <p:sldId id="306" r:id="rId21"/>
    <p:sldId id="311" r:id="rId22"/>
    <p:sldId id="312" r:id="rId23"/>
    <p:sldId id="313" r:id="rId24"/>
    <p:sldId id="258" r:id="rId25"/>
    <p:sldId id="317" r:id="rId26"/>
    <p:sldId id="265" r:id="rId27"/>
    <p:sldId id="279" r:id="rId28"/>
    <p:sldId id="298" r:id="rId29"/>
    <p:sldId id="307" r:id="rId30"/>
    <p:sldId id="308" r:id="rId31"/>
    <p:sldId id="309" r:id="rId32"/>
    <p:sldId id="310" r:id="rId33"/>
    <p:sldId id="285" r:id="rId34"/>
    <p:sldId id="282" r:id="rId35"/>
  </p:sldIdLst>
  <p:sldSz cx="9144000" cy="5143500" type="screen16x9"/>
  <p:notesSz cx="6858000" cy="9144000"/>
  <p:embeddedFontLst>
    <p:embeddedFont>
      <p:font typeface="Abel" panose="020B0604020202020204" charset="0"/>
      <p:regular r:id="rId37"/>
    </p:embeddedFont>
    <p:embeddedFont>
      <p:font typeface="Rubik Light" panose="020B0604020202020204" charset="-79"/>
      <p:regular r:id="rId38"/>
      <p:bold r:id="rId39"/>
      <p:italic r:id="rId40"/>
      <p:boldItalic r:id="rId41"/>
    </p:embeddedFont>
    <p:embeddedFont>
      <p:font typeface="Montserrat" panose="020B0604020202020204" charset="0"/>
      <p:regular r:id="rId42"/>
      <p:bold r:id="rId43"/>
      <p:italic r:id="rId44"/>
      <p:boldItalic r:id="rId45"/>
    </p:embeddedFont>
    <p:embeddedFont>
      <p:font typeface="Cambria Math" panose="02040503050406030204" pitchFamily="18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AE52"/>
    <a:srgbClr val="FBD868"/>
    <a:srgbClr val="CEC8B4"/>
    <a:srgbClr val="292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E1F3AA-90DA-40FF-97AC-0C400572061F}">
  <a:tblStyle styleId="{42E1F3AA-90DA-40FF-97AC-0C40057206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755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710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54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359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526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390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905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629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92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9aea31311b_6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9aea31311b_6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415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294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203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815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166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992c87179f_1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992c87179f_1_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4394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7141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992c87179f_1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992c87179f_1_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194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4760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0494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9a5542f15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9a5542f15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9b0aa8567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9b0aa8567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9aea31311b_6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9aea31311b_6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a5542f1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a5542f1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629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8d72262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8d72262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444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right">
  <p:cSld name="CUSTOM_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5439725" y="1726072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208" name="Google Shape;208;p18"/>
          <p:cNvGrpSpPr/>
          <p:nvPr/>
        </p:nvGrpSpPr>
        <p:grpSpPr>
          <a:xfrm flipH="1">
            <a:off x="-1967333" y="-2924127"/>
            <a:ext cx="5436706" cy="5991674"/>
            <a:chOff x="5129250" y="-2537327"/>
            <a:chExt cx="5436706" cy="5991674"/>
          </a:xfrm>
        </p:grpSpPr>
        <p:sp>
          <p:nvSpPr>
            <p:cNvPr id="209" name="Google Shape;209;p18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18"/>
          <p:cNvGrpSpPr/>
          <p:nvPr/>
        </p:nvGrpSpPr>
        <p:grpSpPr>
          <a:xfrm flipH="1">
            <a:off x="3951018" y="2219348"/>
            <a:ext cx="5773513" cy="5606870"/>
            <a:chOff x="-2896958" y="1534023"/>
            <a:chExt cx="5773513" cy="5606870"/>
          </a:xfrm>
        </p:grpSpPr>
        <p:sp>
          <p:nvSpPr>
            <p:cNvPr id="213" name="Google Shape;213;p18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8"/>
          <p:cNvSpPr txBox="1">
            <a:spLocks noGrp="1"/>
          </p:cNvSpPr>
          <p:nvPr>
            <p:ph type="subTitle" idx="1"/>
          </p:nvPr>
        </p:nvSpPr>
        <p:spPr>
          <a:xfrm>
            <a:off x="5232875" y="2323535"/>
            <a:ext cx="3259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30" name="Google Shape;230;p20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231" name="Google Shape;231;p20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CUSTOM_3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1"/>
          <p:cNvSpPr txBox="1">
            <a:spLocks noGrp="1"/>
          </p:cNvSpPr>
          <p:nvPr>
            <p:ph type="subTitle" idx="1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>
            <a:spLocks noGrp="1"/>
          </p:cNvSpPr>
          <p:nvPr>
            <p:ph type="subTitle" idx="1"/>
          </p:nvPr>
        </p:nvSpPr>
        <p:spPr>
          <a:xfrm>
            <a:off x="33974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subTitle" idx="2"/>
          </p:nvPr>
        </p:nvSpPr>
        <p:spPr>
          <a:xfrm>
            <a:off x="33974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0" name="Google Shape;270;p24"/>
          <p:cNvSpPr txBox="1">
            <a:spLocks noGrp="1"/>
          </p:cNvSpPr>
          <p:nvPr>
            <p:ph type="subTitle" idx="3"/>
          </p:nvPr>
        </p:nvSpPr>
        <p:spPr>
          <a:xfrm>
            <a:off x="8198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1" name="Google Shape;271;p24"/>
          <p:cNvSpPr txBox="1">
            <a:spLocks noGrp="1"/>
          </p:cNvSpPr>
          <p:nvPr>
            <p:ph type="subTitle" idx="4"/>
          </p:nvPr>
        </p:nvSpPr>
        <p:spPr>
          <a:xfrm>
            <a:off x="8198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subTitle" idx="5"/>
          </p:nvPr>
        </p:nvSpPr>
        <p:spPr>
          <a:xfrm>
            <a:off x="59750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6"/>
          </p:nvPr>
        </p:nvSpPr>
        <p:spPr>
          <a:xfrm>
            <a:off x="59750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7"/>
          </p:nvPr>
        </p:nvSpPr>
        <p:spPr>
          <a:xfrm>
            <a:off x="33974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subTitle" idx="8"/>
          </p:nvPr>
        </p:nvSpPr>
        <p:spPr>
          <a:xfrm>
            <a:off x="33974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9"/>
          </p:nvPr>
        </p:nvSpPr>
        <p:spPr>
          <a:xfrm>
            <a:off x="8198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7" name="Google Shape;277;p24"/>
          <p:cNvSpPr txBox="1">
            <a:spLocks noGrp="1"/>
          </p:cNvSpPr>
          <p:nvPr>
            <p:ph type="subTitle" idx="13"/>
          </p:nvPr>
        </p:nvSpPr>
        <p:spPr>
          <a:xfrm>
            <a:off x="8198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8" name="Google Shape;278;p24"/>
          <p:cNvSpPr txBox="1">
            <a:spLocks noGrp="1"/>
          </p:cNvSpPr>
          <p:nvPr>
            <p:ph type="subTitle" idx="14"/>
          </p:nvPr>
        </p:nvSpPr>
        <p:spPr>
          <a:xfrm>
            <a:off x="59750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9" name="Google Shape;279;p24"/>
          <p:cNvSpPr txBox="1">
            <a:spLocks noGrp="1"/>
          </p:cNvSpPr>
          <p:nvPr>
            <p:ph type="subTitle" idx="15"/>
          </p:nvPr>
        </p:nvSpPr>
        <p:spPr>
          <a:xfrm>
            <a:off x="59750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81" name="Google Shape;281;p24"/>
          <p:cNvGrpSpPr/>
          <p:nvPr/>
        </p:nvGrpSpPr>
        <p:grpSpPr>
          <a:xfrm>
            <a:off x="-1944548" y="-2078751"/>
            <a:ext cx="12510594" cy="8501586"/>
            <a:chOff x="-1944548" y="-2078751"/>
            <a:chExt cx="12510594" cy="8501586"/>
          </a:xfrm>
        </p:grpSpPr>
        <p:sp>
          <p:nvSpPr>
            <p:cNvPr id="282" name="Google Shape;282;p24"/>
            <p:cNvSpPr/>
            <p:nvPr/>
          </p:nvSpPr>
          <p:spPr>
            <a:xfrm rot="-1514522" flipH="1">
              <a:off x="-1358416" y="-1677542"/>
              <a:ext cx="2459868" cy="2582326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 rot="-1514455" flipH="1">
              <a:off x="8677413" y="4441916"/>
              <a:ext cx="1597641" cy="1722512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 rot="-1514455" flipH="1">
              <a:off x="8191049" y="4141902"/>
              <a:ext cx="1557889" cy="188893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 rot="-1514455" flipH="1">
              <a:off x="8178446" y="4089912"/>
              <a:ext cx="1800860" cy="1890511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rot="-1430168" flipH="1">
              <a:off x="-1303062" y="-1300746"/>
              <a:ext cx="2162115" cy="2331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 rot="-1430168" flipH="1">
              <a:off x="-1517927" y="-1117903"/>
              <a:ext cx="2108318" cy="255633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306" name="Google Shape;306;p26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07" name="Google Shape;307;p26"/>
              <p:cNvSpPr/>
              <p:nvPr/>
            </p:nvSpPr>
            <p:spPr>
              <a:xfrm rot="9285662" flipH="1">
                <a:off x="5806126" y="2835956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 rot="9285662" flipH="1">
                <a:off x="-2275832" y="-2073377"/>
                <a:ext cx="3410358" cy="3676910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 rot="9285662" flipH="1">
                <a:off x="-1152704" y="-1788187"/>
                <a:ext cx="3325502" cy="4032164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 rot="9285662" flipH="1">
                <a:off x="-1644474" y="-1680548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 rot="9369735" flipH="1">
                <a:off x="6184762" y="2639811"/>
                <a:ext cx="3378707" cy="364278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 rot="9369735" flipH="1">
                <a:off x="6604611" y="2002120"/>
                <a:ext cx="3294638" cy="3994742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26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14" name="Google Shape;314;p26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avLst/>
                <a:gdLst/>
                <a:ahLst/>
                <a:cxnLst/>
                <a:rect l="l" t="t" r="r" b="b"/>
                <a:pathLst>
                  <a:path w="47852" h="71534" extrusionOk="0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6" name="Google Shape;316;p26"/>
          <p:cNvSpPr txBox="1">
            <a:spLocks noGrp="1"/>
          </p:cNvSpPr>
          <p:nvPr>
            <p:ph type="subTitle" idx="1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subTitle" idx="2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8" name="Google Shape;318;p26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6"/>
          <p:cNvSpPr txBox="1">
            <a:spLocks noGrp="1"/>
          </p:cNvSpPr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23" name="Google Shape;23;p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1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-2625958" y="-2071525"/>
            <a:ext cx="13782479" cy="8905482"/>
            <a:chOff x="-2625958" y="-2071525"/>
            <a:chExt cx="13782479" cy="8905482"/>
          </a:xfrm>
        </p:grpSpPr>
        <p:sp>
          <p:nvSpPr>
            <p:cNvPr id="95" name="Google Shape;95;p9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1006900" y="1726125"/>
            <a:ext cx="3515100" cy="2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3" hasCustomPrompt="1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6" hasCustomPrompt="1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9" hasCustomPrompt="1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title" idx="15" hasCustomPrompt="1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 idx="18" hasCustomPrompt="1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21" hasCustomPrompt="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4" r:id="rId10"/>
    <p:sldLayoutId id="2147483666" r:id="rId11"/>
    <p:sldLayoutId id="2147483667" r:id="rId12"/>
    <p:sldLayoutId id="2147483670" r:id="rId13"/>
    <p:sldLayoutId id="214748367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tagrassmann/Machine-Learning-Exa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vquanli/TrimNe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511800" y="705173"/>
            <a:ext cx="4120549" cy="21683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TRIMNET:</a:t>
            </a:r>
            <a:endParaRPr dirty="0"/>
          </a:p>
        </p:txBody>
      </p:sp>
      <p:sp>
        <p:nvSpPr>
          <p:cNvPr id="329" name="Google Shape;329;p29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DCAE52"/>
                </a:solidFill>
              </a:rPr>
              <a:t>Machine Learning exam, Prof. Asperti</a:t>
            </a:r>
            <a:endParaRPr dirty="0">
              <a:solidFill>
                <a:srgbClr val="DCAE52"/>
              </a:solidFill>
            </a:endParaRPr>
          </a:p>
        </p:txBody>
      </p:sp>
      <p:sp>
        <p:nvSpPr>
          <p:cNvPr id="5" name="Google Shape;328;p29"/>
          <p:cNvSpPr txBox="1">
            <a:spLocks/>
          </p:cNvSpPr>
          <p:nvPr/>
        </p:nvSpPr>
        <p:spPr>
          <a:xfrm>
            <a:off x="2511799" y="2009552"/>
            <a:ext cx="4120549" cy="216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85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n-US" sz="2400" dirty="0" smtClean="0"/>
              <a:t>A NEW DEEP LEARNING METHOD FOR MOLECULAR REPRESENTATION FROM TRIPLET MESSAGES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743700" y="475335"/>
            <a:ext cx="59614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INPUT FEED FORWARD CODE</a:t>
            </a:r>
            <a:endParaRPr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202890" y="1829690"/>
            <a:ext cx="4486033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LINEAR LAYER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Google Shape;342;p31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1349076" y="3394130"/>
                <a:ext cx="7570201" cy="45219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ct val="79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CELU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ct val="79000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42" name="Google Shape;342;p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1349076" y="3394130"/>
                <a:ext cx="7570201" cy="452197"/>
              </a:xfrm>
              <a:prstGeom prst="rect">
                <a:avLst/>
              </a:prstGeom>
              <a:blipFill>
                <a:blip r:embed="rId3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3" name="Google Shape;343;p31"/>
          <p:cNvSpPr txBox="1">
            <a:spLocks noGrp="1"/>
          </p:cNvSpPr>
          <p:nvPr>
            <p:ph type="title" idx="3"/>
          </p:nvPr>
        </p:nvSpPr>
        <p:spPr>
          <a:xfrm>
            <a:off x="391778" y="175208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391778" y="2973417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</p:txBody>
      </p:sp>
      <p:sp>
        <p:nvSpPr>
          <p:cNvPr id="13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236716" y="3159072"/>
            <a:ext cx="6090108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>
                <a:latin typeface="Abel" panose="020B0604020202020204" charset="0"/>
              </a:rPr>
              <a:t>CONTINUOUSLY DIFFERENTIABLE EXPONENTIAL LINEAR UNIT</a:t>
            </a:r>
            <a:endParaRPr dirty="0">
              <a:latin typeface="Abel" panose="020B0604020202020204" charset="0"/>
            </a:endParaRPr>
          </a:p>
        </p:txBody>
      </p:sp>
      <p:sp>
        <p:nvSpPr>
          <p:cNvPr id="15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236716" y="2042549"/>
            <a:ext cx="7794923" cy="45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79000"/>
            </a:pPr>
            <a:r>
              <a:rPr lang="en-US" dirty="0" smtClean="0"/>
              <a:t>A linear transformation is applied to the content of the considered batch [# atoms, #atoms’ features]. The output tensor  has shape [# atoms, # </a:t>
            </a:r>
            <a:r>
              <a:rPr lang="en-US" dirty="0" err="1" smtClean="0"/>
              <a:t>node_channels</a:t>
            </a:r>
            <a:r>
              <a:rPr lang="en-US" dirty="0" smtClean="0"/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10806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262696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MESSAGE PHASE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776779" y="1196630"/>
            <a:ext cx="1853860" cy="64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/>
              <a:t>2.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230286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470039" y="345769"/>
            <a:ext cx="59614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MESSAGE PHASE CODE</a:t>
            </a:r>
            <a:endParaRPr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939421" y="1349848"/>
            <a:ext cx="4486033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LOOP ON THE DEPTH (NUMBER OF BLOCKS)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939421" y="1605377"/>
            <a:ext cx="7570201" cy="45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79000"/>
            </a:pPr>
            <a:r>
              <a:rPr lang="en-US" dirty="0" smtClean="0"/>
              <a:t>The tensor with all the current integrated features is taken as input.</a:t>
            </a:r>
          </a:p>
        </p:txBody>
      </p:sp>
      <p:sp>
        <p:nvSpPr>
          <p:cNvPr id="13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338303" y="2046501"/>
            <a:ext cx="4486033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LOOP ON THE T TIME STEPS</a:t>
            </a:r>
            <a:endParaRPr dirty="0"/>
          </a:p>
        </p:txBody>
      </p:sp>
      <p:sp>
        <p:nvSpPr>
          <p:cNvPr id="14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470039" y="2226201"/>
            <a:ext cx="7570201" cy="13095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79000"/>
              <a:buFont typeface="Arial" panose="020B0604020202020204" pitchFamily="34" charset="0"/>
              <a:buChar char="•"/>
            </a:pPr>
            <a:r>
              <a:rPr lang="en-US" dirty="0" smtClean="0"/>
              <a:t>This tensor with all the atoms in the batch is  processed by the </a:t>
            </a:r>
            <a:r>
              <a:rPr lang="en-US" b="1" dirty="0" smtClean="0">
                <a:solidFill>
                  <a:srgbClr val="DCAE52"/>
                </a:solidFill>
              </a:rPr>
              <a:t>MULTI-HEAD TRIPLET ATTENTION [2.A]</a:t>
            </a:r>
            <a:r>
              <a:rPr lang="en-US" dirty="0" smtClean="0"/>
              <a:t>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79000"/>
              <a:buFont typeface="Arial" panose="020B0604020202020204" pitchFamily="34" charset="0"/>
              <a:buChar char="•"/>
            </a:pPr>
            <a:r>
              <a:rPr lang="en-US" dirty="0" smtClean="0"/>
              <a:t>A CELU function is applied.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79000"/>
              <a:buFont typeface="Arial" panose="020B0604020202020204" pitchFamily="34" charset="0"/>
              <a:buChar char="•"/>
            </a:pPr>
            <a:r>
              <a:rPr lang="en-US" dirty="0" smtClean="0"/>
              <a:t>These extracted messages are fused with the current integrated features by a </a:t>
            </a:r>
            <a:r>
              <a:rPr lang="en-US" b="1" dirty="0" smtClean="0">
                <a:solidFill>
                  <a:srgbClr val="DCAE52"/>
                </a:solidFill>
              </a:rPr>
              <a:t>GATED RECURRENT UNIT [2.B], </a:t>
            </a:r>
            <a:r>
              <a:rPr lang="en-US" dirty="0" smtClean="0"/>
              <a:t>which acts as vertex update function.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79000"/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DCAE52"/>
                </a:solidFill>
              </a:rPr>
              <a:t>LAYER NORMALIZATION [2.C] </a:t>
            </a:r>
            <a:r>
              <a:rPr lang="en-US" dirty="0" smtClean="0"/>
              <a:t>is applied.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939421" y="3797085"/>
            <a:ext cx="71679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rgbClr val="DCAE52"/>
              </a:buClr>
              <a:buSzPct val="79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9E2C9"/>
                </a:solidFill>
                <a:latin typeface="Montserrat"/>
                <a:sym typeface="Montserrat"/>
              </a:rPr>
              <a:t>The </a:t>
            </a:r>
            <a:r>
              <a:rPr lang="en-US" b="1" dirty="0">
                <a:solidFill>
                  <a:srgbClr val="DCAE52"/>
                </a:solidFill>
                <a:latin typeface="Montserrat"/>
                <a:sym typeface="Montserrat"/>
              </a:rPr>
              <a:t>DROPOUT</a:t>
            </a:r>
            <a:r>
              <a:rPr lang="en-US" dirty="0">
                <a:solidFill>
                  <a:srgbClr val="E9E2C9"/>
                </a:solidFill>
                <a:latin typeface="Montserrat"/>
                <a:sym typeface="Montserrat"/>
              </a:rPr>
              <a:t> stochastic regularization technique is applied.</a:t>
            </a:r>
          </a:p>
          <a:p>
            <a:pPr marL="285750" lvl="0" indent="-285750">
              <a:buClr>
                <a:srgbClr val="DCAE52"/>
              </a:buClr>
              <a:buSzPct val="79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9E2C9"/>
                </a:solidFill>
                <a:latin typeface="Montserrat"/>
                <a:sym typeface="Montserrat"/>
              </a:rPr>
              <a:t>The resulting tensor is added to the original one with the current integrated features. This is the new features’ </a:t>
            </a:r>
            <a:r>
              <a:rPr lang="en-US" dirty="0" smtClean="0">
                <a:solidFill>
                  <a:srgbClr val="E9E2C9"/>
                </a:solidFill>
                <a:latin typeface="Montserrat"/>
                <a:sym typeface="Montserrat"/>
              </a:rPr>
              <a:t>tensor.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29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674886" y="663485"/>
            <a:ext cx="7640664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[2.A] MESSAGE CALCULATION: MULTI-HEAD TRIPLET ATTENTION</a:t>
            </a:r>
            <a:endParaRPr dirty="0"/>
          </a:p>
        </p:txBody>
      </p:sp>
      <p:sp>
        <p:nvSpPr>
          <p:cNvPr id="4" name="Google Shape;774;p52"/>
          <p:cNvSpPr txBox="1">
            <a:spLocks noGrp="1"/>
          </p:cNvSpPr>
          <p:nvPr>
            <p:ph type="subTitle" idx="1"/>
          </p:nvPr>
        </p:nvSpPr>
        <p:spPr>
          <a:xfrm>
            <a:off x="-10914" y="1518832"/>
            <a:ext cx="9012264" cy="821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smtClean="0"/>
              <a:t>Computes the attention score and aggregates the neighboring nodes’ and edges’ information according to the </a:t>
            </a:r>
            <a:r>
              <a:rPr lang="en-US" sz="1400" b="1" dirty="0" smtClean="0">
                <a:solidFill>
                  <a:srgbClr val="DCAE52"/>
                </a:solidFill>
              </a:rPr>
              <a:t>ATTENTION</a:t>
            </a:r>
            <a:r>
              <a:rPr lang="en-US" sz="1400" dirty="0" smtClean="0"/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smtClean="0"/>
              <a:t>Decreases the number of parameter by employing the triplet attention instead of the edges’ features matrix.</a:t>
            </a:r>
            <a:endParaRPr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774;p52"/>
              <p:cNvSpPr txBox="1">
                <a:spLocks/>
              </p:cNvSpPr>
              <p:nvPr/>
            </p:nvSpPr>
            <p:spPr>
              <a:xfrm>
                <a:off x="-10914" y="3151320"/>
                <a:ext cx="9012264" cy="8214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Livvic"/>
                  <a:buAutoNum type="arabicPeriod"/>
                  <a:defRPr sz="12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rabi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rabi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>
                  <a:buClr>
                    <a:srgbClr val="DCAE52"/>
                  </a:buClr>
                  <a:buSzPts val="1400"/>
                </a:pPr>
                <a:r>
                  <a:rPr lang="en-US" sz="1400" dirty="0" smtClean="0"/>
                  <a:t>It concatenates the node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 smtClean="0"/>
                  <a:t> and the edge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400" dirty="0" smtClean="0"/>
                  <a:t> into a </a:t>
                </a:r>
                <a:r>
                  <a:rPr lang="en-US" sz="1400" b="1" dirty="0" smtClean="0">
                    <a:solidFill>
                      <a:srgbClr val="DCAE52"/>
                    </a:solidFill>
                  </a:rPr>
                  <a:t>TRIPLET</a:t>
                </a:r>
                <a:r>
                  <a:rPr lang="en-US" sz="1400" dirty="0" smtClean="0"/>
                  <a:t>.</a:t>
                </a:r>
              </a:p>
              <a:p>
                <a:pPr>
                  <a:buClr>
                    <a:srgbClr val="DCAE52"/>
                  </a:buClr>
                  <a:buSzPts val="1400"/>
                </a:pPr>
                <a:r>
                  <a:rPr lang="en-US" sz="1400" dirty="0" smtClean="0"/>
                  <a:t>This triplet is fed to a </a:t>
                </a:r>
                <a:r>
                  <a:rPr lang="en-US" sz="1400" dirty="0" err="1" smtClean="0"/>
                  <a:t>LeakyReLU</a:t>
                </a:r>
                <a:r>
                  <a:rPr lang="en-US" sz="1400" dirty="0" smtClean="0"/>
                  <a:t> function, and the output goes to a </a:t>
                </a:r>
                <a:r>
                  <a:rPr lang="en-US" sz="1400" dirty="0" err="1" smtClean="0"/>
                  <a:t>Softmax</a:t>
                </a:r>
                <a:r>
                  <a:rPr lang="en-US" sz="1400" dirty="0" smtClean="0"/>
                  <a:t> function. This results in the computation of the </a:t>
                </a:r>
                <a:r>
                  <a:rPr lang="en-US" sz="1400" b="1" dirty="0" smtClean="0">
                    <a:solidFill>
                      <a:srgbClr val="DCAE52"/>
                    </a:solidFill>
                  </a:rPr>
                  <a:t>NORMALIZED ATTENTION COEFFICIENTS</a:t>
                </a:r>
                <a:r>
                  <a:rPr lang="en-US" sz="1400" dirty="0" smtClean="0"/>
                  <a:t>.</a:t>
                </a:r>
              </a:p>
              <a:p>
                <a:pPr>
                  <a:buClr>
                    <a:srgbClr val="DCAE52"/>
                  </a:buClr>
                  <a:buSzPts val="1400"/>
                </a:pPr>
                <a:r>
                  <a:rPr lang="en-US" sz="1400" dirty="0" smtClean="0"/>
                  <a:t>The attention coefficients,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400" dirty="0" smtClean="0"/>
                  <a:t> are used to derive the </a:t>
                </a:r>
                <a:r>
                  <a:rPr lang="en-US" sz="1400" b="1" dirty="0" smtClean="0">
                    <a:solidFill>
                      <a:srgbClr val="DCAE52"/>
                    </a:solidFill>
                  </a:rPr>
                  <a:t>MESSAGE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400" b="0" dirty="0" smtClean="0"/>
              </a:p>
              <a:p>
                <a:pPr>
                  <a:buClr>
                    <a:srgbClr val="DCAE52"/>
                  </a:buClr>
                  <a:buSzPts val="1400"/>
                </a:pPr>
                <a:r>
                  <a:rPr lang="en-US" sz="1400" dirty="0" smtClean="0"/>
                  <a:t>To stabilize the learning process of self attention, </a:t>
                </a:r>
                <a:r>
                  <a:rPr lang="en-US" sz="1400" b="1" dirty="0" smtClean="0">
                    <a:solidFill>
                      <a:srgbClr val="DCAE52"/>
                    </a:solidFill>
                  </a:rPr>
                  <a:t>K INDEPENDENT ATTENTION MECHANISMS</a:t>
                </a:r>
                <a:r>
                  <a:rPr lang="en-US" sz="1400" dirty="0" smtClean="0"/>
                  <a:t> execute the message calculation, and their features are concatenated.</a:t>
                </a:r>
                <a:endParaRPr lang="en-US" sz="1400" dirty="0"/>
              </a:p>
            </p:txBody>
          </p:sp>
        </mc:Choice>
        <mc:Fallback xmlns="">
          <p:sp>
            <p:nvSpPr>
              <p:cNvPr id="5" name="Google Shape;774;p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914" y="3151320"/>
                <a:ext cx="9012264" cy="821410"/>
              </a:xfrm>
              <a:prstGeom prst="rect">
                <a:avLst/>
              </a:prstGeom>
              <a:blipFill>
                <a:blip r:embed="rId3"/>
                <a:stretch>
                  <a:fillRect t="-37037" b="-429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764505" y="245038"/>
            <a:ext cx="59614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MULTI-HEAD TRIPLET </a:t>
            </a:r>
            <a:r>
              <a:rPr lang="en" dirty="0" smtClean="0"/>
              <a:t>ATTENTION CODE (I)</a:t>
            </a:r>
            <a:endParaRPr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341330" y="1176037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WEIGHTS INITIALIZATION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341329" y="1344013"/>
            <a:ext cx="7570201" cy="45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DCAE52"/>
                </a:solidFill>
              </a:rPr>
              <a:t>KAIMING INITIALIZATION</a:t>
            </a:r>
            <a:r>
              <a:rPr lang="en-US" dirty="0" smtClean="0"/>
              <a:t>: avoids both the vanishing and exploding gradient problem </a:t>
            </a:r>
            <a:endParaRPr dirty="0"/>
          </a:p>
        </p:txBody>
      </p:sp>
      <p:sp>
        <p:nvSpPr>
          <p:cNvPr id="343" name="Google Shape;343;p31"/>
          <p:cNvSpPr txBox="1">
            <a:spLocks noGrp="1"/>
          </p:cNvSpPr>
          <p:nvPr>
            <p:ph type="title" idx="3"/>
          </p:nvPr>
        </p:nvSpPr>
        <p:spPr>
          <a:xfrm>
            <a:off x="485814" y="1111399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sp>
        <p:nvSpPr>
          <p:cNvPr id="344" name="Google Shape;344;p31"/>
          <p:cNvSpPr txBox="1">
            <a:spLocks noGrp="1"/>
          </p:cNvSpPr>
          <p:nvPr>
            <p:ph type="subTitle" idx="4"/>
          </p:nvPr>
        </p:nvSpPr>
        <p:spPr>
          <a:xfrm>
            <a:off x="1341330" y="1916201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FORWARD CALL</a:t>
            </a:r>
            <a:endParaRPr dirty="0"/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485814" y="1869064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7"/>
          </p:nvPr>
        </p:nvSpPr>
        <p:spPr>
          <a:xfrm>
            <a:off x="1443114" y="3340670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MESSAGE</a:t>
            </a:r>
            <a:endParaRPr dirty="0"/>
          </a:p>
        </p:txBody>
      </p:sp>
      <p:sp>
        <p:nvSpPr>
          <p:cNvPr id="349" name="Google Shape;349;p31"/>
          <p:cNvSpPr txBox="1">
            <a:spLocks noGrp="1"/>
          </p:cNvSpPr>
          <p:nvPr>
            <p:ph type="title" idx="9"/>
          </p:nvPr>
        </p:nvSpPr>
        <p:spPr>
          <a:xfrm>
            <a:off x="485814" y="3232070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</p:txBody>
      </p:sp>
      <p:sp>
        <p:nvSpPr>
          <p:cNvPr id="357" name="Google Shape;357;p31"/>
          <p:cNvSpPr txBox="1">
            <a:spLocks noGrp="1"/>
          </p:cNvSpPr>
          <p:nvPr>
            <p:ph type="subTitle" idx="20"/>
          </p:nvPr>
        </p:nvSpPr>
        <p:spPr>
          <a:xfrm>
            <a:off x="1443114" y="2090934"/>
            <a:ext cx="7607896" cy="586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Multiplies the tensor with all the atoms in the batch with the weight tensor [</a:t>
            </a:r>
            <a:r>
              <a:rPr lang="en-US" dirty="0" err="1" smtClean="0"/>
              <a:t>node_channels</a:t>
            </a:r>
            <a:r>
              <a:rPr lang="en-US" dirty="0" smtClean="0"/>
              <a:t>, K*</a:t>
            </a:r>
            <a:r>
              <a:rPr lang="en-US" dirty="0" err="1" smtClean="0"/>
              <a:t>node_channels</a:t>
            </a:r>
            <a:r>
              <a:rPr lang="en-US" dirty="0" smtClean="0"/>
              <a:t>]. Same for the edges.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Defines the </a:t>
            </a:r>
            <a:r>
              <a:rPr lang="en-US" b="1" dirty="0" smtClean="0">
                <a:solidFill>
                  <a:srgbClr val="DCAE52"/>
                </a:solidFill>
              </a:rPr>
              <a:t>MESSAGE PROPAGATION </a:t>
            </a:r>
            <a:r>
              <a:rPr lang="en-US" dirty="0" smtClean="0"/>
              <a:t>by multiplying the adjacency matrix (given by the edge index and attributes tensors) and the weighted nodes’ tensor.</a:t>
            </a:r>
            <a:endParaRPr dirty="0"/>
          </a:p>
        </p:txBody>
      </p:sp>
      <p:sp>
        <p:nvSpPr>
          <p:cNvPr id="21" name="Google Shape;357;p31"/>
          <p:cNvSpPr txBox="1">
            <a:spLocks noGrp="1"/>
          </p:cNvSpPr>
          <p:nvPr>
            <p:ph type="subTitle" idx="20"/>
          </p:nvPr>
        </p:nvSpPr>
        <p:spPr>
          <a:xfrm>
            <a:off x="1443114" y="3520370"/>
            <a:ext cx="7607896" cy="824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Concatenates in a </a:t>
            </a:r>
            <a:r>
              <a:rPr lang="en-US" b="1" dirty="0" smtClean="0">
                <a:solidFill>
                  <a:srgbClr val="DCAE52"/>
                </a:solidFill>
              </a:rPr>
              <a:t>TRIPLET</a:t>
            </a:r>
            <a:r>
              <a:rPr lang="en-US" dirty="0" smtClean="0"/>
              <a:t>, for each possible edge, the values related to the corresponding edge and two atoms (for all K mechanism).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153186" y="4362773"/>
            <a:ext cx="1325106" cy="271220"/>
          </a:xfrm>
          <a:prstGeom prst="rightArrow">
            <a:avLst/>
          </a:prstGeom>
          <a:solidFill>
            <a:srgbClr val="DCAE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524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764504" y="245038"/>
            <a:ext cx="6100885" cy="4652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MULTI-HEAD TRIPLET </a:t>
            </a:r>
            <a:r>
              <a:rPr lang="en" dirty="0" smtClean="0"/>
              <a:t>ATTENTION CODE (II)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303634" y="981619"/>
            <a:ext cx="7570201" cy="45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Multiplies this tensor of triplet for the </a:t>
            </a:r>
            <a:r>
              <a:rPr lang="en-US" dirty="0" err="1"/>
              <a:t>triplet_attention</a:t>
            </a:r>
            <a:r>
              <a:rPr lang="en-US" dirty="0"/>
              <a:t> weight and makes a sum, so that each </a:t>
            </a:r>
            <a:r>
              <a:rPr lang="en-US" dirty="0" smtClean="0"/>
              <a:t>atom </a:t>
            </a:r>
            <a:r>
              <a:rPr lang="en-US" dirty="0"/>
              <a:t>connected to an edge has only K values.</a:t>
            </a:r>
          </a:p>
          <a:p>
            <a:pPr marL="285750" lvl="0" indent="-285750"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This is then fed to a </a:t>
            </a:r>
            <a:r>
              <a:rPr lang="en-US" dirty="0" err="1"/>
              <a:t>LeakyReLU</a:t>
            </a:r>
            <a:r>
              <a:rPr lang="en-US" dirty="0"/>
              <a:t>: the output are the </a:t>
            </a:r>
            <a:r>
              <a:rPr lang="en-US" b="1" dirty="0" smtClean="0">
                <a:solidFill>
                  <a:srgbClr val="DCAE52"/>
                </a:solidFill>
              </a:rPr>
              <a:t>ATTENTION COEFFICIENTS</a:t>
            </a:r>
            <a:r>
              <a:rPr lang="en-US" dirty="0" smtClean="0"/>
              <a:t>.</a:t>
            </a:r>
            <a:endParaRPr lang="en-US" dirty="0"/>
          </a:p>
          <a:p>
            <a:pPr marL="285750" lvl="0" indent="-285750"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To facilitate the comparison of coefficient across different nodes, </a:t>
            </a:r>
            <a:r>
              <a:rPr lang="en-US" dirty="0" smtClean="0"/>
              <a:t>the attention coefficient </a:t>
            </a:r>
            <a:r>
              <a:rPr lang="en-US" dirty="0"/>
              <a:t>are normalized </a:t>
            </a:r>
            <a:r>
              <a:rPr lang="en-US" dirty="0" smtClean="0"/>
              <a:t>with a </a:t>
            </a:r>
            <a:r>
              <a:rPr lang="en-US" dirty="0" err="1" smtClean="0"/>
              <a:t>Softmax</a:t>
            </a:r>
            <a:r>
              <a:rPr lang="en-US" dirty="0" smtClean="0"/>
              <a:t> function.</a:t>
            </a:r>
          </a:p>
          <a:p>
            <a:pPr marL="285750" lvl="0" indent="-285750"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For each atom connected to an edge, the normalized attention coefficient (with its corresponding K values) is multiplied with the tensor related to that edge and the other atom. This is the </a:t>
            </a:r>
            <a:r>
              <a:rPr lang="en-US" b="1" dirty="0" smtClean="0">
                <a:solidFill>
                  <a:srgbClr val="DCAE52"/>
                </a:solidFill>
              </a:rPr>
              <a:t>FINAL MESSAGE</a:t>
            </a:r>
            <a:r>
              <a:rPr lang="en-US" dirty="0" smtClean="0"/>
              <a:t>. </a:t>
            </a:r>
          </a:p>
          <a:p>
            <a:pPr marL="285750" lvl="0" indent="-285750"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7"/>
          </p:nvPr>
        </p:nvSpPr>
        <p:spPr>
          <a:xfrm>
            <a:off x="1458307" y="319374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UPDATE</a:t>
            </a:r>
            <a:endParaRPr dirty="0"/>
          </a:p>
        </p:txBody>
      </p:sp>
      <p:sp>
        <p:nvSpPr>
          <p:cNvPr id="349" name="Google Shape;349;p31"/>
          <p:cNvSpPr txBox="1">
            <a:spLocks noGrp="1"/>
          </p:cNvSpPr>
          <p:nvPr>
            <p:ph type="title" idx="9"/>
          </p:nvPr>
        </p:nvSpPr>
        <p:spPr>
          <a:xfrm>
            <a:off x="501007" y="3085144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r>
              <a:rPr lang="en" dirty="0" smtClean="0"/>
              <a:t>.</a:t>
            </a:r>
            <a:endParaRPr dirty="0"/>
          </a:p>
        </p:txBody>
      </p:sp>
      <p:sp>
        <p:nvSpPr>
          <p:cNvPr id="357" name="Google Shape;357;p31"/>
          <p:cNvSpPr txBox="1">
            <a:spLocks noGrp="1"/>
          </p:cNvSpPr>
          <p:nvPr>
            <p:ph type="subTitle" idx="20"/>
          </p:nvPr>
        </p:nvSpPr>
        <p:spPr>
          <a:xfrm>
            <a:off x="1303634" y="3373444"/>
            <a:ext cx="7460658" cy="1493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The nodes </a:t>
            </a:r>
            <a:r>
              <a:rPr lang="en-US" dirty="0" err="1" smtClean="0"/>
              <a:t>embeddings</a:t>
            </a:r>
            <a:r>
              <a:rPr lang="en-US" dirty="0" smtClean="0"/>
              <a:t> (</a:t>
            </a:r>
            <a:r>
              <a:rPr lang="en-US" dirty="0" err="1" smtClean="0"/>
              <a:t>node_channels</a:t>
            </a:r>
            <a:r>
              <a:rPr lang="en-US" dirty="0" smtClean="0"/>
              <a:t> values for each mechanism, for each node) are updated by multiplying them with a weight tensor and adding a vector of bias.</a:t>
            </a:r>
            <a:endParaRPr dirty="0"/>
          </a:p>
        </p:txBody>
      </p:sp>
      <p:sp>
        <p:nvSpPr>
          <p:cNvPr id="17" name="Right Arrow 16"/>
          <p:cNvSpPr/>
          <p:nvPr/>
        </p:nvSpPr>
        <p:spPr>
          <a:xfrm>
            <a:off x="301911" y="764419"/>
            <a:ext cx="1325106" cy="271220"/>
          </a:xfrm>
          <a:prstGeom prst="rightArrow">
            <a:avLst/>
          </a:prstGeom>
          <a:solidFill>
            <a:srgbClr val="DCAE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20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1153137" y="539494"/>
            <a:ext cx="6684161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[2.B] VERTEX UPDATE: GATED RECURRENT UNIT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774;p52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-10915" y="1681559"/>
                <a:ext cx="9012264" cy="82141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Recurrent NN architecture with an update and a reset gate: the recurrent hidden state activation at each time step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 smtClean="0"/>
                  <a:t> is dependent on that of the previous time.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This new activation function fuses the previously extracted messages and the current integrated features: GRUs keep the existing content and add the new one (the retained part) on top of it.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In this way each unit can </a:t>
                </a:r>
                <a:r>
                  <a:rPr lang="en-US" sz="1400" b="1" dirty="0" smtClean="0">
                    <a:solidFill>
                      <a:srgbClr val="DCAE52"/>
                    </a:solidFill>
                  </a:rPr>
                  <a:t>REMEMBER</a:t>
                </a:r>
                <a:r>
                  <a:rPr lang="en-US" sz="1400" dirty="0" smtClean="0"/>
                  <a:t> the existence of specific important features in the input stream for a long series of steps. The vanishing\exploding gradient problem of RNN is resolved.</a:t>
                </a:r>
              </a:p>
            </p:txBody>
          </p:sp>
        </mc:Choice>
        <mc:Fallback xmlns="">
          <p:sp>
            <p:nvSpPr>
              <p:cNvPr id="4" name="Google Shape;774;p5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10915" y="1681559"/>
                <a:ext cx="9012264" cy="821410"/>
              </a:xfrm>
              <a:prstGeom prst="rect">
                <a:avLst/>
              </a:prstGeom>
              <a:blipFill>
                <a:blip r:embed="rId3"/>
                <a:stretch>
                  <a:fillRect t="-60741" r="-270" b="-6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774;p52"/>
          <p:cNvSpPr txBox="1">
            <a:spLocks/>
          </p:cNvSpPr>
          <p:nvPr/>
        </p:nvSpPr>
        <p:spPr>
          <a:xfrm>
            <a:off x="-5458" y="3213635"/>
            <a:ext cx="9001350" cy="1588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DCAE52"/>
              </a:buClr>
              <a:buSzPts val="1400"/>
            </a:pPr>
            <a:r>
              <a:rPr lang="en-US" sz="1400" dirty="0" smtClean="0"/>
              <a:t>Takes as input:  - </a:t>
            </a:r>
            <a:r>
              <a:rPr lang="en-US" sz="1400" dirty="0"/>
              <a:t>the final message computed by the multi-head triplet attention mechanism </a:t>
            </a:r>
            <a:endParaRPr lang="en-US" sz="1400" dirty="0" smtClean="0"/>
          </a:p>
          <a:p>
            <a:pPr marL="139700" indent="0">
              <a:buClr>
                <a:srgbClr val="DCAE52"/>
              </a:buClr>
              <a:buSzPts val="1400"/>
              <a:buNone/>
            </a:pPr>
            <a:r>
              <a:rPr lang="en-US" sz="1400" dirty="0" smtClean="0"/>
              <a:t>	</a:t>
            </a:r>
            <a:r>
              <a:rPr lang="en-US" sz="1400" dirty="0"/>
              <a:t> </a:t>
            </a:r>
            <a:r>
              <a:rPr lang="en-US" sz="1400" dirty="0" smtClean="0"/>
              <a:t>                   - the </a:t>
            </a:r>
            <a:r>
              <a:rPr lang="en-US" sz="1400" dirty="0"/>
              <a:t>tensor containing </a:t>
            </a:r>
            <a:r>
              <a:rPr lang="en-US" sz="1400" dirty="0" smtClean="0"/>
              <a:t>the current integrated features as the </a:t>
            </a:r>
            <a:r>
              <a:rPr lang="en-US" sz="1400" dirty="0"/>
              <a:t>initial hidden </a:t>
            </a:r>
            <a:r>
              <a:rPr lang="en-US" sz="1400" dirty="0" smtClean="0"/>
              <a:t>		   state </a:t>
            </a:r>
            <a:r>
              <a:rPr lang="en-US" sz="1400" dirty="0"/>
              <a:t>for each element in the </a:t>
            </a:r>
            <a:r>
              <a:rPr lang="en-US" sz="1400" dirty="0" smtClean="0"/>
              <a:t>batch at the beginning of the Block (at the first 		   time step) or as the tensor containing the hidden state of the GRU unit.</a:t>
            </a:r>
          </a:p>
          <a:p>
            <a:pPr>
              <a:buClr>
                <a:srgbClr val="DCAE52"/>
              </a:buClr>
              <a:buSzPts val="1400"/>
              <a:buFont typeface="+mj-lt"/>
              <a:buAutoNum type="arabicPeriod" startAt="2"/>
            </a:pPr>
            <a:r>
              <a:rPr lang="en-US" sz="1400" dirty="0"/>
              <a:t> </a:t>
            </a:r>
            <a:r>
              <a:rPr lang="en-US" sz="1400" dirty="0" smtClean="0"/>
              <a:t>Gives </a:t>
            </a:r>
            <a:r>
              <a:rPr lang="en-US" sz="1400" dirty="0"/>
              <a:t>as output: </a:t>
            </a:r>
            <a:r>
              <a:rPr lang="en-US" sz="1400" dirty="0" smtClean="0"/>
              <a:t>- the tensor </a:t>
            </a:r>
            <a:r>
              <a:rPr lang="en-US" sz="1400" dirty="0"/>
              <a:t>containing the output </a:t>
            </a:r>
            <a:r>
              <a:rPr lang="en-US" sz="1400" dirty="0" smtClean="0"/>
              <a:t>features </a:t>
            </a:r>
            <a:r>
              <a:rPr lang="en-US" sz="1400" dirty="0"/>
              <a:t>from the last layer of the </a:t>
            </a:r>
            <a:r>
              <a:rPr lang="en-US" sz="1400" dirty="0" smtClean="0"/>
              <a:t>GRU.</a:t>
            </a:r>
          </a:p>
          <a:p>
            <a:pPr marL="139700" indent="0">
              <a:buClr>
                <a:srgbClr val="DCAE52"/>
              </a:buClr>
              <a:buSzPts val="1400"/>
              <a:buNone/>
            </a:pPr>
            <a:r>
              <a:rPr lang="en-US" sz="1400" dirty="0"/>
              <a:t>	</a:t>
            </a:r>
            <a:r>
              <a:rPr lang="en-US" sz="1400" dirty="0" smtClean="0"/>
              <a:t>	   </a:t>
            </a:r>
            <a:r>
              <a:rPr lang="en-US" sz="1400" dirty="0"/>
              <a:t>- </a:t>
            </a:r>
            <a:r>
              <a:rPr lang="en-US" sz="1400" dirty="0" smtClean="0"/>
              <a:t>the </a:t>
            </a:r>
            <a:r>
              <a:rPr lang="en-US" sz="1400" dirty="0"/>
              <a:t>tensor containing </a:t>
            </a:r>
            <a:r>
              <a:rPr lang="en-US" sz="1400" dirty="0" smtClean="0"/>
              <a:t>the final </a:t>
            </a:r>
            <a:r>
              <a:rPr lang="en-US" sz="1400" dirty="0"/>
              <a:t>hidden </a:t>
            </a:r>
            <a:r>
              <a:rPr lang="en-US" sz="1400" dirty="0" smtClean="0"/>
              <a:t>state.</a:t>
            </a:r>
          </a:p>
          <a:p>
            <a:pPr marL="139700" indent="0">
              <a:buClr>
                <a:srgbClr val="DCAE52"/>
              </a:buClr>
              <a:buSzPts val="140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3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1412381" y="609241"/>
            <a:ext cx="6116438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[2.C] LAYER NORMALIZATION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774;p52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31736" y="2138759"/>
                <a:ext cx="9012264" cy="82141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b="1" dirty="0" smtClean="0">
                    <a:solidFill>
                      <a:srgbClr val="DCAE52"/>
                    </a:solidFill>
                  </a:rPr>
                  <a:t>STABILIZES</a:t>
                </a:r>
                <a:r>
                  <a:rPr lang="en-US" sz="1400" dirty="0" smtClean="0"/>
                  <a:t> the hidden state dynamics for the recurrent NN and reduces the training times.</a:t>
                </a:r>
              </a:p>
              <a:p>
                <a:pPr lvl="0"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Applies the Layer </a:t>
                </a:r>
                <a:r>
                  <a:rPr lang="en-US" sz="1400" dirty="0"/>
                  <a:t>Normalization over </a:t>
                </a:r>
                <a:r>
                  <a:rPr lang="en-US" sz="1400" dirty="0" smtClean="0"/>
                  <a:t>the batch, defined as:</a:t>
                </a:r>
              </a:p>
              <a:p>
                <a:pPr marL="139700" lvl="0" indent="0">
                  <a:buClr>
                    <a:srgbClr val="DCAE52"/>
                  </a:buClr>
                  <a:buSzPts val="1400"/>
                  <a:buNone/>
                </a:pPr>
                <a:endParaRPr lang="en-US" sz="1400" dirty="0"/>
              </a:p>
              <a:p>
                <a:pPr marL="139700" lvl="0" indent="0">
                  <a:buClr>
                    <a:srgbClr val="DCAE52"/>
                  </a:buClr>
                  <a:buSzPts val="1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8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8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en-US" sz="18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8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800" dirty="0" smtClean="0">
                  <a:solidFill>
                    <a:srgbClr val="DCAE52"/>
                  </a:solidFill>
                </a:endParaRPr>
              </a:p>
              <a:p>
                <a:pPr marL="139700" lvl="0" indent="0">
                  <a:buClr>
                    <a:srgbClr val="DCAE52"/>
                  </a:buClr>
                  <a:buSzPts val="1400"/>
                  <a:buNone/>
                </a:pPr>
                <a:endParaRPr lang="en-US" sz="1400" dirty="0"/>
              </a:p>
              <a:p>
                <a:pPr lvl="0"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The </a:t>
                </a:r>
                <a:r>
                  <a:rPr lang="en-US" sz="1400" dirty="0"/>
                  <a:t>mean and standard-deviation are calculated separately </a:t>
                </a:r>
                <a:r>
                  <a:rPr lang="en-US" sz="1400" dirty="0" smtClean="0"/>
                  <a:t>over all the features assigned to each node . </a:t>
                </a:r>
                <a:r>
                  <a:rPr lang="en-US" sz="1400" dirty="0" smtClean="0">
                    <a:solidFill>
                      <a:srgbClr val="DCAE52"/>
                    </a:solidFill>
                  </a:rPr>
                  <a:t>γ </a:t>
                </a:r>
                <a:r>
                  <a:rPr lang="en-US" sz="1400" dirty="0"/>
                  <a:t>and </a:t>
                </a:r>
                <a:r>
                  <a:rPr lang="en-US" sz="1400" dirty="0" smtClean="0">
                    <a:solidFill>
                      <a:srgbClr val="DCAE52"/>
                    </a:solidFill>
                  </a:rPr>
                  <a:t>β</a:t>
                </a:r>
                <a:r>
                  <a:rPr lang="en-US" sz="1400" dirty="0" smtClean="0"/>
                  <a:t> </a:t>
                </a:r>
                <a:r>
                  <a:rPr lang="en-US" sz="1400" dirty="0"/>
                  <a:t>are </a:t>
                </a:r>
                <a:r>
                  <a:rPr lang="en-US" sz="1400" dirty="0" smtClean="0"/>
                  <a:t>learnable parameters.</a:t>
                </a:r>
                <a:endParaRPr sz="1400" dirty="0"/>
              </a:p>
            </p:txBody>
          </p:sp>
        </mc:Choice>
        <mc:Fallback xmlns="">
          <p:sp>
            <p:nvSpPr>
              <p:cNvPr id="4" name="Google Shape;774;p5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1736" y="2138759"/>
                <a:ext cx="9012264" cy="821410"/>
              </a:xfrm>
              <a:prstGeom prst="rect">
                <a:avLst/>
              </a:prstGeom>
              <a:blipFill>
                <a:blip r:embed="rId3"/>
                <a:stretch>
                  <a:fillRect t="-73333" b="-8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89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262696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READOUT PHASE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699287" y="1196630"/>
            <a:ext cx="1853860" cy="64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/>
              <a:t>3.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356813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1412381" y="291527"/>
            <a:ext cx="6116438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READOUT PHASE: SET2SET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774;p52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-35532" y="1208862"/>
                <a:ext cx="9012264" cy="82141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Starts from the final updated nodes’ features [# nodes,# features] to produce a </a:t>
                </a:r>
                <a:r>
                  <a:rPr lang="en-US" sz="1400" b="1" dirty="0" smtClean="0">
                    <a:solidFill>
                      <a:srgbClr val="DCAE52"/>
                    </a:solidFill>
                  </a:rPr>
                  <a:t>GRAPH-LEVEL EMBEDDING</a:t>
                </a:r>
                <a:r>
                  <a:rPr lang="en-US" sz="1400" dirty="0" smtClean="0"/>
                  <a:t>.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Aggregates nodes’ features by different </a:t>
                </a:r>
                <a:r>
                  <a:rPr lang="en-US" sz="1400" b="1" dirty="0" smtClean="0">
                    <a:solidFill>
                      <a:srgbClr val="DCAE52"/>
                    </a:solidFill>
                  </a:rPr>
                  <a:t>ATTENTION WEIGHTS </a:t>
                </a:r>
                <a:r>
                  <a:rPr lang="en-US" sz="1400" dirty="0" smtClean="0"/>
                  <a:t>and concatenate the aggregated features with </a:t>
                </a:r>
                <a:r>
                  <a:rPr lang="en-US" sz="1400" b="1" dirty="0" smtClean="0">
                    <a:solidFill>
                      <a:srgbClr val="DCAE52"/>
                    </a:solidFill>
                  </a:rPr>
                  <a:t>HISTORY INFORMATION</a:t>
                </a:r>
                <a:r>
                  <a:rPr lang="en-US" sz="1400" dirty="0" smtClean="0"/>
                  <a:t>.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The final vector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400" dirty="0" smtClean="0"/>
                  <a:t> [</a:t>
                </a:r>
                <a:r>
                  <a:rPr lang="en-US" sz="1400" dirty="0" err="1" smtClean="0"/>
                  <a:t>batch_size</a:t>
                </a:r>
                <a:r>
                  <a:rPr lang="en-US" sz="1400" dirty="0" smtClean="0"/>
                  <a:t>, 2*# features] is </a:t>
                </a:r>
                <a:r>
                  <a:rPr lang="en-US" sz="1400" b="1" dirty="0" smtClean="0">
                    <a:solidFill>
                      <a:srgbClr val="DCAE52"/>
                    </a:solidFill>
                  </a:rPr>
                  <a:t>INVARIANT</a:t>
                </a:r>
                <a:r>
                  <a:rPr lang="en-US" sz="1400" dirty="0" smtClean="0"/>
                  <a:t> under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/>
                  <a:t> permutation: compared to other sequence-to-sequence method it can find a non-natural best-performing order even when there is no natural order.</a:t>
                </a:r>
                <a:endParaRPr sz="1400" dirty="0"/>
              </a:p>
            </p:txBody>
          </p:sp>
        </mc:Choice>
        <mc:Fallback xmlns="">
          <p:sp>
            <p:nvSpPr>
              <p:cNvPr id="5" name="Google Shape;774;p5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35532" y="1208862"/>
                <a:ext cx="9012264" cy="821410"/>
              </a:xfrm>
              <a:prstGeom prst="rect">
                <a:avLst/>
              </a:prstGeom>
              <a:blipFill>
                <a:blip r:embed="rId3"/>
                <a:stretch>
                  <a:fillRect t="-47407" r="-541" b="-540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774;p52"/>
              <p:cNvSpPr txBox="1">
                <a:spLocks/>
              </p:cNvSpPr>
              <p:nvPr/>
            </p:nvSpPr>
            <p:spPr>
              <a:xfrm>
                <a:off x="-35532" y="2516207"/>
                <a:ext cx="9012264" cy="8214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Livvic"/>
                  <a:buAutoNum type="arabicPeriod"/>
                  <a:defRPr sz="12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rabi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rabi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>
                  <a:buClr>
                    <a:srgbClr val="DCAE52"/>
                  </a:buClr>
                  <a:buSzPts val="1400"/>
                </a:pPr>
                <a:r>
                  <a:rPr lang="en-US" sz="1400" dirty="0" smtClean="0"/>
                  <a:t>Initializes two null tensors: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DCAE5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{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𝑙𝑎𝑦𝑒𝑟𝑠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𝑏𝑎𝑡𝑐h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𝑐h𝑎𝑛𝑛𝑒𝑙𝑠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,[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𝑙𝑎𝑦𝑒𝑟𝑠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𝑏𝑎𝑡𝑐h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𝑐h𝑎𝑛𝑛𝑒𝑙𝑠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 smtClean="0"/>
                  <a:t>}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𝑏𝑎𝑡𝑐h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𝑐h𝑎𝑛𝑛𝑒𝑙𝑠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 smtClean="0"/>
                  <a:t>.</a:t>
                </a:r>
              </a:p>
              <a:p>
                <a:pPr>
                  <a:buClr>
                    <a:srgbClr val="DCAE52"/>
                  </a:buClr>
                  <a:buSzPts val="1400"/>
                </a:pPr>
                <a:r>
                  <a:rPr lang="en-US" sz="1400" dirty="0" smtClean="0"/>
                  <a:t>For  t in range (0,processing_steps=T’) it performs:</a:t>
                </a:r>
                <a:endParaRPr lang="en-US" sz="1400" dirty="0"/>
              </a:p>
            </p:txBody>
          </p:sp>
        </mc:Choice>
        <mc:Fallback xmlns="">
          <p:sp>
            <p:nvSpPr>
              <p:cNvPr id="6" name="Google Shape;774;p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532" y="2516207"/>
                <a:ext cx="9012264" cy="821410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013701" y="2926912"/>
                <a:ext cx="4525505" cy="163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𝐿𝑆𝑇𝑀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6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6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rgbClr val="DCAE5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rgbClr val="DCAE52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sub>
                        <m:sup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sz="1600" dirty="0" smtClean="0">
                  <a:solidFill>
                    <a:srgbClr val="DCAE5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701" y="2926912"/>
                <a:ext cx="4525505" cy="1633973"/>
              </a:xfrm>
              <a:prstGeom prst="rect">
                <a:avLst/>
              </a:prstGeom>
              <a:blipFill>
                <a:blip r:embed="rId5"/>
                <a:stretch>
                  <a:fillRect b="-18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5656881" y="2649285"/>
            <a:ext cx="1053885" cy="767166"/>
          </a:xfrm>
          <a:prstGeom prst="ellipse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7528" y="3525865"/>
            <a:ext cx="29446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By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extracting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the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atomic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attention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weights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in Set2Set,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we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can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visualize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the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atomic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groups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that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determines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the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molecule’s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properties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.</a:t>
            </a:r>
            <a:endParaRPr lang="it-IT" dirty="0">
              <a:solidFill>
                <a:srgbClr val="CEC8B4"/>
              </a:solidFill>
              <a:latin typeface="Montserrat" panose="020B0604020202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3146" y="3364475"/>
            <a:ext cx="3153905" cy="1540739"/>
          </a:xfrm>
          <a:prstGeom prst="rect">
            <a:avLst/>
          </a:prstGeom>
          <a:noFill/>
          <a:ln w="57150"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84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7"/>
          <p:cNvSpPr txBox="1">
            <a:spLocks noGrp="1"/>
          </p:cNvSpPr>
          <p:nvPr>
            <p:ph type="subTitle" idx="4"/>
          </p:nvPr>
        </p:nvSpPr>
        <p:spPr>
          <a:xfrm>
            <a:off x="-86769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TrimNet architecture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" dirty="0" smtClean="0"/>
              <a:t>nd dataset</a:t>
            </a:r>
            <a:endParaRPr dirty="0"/>
          </a:p>
        </p:txBody>
      </p:sp>
      <p:sp>
        <p:nvSpPr>
          <p:cNvPr id="621" name="Google Shape;621;p47"/>
          <p:cNvSpPr txBox="1">
            <a:spLocks noGrp="1"/>
          </p:cNvSpPr>
          <p:nvPr>
            <p:ph type="title"/>
          </p:nvPr>
        </p:nvSpPr>
        <p:spPr>
          <a:xfrm>
            <a:off x="2036181" y="568331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PRESENTATION SECTIONS</a:t>
            </a:r>
            <a:endParaRPr dirty="0"/>
          </a:p>
        </p:txBody>
      </p:sp>
      <p:sp>
        <p:nvSpPr>
          <p:cNvPr id="622" name="Google Shape;622;p47"/>
          <p:cNvSpPr txBox="1">
            <a:spLocks noGrp="1"/>
          </p:cNvSpPr>
          <p:nvPr>
            <p:ph type="subTitle" idx="1"/>
          </p:nvPr>
        </p:nvSpPr>
        <p:spPr>
          <a:xfrm>
            <a:off x="1940641" y="1899000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SECTION II</a:t>
            </a:r>
            <a:endParaRPr dirty="0"/>
          </a:p>
        </p:txBody>
      </p:sp>
      <p:sp>
        <p:nvSpPr>
          <p:cNvPr id="623" name="Google Shape;623;p47"/>
          <p:cNvSpPr txBox="1">
            <a:spLocks noGrp="1"/>
          </p:cNvSpPr>
          <p:nvPr>
            <p:ph type="subTitle" idx="2"/>
          </p:nvPr>
        </p:nvSpPr>
        <p:spPr>
          <a:xfrm>
            <a:off x="2041380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Code organisation</a:t>
            </a:r>
            <a:endParaRPr dirty="0"/>
          </a:p>
        </p:txBody>
      </p:sp>
      <p:sp>
        <p:nvSpPr>
          <p:cNvPr id="624" name="Google Shape;624;p47"/>
          <p:cNvSpPr txBox="1">
            <a:spLocks noGrp="1"/>
          </p:cNvSpPr>
          <p:nvPr>
            <p:ph type="subTitle" idx="3"/>
          </p:nvPr>
        </p:nvSpPr>
        <p:spPr>
          <a:xfrm>
            <a:off x="-86769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SECTION I</a:t>
            </a:r>
            <a:endParaRPr dirty="0"/>
          </a:p>
        </p:txBody>
      </p:sp>
      <p:sp>
        <p:nvSpPr>
          <p:cNvPr id="625" name="Google Shape;625;p47"/>
          <p:cNvSpPr txBox="1">
            <a:spLocks noGrp="1"/>
          </p:cNvSpPr>
          <p:nvPr>
            <p:ph type="subTitle" idx="5"/>
          </p:nvPr>
        </p:nvSpPr>
        <p:spPr>
          <a:xfrm>
            <a:off x="4308511" y="1895733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SECTION III</a:t>
            </a:r>
            <a:endParaRPr dirty="0"/>
          </a:p>
        </p:txBody>
      </p:sp>
      <p:sp>
        <p:nvSpPr>
          <p:cNvPr id="626" name="Google Shape;626;p47"/>
          <p:cNvSpPr txBox="1">
            <a:spLocks noGrp="1"/>
          </p:cNvSpPr>
          <p:nvPr>
            <p:ph type="subTitle" idx="6"/>
          </p:nvPr>
        </p:nvSpPr>
        <p:spPr>
          <a:xfrm>
            <a:off x="4390380" y="2057048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Running the code</a:t>
            </a:r>
            <a:endParaRPr dirty="0"/>
          </a:p>
        </p:txBody>
      </p:sp>
      <p:sp>
        <p:nvSpPr>
          <p:cNvPr id="631" name="Google Shape;631;p47"/>
          <p:cNvSpPr txBox="1">
            <a:spLocks noGrp="1"/>
          </p:cNvSpPr>
          <p:nvPr>
            <p:ph type="subTitle" idx="14"/>
          </p:nvPr>
        </p:nvSpPr>
        <p:spPr>
          <a:xfrm>
            <a:off x="6657511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SECTION IV</a:t>
            </a:r>
            <a:endParaRPr dirty="0"/>
          </a:p>
        </p:txBody>
      </p:sp>
      <p:sp>
        <p:nvSpPr>
          <p:cNvPr id="632" name="Google Shape;632;p47"/>
          <p:cNvSpPr txBox="1">
            <a:spLocks noGrp="1"/>
          </p:cNvSpPr>
          <p:nvPr>
            <p:ph type="subTitle" idx="15"/>
          </p:nvPr>
        </p:nvSpPr>
        <p:spPr>
          <a:xfrm>
            <a:off x="6739380" y="2075433"/>
            <a:ext cx="2349000" cy="697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New implementations</a:t>
            </a:r>
            <a:endParaRPr dirty="0"/>
          </a:p>
        </p:txBody>
      </p:sp>
      <p:sp>
        <p:nvSpPr>
          <p:cNvPr id="38" name="Google Shape;623;p47"/>
          <p:cNvSpPr txBox="1">
            <a:spLocks/>
          </p:cNvSpPr>
          <p:nvPr/>
        </p:nvSpPr>
        <p:spPr>
          <a:xfrm>
            <a:off x="2262231" y="2520515"/>
            <a:ext cx="2349000" cy="12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indent="-342900" algn="l">
              <a:buClr>
                <a:srgbClr val="DCAE52"/>
              </a:buClr>
              <a:buSzPct val="100000"/>
              <a:buFont typeface="+mj-lt"/>
              <a:buAutoNum type="arabicPeriod"/>
            </a:pPr>
            <a:r>
              <a:rPr lang="en-US" dirty="0" smtClean="0"/>
              <a:t>Input feed forward</a:t>
            </a:r>
          </a:p>
          <a:p>
            <a:pPr marL="342900" indent="-342900" algn="l">
              <a:buClr>
                <a:srgbClr val="DCAE52"/>
              </a:buClr>
              <a:buSzPct val="100000"/>
              <a:buFont typeface="+mj-lt"/>
              <a:buAutoNum type="arabicPeriod"/>
            </a:pPr>
            <a:r>
              <a:rPr lang="en-US" dirty="0" smtClean="0"/>
              <a:t>Message phase</a:t>
            </a:r>
          </a:p>
          <a:p>
            <a:pPr marL="342900" indent="-342900" algn="l">
              <a:buClr>
                <a:srgbClr val="DCAE52"/>
              </a:buClr>
              <a:buSzPct val="100000"/>
              <a:buFont typeface="+mj-lt"/>
              <a:buAutoNum type="arabicPeriod"/>
            </a:pPr>
            <a:r>
              <a:rPr lang="en-US" dirty="0" smtClean="0"/>
              <a:t>Readout phase</a:t>
            </a:r>
          </a:p>
          <a:p>
            <a:pPr marL="342900" indent="-342900" algn="l">
              <a:buClr>
                <a:srgbClr val="DCAE52"/>
              </a:buClr>
              <a:buSzPct val="100000"/>
              <a:buFont typeface="+mj-lt"/>
              <a:buAutoNum type="arabicPeriod"/>
            </a:pPr>
            <a:r>
              <a:rPr lang="en-US" dirty="0" smtClean="0"/>
              <a:t>Output feed forward</a:t>
            </a:r>
          </a:p>
        </p:txBody>
      </p:sp>
      <p:sp>
        <p:nvSpPr>
          <p:cNvPr id="43" name="Google Shape;623;p47"/>
          <p:cNvSpPr txBox="1">
            <a:spLocks/>
          </p:cNvSpPr>
          <p:nvPr/>
        </p:nvSpPr>
        <p:spPr>
          <a:xfrm>
            <a:off x="6960231" y="2520515"/>
            <a:ext cx="2349000" cy="12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indent="-342900" algn="l">
              <a:buClr>
                <a:srgbClr val="DCAE52"/>
              </a:buClr>
              <a:buSzPct val="100000"/>
              <a:buFont typeface="+mj-lt"/>
              <a:buAutoNum type="arabicPeriod"/>
            </a:pPr>
            <a:r>
              <a:rPr lang="en-US" dirty="0" smtClean="0"/>
              <a:t>Loss function</a:t>
            </a:r>
          </a:p>
          <a:p>
            <a:pPr marL="342900" indent="-342900" algn="l">
              <a:buClr>
                <a:srgbClr val="DCAE52"/>
              </a:buClr>
              <a:buSzPct val="100000"/>
              <a:buFont typeface="+mj-lt"/>
              <a:buAutoNum type="arabicPeriod"/>
            </a:pPr>
            <a:r>
              <a:rPr lang="en-US" dirty="0" smtClean="0"/>
              <a:t>Depth (N)</a:t>
            </a:r>
          </a:p>
          <a:p>
            <a:pPr marL="342900" indent="-342900" algn="l">
              <a:buClr>
                <a:srgbClr val="DCAE52"/>
              </a:buClr>
              <a:buSzPct val="100000"/>
              <a:buFont typeface="+mj-lt"/>
              <a:buAutoNum type="arabicPeriod"/>
            </a:pPr>
            <a:r>
              <a:rPr lang="en-US" dirty="0" smtClean="0"/>
              <a:t>Number of attention mechanisms (K)</a:t>
            </a:r>
          </a:p>
        </p:txBody>
      </p:sp>
    </p:spTree>
    <p:extLst>
      <p:ext uri="{BB962C8B-B14F-4D97-AF65-F5344CB8AC3E}">
        <p14:creationId xmlns:p14="http://schemas.microsoft.com/office/powerpoint/2010/main" val="35896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5;p30"/>
          <p:cNvSpPr txBox="1">
            <a:spLocks noGrp="1"/>
          </p:cNvSpPr>
          <p:nvPr>
            <p:ph type="title"/>
          </p:nvPr>
        </p:nvSpPr>
        <p:spPr>
          <a:xfrm>
            <a:off x="1412381" y="291527"/>
            <a:ext cx="6116438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LONG SHORT TERM MEMORY UNIT</a:t>
            </a:r>
            <a:endParaRPr dirty="0"/>
          </a:p>
        </p:txBody>
      </p:sp>
      <p:sp>
        <p:nvSpPr>
          <p:cNvPr id="5" name="Google Shape;774;p52"/>
          <p:cNvSpPr txBox="1">
            <a:spLocks noGrp="1"/>
          </p:cNvSpPr>
          <p:nvPr>
            <p:ph type="subTitle" idx="1"/>
          </p:nvPr>
        </p:nvSpPr>
        <p:spPr>
          <a:xfrm>
            <a:off x="0" y="1805546"/>
            <a:ext cx="9012264" cy="8291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smtClean="0"/>
              <a:t>RNN architecture that can deal with the vanishing\exploding gradient problem.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smtClean="0"/>
              <a:t>Uses gating mechanisms to control the flow of long-term and short-term dependencies.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smtClean="0"/>
              <a:t>Takes three information: the current input data, the short-term memory from the previous cell and the long-term memory.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smtClean="0"/>
              <a:t>Then uses gates to regulate the information to be kept or discarded at each time step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endParaRPr lang="en-US" sz="1400" dirty="0" smtClean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None/>
            </a:pPr>
            <a:endParaRPr sz="1400" dirty="0"/>
          </a:p>
        </p:txBody>
      </p:sp>
      <p:sp>
        <p:nvSpPr>
          <p:cNvPr id="6" name="Google Shape;774;p52"/>
          <p:cNvSpPr txBox="1">
            <a:spLocks/>
          </p:cNvSpPr>
          <p:nvPr/>
        </p:nvSpPr>
        <p:spPr>
          <a:xfrm>
            <a:off x="364211" y="2634710"/>
            <a:ext cx="1821050" cy="82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DCAE52"/>
              </a:buClr>
              <a:buSzPts val="1400"/>
            </a:pPr>
            <a:r>
              <a:rPr lang="en-US" sz="1400" dirty="0" smtClean="0"/>
              <a:t>Input gate.</a:t>
            </a:r>
          </a:p>
          <a:p>
            <a:pPr>
              <a:buClr>
                <a:srgbClr val="DCAE52"/>
              </a:buClr>
              <a:buSzPts val="1400"/>
            </a:pPr>
            <a:r>
              <a:rPr lang="en-US" sz="1400" dirty="0" smtClean="0"/>
              <a:t>Forget gate</a:t>
            </a:r>
          </a:p>
          <a:p>
            <a:pPr>
              <a:buClr>
                <a:srgbClr val="DCAE52"/>
              </a:buClr>
              <a:buSzPts val="1400"/>
            </a:pPr>
            <a:r>
              <a:rPr lang="en-US" sz="1400" dirty="0" smtClean="0"/>
              <a:t>Output gate</a:t>
            </a:r>
          </a:p>
          <a:p>
            <a:pPr marL="139700" indent="0">
              <a:buClr>
                <a:srgbClr val="DCAE52"/>
              </a:buClr>
              <a:buSzPts val="1400"/>
              <a:buFont typeface="Livvic"/>
              <a:buNone/>
            </a:pPr>
            <a:endParaRPr lang="en-US" sz="1400" dirty="0"/>
          </a:p>
        </p:txBody>
      </p:sp>
      <p:sp>
        <p:nvSpPr>
          <p:cNvPr id="7" name="Google Shape;774;p52"/>
          <p:cNvSpPr txBox="1">
            <a:spLocks/>
          </p:cNvSpPr>
          <p:nvPr/>
        </p:nvSpPr>
        <p:spPr>
          <a:xfrm>
            <a:off x="-655464" y="2220128"/>
            <a:ext cx="9012264" cy="82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DCAE52"/>
              </a:buClr>
              <a:buSzPts val="1400"/>
              <a:buFont typeface="Livvic"/>
              <a:buChar char="●"/>
            </a:pPr>
            <a:endParaRPr lang="en-US" sz="1400" dirty="0" smtClean="0"/>
          </a:p>
          <a:p>
            <a:pPr marL="139700" indent="0">
              <a:buClr>
                <a:srgbClr val="DCAE52"/>
              </a:buClr>
              <a:buSzPts val="1400"/>
              <a:buFont typeface="Livvic"/>
              <a:buNone/>
            </a:pPr>
            <a:endParaRPr lang="en-US" sz="1400" dirty="0"/>
          </a:p>
        </p:txBody>
      </p:sp>
      <p:sp>
        <p:nvSpPr>
          <p:cNvPr id="8" name="Google Shape;774;p52"/>
          <p:cNvSpPr txBox="1">
            <a:spLocks/>
          </p:cNvSpPr>
          <p:nvPr/>
        </p:nvSpPr>
        <p:spPr>
          <a:xfrm>
            <a:off x="925363" y="3620301"/>
            <a:ext cx="9012264" cy="82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Clr>
                <a:srgbClr val="DCAE52"/>
              </a:buClr>
              <a:buSzPts val="1400"/>
              <a:buNone/>
            </a:pPr>
            <a:r>
              <a:rPr lang="en-US" sz="1400" dirty="0" smtClean="0"/>
              <a:t>Current input data	</a:t>
            </a:r>
          </a:p>
          <a:p>
            <a:pPr marL="139700" indent="0">
              <a:buClr>
                <a:srgbClr val="DCAE52"/>
              </a:buClr>
              <a:buSzPts val="1400"/>
              <a:buNone/>
            </a:pPr>
            <a:r>
              <a:rPr lang="en-US" sz="1400" dirty="0" smtClean="0"/>
              <a:t>Short-term memory</a:t>
            </a:r>
          </a:p>
          <a:p>
            <a:pPr marL="139700" indent="0">
              <a:buClr>
                <a:srgbClr val="DCAE52"/>
              </a:buClr>
              <a:buSzPts val="1400"/>
              <a:buNone/>
            </a:pPr>
            <a:r>
              <a:rPr lang="en-US" sz="1400" dirty="0" smtClean="0"/>
              <a:t>Long-term memory</a:t>
            </a:r>
          </a:p>
          <a:p>
            <a:pPr marL="139700" indent="0">
              <a:buClr>
                <a:srgbClr val="DCAE52"/>
              </a:buClr>
              <a:buSzPts val="1400"/>
              <a:buFont typeface="Livvic"/>
              <a:buNone/>
            </a:pP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774;p52"/>
              <p:cNvSpPr txBox="1">
                <a:spLocks/>
              </p:cNvSpPr>
              <p:nvPr/>
            </p:nvSpPr>
            <p:spPr>
              <a:xfrm>
                <a:off x="3409627" y="3585594"/>
                <a:ext cx="705173" cy="898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Livvic"/>
                  <a:buAutoNum type="arabicPeriod"/>
                  <a:defRPr sz="12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rabi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rabi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 marL="139700" indent="0">
                  <a:buClr>
                    <a:srgbClr val="DCAE52"/>
                  </a:buClr>
                  <a:buSzPts val="1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400" dirty="0" smtClean="0">
                  <a:solidFill>
                    <a:srgbClr val="DCAE52"/>
                  </a:solidFill>
                </a:endParaRPr>
              </a:p>
              <a:p>
                <a:pPr marL="139700" indent="0">
                  <a:buClr>
                    <a:srgbClr val="DCAE52"/>
                  </a:buClr>
                  <a:buSzPts val="1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1400" b="0" dirty="0" smtClean="0">
                  <a:solidFill>
                    <a:srgbClr val="DCAE52"/>
                  </a:solidFill>
                </a:endParaRPr>
              </a:p>
              <a:p>
                <a:pPr marL="139700" indent="0">
                  <a:buClr>
                    <a:srgbClr val="DCAE52"/>
                  </a:buClr>
                  <a:buSzPts val="1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1400" dirty="0" smtClean="0">
                  <a:solidFill>
                    <a:srgbClr val="DCAE52"/>
                  </a:solidFill>
                </a:endParaRPr>
              </a:p>
              <a:p>
                <a:pPr marL="139700" indent="0">
                  <a:buClr>
                    <a:srgbClr val="DCAE52"/>
                  </a:buClr>
                  <a:buSzPts val="1400"/>
                  <a:buFont typeface="Livvic"/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9" name="Google Shape;774;p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627" y="3585594"/>
                <a:ext cx="705173" cy="8985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3130658" y="3648961"/>
            <a:ext cx="418454" cy="163622"/>
          </a:xfrm>
          <a:prstGeom prst="rightArrow">
            <a:avLst/>
          </a:prstGeom>
          <a:solidFill>
            <a:srgbClr val="DCAE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ight Arrow 10"/>
          <p:cNvSpPr/>
          <p:nvPr/>
        </p:nvSpPr>
        <p:spPr>
          <a:xfrm>
            <a:off x="3099661" y="3871261"/>
            <a:ext cx="418454" cy="163622"/>
          </a:xfrm>
          <a:prstGeom prst="rightArrow">
            <a:avLst/>
          </a:prstGeom>
          <a:solidFill>
            <a:srgbClr val="DCAE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ight Arrow 11"/>
          <p:cNvSpPr/>
          <p:nvPr/>
        </p:nvSpPr>
        <p:spPr>
          <a:xfrm>
            <a:off x="3130658" y="4093561"/>
            <a:ext cx="418454" cy="163622"/>
          </a:xfrm>
          <a:prstGeom prst="rightArrow">
            <a:avLst/>
          </a:prstGeom>
          <a:solidFill>
            <a:srgbClr val="DCAE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794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262696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OUTPUT FEED FORWARD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776779" y="1196630"/>
            <a:ext cx="1853860" cy="64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4</a:t>
            </a:r>
            <a:r>
              <a:rPr lang="en" sz="9600" dirty="0" smtClean="0"/>
              <a:t>.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327076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2051951" y="182350"/>
            <a:ext cx="59614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OUTPUT FEED FORWARD CODE</a:t>
            </a:r>
            <a:endParaRPr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261191" y="705294"/>
            <a:ext cx="4486033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LINEAR LAYER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247549" y="1779843"/>
            <a:ext cx="7570201" cy="45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79000"/>
            </a:pPr>
            <a:r>
              <a:rPr lang="en-US" dirty="0" smtClean="0"/>
              <a:t>Over the 512 features of each of the </a:t>
            </a:r>
            <a:r>
              <a:rPr lang="en-US" dirty="0" err="1" smtClean="0"/>
              <a:t>batch_size</a:t>
            </a:r>
            <a:r>
              <a:rPr lang="en-US" dirty="0" smtClean="0"/>
              <a:t> examples in the batch.</a:t>
            </a:r>
          </a:p>
        </p:txBody>
      </p:sp>
      <p:sp>
        <p:nvSpPr>
          <p:cNvPr id="343" name="Google Shape;343;p31"/>
          <p:cNvSpPr txBox="1">
            <a:spLocks noGrp="1"/>
          </p:cNvSpPr>
          <p:nvPr>
            <p:ph type="title" idx="3"/>
          </p:nvPr>
        </p:nvSpPr>
        <p:spPr>
          <a:xfrm>
            <a:off x="408120" y="628660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408120" y="1564090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</p:txBody>
      </p:sp>
      <p:sp>
        <p:nvSpPr>
          <p:cNvPr id="13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247549" y="1646333"/>
            <a:ext cx="6090108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>
                <a:latin typeface="Abel" panose="020B0604020202020204" charset="0"/>
              </a:rPr>
              <a:t>LAYER NORMALIZATION</a:t>
            </a:r>
            <a:endParaRPr dirty="0">
              <a:latin typeface="Abel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342;p31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1247552" y="4405376"/>
                <a:ext cx="6765800" cy="45219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Clr>
                    <a:srgbClr val="DCAE52"/>
                  </a:buClr>
                  <a:buSzPct val="79000"/>
                </a:pPr>
                <a:r>
                  <a:rPr lang="en-US" dirty="0" smtClean="0"/>
                  <a:t>A linear transformation is applied to the tensor [</a:t>
                </a:r>
                <a:r>
                  <a:rPr lang="en-US" dirty="0" err="1" smtClean="0"/>
                  <a:t>batch_size</a:t>
                </a:r>
                <a:r>
                  <a:rPr lang="en-US" dirty="0" smtClean="0"/>
                  <a:t>, 512]. </a:t>
                </a:r>
                <a:r>
                  <a:rPr lang="en-US" dirty="0"/>
                  <a:t>The output </a:t>
                </a:r>
                <a:r>
                  <a:rPr lang="en-US" dirty="0" smtClean="0"/>
                  <a:t>tensor </a:t>
                </a:r>
                <a:r>
                  <a:rPr lang="en-US" dirty="0"/>
                  <a:t>has shape </a:t>
                </a:r>
                <a:r>
                  <a:rPr lang="en-US" dirty="0" smtClean="0"/>
                  <a:t>[</a:t>
                </a:r>
                <a:r>
                  <a:rPr lang="en-US" dirty="0" err="1" smtClean="0"/>
                  <a:t>batch_size</a:t>
                </a:r>
                <a:r>
                  <a:rPr lang="en-US" dirty="0" smtClean="0"/>
                  <a:t>, 2]. This is the </a:t>
                </a:r>
                <a:r>
                  <a:rPr lang="en-US" b="1" dirty="0" smtClean="0">
                    <a:solidFill>
                      <a:srgbClr val="DCAE52"/>
                    </a:solidFill>
                  </a:rPr>
                  <a:t>FINAL PREDICITION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rgbClr val="DCAE52"/>
                    </a:solidFill>
                  </a:rPr>
                  <a:t>.</a:t>
                </a:r>
                <a:endParaRPr lang="en-US" b="1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ct val="79000"/>
                </a:pPr>
                <a:endParaRPr lang="en-US" dirty="0" smtClean="0"/>
              </a:p>
            </p:txBody>
          </p:sp>
        </mc:Choice>
        <mc:Fallback xmlns="">
          <p:sp>
            <p:nvSpPr>
              <p:cNvPr id="15" name="Google Shape;342;p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1247552" y="4405376"/>
                <a:ext cx="6765800" cy="452197"/>
              </a:xfrm>
              <a:prstGeom prst="rect">
                <a:avLst/>
              </a:prstGeom>
              <a:blipFill>
                <a:blip r:embed="rId3"/>
                <a:stretch>
                  <a:fillRect l="-270" r="-2793" b="-391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5720" y="10849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CELU(x)=max(0,x)+min(0,α*(exp(x/α)−1))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408120" y="2225692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3.</a:t>
            </a:r>
            <a:endParaRPr dirty="0"/>
          </a:p>
        </p:txBody>
      </p:sp>
      <p:sp>
        <p:nvSpPr>
          <p:cNvPr id="16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261191" y="2309382"/>
            <a:ext cx="6090108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>
                <a:latin typeface="Abel" panose="020B0604020202020204" charset="0"/>
              </a:rPr>
              <a:t>RELU FUNCTION</a:t>
            </a:r>
            <a:endParaRPr dirty="0">
              <a:latin typeface="Abel" panose="020B0604020202020204" charset="0"/>
            </a:endParaRPr>
          </a:p>
        </p:txBody>
      </p:sp>
      <p:sp>
        <p:nvSpPr>
          <p:cNvPr id="17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261191" y="3244944"/>
            <a:ext cx="6090108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>
                <a:latin typeface="Abel" panose="020B0604020202020204" charset="0"/>
              </a:rPr>
              <a:t>DROPOUT</a:t>
            </a:r>
            <a:endParaRPr dirty="0">
              <a:latin typeface="Abel" panose="020B0604020202020204" charset="0"/>
            </a:endParaRPr>
          </a:p>
        </p:txBody>
      </p:sp>
      <p:sp>
        <p:nvSpPr>
          <p:cNvPr id="18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247550" y="2503876"/>
            <a:ext cx="7570201" cy="45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DCAE52"/>
              </a:buClr>
              <a:buSzPct val="79000"/>
            </a:pPr>
            <a:r>
              <a:rPr lang="en-US" dirty="0"/>
              <a:t>D</a:t>
            </a:r>
            <a:r>
              <a:rPr lang="en-US" dirty="0" smtClean="0"/>
              <a:t>efault </a:t>
            </a:r>
            <a:r>
              <a:rPr lang="en-US" dirty="0"/>
              <a:t>activation function for many types of neural networks because a model that uses it is easier to train and often achieves better </a:t>
            </a:r>
            <a:r>
              <a:rPr lang="en-US" dirty="0" smtClean="0"/>
              <a:t>performance.</a:t>
            </a:r>
          </a:p>
        </p:txBody>
      </p:sp>
      <p:sp>
        <p:nvSpPr>
          <p:cNvPr id="19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408120" y="3160695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4.</a:t>
            </a:r>
            <a:endParaRPr dirty="0"/>
          </a:p>
        </p:txBody>
      </p:sp>
      <p:sp>
        <p:nvSpPr>
          <p:cNvPr id="20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247551" y="3378596"/>
            <a:ext cx="7570201" cy="45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DCAE52"/>
              </a:buClr>
              <a:buSzPct val="79000"/>
            </a:pPr>
            <a:r>
              <a:rPr lang="en-US" dirty="0"/>
              <a:t>During training, randomly zeroes some of the elements of the input tensor with probability p using samples from a Bernoulli distribution. </a:t>
            </a:r>
            <a:r>
              <a:rPr lang="en-US" dirty="0" smtClean="0"/>
              <a:t>Effective stochastic regularization  </a:t>
            </a:r>
            <a:r>
              <a:rPr lang="en-US" dirty="0"/>
              <a:t>technique for </a:t>
            </a:r>
            <a:r>
              <a:rPr lang="en-US" dirty="0" smtClean="0"/>
              <a:t>preventing </a:t>
            </a:r>
            <a:r>
              <a:rPr lang="en-US" dirty="0"/>
              <a:t>the co-adaptation of </a:t>
            </a:r>
            <a:r>
              <a:rPr lang="en-US" dirty="0" smtClean="0"/>
              <a:t>units.</a:t>
            </a:r>
          </a:p>
        </p:txBody>
      </p:sp>
      <p:sp>
        <p:nvSpPr>
          <p:cNvPr id="2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261191" y="4227896"/>
            <a:ext cx="6090108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>
                <a:latin typeface="Abel" panose="020B0604020202020204" charset="0"/>
              </a:rPr>
              <a:t>LINEAR LAYER</a:t>
            </a:r>
            <a:endParaRPr dirty="0">
              <a:latin typeface="Abel" panose="020B0604020202020204" charset="0"/>
            </a:endParaRPr>
          </a:p>
        </p:txBody>
      </p:sp>
      <p:sp>
        <p:nvSpPr>
          <p:cNvPr id="22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408120" y="4095698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5.</a:t>
            </a:r>
            <a:endParaRPr dirty="0"/>
          </a:p>
        </p:txBody>
      </p:sp>
      <p:sp>
        <p:nvSpPr>
          <p:cNvPr id="23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247550" y="848220"/>
            <a:ext cx="7794923" cy="613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rgbClr val="DCAE52"/>
              </a:buClr>
              <a:buSzPct val="79000"/>
            </a:pPr>
            <a:r>
              <a:rPr lang="en-US" dirty="0"/>
              <a:t>A linear transformation is applied to the content of the </a:t>
            </a:r>
            <a:r>
              <a:rPr lang="en-US" dirty="0" smtClean="0"/>
              <a:t>output </a:t>
            </a:r>
          </a:p>
          <a:p>
            <a:pPr marL="0" indent="0">
              <a:buClr>
                <a:srgbClr val="DCAE52"/>
              </a:buClr>
              <a:buSzPct val="79000"/>
            </a:pPr>
            <a:r>
              <a:rPr lang="en-US" dirty="0" smtClean="0"/>
              <a:t>[</a:t>
            </a:r>
            <a:r>
              <a:rPr lang="en-US" dirty="0" err="1" smtClean="0"/>
              <a:t>batch_size</a:t>
            </a:r>
            <a:r>
              <a:rPr lang="en-US" dirty="0" smtClean="0"/>
              <a:t>, </a:t>
            </a:r>
            <a:r>
              <a:rPr lang="en-US" dirty="0"/>
              <a:t>2*# features</a:t>
            </a:r>
            <a:r>
              <a:rPr lang="en-US" dirty="0" smtClean="0"/>
              <a:t>] of Set2Set, after a </a:t>
            </a:r>
            <a:r>
              <a:rPr lang="en-US" b="1" dirty="0" smtClean="0">
                <a:solidFill>
                  <a:srgbClr val="DCAE52"/>
                </a:solidFill>
              </a:rPr>
              <a:t>DROPOUT</a:t>
            </a:r>
            <a:r>
              <a:rPr lang="en-US" dirty="0" smtClean="0"/>
              <a:t>. </a:t>
            </a:r>
            <a:r>
              <a:rPr lang="en-US" dirty="0"/>
              <a:t>The output tensor  has shape </a:t>
            </a:r>
            <a:r>
              <a:rPr lang="en-US" dirty="0" smtClean="0"/>
              <a:t>[</a:t>
            </a:r>
            <a:r>
              <a:rPr lang="en-US" dirty="0" err="1" smtClean="0"/>
              <a:t>batch_size</a:t>
            </a:r>
            <a:r>
              <a:rPr lang="en-US" dirty="0" smtClean="0"/>
              <a:t>, 512].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262696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RUNNING THE CODE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776779" y="1196630"/>
            <a:ext cx="1853860" cy="64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/>
              <a:t>III.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345821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764505" y="245038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RUNNING THE CODE</a:t>
            </a:r>
            <a:endParaRPr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341330" y="1176037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INITIALIZATION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341329" y="1344013"/>
            <a:ext cx="7205991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Hyper-parameter definition. Definition of the model and the dataset</a:t>
            </a:r>
            <a:endParaRPr dirty="0"/>
          </a:p>
        </p:txBody>
      </p:sp>
      <p:sp>
        <p:nvSpPr>
          <p:cNvPr id="343" name="Google Shape;343;p31"/>
          <p:cNvSpPr txBox="1">
            <a:spLocks noGrp="1"/>
          </p:cNvSpPr>
          <p:nvPr>
            <p:ph type="title" idx="3"/>
          </p:nvPr>
        </p:nvSpPr>
        <p:spPr>
          <a:xfrm>
            <a:off x="485814" y="1111399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sp>
        <p:nvSpPr>
          <p:cNvPr id="344" name="Google Shape;344;p31"/>
          <p:cNvSpPr txBox="1">
            <a:spLocks noGrp="1"/>
          </p:cNvSpPr>
          <p:nvPr>
            <p:ph type="subTitle" idx="4"/>
          </p:nvPr>
        </p:nvSpPr>
        <p:spPr>
          <a:xfrm>
            <a:off x="1341330" y="1916201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LOOP ON THE EPOCHS</a:t>
            </a:r>
            <a:endParaRPr dirty="0"/>
          </a:p>
        </p:txBody>
      </p:sp>
      <p:sp>
        <p:nvSpPr>
          <p:cNvPr id="345" name="Google Shape;345;p31"/>
          <p:cNvSpPr txBox="1">
            <a:spLocks noGrp="1"/>
          </p:cNvSpPr>
          <p:nvPr>
            <p:ph type="subTitle" idx="5"/>
          </p:nvPr>
        </p:nvSpPr>
        <p:spPr>
          <a:xfrm>
            <a:off x="1341330" y="3484936"/>
            <a:ext cx="7539200" cy="653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Computation of the </a:t>
            </a:r>
            <a:r>
              <a:rPr lang="en" b="1" dirty="0" smtClean="0">
                <a:solidFill>
                  <a:srgbClr val="DCAE52"/>
                </a:solidFill>
              </a:rPr>
              <a:t>MEAN OF THE LOSSES </a:t>
            </a:r>
            <a:r>
              <a:rPr lang="en" dirty="0" smtClean="0"/>
              <a:t>of all batches (for training, validation and testing). Computation of the new learning rate with a </a:t>
            </a:r>
            <a:r>
              <a:rPr lang="en" b="1" dirty="0" smtClean="0">
                <a:solidFill>
                  <a:srgbClr val="DCAE52"/>
                </a:solidFill>
              </a:rPr>
              <a:t>LEARNING RATE SCHEDULER</a:t>
            </a:r>
            <a:r>
              <a:rPr lang="en" dirty="0" smtClean="0"/>
              <a:t>.</a:t>
            </a:r>
            <a:endParaRPr dirty="0"/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485814" y="1869064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7"/>
          </p:nvPr>
        </p:nvSpPr>
        <p:spPr>
          <a:xfrm>
            <a:off x="1341330" y="4262260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RESULTS</a:t>
            </a:r>
            <a:endParaRPr dirty="0"/>
          </a:p>
        </p:txBody>
      </p:sp>
      <p:sp>
        <p:nvSpPr>
          <p:cNvPr id="349" name="Google Shape;349;p31"/>
          <p:cNvSpPr txBox="1">
            <a:spLocks noGrp="1"/>
          </p:cNvSpPr>
          <p:nvPr>
            <p:ph type="title" idx="9"/>
          </p:nvPr>
        </p:nvSpPr>
        <p:spPr>
          <a:xfrm>
            <a:off x="485814" y="4138714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</p:txBody>
      </p:sp>
      <p:sp>
        <p:nvSpPr>
          <p:cNvPr id="356" name="Google Shape;356;p31"/>
          <p:cNvSpPr txBox="1">
            <a:spLocks noGrp="1"/>
          </p:cNvSpPr>
          <p:nvPr>
            <p:ph type="subTitle" idx="19"/>
          </p:nvPr>
        </p:nvSpPr>
        <p:spPr>
          <a:xfrm>
            <a:off x="1944992" y="2247889"/>
            <a:ext cx="3522033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TRAINING: LOOP ON THE BATCHES</a:t>
            </a:r>
            <a:endParaRPr dirty="0"/>
          </a:p>
        </p:txBody>
      </p:sp>
      <p:sp>
        <p:nvSpPr>
          <p:cNvPr id="357" name="Google Shape;357;p31"/>
          <p:cNvSpPr txBox="1">
            <a:spLocks noGrp="1"/>
          </p:cNvSpPr>
          <p:nvPr>
            <p:ph type="subTitle" idx="20"/>
          </p:nvPr>
        </p:nvSpPr>
        <p:spPr>
          <a:xfrm>
            <a:off x="1944992" y="2427589"/>
            <a:ext cx="7098269" cy="586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Model’s prediction and computation of the </a:t>
            </a:r>
            <a:r>
              <a:rPr lang="en-US" b="1" dirty="0" smtClean="0">
                <a:solidFill>
                  <a:srgbClr val="DCAE52"/>
                </a:solidFill>
              </a:rPr>
              <a:t>LOSS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DCAE52"/>
                </a:solidFill>
              </a:rPr>
              <a:t>BACKPROPAGATION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DCAE52"/>
                </a:solidFill>
              </a:rPr>
              <a:t>ADAM OPTIMIZATION </a:t>
            </a:r>
            <a:r>
              <a:rPr lang="en-US" dirty="0" smtClean="0"/>
              <a:t>(with the saved learning rate) of the parameters</a:t>
            </a:r>
            <a:endParaRPr dirty="0"/>
          </a:p>
        </p:txBody>
      </p:sp>
      <p:sp>
        <p:nvSpPr>
          <p:cNvPr id="28" name="Google Shape;356;p31"/>
          <p:cNvSpPr txBox="1">
            <a:spLocks noGrp="1"/>
          </p:cNvSpPr>
          <p:nvPr>
            <p:ph type="subTitle" idx="19"/>
          </p:nvPr>
        </p:nvSpPr>
        <p:spPr>
          <a:xfrm>
            <a:off x="1944991" y="3069829"/>
            <a:ext cx="4913013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VALIDATION AND TESTING: LOOP ON THE BATCHES</a:t>
            </a:r>
            <a:endParaRPr dirty="0"/>
          </a:p>
        </p:txBody>
      </p:sp>
      <p:sp>
        <p:nvSpPr>
          <p:cNvPr id="29" name="Google Shape;357;p31"/>
          <p:cNvSpPr txBox="1">
            <a:spLocks noGrp="1"/>
          </p:cNvSpPr>
          <p:nvPr>
            <p:ph type="subTitle" idx="20"/>
          </p:nvPr>
        </p:nvSpPr>
        <p:spPr>
          <a:xfrm>
            <a:off x="1944991" y="3178343"/>
            <a:ext cx="6540035" cy="3730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Model’s prediction and computation of the </a:t>
            </a:r>
            <a:r>
              <a:rPr lang="en-US" b="1" dirty="0" smtClean="0">
                <a:solidFill>
                  <a:srgbClr val="DCAE52"/>
                </a:solidFill>
              </a:rPr>
              <a:t>LOSS</a:t>
            </a:r>
            <a:r>
              <a:rPr lang="en-US" dirty="0" smtClean="0"/>
              <a:t>. </a:t>
            </a:r>
            <a:endParaRPr dirty="0"/>
          </a:p>
        </p:txBody>
      </p:sp>
      <p:sp>
        <p:nvSpPr>
          <p:cNvPr id="31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341329" y="4354033"/>
            <a:ext cx="7205991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Selection and testing of the best model.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674886" y="525596"/>
            <a:ext cx="7640664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TRAINING AND HYPERPARAMETERS</a:t>
            </a:r>
            <a:endParaRPr dirty="0"/>
          </a:p>
        </p:txBody>
      </p:sp>
      <p:sp>
        <p:nvSpPr>
          <p:cNvPr id="4" name="Google Shape;774;p52"/>
          <p:cNvSpPr txBox="1">
            <a:spLocks noGrp="1"/>
          </p:cNvSpPr>
          <p:nvPr>
            <p:ph type="subTitle" idx="1"/>
          </p:nvPr>
        </p:nvSpPr>
        <p:spPr>
          <a:xfrm>
            <a:off x="-10914" y="1115871"/>
            <a:ext cx="9012264" cy="821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err="1" smtClean="0"/>
              <a:t>TrimNet</a:t>
            </a:r>
            <a:r>
              <a:rPr lang="en-US" sz="1400" dirty="0" smtClean="0"/>
              <a:t> is trained via the standard batch gradient descent method with the error back-propagation algorithm.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None/>
            </a:pPr>
            <a:endParaRPr lang="en-US" sz="1400" dirty="0" smtClean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smtClean="0"/>
              <a:t>To update the parameters the optimization algorithm ADAM is used </a:t>
            </a:r>
            <a:endParaRPr sz="1400" dirty="0"/>
          </a:p>
        </p:txBody>
      </p:sp>
      <p:sp>
        <p:nvSpPr>
          <p:cNvPr id="5" name="Google Shape;774;p52"/>
          <p:cNvSpPr txBox="1">
            <a:spLocks/>
          </p:cNvSpPr>
          <p:nvPr/>
        </p:nvSpPr>
        <p:spPr>
          <a:xfrm>
            <a:off x="818245" y="2062557"/>
            <a:ext cx="5171850" cy="661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DCAE52"/>
              </a:buClr>
              <a:buSzPts val="1400"/>
            </a:pPr>
            <a:r>
              <a:rPr lang="en-US" sz="1400" dirty="0" smtClean="0"/>
              <a:t>Gets gradient.</a:t>
            </a:r>
          </a:p>
          <a:p>
            <a:pPr>
              <a:buClr>
                <a:srgbClr val="DCAE52"/>
              </a:buClr>
              <a:buSzPts val="1400"/>
            </a:pPr>
            <a:r>
              <a:rPr lang="en-US" sz="1400" dirty="0" smtClean="0"/>
              <a:t>Compute the first and second moment estimates.</a:t>
            </a:r>
          </a:p>
          <a:p>
            <a:pPr>
              <a:buClr>
                <a:srgbClr val="DCAE52"/>
              </a:buClr>
              <a:buSzPts val="1400"/>
            </a:pPr>
            <a:r>
              <a:rPr lang="en-US" sz="1400" dirty="0" smtClean="0"/>
              <a:t>Updates the parameters.</a:t>
            </a:r>
          </a:p>
          <a:p>
            <a:pPr>
              <a:buClr>
                <a:srgbClr val="DCAE52"/>
              </a:buClr>
              <a:buSzPts val="1400"/>
            </a:pPr>
            <a:endParaRPr lang="en-US" sz="1400" dirty="0"/>
          </a:p>
        </p:txBody>
      </p:sp>
      <p:sp>
        <p:nvSpPr>
          <p:cNvPr id="9" name="Google Shape;774;p52"/>
          <p:cNvSpPr txBox="1">
            <a:spLocks/>
          </p:cNvSpPr>
          <p:nvPr/>
        </p:nvSpPr>
        <p:spPr>
          <a:xfrm>
            <a:off x="63994" y="3422504"/>
            <a:ext cx="9012264" cy="821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DCAE52"/>
              </a:buClr>
              <a:buSzPts val="1400"/>
              <a:buFont typeface="Livvic"/>
              <a:buChar char="●"/>
            </a:pPr>
            <a:r>
              <a:rPr lang="en-US" sz="1400" dirty="0" smtClean="0"/>
              <a:t>To find the optimal </a:t>
            </a:r>
            <a:r>
              <a:rPr lang="en-US" sz="1400" dirty="0" err="1" smtClean="0"/>
              <a:t>hyperparameters</a:t>
            </a:r>
            <a:r>
              <a:rPr lang="en-US" sz="1400" dirty="0" smtClean="0"/>
              <a:t> a grid search procedure was applied in the original article.</a:t>
            </a:r>
            <a:endParaRPr lang="en-US" sz="1400" dirty="0"/>
          </a:p>
        </p:txBody>
      </p:sp>
      <p:sp>
        <p:nvSpPr>
          <p:cNvPr id="10" name="Google Shape;774;p52"/>
          <p:cNvSpPr txBox="1">
            <a:spLocks/>
          </p:cNvSpPr>
          <p:nvPr/>
        </p:nvSpPr>
        <p:spPr>
          <a:xfrm>
            <a:off x="818245" y="2635965"/>
            <a:ext cx="7919633" cy="333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Clr>
                <a:srgbClr val="DCAE52"/>
              </a:buClr>
              <a:buSzPts val="1400"/>
              <a:buNone/>
            </a:pPr>
            <a:r>
              <a:rPr lang="en-US" sz="1400" dirty="0" smtClean="0"/>
              <a:t>To reduce overfitting the </a:t>
            </a:r>
            <a:r>
              <a:rPr lang="en-US" sz="1400" b="1" dirty="0" smtClean="0">
                <a:solidFill>
                  <a:srgbClr val="DCAE52"/>
                </a:solidFill>
              </a:rPr>
              <a:t>WEIGHT DECAY </a:t>
            </a:r>
            <a:r>
              <a:rPr lang="en-US" sz="1400" dirty="0" smtClean="0"/>
              <a:t>regularization technique is added to ADAM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27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262696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NEW IMPLEMENTATIONS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3159842" y="891238"/>
            <a:ext cx="2979300" cy="1300500"/>
          </a:xfrm>
        </p:spPr>
        <p:txBody>
          <a:bodyPr/>
          <a:lstStyle/>
          <a:p>
            <a:r>
              <a:rPr lang="it-IT" dirty="0" smtClean="0"/>
              <a:t>IV.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2"/>
          <p:cNvSpPr/>
          <p:nvPr/>
        </p:nvSpPr>
        <p:spPr>
          <a:xfrm rot="-812392" flipH="1">
            <a:off x="7187852" y="3995927"/>
            <a:ext cx="2434973" cy="2625289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52"/>
          <p:cNvSpPr txBox="1">
            <a:spLocks noGrp="1"/>
          </p:cNvSpPr>
          <p:nvPr>
            <p:ph type="subTitle" idx="1"/>
          </p:nvPr>
        </p:nvSpPr>
        <p:spPr>
          <a:xfrm>
            <a:off x="1727572" y="1163291"/>
            <a:ext cx="2991662" cy="11255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/>
              <a:t>Differentiate betweeen positive and negative examples</a:t>
            </a:r>
            <a:endParaRPr dirty="0"/>
          </a:p>
        </p:txBody>
      </p:sp>
      <p:sp>
        <p:nvSpPr>
          <p:cNvPr id="776" name="Google Shape;776;p5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NEW LOSS FUNCTION: FOCAL LOSS</a:t>
            </a:r>
            <a:endParaRPr dirty="0"/>
          </a:p>
        </p:txBody>
      </p:sp>
      <p:sp>
        <p:nvSpPr>
          <p:cNvPr id="6" name="Google Shape;567;p43"/>
          <p:cNvSpPr txBox="1">
            <a:spLocks/>
          </p:cNvSpPr>
          <p:nvPr/>
        </p:nvSpPr>
        <p:spPr>
          <a:xfrm>
            <a:off x="-292700" y="1394179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rgbClr val="DCAE52"/>
                </a:solidFill>
              </a:rPr>
              <a:t>CROSS ENTROPY</a:t>
            </a:r>
            <a:endParaRPr lang="en-US" dirty="0">
              <a:solidFill>
                <a:srgbClr val="DCAE52"/>
              </a:solidFill>
            </a:endParaRPr>
          </a:p>
        </p:txBody>
      </p:sp>
      <p:sp>
        <p:nvSpPr>
          <p:cNvPr id="7" name="Google Shape;567;p43"/>
          <p:cNvSpPr txBox="1">
            <a:spLocks/>
          </p:cNvSpPr>
          <p:nvPr/>
        </p:nvSpPr>
        <p:spPr>
          <a:xfrm>
            <a:off x="4062324" y="1394179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rgbClr val="DCAE52"/>
                </a:solidFill>
              </a:rPr>
              <a:t>FOCAL LOSS</a:t>
            </a:r>
            <a:endParaRPr lang="en-US" dirty="0">
              <a:solidFill>
                <a:srgbClr val="DCAE52"/>
              </a:solidFill>
            </a:endParaRPr>
          </a:p>
        </p:txBody>
      </p:sp>
      <p:sp>
        <p:nvSpPr>
          <p:cNvPr id="9" name="Google Shape;774;p52"/>
          <p:cNvSpPr txBox="1">
            <a:spLocks/>
          </p:cNvSpPr>
          <p:nvPr/>
        </p:nvSpPr>
        <p:spPr>
          <a:xfrm>
            <a:off x="5865619" y="1163291"/>
            <a:ext cx="2813432" cy="11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 smtClean="0"/>
              <a:t>Differentiate between easy and hard examples too</a:t>
            </a:r>
            <a:endParaRPr lang="en-US" dirty="0"/>
          </a:p>
        </p:txBody>
      </p:sp>
      <p:graphicFrame>
        <p:nvGraphicFramePr>
          <p:cNvPr id="10" name="Google Shape;527;p41"/>
          <p:cNvGraphicFramePr/>
          <p:nvPr>
            <p:extLst>
              <p:ext uri="{D42A27DB-BD31-4B8C-83A1-F6EECF244321}">
                <p14:modId xmlns:p14="http://schemas.microsoft.com/office/powerpoint/2010/main" val="4247128392"/>
              </p:ext>
            </p:extLst>
          </p:nvPr>
        </p:nvGraphicFramePr>
        <p:xfrm>
          <a:off x="886991" y="2226861"/>
          <a:ext cx="7792060" cy="2194440"/>
        </p:xfrm>
        <a:graphic>
          <a:graphicData uri="http://schemas.openxmlformats.org/drawingml/2006/table">
            <a:tbl>
              <a:tblPr>
                <a:noFill/>
                <a:tableStyleId>{42E1F3AA-90DA-40FF-97AC-0C400572061F}</a:tableStyleId>
              </a:tblPr>
              <a:tblGrid>
                <a:gridCol w="1948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8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47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LOSS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AREA</a:t>
                      </a:r>
                      <a:r>
                        <a:rPr lang="en" sz="1800" baseline="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 UNDER THE ROC CURVE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PRECISION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TESTING</a:t>
                      </a:r>
                      <a:r>
                        <a:rPr lang="en-US" sz="1200" baseline="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OF THE BEST ORIGINAL MODEL</a:t>
                      </a: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0.765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0.744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0.665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7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TESTING OF THE BEST</a:t>
                      </a:r>
                      <a:r>
                        <a:rPr lang="en" sz="1200" baseline="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FOCAL LOSS MODEL</a:t>
                      </a: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0.112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0.538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0.489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0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89115" y="308650"/>
            <a:ext cx="8965769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COMPARISON BETWEEN ORIGINAL MODEL </a:t>
            </a:r>
            <a:br>
              <a:rPr lang="en" dirty="0" smtClean="0"/>
            </a:br>
            <a:r>
              <a:rPr lang="en" dirty="0" smtClean="0"/>
              <a:t>AND MODEL WITH A FOCAL LOSS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6" y="1248990"/>
            <a:ext cx="9068685" cy="3400757"/>
          </a:xfrm>
          <a:prstGeom prst="rect">
            <a:avLst/>
          </a:prstGeom>
          <a:ln w="44450">
            <a:solidFill>
              <a:srgbClr val="FBD868"/>
            </a:solidFill>
          </a:ln>
        </p:spPr>
      </p:pic>
    </p:spTree>
    <p:extLst>
      <p:ext uri="{BB962C8B-B14F-4D97-AF65-F5344CB8AC3E}">
        <p14:creationId xmlns:p14="http://schemas.microsoft.com/office/powerpoint/2010/main" val="108271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76;p52"/>
          <p:cNvSpPr txBox="1">
            <a:spLocks noGrp="1"/>
          </p:cNvSpPr>
          <p:nvPr>
            <p:ph type="title"/>
          </p:nvPr>
        </p:nvSpPr>
        <p:spPr>
          <a:xfrm>
            <a:off x="1573078" y="407765"/>
            <a:ext cx="5837468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NEW NUMBER OF BLOCKS: CHANGING N</a:t>
            </a:r>
            <a:endParaRPr dirty="0"/>
          </a:p>
        </p:txBody>
      </p:sp>
      <p:graphicFrame>
        <p:nvGraphicFramePr>
          <p:cNvPr id="5" name="Google Shape;527;p41"/>
          <p:cNvGraphicFramePr/>
          <p:nvPr>
            <p:extLst>
              <p:ext uri="{D42A27DB-BD31-4B8C-83A1-F6EECF244321}">
                <p14:modId xmlns:p14="http://schemas.microsoft.com/office/powerpoint/2010/main" val="1587823679"/>
              </p:ext>
            </p:extLst>
          </p:nvPr>
        </p:nvGraphicFramePr>
        <p:xfrm>
          <a:off x="822862" y="1294107"/>
          <a:ext cx="6587684" cy="2888154"/>
        </p:xfrm>
        <a:graphic>
          <a:graphicData uri="http://schemas.openxmlformats.org/drawingml/2006/table">
            <a:tbl>
              <a:tblPr>
                <a:noFill/>
                <a:tableStyleId>{42E1F3AA-90DA-40FF-97AC-0C400572061F}</a:tableStyleId>
              </a:tblPr>
              <a:tblGrid>
                <a:gridCol w="1775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3508311920"/>
                    </a:ext>
                  </a:extLst>
                </a:gridCol>
                <a:gridCol w="868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067">
                  <a:extLst>
                    <a:ext uri="{9D8B030D-6E8A-4147-A177-3AD203B41FA5}">
                      <a16:colId xmlns:a16="http://schemas.microsoft.com/office/drawing/2014/main" val="1642678392"/>
                    </a:ext>
                  </a:extLst>
                </a:gridCol>
                <a:gridCol w="929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36071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N=2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ORIGINAL</a:t>
                      </a:r>
                      <a:r>
                        <a:rPr lang="en-US" sz="1800" baseline="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 MODEL (N=3)</a:t>
                      </a:r>
                      <a:endParaRPr lang="en-US" sz="1800" dirty="0" smtClean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N=6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N=9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0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PRECISION</a:t>
                      </a:r>
                      <a:r>
                        <a:rPr lang="en-US" sz="1200" baseline="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OF THE BEST MODEL</a:t>
                      </a: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0.531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0.665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0.568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0.531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2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ELAPSED TIME FOR 200 EPOCHS</a:t>
                      </a: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30.0 min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44.8 min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83.2 min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113.8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003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03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495171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TRIMNET ARCHITECTURE AND DATASET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776779" y="1196630"/>
            <a:ext cx="1853860" cy="64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I</a:t>
            </a:r>
            <a:r>
              <a:rPr lang="en" sz="9600" dirty="0" smtClean="0"/>
              <a:t>.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324525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89114" y="517877"/>
            <a:ext cx="8965769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COMPARISON BETWEEN ORIGINAL MODEL </a:t>
            </a:r>
            <a:br>
              <a:rPr lang="en" dirty="0" smtClean="0"/>
            </a:br>
            <a:r>
              <a:rPr lang="en" dirty="0" smtClean="0"/>
              <a:t>AND MODEL WITH N=6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7" y="1464105"/>
            <a:ext cx="9054884" cy="3395582"/>
          </a:xfrm>
          <a:prstGeom prst="rect">
            <a:avLst/>
          </a:prstGeom>
          <a:ln w="44450">
            <a:solidFill>
              <a:srgbClr val="FBD868"/>
            </a:solidFill>
          </a:ln>
        </p:spPr>
      </p:pic>
    </p:spTree>
    <p:extLst>
      <p:ext uri="{BB962C8B-B14F-4D97-AF65-F5344CB8AC3E}">
        <p14:creationId xmlns:p14="http://schemas.microsoft.com/office/powerpoint/2010/main" val="85568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2"/>
          <p:cNvSpPr/>
          <p:nvPr/>
        </p:nvSpPr>
        <p:spPr>
          <a:xfrm rot="-812392" flipH="1">
            <a:off x="7187852" y="3995927"/>
            <a:ext cx="2434973" cy="2625289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52"/>
          <p:cNvSpPr txBox="1">
            <a:spLocks noGrp="1"/>
          </p:cNvSpPr>
          <p:nvPr>
            <p:ph type="title"/>
          </p:nvPr>
        </p:nvSpPr>
        <p:spPr>
          <a:xfrm>
            <a:off x="667043" y="496993"/>
            <a:ext cx="7534532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NEW NUMBER OF ATTENTION MECHANISMS: CHANGING K</a:t>
            </a:r>
            <a:endParaRPr dirty="0"/>
          </a:p>
        </p:txBody>
      </p:sp>
      <p:graphicFrame>
        <p:nvGraphicFramePr>
          <p:cNvPr id="10" name="Google Shape;527;p41"/>
          <p:cNvGraphicFramePr/>
          <p:nvPr>
            <p:extLst>
              <p:ext uri="{D42A27DB-BD31-4B8C-83A1-F6EECF244321}">
                <p14:modId xmlns:p14="http://schemas.microsoft.com/office/powerpoint/2010/main" val="3911288183"/>
              </p:ext>
            </p:extLst>
          </p:nvPr>
        </p:nvGraphicFramePr>
        <p:xfrm>
          <a:off x="538279" y="1552928"/>
          <a:ext cx="7792060" cy="2194440"/>
        </p:xfrm>
        <a:graphic>
          <a:graphicData uri="http://schemas.openxmlformats.org/drawingml/2006/table">
            <a:tbl>
              <a:tblPr>
                <a:noFill/>
                <a:tableStyleId>{42E1F3AA-90DA-40FF-97AC-0C400572061F}</a:tableStyleId>
              </a:tblPr>
              <a:tblGrid>
                <a:gridCol w="1948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8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47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K=2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ORIGINAL MODEL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(K=4)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K=8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PRECISION</a:t>
                      </a:r>
                      <a:r>
                        <a:rPr lang="en-US" sz="1200" baseline="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OF THE BEST MODEL</a:t>
                      </a:r>
                      <a:endParaRPr lang="en-US"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0.622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0.665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0.538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7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ELAPSED TIME FOR 200 EPOCHS</a:t>
                      </a:r>
                      <a:endParaRPr lang="en-US"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25.6</a:t>
                      </a:r>
                      <a:r>
                        <a:rPr lang="en" sz="1200" baseline="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min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44.8 min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67.7</a:t>
                      </a:r>
                      <a:r>
                        <a:rPr lang="en" sz="1200" baseline="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min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0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99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89114" y="355146"/>
            <a:ext cx="8965769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COMPARISON BETWEEN ORIGINAL MODEL </a:t>
            </a:r>
            <a:br>
              <a:rPr lang="en" dirty="0" smtClean="0"/>
            </a:br>
            <a:r>
              <a:rPr lang="en" dirty="0" smtClean="0"/>
              <a:t>AND MODEL WITH K=8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7" y="1247130"/>
            <a:ext cx="9054884" cy="3395582"/>
          </a:xfrm>
          <a:prstGeom prst="rect">
            <a:avLst/>
          </a:prstGeom>
          <a:ln w="44450">
            <a:solidFill>
              <a:srgbClr val="FBD868"/>
            </a:solidFill>
          </a:ln>
        </p:spPr>
      </p:pic>
    </p:spTree>
    <p:extLst>
      <p:ext uri="{BB962C8B-B14F-4D97-AF65-F5344CB8AC3E}">
        <p14:creationId xmlns:p14="http://schemas.microsoft.com/office/powerpoint/2010/main" val="323104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58"/>
          <p:cNvSpPr txBox="1">
            <a:spLocks noGrp="1"/>
          </p:cNvSpPr>
          <p:nvPr>
            <p:ph type="subTitle" idx="1"/>
          </p:nvPr>
        </p:nvSpPr>
        <p:spPr>
          <a:xfrm>
            <a:off x="256025" y="862477"/>
            <a:ext cx="8887975" cy="1546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rgbClr val="DCAE52"/>
                </a:solidFill>
              </a:rPr>
              <a:t>Pengyong</a:t>
            </a:r>
            <a:r>
              <a:rPr lang="en-US" sz="900" dirty="0">
                <a:solidFill>
                  <a:srgbClr val="DCAE52"/>
                </a:solidFill>
              </a:rPr>
              <a:t> Li, </a:t>
            </a:r>
            <a:r>
              <a:rPr lang="en-US" sz="900" dirty="0" err="1">
                <a:solidFill>
                  <a:srgbClr val="DCAE52"/>
                </a:solidFill>
              </a:rPr>
              <a:t>Yuquan</a:t>
            </a:r>
            <a:r>
              <a:rPr lang="en-US" sz="900" dirty="0">
                <a:solidFill>
                  <a:srgbClr val="DCAE52"/>
                </a:solidFill>
              </a:rPr>
              <a:t> Li, Chang-Yu Hsieh, </a:t>
            </a:r>
            <a:r>
              <a:rPr lang="en-US" sz="900" dirty="0" err="1">
                <a:solidFill>
                  <a:srgbClr val="DCAE52"/>
                </a:solidFill>
              </a:rPr>
              <a:t>Shengyu</a:t>
            </a:r>
            <a:r>
              <a:rPr lang="en-US" sz="900" dirty="0">
                <a:solidFill>
                  <a:srgbClr val="DCAE52"/>
                </a:solidFill>
              </a:rPr>
              <a:t> Zhang, </a:t>
            </a:r>
            <a:r>
              <a:rPr lang="en-US" sz="900" dirty="0" err="1">
                <a:solidFill>
                  <a:srgbClr val="DCAE52"/>
                </a:solidFill>
              </a:rPr>
              <a:t>Xianggen</a:t>
            </a:r>
            <a:r>
              <a:rPr lang="en-US" sz="900" dirty="0">
                <a:solidFill>
                  <a:srgbClr val="DCAE52"/>
                </a:solidFill>
              </a:rPr>
              <a:t> Liu, </a:t>
            </a:r>
            <a:r>
              <a:rPr lang="en-US" sz="900" dirty="0" err="1">
                <a:solidFill>
                  <a:srgbClr val="DCAE52"/>
                </a:solidFill>
              </a:rPr>
              <a:t>Huanxiang</a:t>
            </a:r>
            <a:r>
              <a:rPr lang="en-US" sz="900" dirty="0">
                <a:solidFill>
                  <a:srgbClr val="DCAE52"/>
                </a:solidFill>
              </a:rPr>
              <a:t> Liu, Sen </a:t>
            </a:r>
            <a:r>
              <a:rPr lang="en-US" sz="900" dirty="0" err="1">
                <a:solidFill>
                  <a:srgbClr val="DCAE52"/>
                </a:solidFill>
              </a:rPr>
              <a:t>Song,Xiaojun</a:t>
            </a:r>
            <a:r>
              <a:rPr lang="en-US" sz="900" dirty="0">
                <a:solidFill>
                  <a:srgbClr val="DCAE52"/>
                </a:solidFill>
              </a:rPr>
              <a:t> </a:t>
            </a:r>
            <a:r>
              <a:rPr lang="en-US" sz="900" dirty="0" err="1">
                <a:solidFill>
                  <a:srgbClr val="DCAE52"/>
                </a:solidFill>
              </a:rPr>
              <a:t>Yao.TrimNet</a:t>
            </a:r>
            <a:r>
              <a:rPr lang="en-US" sz="900" dirty="0">
                <a:solidFill>
                  <a:srgbClr val="DCAE52"/>
                </a:solidFill>
              </a:rPr>
              <a:t>: learning molecular representation from triplet messages for </a:t>
            </a:r>
            <a:r>
              <a:rPr lang="en-US" sz="900" dirty="0" err="1">
                <a:solidFill>
                  <a:srgbClr val="DCAE52"/>
                </a:solidFill>
              </a:rPr>
              <a:t>biomedicine.Briefings</a:t>
            </a:r>
            <a:r>
              <a:rPr lang="en-US" sz="900" dirty="0">
                <a:solidFill>
                  <a:srgbClr val="DCAE52"/>
                </a:solidFill>
              </a:rPr>
              <a:t> in Bioinformatics, </a:t>
            </a:r>
            <a:r>
              <a:rPr lang="en-US" sz="900" dirty="0" smtClean="0">
                <a:solidFill>
                  <a:srgbClr val="DCAE52"/>
                </a:solidFill>
              </a:rPr>
              <a:t>bbaa266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DCAE52"/>
                </a:solidFill>
              </a:rPr>
              <a:t>Chung J, </a:t>
            </a:r>
            <a:r>
              <a:rPr lang="en-US" sz="900" dirty="0" err="1">
                <a:solidFill>
                  <a:srgbClr val="DCAE52"/>
                </a:solidFill>
              </a:rPr>
              <a:t>Gulcehre</a:t>
            </a:r>
            <a:r>
              <a:rPr lang="en-US" sz="900" dirty="0">
                <a:solidFill>
                  <a:srgbClr val="DCAE52"/>
                </a:solidFill>
              </a:rPr>
              <a:t> C, Cho KH et </a:t>
            </a:r>
            <a:r>
              <a:rPr lang="en-US" sz="900" dirty="0" err="1">
                <a:solidFill>
                  <a:srgbClr val="DCAE52"/>
                </a:solidFill>
              </a:rPr>
              <a:t>al.Empirical</a:t>
            </a:r>
            <a:r>
              <a:rPr lang="en-US" sz="900" dirty="0">
                <a:solidFill>
                  <a:srgbClr val="DCAE52"/>
                </a:solidFill>
              </a:rPr>
              <a:t> evaluation of gated recurrent neural networks </a:t>
            </a:r>
            <a:r>
              <a:rPr lang="en-US" sz="900" dirty="0" err="1">
                <a:solidFill>
                  <a:srgbClr val="DCAE52"/>
                </a:solidFill>
              </a:rPr>
              <a:t>onsequence</a:t>
            </a:r>
            <a:r>
              <a:rPr lang="en-US" sz="900" dirty="0">
                <a:solidFill>
                  <a:srgbClr val="DCAE52"/>
                </a:solidFill>
              </a:rPr>
              <a:t> </a:t>
            </a:r>
            <a:r>
              <a:rPr lang="en-US" sz="900" dirty="0" err="1">
                <a:solidFill>
                  <a:srgbClr val="DCAE52"/>
                </a:solidFill>
              </a:rPr>
              <a:t>modeling.In</a:t>
            </a:r>
            <a:r>
              <a:rPr lang="en-US" sz="900" dirty="0">
                <a:solidFill>
                  <a:srgbClr val="DCAE52"/>
                </a:solidFill>
              </a:rPr>
              <a:t>: </a:t>
            </a:r>
            <a:r>
              <a:rPr lang="en-US" sz="900" dirty="0" err="1">
                <a:solidFill>
                  <a:srgbClr val="DCAE52"/>
                </a:solidFill>
              </a:rPr>
              <a:t>arXiv</a:t>
            </a:r>
            <a:r>
              <a:rPr lang="en-US" sz="900" dirty="0">
                <a:solidFill>
                  <a:srgbClr val="DCAE52"/>
                </a:solidFill>
              </a:rPr>
              <a:t> preprint, arXiv:1412.3555, </a:t>
            </a:r>
            <a:r>
              <a:rPr lang="en-US" sz="900" dirty="0" smtClean="0">
                <a:solidFill>
                  <a:srgbClr val="DCAE52"/>
                </a:solidFill>
              </a:rPr>
              <a:t>2014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DCAE52"/>
                </a:solidFill>
              </a:rPr>
              <a:t>Jimmy Lei Ba, Jamie Ryan </a:t>
            </a:r>
            <a:r>
              <a:rPr lang="en-US" sz="900" dirty="0" err="1">
                <a:solidFill>
                  <a:srgbClr val="DCAE52"/>
                </a:solidFill>
              </a:rPr>
              <a:t>Kiros</a:t>
            </a:r>
            <a:r>
              <a:rPr lang="en-US" sz="900" dirty="0">
                <a:solidFill>
                  <a:srgbClr val="DCAE52"/>
                </a:solidFill>
              </a:rPr>
              <a:t> and Geoffrey E. </a:t>
            </a:r>
            <a:r>
              <a:rPr lang="en-US" sz="900" dirty="0" err="1">
                <a:solidFill>
                  <a:srgbClr val="DCAE52"/>
                </a:solidFill>
              </a:rPr>
              <a:t>Hinton.Layer</a:t>
            </a:r>
            <a:r>
              <a:rPr lang="en-US" sz="900" dirty="0">
                <a:solidFill>
                  <a:srgbClr val="DCAE52"/>
                </a:solidFill>
              </a:rPr>
              <a:t> </a:t>
            </a:r>
            <a:r>
              <a:rPr lang="en-US" sz="900" dirty="0" err="1">
                <a:solidFill>
                  <a:srgbClr val="DCAE52"/>
                </a:solidFill>
              </a:rPr>
              <a:t>Normalization.ArXiv</a:t>
            </a:r>
            <a:r>
              <a:rPr lang="en-US" sz="900" dirty="0">
                <a:solidFill>
                  <a:srgbClr val="DCAE52"/>
                </a:solidFill>
              </a:rPr>
              <a:t> </a:t>
            </a:r>
            <a:r>
              <a:rPr lang="en-US" sz="900" dirty="0" smtClean="0">
                <a:solidFill>
                  <a:srgbClr val="DCAE52"/>
                </a:solidFill>
              </a:rPr>
              <a:t>1607.06450.2016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rgbClr val="DCAE52"/>
                </a:solidFill>
              </a:rPr>
              <a:t>Vinyals</a:t>
            </a:r>
            <a:r>
              <a:rPr lang="en-US" sz="900" dirty="0">
                <a:solidFill>
                  <a:srgbClr val="DCAE52"/>
                </a:solidFill>
              </a:rPr>
              <a:t> O, </a:t>
            </a:r>
            <a:r>
              <a:rPr lang="en-US" sz="900" dirty="0" err="1">
                <a:solidFill>
                  <a:srgbClr val="DCAE52"/>
                </a:solidFill>
              </a:rPr>
              <a:t>Bengio</a:t>
            </a:r>
            <a:r>
              <a:rPr lang="en-US" sz="900" dirty="0">
                <a:solidFill>
                  <a:srgbClr val="DCAE52"/>
                </a:solidFill>
              </a:rPr>
              <a:t> S, </a:t>
            </a:r>
            <a:r>
              <a:rPr lang="en-US" sz="900" dirty="0" err="1">
                <a:solidFill>
                  <a:srgbClr val="DCAE52"/>
                </a:solidFill>
              </a:rPr>
              <a:t>Kudlur</a:t>
            </a:r>
            <a:r>
              <a:rPr lang="en-US" sz="900" dirty="0">
                <a:solidFill>
                  <a:srgbClr val="DCAE52"/>
                </a:solidFill>
              </a:rPr>
              <a:t> M et </a:t>
            </a:r>
            <a:r>
              <a:rPr lang="en-US" sz="900" dirty="0" err="1">
                <a:solidFill>
                  <a:srgbClr val="DCAE52"/>
                </a:solidFill>
              </a:rPr>
              <a:t>al.Order</a:t>
            </a:r>
            <a:r>
              <a:rPr lang="en-US" sz="900" dirty="0">
                <a:solidFill>
                  <a:srgbClr val="DCAE52"/>
                </a:solidFill>
              </a:rPr>
              <a:t> matters: sequence to sequence for </a:t>
            </a:r>
            <a:r>
              <a:rPr lang="en-US" sz="900" dirty="0" err="1">
                <a:solidFill>
                  <a:srgbClr val="DCAE52"/>
                </a:solidFill>
              </a:rPr>
              <a:t>sets.In</a:t>
            </a:r>
            <a:r>
              <a:rPr lang="en-US" sz="900" dirty="0">
                <a:solidFill>
                  <a:srgbClr val="DCAE52"/>
                </a:solidFill>
              </a:rPr>
              <a:t>: </a:t>
            </a:r>
            <a:r>
              <a:rPr lang="en-US" sz="900" dirty="0" err="1">
                <a:solidFill>
                  <a:srgbClr val="DCAE52"/>
                </a:solidFill>
              </a:rPr>
              <a:t>InternationalConference</a:t>
            </a:r>
            <a:r>
              <a:rPr lang="en-US" sz="900" dirty="0">
                <a:solidFill>
                  <a:srgbClr val="DCAE52"/>
                </a:solidFill>
              </a:rPr>
              <a:t> on Learning Representations, San Juan, Puerto Rico, 2016. ICLR Press</a:t>
            </a:r>
            <a:r>
              <a:rPr lang="en-US" sz="900" dirty="0" smtClean="0">
                <a:solidFill>
                  <a:srgbClr val="DCAE52"/>
                </a:solidFill>
              </a:rPr>
              <a:t>.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rgbClr val="DCAE52"/>
                </a:solidFill>
              </a:rPr>
              <a:t>Tsubaki</a:t>
            </a:r>
            <a:r>
              <a:rPr lang="en-US" sz="900" dirty="0">
                <a:solidFill>
                  <a:srgbClr val="DCAE52"/>
                </a:solidFill>
              </a:rPr>
              <a:t> M, </a:t>
            </a:r>
            <a:r>
              <a:rPr lang="en-US" sz="900" dirty="0" err="1">
                <a:solidFill>
                  <a:srgbClr val="DCAE52"/>
                </a:solidFill>
              </a:rPr>
              <a:t>Tomii</a:t>
            </a:r>
            <a:r>
              <a:rPr lang="en-US" sz="900" dirty="0">
                <a:solidFill>
                  <a:srgbClr val="DCAE52"/>
                </a:solidFill>
              </a:rPr>
              <a:t> K, </a:t>
            </a:r>
            <a:r>
              <a:rPr lang="en-US" sz="900" dirty="0" err="1">
                <a:solidFill>
                  <a:srgbClr val="DCAE52"/>
                </a:solidFill>
              </a:rPr>
              <a:t>Sese</a:t>
            </a:r>
            <a:r>
              <a:rPr lang="en-US" sz="900" dirty="0">
                <a:solidFill>
                  <a:srgbClr val="DCAE52"/>
                </a:solidFill>
              </a:rPr>
              <a:t> </a:t>
            </a:r>
            <a:r>
              <a:rPr lang="en-US" sz="900" dirty="0" err="1">
                <a:solidFill>
                  <a:srgbClr val="DCAE52"/>
                </a:solidFill>
              </a:rPr>
              <a:t>J.Compound</a:t>
            </a:r>
            <a:r>
              <a:rPr lang="en-US" sz="900" dirty="0">
                <a:solidFill>
                  <a:srgbClr val="DCAE52"/>
                </a:solidFill>
              </a:rPr>
              <a:t>-protein interaction prediction with end-to-end learning </a:t>
            </a:r>
            <a:r>
              <a:rPr lang="en-US" sz="900" dirty="0" err="1">
                <a:solidFill>
                  <a:srgbClr val="DCAE52"/>
                </a:solidFill>
              </a:rPr>
              <a:t>ofneural</a:t>
            </a:r>
            <a:r>
              <a:rPr lang="en-US" sz="900" dirty="0">
                <a:solidFill>
                  <a:srgbClr val="DCAE52"/>
                </a:solidFill>
              </a:rPr>
              <a:t> networks for graphs and </a:t>
            </a:r>
            <a:r>
              <a:rPr lang="en-US" sz="900" dirty="0" err="1">
                <a:solidFill>
                  <a:srgbClr val="DCAE52"/>
                </a:solidFill>
              </a:rPr>
              <a:t>sequences.Bioinformatics</a:t>
            </a:r>
            <a:r>
              <a:rPr lang="en-US" sz="900" dirty="0">
                <a:solidFill>
                  <a:srgbClr val="DCAE52"/>
                </a:solidFill>
              </a:rPr>
              <a:t> 2019; 35(2): 309–18</a:t>
            </a:r>
            <a:r>
              <a:rPr lang="en-US" sz="900" dirty="0" smtClean="0">
                <a:solidFill>
                  <a:srgbClr val="DCAE52"/>
                </a:solidFill>
              </a:rPr>
              <a:t>.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DCAE52"/>
                </a:solidFill>
              </a:rPr>
              <a:t>RDKIT: Open-source cheminformatics. In 2006. </a:t>
            </a:r>
            <a:r>
              <a:rPr lang="en-US" sz="900" dirty="0" smtClean="0">
                <a:solidFill>
                  <a:srgbClr val="DCAE52"/>
                </a:solidFill>
              </a:rPr>
              <a:t>rdkit.org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DCAE52"/>
                </a:solidFill>
              </a:rPr>
              <a:t>K. He, X. Zhang, S. Ren and J. </a:t>
            </a:r>
            <a:r>
              <a:rPr lang="en-US" sz="900" dirty="0" err="1">
                <a:solidFill>
                  <a:srgbClr val="DCAE52"/>
                </a:solidFill>
              </a:rPr>
              <a:t>Sun.Delving</a:t>
            </a:r>
            <a:r>
              <a:rPr lang="en-US" sz="900" dirty="0">
                <a:solidFill>
                  <a:srgbClr val="DCAE52"/>
                </a:solidFill>
              </a:rPr>
              <a:t> Deep into Rectifiers: Surpassing Human-</a:t>
            </a:r>
            <a:r>
              <a:rPr lang="en-US" sz="900" dirty="0" err="1">
                <a:solidFill>
                  <a:srgbClr val="DCAE52"/>
                </a:solidFill>
              </a:rPr>
              <a:t>LevelPerformance</a:t>
            </a:r>
            <a:r>
              <a:rPr lang="en-US" sz="900" dirty="0">
                <a:solidFill>
                  <a:srgbClr val="DCAE52"/>
                </a:solidFill>
              </a:rPr>
              <a:t> on ImageNet Classification.2015 IEEE </a:t>
            </a:r>
            <a:r>
              <a:rPr lang="en-US" sz="900" dirty="0" smtClean="0">
                <a:solidFill>
                  <a:srgbClr val="DCAE52"/>
                </a:solidFill>
              </a:rPr>
              <a:t>International </a:t>
            </a:r>
            <a:r>
              <a:rPr lang="en-US" sz="900" dirty="0">
                <a:solidFill>
                  <a:srgbClr val="DCAE52"/>
                </a:solidFill>
              </a:rPr>
              <a:t>Conference on Computer Vision(ICCV), Santiago, 2015, pp. 1026-1034, </a:t>
            </a:r>
            <a:r>
              <a:rPr lang="en-US" sz="900" dirty="0" err="1">
                <a:solidFill>
                  <a:srgbClr val="DCAE52"/>
                </a:solidFill>
              </a:rPr>
              <a:t>doi</a:t>
            </a:r>
            <a:r>
              <a:rPr lang="en-US" sz="900" dirty="0">
                <a:solidFill>
                  <a:srgbClr val="DCAE52"/>
                </a:solidFill>
              </a:rPr>
              <a:t>: 10.1109/ICCV.2015.123</a:t>
            </a:r>
            <a:r>
              <a:rPr lang="en-US" sz="900" dirty="0" smtClean="0">
                <a:solidFill>
                  <a:srgbClr val="DCAE52"/>
                </a:solidFill>
              </a:rPr>
              <a:t>.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rgbClr val="DCAE52"/>
                </a:solidFill>
              </a:rPr>
              <a:t>Kingma</a:t>
            </a:r>
            <a:r>
              <a:rPr lang="en-US" sz="900" dirty="0">
                <a:solidFill>
                  <a:srgbClr val="DCAE52"/>
                </a:solidFill>
              </a:rPr>
              <a:t> DP, Ba </a:t>
            </a:r>
            <a:r>
              <a:rPr lang="en-US" sz="900" dirty="0" err="1">
                <a:solidFill>
                  <a:srgbClr val="DCAE52"/>
                </a:solidFill>
              </a:rPr>
              <a:t>JL.Adam</a:t>
            </a:r>
            <a:r>
              <a:rPr lang="en-US" sz="900" dirty="0">
                <a:solidFill>
                  <a:srgbClr val="DCAE52"/>
                </a:solidFill>
              </a:rPr>
              <a:t>: a method for stochastic </a:t>
            </a:r>
            <a:r>
              <a:rPr lang="en-US" sz="900" dirty="0" err="1">
                <a:solidFill>
                  <a:srgbClr val="DCAE52"/>
                </a:solidFill>
              </a:rPr>
              <a:t>optimization.In</a:t>
            </a:r>
            <a:r>
              <a:rPr lang="en-US" sz="900" dirty="0">
                <a:solidFill>
                  <a:srgbClr val="DCAE52"/>
                </a:solidFill>
              </a:rPr>
              <a:t>: International Conference </a:t>
            </a:r>
            <a:r>
              <a:rPr lang="en-US" sz="900" dirty="0" err="1">
                <a:solidFill>
                  <a:srgbClr val="DCAE52"/>
                </a:solidFill>
              </a:rPr>
              <a:t>onLearning</a:t>
            </a:r>
            <a:r>
              <a:rPr lang="en-US" sz="900" dirty="0">
                <a:solidFill>
                  <a:srgbClr val="DCAE52"/>
                </a:solidFill>
              </a:rPr>
              <a:t> Representations, San Diego, CA, 2015. ICLR </a:t>
            </a:r>
            <a:r>
              <a:rPr lang="en-US" sz="900" dirty="0" smtClean="0">
                <a:solidFill>
                  <a:srgbClr val="DCAE52"/>
                </a:solidFill>
              </a:rPr>
              <a:t>Press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rgbClr val="DCAE52"/>
                </a:solidFill>
              </a:rPr>
              <a:t>Govindan</a:t>
            </a:r>
            <a:r>
              <a:rPr lang="en-US" sz="900" dirty="0">
                <a:solidFill>
                  <a:srgbClr val="DCAE52"/>
                </a:solidFill>
              </a:rPr>
              <a:t> Subramanian, </a:t>
            </a:r>
            <a:r>
              <a:rPr lang="en-US" sz="900" dirty="0" err="1">
                <a:solidFill>
                  <a:srgbClr val="DCAE52"/>
                </a:solidFill>
              </a:rPr>
              <a:t>Bharath</a:t>
            </a:r>
            <a:r>
              <a:rPr lang="en-US" sz="900" dirty="0">
                <a:solidFill>
                  <a:srgbClr val="DCAE52"/>
                </a:solidFill>
              </a:rPr>
              <a:t> </a:t>
            </a:r>
            <a:r>
              <a:rPr lang="en-US" sz="900" dirty="0" err="1">
                <a:solidFill>
                  <a:srgbClr val="DCAE52"/>
                </a:solidFill>
              </a:rPr>
              <a:t>Ramsundar</a:t>
            </a:r>
            <a:r>
              <a:rPr lang="en-US" sz="900" dirty="0">
                <a:solidFill>
                  <a:srgbClr val="DCAE52"/>
                </a:solidFill>
              </a:rPr>
              <a:t>, Vijay </a:t>
            </a:r>
            <a:r>
              <a:rPr lang="en-US" sz="900" dirty="0" err="1">
                <a:solidFill>
                  <a:srgbClr val="DCAE52"/>
                </a:solidFill>
              </a:rPr>
              <a:t>Pande</a:t>
            </a:r>
            <a:r>
              <a:rPr lang="en-US" sz="900" dirty="0">
                <a:solidFill>
                  <a:srgbClr val="DCAE52"/>
                </a:solidFill>
              </a:rPr>
              <a:t>, and </a:t>
            </a:r>
            <a:r>
              <a:rPr lang="en-US" sz="900" dirty="0" err="1">
                <a:solidFill>
                  <a:srgbClr val="DCAE52"/>
                </a:solidFill>
              </a:rPr>
              <a:t>Rajiah</a:t>
            </a:r>
            <a:r>
              <a:rPr lang="en-US" sz="900" dirty="0">
                <a:solidFill>
                  <a:srgbClr val="DCAE52"/>
                </a:solidFill>
              </a:rPr>
              <a:t> Aldrin </a:t>
            </a:r>
            <a:r>
              <a:rPr lang="en-US" sz="900" dirty="0" err="1">
                <a:solidFill>
                  <a:srgbClr val="DCAE52"/>
                </a:solidFill>
              </a:rPr>
              <a:t>Denny.ComputationalModeling</a:t>
            </a:r>
            <a:r>
              <a:rPr lang="en-US" sz="900" dirty="0">
                <a:solidFill>
                  <a:srgbClr val="DCAE52"/>
                </a:solidFill>
              </a:rPr>
              <a:t> of</a:t>
            </a:r>
            <a:r>
              <a:rPr lang="el-GR" sz="900" dirty="0">
                <a:solidFill>
                  <a:srgbClr val="DCAE52"/>
                </a:solidFill>
              </a:rPr>
              <a:t>β−</a:t>
            </a:r>
            <a:r>
              <a:rPr lang="en-US" sz="900" dirty="0">
                <a:solidFill>
                  <a:srgbClr val="DCAE52"/>
                </a:solidFill>
              </a:rPr>
              <a:t>Secretase 1 (BACE-1) Inhibitors Using Ligand Based Approaches.. Chem. Inf. Model.2016, 56, 10, 1936–1949</a:t>
            </a:r>
            <a:r>
              <a:rPr lang="en-US" sz="900" dirty="0" smtClean="0">
                <a:solidFill>
                  <a:srgbClr val="DCAE52"/>
                </a:solidFill>
              </a:rPr>
              <a:t>.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rgbClr val="DCAE52"/>
                </a:solidFill>
              </a:rPr>
              <a:t>Xiong</a:t>
            </a:r>
            <a:r>
              <a:rPr lang="en-US" sz="900" dirty="0">
                <a:solidFill>
                  <a:srgbClr val="DCAE52"/>
                </a:solidFill>
              </a:rPr>
              <a:t>, </a:t>
            </a:r>
            <a:r>
              <a:rPr lang="en-US" sz="900" dirty="0" err="1">
                <a:solidFill>
                  <a:srgbClr val="DCAE52"/>
                </a:solidFill>
              </a:rPr>
              <a:t>Zhaoping</a:t>
            </a:r>
            <a:r>
              <a:rPr lang="en-US" sz="900" dirty="0">
                <a:solidFill>
                  <a:srgbClr val="DCAE52"/>
                </a:solidFill>
              </a:rPr>
              <a:t> and Wang, </a:t>
            </a:r>
            <a:r>
              <a:rPr lang="en-US" sz="900" dirty="0" err="1">
                <a:solidFill>
                  <a:srgbClr val="DCAE52"/>
                </a:solidFill>
              </a:rPr>
              <a:t>Dingyan</a:t>
            </a:r>
            <a:r>
              <a:rPr lang="en-US" sz="900" dirty="0">
                <a:solidFill>
                  <a:srgbClr val="DCAE52"/>
                </a:solidFill>
              </a:rPr>
              <a:t> and Liu, </a:t>
            </a:r>
            <a:r>
              <a:rPr lang="en-US" sz="900" dirty="0" err="1">
                <a:solidFill>
                  <a:srgbClr val="DCAE52"/>
                </a:solidFill>
              </a:rPr>
              <a:t>Xiaohong</a:t>
            </a:r>
            <a:r>
              <a:rPr lang="en-US" sz="900" dirty="0">
                <a:solidFill>
                  <a:srgbClr val="DCAE52"/>
                </a:solidFill>
              </a:rPr>
              <a:t> and </a:t>
            </a:r>
            <a:r>
              <a:rPr lang="en-US" sz="900" dirty="0" err="1">
                <a:solidFill>
                  <a:srgbClr val="DCAE52"/>
                </a:solidFill>
              </a:rPr>
              <a:t>Zhong</a:t>
            </a:r>
            <a:r>
              <a:rPr lang="en-US" sz="900" dirty="0">
                <a:solidFill>
                  <a:srgbClr val="DCAE52"/>
                </a:solidFill>
              </a:rPr>
              <a:t>, </a:t>
            </a:r>
            <a:r>
              <a:rPr lang="en-US" sz="900" dirty="0" err="1">
                <a:solidFill>
                  <a:srgbClr val="DCAE52"/>
                </a:solidFill>
              </a:rPr>
              <a:t>Feisheng</a:t>
            </a:r>
            <a:r>
              <a:rPr lang="en-US" sz="900" dirty="0">
                <a:solidFill>
                  <a:srgbClr val="DCAE52"/>
                </a:solidFill>
              </a:rPr>
              <a:t> and Wan, </a:t>
            </a:r>
            <a:r>
              <a:rPr lang="en-US" sz="900" dirty="0" err="1">
                <a:solidFill>
                  <a:srgbClr val="DCAE52"/>
                </a:solidFill>
              </a:rPr>
              <a:t>Xiaozhe</a:t>
            </a:r>
            <a:r>
              <a:rPr lang="en-US" sz="900" dirty="0">
                <a:solidFill>
                  <a:srgbClr val="DCAE52"/>
                </a:solidFill>
              </a:rPr>
              <a:t> </a:t>
            </a:r>
            <a:r>
              <a:rPr lang="en-US" sz="900" dirty="0" err="1">
                <a:solidFill>
                  <a:srgbClr val="DCAE52"/>
                </a:solidFill>
              </a:rPr>
              <a:t>andLi</a:t>
            </a:r>
            <a:r>
              <a:rPr lang="en-US" sz="900" dirty="0">
                <a:solidFill>
                  <a:srgbClr val="DCAE52"/>
                </a:solidFill>
              </a:rPr>
              <a:t>, </a:t>
            </a:r>
            <a:r>
              <a:rPr lang="en-US" sz="900" dirty="0" err="1">
                <a:solidFill>
                  <a:srgbClr val="DCAE52"/>
                </a:solidFill>
              </a:rPr>
              <a:t>Xutong</a:t>
            </a:r>
            <a:r>
              <a:rPr lang="en-US" sz="900" dirty="0">
                <a:solidFill>
                  <a:srgbClr val="DCAE52"/>
                </a:solidFill>
              </a:rPr>
              <a:t> and Li, </a:t>
            </a:r>
            <a:r>
              <a:rPr lang="en-US" sz="900" dirty="0" err="1">
                <a:solidFill>
                  <a:srgbClr val="DCAE52"/>
                </a:solidFill>
              </a:rPr>
              <a:t>Zhaojun</a:t>
            </a:r>
            <a:r>
              <a:rPr lang="en-US" sz="900" dirty="0">
                <a:solidFill>
                  <a:srgbClr val="DCAE52"/>
                </a:solidFill>
              </a:rPr>
              <a:t> and Luo, </a:t>
            </a:r>
            <a:r>
              <a:rPr lang="en-US" sz="900" dirty="0" err="1">
                <a:solidFill>
                  <a:srgbClr val="DCAE52"/>
                </a:solidFill>
              </a:rPr>
              <a:t>Xiaomin</a:t>
            </a:r>
            <a:r>
              <a:rPr lang="en-US" sz="900" dirty="0">
                <a:solidFill>
                  <a:srgbClr val="DCAE52"/>
                </a:solidFill>
              </a:rPr>
              <a:t> and Chen, </a:t>
            </a:r>
            <a:r>
              <a:rPr lang="en-US" sz="900" dirty="0" err="1">
                <a:solidFill>
                  <a:srgbClr val="DCAE52"/>
                </a:solidFill>
              </a:rPr>
              <a:t>Kaixian</a:t>
            </a:r>
            <a:r>
              <a:rPr lang="en-US" sz="900" dirty="0">
                <a:solidFill>
                  <a:srgbClr val="DCAE52"/>
                </a:solidFill>
              </a:rPr>
              <a:t> and Jiang, H. and Zheng, </a:t>
            </a:r>
            <a:r>
              <a:rPr lang="en-US" sz="900" dirty="0" err="1">
                <a:solidFill>
                  <a:srgbClr val="DCAE52"/>
                </a:solidFill>
              </a:rPr>
              <a:t>Mingyue</a:t>
            </a:r>
            <a:r>
              <a:rPr lang="en-US" sz="900" dirty="0">
                <a:solidFill>
                  <a:srgbClr val="DCAE52"/>
                </a:solidFill>
              </a:rPr>
              <a:t>.(2019).Pushing the boundaries of molecular representation for drug discovery with graph </a:t>
            </a:r>
            <a:r>
              <a:rPr lang="en-US" sz="900" dirty="0" err="1">
                <a:solidFill>
                  <a:srgbClr val="DCAE52"/>
                </a:solidFill>
              </a:rPr>
              <a:t>attentionmechanism.Journal</a:t>
            </a:r>
            <a:r>
              <a:rPr lang="en-US" sz="900" dirty="0">
                <a:solidFill>
                  <a:srgbClr val="DCAE52"/>
                </a:solidFill>
              </a:rPr>
              <a:t> of Medicinal Chemistry. 63. 10.1021/acs.jmedchem.9b00959.</a:t>
            </a:r>
            <a:endParaRPr lang="en-US" sz="900" dirty="0" smtClean="0">
              <a:solidFill>
                <a:srgbClr val="DCAE52"/>
              </a:solidFill>
            </a:endParaRP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endParaRPr sz="900" dirty="0">
              <a:solidFill>
                <a:srgbClr val="DCAE52"/>
              </a:solidFill>
            </a:endParaRPr>
          </a:p>
        </p:txBody>
      </p:sp>
      <p:sp>
        <p:nvSpPr>
          <p:cNvPr id="893" name="Google Shape;893;p58"/>
          <p:cNvSpPr txBox="1">
            <a:spLocks noGrp="1"/>
          </p:cNvSpPr>
          <p:nvPr>
            <p:ph type="title"/>
          </p:nvPr>
        </p:nvSpPr>
        <p:spPr>
          <a:xfrm>
            <a:off x="2012473" y="259223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RESOURCES</a:t>
            </a:r>
            <a:endParaRPr dirty="0"/>
          </a:p>
        </p:txBody>
      </p:sp>
      <p:sp>
        <p:nvSpPr>
          <p:cNvPr id="895" name="Google Shape;895;p58"/>
          <p:cNvSpPr txBox="1">
            <a:spLocks noGrp="1"/>
          </p:cNvSpPr>
          <p:nvPr>
            <p:ph type="subTitle" idx="4294967295"/>
          </p:nvPr>
        </p:nvSpPr>
        <p:spPr>
          <a:xfrm>
            <a:off x="256025" y="503077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BIBLIOGRAPHY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96" name="Google Shape;896;p58"/>
          <p:cNvSpPr txBox="1">
            <a:spLocks noGrp="1"/>
          </p:cNvSpPr>
          <p:nvPr>
            <p:ph type="subTitle" idx="4294967295"/>
          </p:nvPr>
        </p:nvSpPr>
        <p:spPr>
          <a:xfrm>
            <a:off x="256025" y="3683208"/>
            <a:ext cx="2696402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ORIGINAL CODE AND DATA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646" y="4130299"/>
            <a:ext cx="31616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DCAE52"/>
              </a:buClr>
              <a:buSzPct val="122000"/>
              <a:buFont typeface="Arial" panose="020B0604020202020204" pitchFamily="34" charset="0"/>
              <a:buChar char="•"/>
            </a:pPr>
            <a:r>
              <a:rPr lang="it-IT" sz="900" dirty="0">
                <a:solidFill>
                  <a:srgbClr val="DCAE52"/>
                </a:solidFill>
                <a:latin typeface="Montserrat" panose="020B0604020202020204" charset="0"/>
              </a:rPr>
              <a:t>https://github.com/yvquanli/TrimNet</a:t>
            </a:r>
          </a:p>
        </p:txBody>
      </p:sp>
      <p:sp>
        <p:nvSpPr>
          <p:cNvPr id="7" name="Google Shape;896;p58"/>
          <p:cNvSpPr txBox="1">
            <a:spLocks/>
          </p:cNvSpPr>
          <p:nvPr/>
        </p:nvSpPr>
        <p:spPr>
          <a:xfrm>
            <a:off x="3825801" y="3683208"/>
            <a:ext cx="4086083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MODIFIED CODE AND PROCESSED DATA</a:t>
            </a:r>
            <a:endParaRPr lang="en-US"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25801" y="4130299"/>
            <a:ext cx="44270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DCAE52"/>
              </a:buClr>
              <a:buSzPct val="122000"/>
              <a:buFont typeface="Arial" panose="020B0604020202020204" pitchFamily="34" charset="0"/>
              <a:buChar char="•"/>
            </a:pPr>
            <a:r>
              <a:rPr lang="en-US" sz="900" dirty="0" err="1">
                <a:hlinkClick r:id="rId3"/>
              </a:rPr>
              <a:t>gretagrassmann</a:t>
            </a:r>
            <a:r>
              <a:rPr lang="en-US" sz="900" dirty="0">
                <a:hlinkClick r:id="rId3"/>
              </a:rPr>
              <a:t>/Machine-Learning-Exam: Exam with Prof. </a:t>
            </a:r>
            <a:r>
              <a:rPr lang="en-US" sz="900" dirty="0" err="1">
                <a:hlinkClick r:id="rId3"/>
              </a:rPr>
              <a:t>Asperti</a:t>
            </a:r>
            <a:r>
              <a:rPr lang="en-US" sz="900" dirty="0">
                <a:hlinkClick r:id="rId3"/>
              </a:rPr>
              <a:t> (github.com)</a:t>
            </a:r>
            <a:endParaRPr lang="it-IT" sz="900" dirty="0">
              <a:solidFill>
                <a:srgbClr val="DCAE52"/>
              </a:solidFill>
              <a:latin typeface="Montserra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55"/>
          <p:cNvSpPr txBox="1"/>
          <p:nvPr/>
        </p:nvSpPr>
        <p:spPr>
          <a:xfrm>
            <a:off x="2959263" y="4201956"/>
            <a:ext cx="322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attribution.</a:t>
            </a:r>
            <a:endParaRPr sz="12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50"/>
          <p:cNvGrpSpPr/>
          <p:nvPr/>
        </p:nvGrpSpPr>
        <p:grpSpPr>
          <a:xfrm>
            <a:off x="359950" y="1436345"/>
            <a:ext cx="8411400" cy="2833541"/>
            <a:chOff x="359950" y="1436345"/>
            <a:chExt cx="8411400" cy="2833541"/>
          </a:xfrm>
        </p:grpSpPr>
        <p:sp>
          <p:nvSpPr>
            <p:cNvPr id="676" name="Google Shape;676;p50"/>
            <p:cNvSpPr/>
            <p:nvPr/>
          </p:nvSpPr>
          <p:spPr>
            <a:xfrm>
              <a:off x="359950" y="2830620"/>
              <a:ext cx="8411400" cy="45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0"/>
            <p:cNvSpPr/>
            <p:nvPr/>
          </p:nvSpPr>
          <p:spPr>
            <a:xfrm>
              <a:off x="1755275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0"/>
            <p:cNvSpPr/>
            <p:nvPr/>
          </p:nvSpPr>
          <p:spPr>
            <a:xfrm>
              <a:off x="4485325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0"/>
            <p:cNvSpPr/>
            <p:nvPr/>
          </p:nvSpPr>
          <p:spPr>
            <a:xfrm>
              <a:off x="7215280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0"/>
            <p:cNvSpPr/>
            <p:nvPr/>
          </p:nvSpPr>
          <p:spPr>
            <a:xfrm>
              <a:off x="5850350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0"/>
            <p:cNvSpPr/>
            <p:nvPr/>
          </p:nvSpPr>
          <p:spPr>
            <a:xfrm>
              <a:off x="3120300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0"/>
            <p:cNvSpPr/>
            <p:nvPr/>
          </p:nvSpPr>
          <p:spPr>
            <a:xfrm rot="5400000">
              <a:off x="6736620" y="1020706"/>
              <a:ext cx="1130766" cy="196204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0"/>
            <p:cNvSpPr/>
            <p:nvPr/>
          </p:nvSpPr>
          <p:spPr>
            <a:xfrm rot="5400000">
              <a:off x="4006545" y="1020706"/>
              <a:ext cx="1130766" cy="196204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0"/>
            <p:cNvSpPr/>
            <p:nvPr/>
          </p:nvSpPr>
          <p:spPr>
            <a:xfrm rot="5400000">
              <a:off x="1276470" y="1020706"/>
              <a:ext cx="1130766" cy="196204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0"/>
            <p:cNvSpPr/>
            <p:nvPr/>
          </p:nvSpPr>
          <p:spPr>
            <a:xfrm rot="5400000">
              <a:off x="2641520" y="2723481"/>
              <a:ext cx="1130766" cy="196204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0"/>
            <p:cNvSpPr/>
            <p:nvPr/>
          </p:nvSpPr>
          <p:spPr>
            <a:xfrm rot="5400000">
              <a:off x="5371570" y="2723481"/>
              <a:ext cx="1130766" cy="196204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7" name="Google Shape;687;p50"/>
            <p:cNvCxnSpPr/>
            <p:nvPr/>
          </p:nvCxnSpPr>
          <p:spPr>
            <a:xfrm>
              <a:off x="3206900" y="2933070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50"/>
            <p:cNvCxnSpPr/>
            <p:nvPr/>
          </p:nvCxnSpPr>
          <p:spPr>
            <a:xfrm>
              <a:off x="5936950" y="2933070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50"/>
            <p:cNvCxnSpPr/>
            <p:nvPr/>
          </p:nvCxnSpPr>
          <p:spPr>
            <a:xfrm>
              <a:off x="1841850" y="2563691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50"/>
            <p:cNvCxnSpPr/>
            <p:nvPr/>
          </p:nvCxnSpPr>
          <p:spPr>
            <a:xfrm>
              <a:off x="4572025" y="2563691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50"/>
            <p:cNvCxnSpPr/>
            <p:nvPr/>
          </p:nvCxnSpPr>
          <p:spPr>
            <a:xfrm>
              <a:off x="7301975" y="2563691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92" name="Google Shape;692;p50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MOLECULAR PROPERTY PREDICTION</a:t>
            </a:r>
            <a:endParaRPr dirty="0"/>
          </a:p>
        </p:txBody>
      </p:sp>
      <p:sp>
        <p:nvSpPr>
          <p:cNvPr id="693" name="Google Shape;693;p50"/>
          <p:cNvSpPr txBox="1">
            <a:spLocks noGrp="1"/>
          </p:cNvSpPr>
          <p:nvPr>
            <p:ph type="subTitle" idx="4294967295"/>
          </p:nvPr>
        </p:nvSpPr>
        <p:spPr>
          <a:xfrm>
            <a:off x="849225" y="1735345"/>
            <a:ext cx="19854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Requires expert knowledge and is labor-intensive</a:t>
            </a:r>
            <a:endParaRPr dirty="0"/>
          </a:p>
        </p:txBody>
      </p:sp>
      <p:sp>
        <p:nvSpPr>
          <p:cNvPr id="694" name="Google Shape;694;p50"/>
          <p:cNvSpPr txBox="1">
            <a:spLocks noGrp="1"/>
          </p:cNvSpPr>
          <p:nvPr>
            <p:ph type="subTitle" idx="4294967295"/>
          </p:nvPr>
        </p:nvSpPr>
        <p:spPr>
          <a:xfrm>
            <a:off x="3579063" y="1390383"/>
            <a:ext cx="19857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GRAPH NN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5" name="Google Shape;695;p50"/>
          <p:cNvSpPr txBox="1">
            <a:spLocks noGrp="1"/>
          </p:cNvSpPr>
          <p:nvPr>
            <p:ph type="subTitle" idx="4294967295"/>
          </p:nvPr>
        </p:nvSpPr>
        <p:spPr>
          <a:xfrm>
            <a:off x="3517316" y="1597683"/>
            <a:ext cx="2108815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</a:t>
            </a:r>
            <a:r>
              <a:rPr lang="en-US" dirty="0" smtClean="0"/>
              <a:t>perates on the graph structure with an information diffusion mechanism</a:t>
            </a:r>
            <a:endParaRPr dirty="0"/>
          </a:p>
        </p:txBody>
      </p:sp>
      <p:sp>
        <p:nvSpPr>
          <p:cNvPr id="696" name="Google Shape;696;p50"/>
          <p:cNvSpPr txBox="1">
            <a:spLocks noGrp="1"/>
          </p:cNvSpPr>
          <p:nvPr>
            <p:ph type="subTitle" idx="4294967295"/>
          </p:nvPr>
        </p:nvSpPr>
        <p:spPr>
          <a:xfrm>
            <a:off x="849271" y="1503370"/>
            <a:ext cx="19854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MACHINE LEARNING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7" name="Google Shape;697;p50"/>
          <p:cNvSpPr txBox="1">
            <a:spLocks noGrp="1"/>
          </p:cNvSpPr>
          <p:nvPr>
            <p:ph type="subTitle" idx="4294967295"/>
          </p:nvPr>
        </p:nvSpPr>
        <p:spPr>
          <a:xfrm>
            <a:off x="6221625" y="1605467"/>
            <a:ext cx="2160699" cy="8166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TRIMNET</a:t>
            </a:r>
            <a:endParaRPr sz="44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9" name="Google Shape;699;p50"/>
          <p:cNvSpPr txBox="1">
            <a:spLocks noGrp="1"/>
          </p:cNvSpPr>
          <p:nvPr>
            <p:ph type="subTitle" idx="4294967295"/>
          </p:nvPr>
        </p:nvSpPr>
        <p:spPr>
          <a:xfrm>
            <a:off x="2105550" y="3322007"/>
            <a:ext cx="22027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Only data with a “regular data structure” (like images)</a:t>
            </a:r>
            <a:endParaRPr dirty="0"/>
          </a:p>
        </p:txBody>
      </p:sp>
      <p:sp>
        <p:nvSpPr>
          <p:cNvPr id="700" name="Google Shape;700;p50"/>
          <p:cNvSpPr txBox="1">
            <a:spLocks noGrp="1"/>
          </p:cNvSpPr>
          <p:nvPr>
            <p:ph type="subTitle" idx="4294967295"/>
          </p:nvPr>
        </p:nvSpPr>
        <p:spPr>
          <a:xfrm>
            <a:off x="2214200" y="3142307"/>
            <a:ext cx="19854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CONVOLUTIONAL NN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01" name="Google Shape;701;p50"/>
          <p:cNvSpPr txBox="1">
            <a:spLocks noGrp="1"/>
          </p:cNvSpPr>
          <p:nvPr>
            <p:ph type="subTitle" idx="4294967295"/>
          </p:nvPr>
        </p:nvSpPr>
        <p:spPr>
          <a:xfrm>
            <a:off x="4932575" y="3306007"/>
            <a:ext cx="2026855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-US" dirty="0" smtClean="0"/>
              <a:t>any parameters and insufficient bond information extraction</a:t>
            </a:r>
            <a:endParaRPr dirty="0"/>
          </a:p>
        </p:txBody>
      </p:sp>
      <p:sp>
        <p:nvSpPr>
          <p:cNvPr id="702" name="Google Shape;702;p50"/>
          <p:cNvSpPr txBox="1">
            <a:spLocks noGrp="1"/>
          </p:cNvSpPr>
          <p:nvPr>
            <p:ph type="subTitle" idx="4294967295"/>
          </p:nvPr>
        </p:nvSpPr>
        <p:spPr>
          <a:xfrm>
            <a:off x="4932575" y="3091166"/>
            <a:ext cx="19854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GCN and MPNN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36"/>
          <p:cNvGrpSpPr/>
          <p:nvPr/>
        </p:nvGrpSpPr>
        <p:grpSpPr>
          <a:xfrm>
            <a:off x="4324810" y="505670"/>
            <a:ext cx="4821690" cy="4355921"/>
            <a:chOff x="1248486" y="738825"/>
            <a:chExt cx="6646939" cy="3665950"/>
          </a:xfrm>
        </p:grpSpPr>
        <p:sp>
          <p:nvSpPr>
            <p:cNvPr id="405" name="Google Shape;405;p36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36"/>
          <p:cNvSpPr txBox="1">
            <a:spLocks noGrp="1"/>
          </p:cNvSpPr>
          <p:nvPr>
            <p:ph type="subTitle" idx="1"/>
          </p:nvPr>
        </p:nvSpPr>
        <p:spPr>
          <a:xfrm>
            <a:off x="6110018" y="1642865"/>
            <a:ext cx="2955557" cy="1961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triplet message mechanism calculates the message from atom-bond-atom information and updates the hidden states of the NN. </a:t>
            </a:r>
            <a:endParaRPr dirty="0"/>
          </a:p>
        </p:txBody>
      </p:sp>
      <p:sp>
        <p:nvSpPr>
          <p:cNvPr id="409" name="Google Shape;409;p36"/>
          <p:cNvSpPr txBox="1">
            <a:spLocks noGrp="1"/>
          </p:cNvSpPr>
          <p:nvPr>
            <p:ph type="title"/>
          </p:nvPr>
        </p:nvSpPr>
        <p:spPr>
          <a:xfrm>
            <a:off x="5908075" y="673631"/>
            <a:ext cx="3592763" cy="8267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TRIMNET ARCHITECTURE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868"/>
            <a:ext cx="5923138" cy="4279371"/>
          </a:xfrm>
          <a:prstGeom prst="rect">
            <a:avLst/>
          </a:prstGeom>
          <a:ln w="44450">
            <a:solidFill>
              <a:srgbClr val="FBD868"/>
            </a:solidFill>
          </a:ln>
        </p:spPr>
      </p:pic>
      <p:sp>
        <p:nvSpPr>
          <p:cNvPr id="10" name="Google Shape;408;p36"/>
          <p:cNvSpPr txBox="1">
            <a:spLocks/>
          </p:cNvSpPr>
          <p:nvPr/>
        </p:nvSpPr>
        <p:spPr>
          <a:xfrm>
            <a:off x="6062518" y="3278459"/>
            <a:ext cx="2823990" cy="120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1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Drops the matrix mapping of the edges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Clear interpretation of the prediction task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427100" y="431010"/>
            <a:ext cx="6248123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DATASET: THE BACE BENCHMARK DATASET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Google Shape;364;p3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88934" y="1291842"/>
                <a:ext cx="5416659" cy="219279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85750" indent="-285750"/>
                <a:r>
                  <a:rPr lang="en-US" dirty="0" smtClean="0"/>
                  <a:t>Binding results for a set of inhibitors of human </a:t>
                </a:r>
                <a:r>
                  <a:rPr lang="el-GR" dirty="0" smtClean="0"/>
                  <a:t>β</a:t>
                </a:r>
                <a:r>
                  <a:rPr lang="en-US" dirty="0" smtClean="0"/>
                  <a:t>-secretase 1 (related to the Alzheimer’s disease</a:t>
                </a:r>
                <a:r>
                  <a:rPr lang="en-US" dirty="0"/>
                  <a:t>) [</a:t>
                </a:r>
                <a:r>
                  <a:rPr lang="en-US" sz="1100" dirty="0">
                    <a:solidFill>
                      <a:srgbClr val="DCAE52"/>
                    </a:solidFill>
                  </a:rPr>
                  <a:t>http://moleculenet.ai</a:t>
                </a:r>
                <a:r>
                  <a:rPr lang="en-US" dirty="0"/>
                  <a:t>].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285750" indent="-285750"/>
                <a:r>
                  <a:rPr lang="en-US" dirty="0" smtClean="0"/>
                  <a:t>SMILES strings             MURCKO scaffolds </a:t>
                </a:r>
                <a:r>
                  <a:rPr lang="en-US" sz="1100" dirty="0" smtClean="0"/>
                  <a:t>[</a:t>
                </a:r>
                <a:r>
                  <a:rPr lang="en-US" sz="1100" dirty="0" err="1">
                    <a:hlinkClick r:id="rId3"/>
                  </a:rPr>
                  <a:t>yvquanli</a:t>
                </a:r>
                <a:r>
                  <a:rPr lang="en-US" sz="1100" dirty="0">
                    <a:hlinkClick r:id="rId3"/>
                  </a:rPr>
                  <a:t>/</a:t>
                </a:r>
                <a:r>
                  <a:rPr lang="en-US" sz="1100" dirty="0" err="1">
                    <a:hlinkClick r:id="rId3"/>
                  </a:rPr>
                  <a:t>TrimNet</a:t>
                </a:r>
                <a:r>
                  <a:rPr lang="en-US" sz="1100" dirty="0">
                    <a:hlinkClick r:id="rId3"/>
                  </a:rPr>
                  <a:t>: Code for paper "</a:t>
                </a:r>
                <a:r>
                  <a:rPr lang="en-US" sz="1100" dirty="0" err="1">
                    <a:hlinkClick r:id="rId3"/>
                  </a:rPr>
                  <a:t>TrimNet</a:t>
                </a:r>
                <a:r>
                  <a:rPr lang="en-US" sz="1100" dirty="0">
                    <a:hlinkClick r:id="rId3"/>
                  </a:rPr>
                  <a:t>: learning molecular representation from triplet messages for biomedicine " (github.com</a:t>
                </a:r>
                <a:r>
                  <a:rPr lang="en-US" sz="1100" dirty="0" smtClean="0">
                    <a:hlinkClick r:id="rId3"/>
                  </a:rPr>
                  <a:t>)</a:t>
                </a:r>
                <a:r>
                  <a:rPr lang="en-US" sz="1100" dirty="0" smtClean="0"/>
                  <a:t>]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285750" indent="-285750"/>
                <a:r>
                  <a:rPr lang="en-US" dirty="0" smtClean="0"/>
                  <a:t>Each atom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has 39 features, each link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 smtClean="0"/>
                  <a:t>  10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285750" indent="-285750"/>
                <a:r>
                  <a:rPr lang="en-US" dirty="0" smtClean="0"/>
                  <a:t>1513 scaffolds:</a:t>
                </a:r>
                <a:endParaRPr dirty="0"/>
              </a:p>
            </p:txBody>
          </p:sp>
        </mc:Choice>
        <mc:Fallback xmlns="">
          <p:sp>
            <p:nvSpPr>
              <p:cNvPr id="364" name="Google Shape;364;p3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88934" y="1291842"/>
                <a:ext cx="5416659" cy="2192795"/>
              </a:xfrm>
              <a:prstGeom prst="rect">
                <a:avLst/>
              </a:prstGeom>
              <a:blipFill>
                <a:blip r:embed="rId4"/>
                <a:stretch>
                  <a:fillRect t="-4722" r="-338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5" name="Google Shape;365;p32"/>
          <p:cNvSpPr txBox="1">
            <a:spLocks noGrp="1"/>
          </p:cNvSpPr>
          <p:nvPr>
            <p:ph type="body" idx="1"/>
          </p:nvPr>
        </p:nvSpPr>
        <p:spPr>
          <a:xfrm>
            <a:off x="4690173" y="4779652"/>
            <a:ext cx="3593672" cy="2306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BEMIS-MURCKO FRAMEWORK GENERATION</a:t>
            </a:r>
            <a:endParaRPr sz="1600" b="1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46" y="3263483"/>
            <a:ext cx="3014971" cy="1415292"/>
          </a:xfrm>
          <a:prstGeom prst="rect">
            <a:avLst/>
          </a:prstGeom>
          <a:ln w="44450">
            <a:solidFill>
              <a:srgbClr val="FBD868"/>
            </a:solidFill>
          </a:ln>
        </p:spPr>
      </p:pic>
      <p:sp>
        <p:nvSpPr>
          <p:cNvPr id="3" name="Right Arrow 2"/>
          <p:cNvSpPr/>
          <p:nvPr/>
        </p:nvSpPr>
        <p:spPr>
          <a:xfrm>
            <a:off x="2396227" y="2106853"/>
            <a:ext cx="325464" cy="232475"/>
          </a:xfrm>
          <a:prstGeom prst="rightArrow">
            <a:avLst/>
          </a:prstGeom>
          <a:solidFill>
            <a:srgbClr val="DCAE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Google Shape;364;p32"/>
          <p:cNvSpPr txBox="1">
            <a:spLocks/>
          </p:cNvSpPr>
          <p:nvPr/>
        </p:nvSpPr>
        <p:spPr>
          <a:xfrm>
            <a:off x="2173734" y="3132182"/>
            <a:ext cx="2377427" cy="107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1216 for the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143 for the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154 for the testing</a:t>
            </a:r>
            <a:endParaRPr lang="en-US" dirty="0"/>
          </a:p>
        </p:txBody>
      </p:sp>
      <p:sp>
        <p:nvSpPr>
          <p:cNvPr id="19" name="Google Shape;364;p32"/>
          <p:cNvSpPr txBox="1">
            <a:spLocks/>
          </p:cNvSpPr>
          <p:nvPr/>
        </p:nvSpPr>
        <p:spPr>
          <a:xfrm>
            <a:off x="1427100" y="4041273"/>
            <a:ext cx="3308232" cy="107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DCAE52"/>
                </a:solidFill>
              </a:rPr>
              <a:t>TASK: BINARY CLASSIFICATION</a:t>
            </a:r>
            <a:endParaRPr lang="en-US" dirty="0">
              <a:solidFill>
                <a:srgbClr val="DCAE5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879" y="982540"/>
            <a:ext cx="2435405" cy="1703618"/>
          </a:xfrm>
          <a:prstGeom prst="rect">
            <a:avLst/>
          </a:prstGeom>
          <a:ln w="44450">
            <a:solidFill>
              <a:srgbClr val="FBD868"/>
            </a:solidFill>
          </a:ln>
        </p:spPr>
      </p:pic>
      <p:sp>
        <p:nvSpPr>
          <p:cNvPr id="10" name="Google Shape;365;p32"/>
          <p:cNvSpPr txBox="1">
            <a:spLocks/>
          </p:cNvSpPr>
          <p:nvPr/>
        </p:nvSpPr>
        <p:spPr>
          <a:xfrm>
            <a:off x="5878387" y="2798537"/>
            <a:ext cx="3593672" cy="23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sz="1600" b="1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RDKIT</a:t>
            </a:r>
            <a:endParaRPr lang="en-US" sz="1600" b="1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262696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CODE ORGANISATION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776779" y="1196630"/>
            <a:ext cx="1853860" cy="64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/>
              <a:t>II.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19535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65971" y="289932"/>
            <a:ext cx="8393151" cy="4557132"/>
          </a:xfrm>
        </p:spPr>
        <p:txBody>
          <a:bodyPr/>
          <a:lstStyle/>
          <a:p>
            <a:pPr algn="l">
              <a:buSzPct val="39000"/>
            </a:pPr>
            <a:r>
              <a:rPr lang="it-IT" sz="1100" dirty="0" smtClean="0"/>
              <a:t>(</a:t>
            </a:r>
            <a:r>
              <a:rPr lang="it-IT" sz="1100" dirty="0"/>
              <a:t>lin0): Linear(</a:t>
            </a:r>
            <a:r>
              <a:rPr lang="it-IT" sz="1100" dirty="0" err="1"/>
              <a:t>in_features</a:t>
            </a:r>
            <a:r>
              <a:rPr lang="it-IT" sz="1100" dirty="0"/>
              <a:t>=39, </a:t>
            </a:r>
            <a:r>
              <a:rPr lang="it-IT" sz="1100" dirty="0" err="1"/>
              <a:t>out_features</a:t>
            </a:r>
            <a:r>
              <a:rPr lang="it-IT" sz="1100" dirty="0"/>
              <a:t>=32, </a:t>
            </a:r>
            <a:r>
              <a:rPr lang="it-IT" sz="1100" dirty="0" err="1"/>
              <a:t>bias</a:t>
            </a:r>
            <a:r>
              <a:rPr lang="it-IT" sz="1100" dirty="0"/>
              <a:t>=True</a:t>
            </a:r>
            <a:r>
              <a:rPr lang="it-IT" sz="1100" dirty="0" smtClean="0"/>
              <a:t>)</a:t>
            </a:r>
            <a:br>
              <a:rPr lang="it-IT" sz="1100" dirty="0" smtClean="0"/>
            </a:br>
            <a:r>
              <a:rPr lang="it-IT" sz="1100" dirty="0"/>
              <a:t/>
            </a:r>
            <a:br>
              <a:rPr lang="it-IT" sz="1100" dirty="0"/>
            </a:br>
            <a:r>
              <a:rPr lang="it-IT" sz="1100" dirty="0" smtClean="0"/>
              <a:t>(</a:t>
            </a:r>
            <a:r>
              <a:rPr lang="it-IT" sz="1100" dirty="0" err="1"/>
              <a:t>convs</a:t>
            </a:r>
            <a:r>
              <a:rPr lang="it-IT" sz="1100" dirty="0"/>
              <a:t>): </a:t>
            </a:r>
            <a:r>
              <a:rPr lang="it-IT" sz="1100" dirty="0" err="1"/>
              <a:t>ModuleList</a:t>
            </a:r>
            <a:r>
              <a:rPr lang="it-IT" sz="1100" dirty="0" smtClean="0"/>
              <a:t>( </a:t>
            </a:r>
            <a:r>
              <a:rPr lang="it-IT" sz="1100" dirty="0"/>
              <a:t>(0): </a:t>
            </a:r>
            <a:r>
              <a:rPr lang="it-IT" sz="1100" dirty="0" err="1"/>
              <a:t>Block</a:t>
            </a:r>
            <a:r>
              <a:rPr lang="it-IT" sz="1100" dirty="0" smtClean="0"/>
              <a:t>(  </a:t>
            </a:r>
            <a:r>
              <a:rPr lang="it-IT" sz="1100" dirty="0"/>
              <a:t>(</a:t>
            </a:r>
            <a:r>
              <a:rPr lang="it-IT" sz="1100" dirty="0" err="1"/>
              <a:t>conv</a:t>
            </a:r>
            <a:r>
              <a:rPr lang="it-IT" sz="1100" dirty="0"/>
              <a:t>): </a:t>
            </a:r>
            <a:r>
              <a:rPr lang="it-IT" sz="1100" dirty="0" err="1"/>
              <a:t>MultiHeadTripletAttention</a:t>
            </a:r>
            <a:r>
              <a:rPr lang="it-IT" sz="1100" dirty="0"/>
              <a:t>(32, 32, heads=4)</a:t>
            </a:r>
            <a:br>
              <a:rPr lang="it-IT" sz="1100" dirty="0"/>
            </a:br>
            <a:r>
              <a:rPr lang="it-IT" sz="1100" dirty="0"/>
              <a:t>    </a:t>
            </a:r>
            <a:r>
              <a:rPr lang="it-IT" sz="1100" dirty="0" smtClean="0"/>
              <a:t>	                            (</a:t>
            </a:r>
            <a:r>
              <a:rPr lang="it-IT" sz="1100" dirty="0"/>
              <a:t>gru): GRU(32, 32)</a:t>
            </a:r>
            <a:br>
              <a:rPr lang="it-IT" sz="1100" dirty="0"/>
            </a:br>
            <a:r>
              <a:rPr lang="it-IT" sz="1100" dirty="0"/>
              <a:t>     </a:t>
            </a:r>
            <a:r>
              <a:rPr lang="it-IT" sz="1100" dirty="0" smtClean="0"/>
              <a:t>	                            </a:t>
            </a:r>
            <a:r>
              <a:rPr lang="it-IT" sz="1100" dirty="0"/>
              <a:t>(ln): </a:t>
            </a:r>
            <a:r>
              <a:rPr lang="it-IT" sz="1100" dirty="0" err="1"/>
              <a:t>LayerNorm</a:t>
            </a:r>
            <a:r>
              <a:rPr lang="it-IT" sz="1100" dirty="0"/>
              <a:t>((32,), </a:t>
            </a:r>
            <a:r>
              <a:rPr lang="it-IT" sz="1100" dirty="0" err="1"/>
              <a:t>eps</a:t>
            </a:r>
            <a:r>
              <a:rPr lang="it-IT" sz="1100" dirty="0"/>
              <a:t>=1e-05, </a:t>
            </a:r>
            <a:r>
              <a:rPr lang="it-IT" sz="1100" dirty="0" err="1"/>
              <a:t>elementwise_affine</a:t>
            </a:r>
            <a:r>
              <a:rPr lang="it-IT" sz="1100" dirty="0"/>
              <a:t>=True</a:t>
            </a:r>
            <a:r>
              <a:rPr lang="it-IT" sz="1100" dirty="0" smtClean="0"/>
              <a:t>) )</a:t>
            </a:r>
            <a:br>
              <a:rPr lang="it-IT" sz="1100" dirty="0" smtClean="0"/>
            </a:br>
            <a:r>
              <a:rPr lang="it-IT" sz="1100" dirty="0"/>
              <a:t/>
            </a:r>
            <a:br>
              <a:rPr lang="it-IT" sz="1100" dirty="0"/>
            </a:br>
            <a:r>
              <a:rPr lang="it-IT" sz="1100" dirty="0" smtClean="0"/>
              <a:t>	       </a:t>
            </a:r>
            <a:r>
              <a:rPr lang="it-IT" sz="1100" dirty="0"/>
              <a:t>(1): </a:t>
            </a:r>
            <a:r>
              <a:rPr lang="it-IT" sz="1100" dirty="0" err="1"/>
              <a:t>Block</a:t>
            </a:r>
            <a:r>
              <a:rPr lang="it-IT" sz="1100" dirty="0" smtClean="0"/>
              <a:t>( (</a:t>
            </a:r>
            <a:r>
              <a:rPr lang="it-IT" sz="1100" dirty="0" err="1"/>
              <a:t>conv</a:t>
            </a:r>
            <a:r>
              <a:rPr lang="it-IT" sz="1100" dirty="0"/>
              <a:t>): </a:t>
            </a:r>
            <a:r>
              <a:rPr lang="it-IT" sz="1100" dirty="0" err="1"/>
              <a:t>MultiHeadTripletAttention</a:t>
            </a:r>
            <a:r>
              <a:rPr lang="it-IT" sz="1100" dirty="0"/>
              <a:t>(32, 32, heads=4)</a:t>
            </a:r>
            <a:br>
              <a:rPr lang="it-IT" sz="1100" dirty="0"/>
            </a:br>
            <a:r>
              <a:rPr lang="it-IT" sz="1100" dirty="0"/>
              <a:t>    	                            (gru): GRU(32, 32)</a:t>
            </a:r>
            <a:br>
              <a:rPr lang="it-IT" sz="1100" dirty="0"/>
            </a:br>
            <a:r>
              <a:rPr lang="it-IT" sz="1100" dirty="0"/>
              <a:t>     	                            (ln): </a:t>
            </a:r>
            <a:r>
              <a:rPr lang="it-IT" sz="1100" dirty="0" err="1"/>
              <a:t>LayerNorm</a:t>
            </a:r>
            <a:r>
              <a:rPr lang="it-IT" sz="1100" dirty="0"/>
              <a:t>((32,), </a:t>
            </a:r>
            <a:r>
              <a:rPr lang="it-IT" sz="1100" dirty="0" err="1"/>
              <a:t>eps</a:t>
            </a:r>
            <a:r>
              <a:rPr lang="it-IT" sz="1100" dirty="0"/>
              <a:t>=1e-05, </a:t>
            </a:r>
            <a:r>
              <a:rPr lang="it-IT" sz="1100" dirty="0" err="1"/>
              <a:t>elementwise_affine</a:t>
            </a:r>
            <a:r>
              <a:rPr lang="it-IT" sz="1100" dirty="0"/>
              <a:t>=True) </a:t>
            </a:r>
            <a:r>
              <a:rPr lang="it-IT" sz="1100" dirty="0" smtClean="0"/>
              <a:t>)</a:t>
            </a:r>
            <a:br>
              <a:rPr lang="it-IT" sz="1100" dirty="0" smtClean="0"/>
            </a:br>
            <a:r>
              <a:rPr lang="it-IT" sz="1100" dirty="0"/>
              <a:t>	 </a:t>
            </a:r>
            <a:r>
              <a:rPr lang="it-IT" sz="1100" dirty="0" smtClean="0"/>
              <a:t>   </a:t>
            </a:r>
            <a:br>
              <a:rPr lang="it-IT" sz="1100" dirty="0" smtClean="0"/>
            </a:br>
            <a:r>
              <a:rPr lang="it-IT" sz="1100" dirty="0" smtClean="0"/>
              <a:t> 	       (2): </a:t>
            </a:r>
            <a:r>
              <a:rPr lang="it-IT" sz="1100" dirty="0" err="1" smtClean="0"/>
              <a:t>Block</a:t>
            </a:r>
            <a:r>
              <a:rPr lang="it-IT" sz="1100" dirty="0"/>
              <a:t>( (</a:t>
            </a:r>
            <a:r>
              <a:rPr lang="it-IT" sz="1100" dirty="0" err="1"/>
              <a:t>conv</a:t>
            </a:r>
            <a:r>
              <a:rPr lang="it-IT" sz="1100" dirty="0"/>
              <a:t>): </a:t>
            </a:r>
            <a:r>
              <a:rPr lang="it-IT" sz="1100" dirty="0" err="1"/>
              <a:t>MultiHeadTripletAttention</a:t>
            </a:r>
            <a:r>
              <a:rPr lang="it-IT" sz="1100" dirty="0"/>
              <a:t>(32, 32, heads=4)</a:t>
            </a:r>
            <a:br>
              <a:rPr lang="it-IT" sz="1100" dirty="0"/>
            </a:br>
            <a:r>
              <a:rPr lang="it-IT" sz="1100" dirty="0"/>
              <a:t>    	                            (gru): GRU(32, 32)</a:t>
            </a:r>
            <a:br>
              <a:rPr lang="it-IT" sz="1100" dirty="0"/>
            </a:br>
            <a:r>
              <a:rPr lang="it-IT" sz="1100" dirty="0"/>
              <a:t>     	                            (ln): </a:t>
            </a:r>
            <a:r>
              <a:rPr lang="it-IT" sz="1100" dirty="0" err="1"/>
              <a:t>LayerNorm</a:t>
            </a:r>
            <a:r>
              <a:rPr lang="it-IT" sz="1100" dirty="0"/>
              <a:t>((32,), </a:t>
            </a:r>
            <a:r>
              <a:rPr lang="it-IT" sz="1100" dirty="0" err="1"/>
              <a:t>eps</a:t>
            </a:r>
            <a:r>
              <a:rPr lang="it-IT" sz="1100" dirty="0"/>
              <a:t>=1e-05, </a:t>
            </a:r>
            <a:r>
              <a:rPr lang="it-IT" sz="1100" dirty="0" err="1"/>
              <a:t>elementwise_affine</a:t>
            </a:r>
            <a:r>
              <a:rPr lang="it-IT" sz="1100" dirty="0"/>
              <a:t>=True) </a:t>
            </a:r>
            <a:r>
              <a:rPr lang="it-IT" sz="1100" dirty="0" smtClean="0"/>
              <a:t>)   )</a:t>
            </a:r>
            <a:r>
              <a:rPr lang="it-IT" sz="1100" dirty="0"/>
              <a:t/>
            </a:r>
            <a:br>
              <a:rPr lang="it-IT" sz="1100" dirty="0"/>
            </a:br>
            <a:r>
              <a:rPr lang="it-IT" sz="1100" dirty="0"/>
              <a:t/>
            </a:r>
            <a:br>
              <a:rPr lang="it-IT" sz="1100" dirty="0"/>
            </a:br>
            <a:r>
              <a:rPr lang="it-IT" sz="1100" dirty="0" smtClean="0"/>
              <a:t>(set2set</a:t>
            </a:r>
            <a:r>
              <a:rPr lang="it-IT" sz="1100" dirty="0"/>
              <a:t>): Set2Set(32, 64</a:t>
            </a:r>
            <a:r>
              <a:rPr lang="it-IT" sz="1100" dirty="0" smtClean="0"/>
              <a:t>)</a:t>
            </a:r>
            <a:br>
              <a:rPr lang="it-IT" sz="1100" dirty="0" smtClean="0"/>
            </a:br>
            <a:r>
              <a:rPr lang="it-IT" sz="1100" dirty="0"/>
              <a:t/>
            </a:r>
            <a:br>
              <a:rPr lang="it-IT" sz="1100" dirty="0"/>
            </a:br>
            <a:r>
              <a:rPr lang="it-IT" sz="1100" dirty="0" smtClean="0"/>
              <a:t>(</a:t>
            </a:r>
            <a:r>
              <a:rPr lang="it-IT" sz="1100" dirty="0"/>
              <a:t>out): </a:t>
            </a:r>
            <a:r>
              <a:rPr lang="it-IT" sz="1100" dirty="0" err="1"/>
              <a:t>Sequential</a:t>
            </a:r>
            <a:r>
              <a:rPr lang="it-IT" sz="1100" dirty="0" smtClean="0"/>
              <a:t>(  (</a:t>
            </a:r>
            <a:r>
              <a:rPr lang="it-IT" sz="1100" dirty="0"/>
              <a:t>0): Linear(</a:t>
            </a:r>
            <a:r>
              <a:rPr lang="it-IT" sz="1100" dirty="0" err="1"/>
              <a:t>in_features</a:t>
            </a:r>
            <a:r>
              <a:rPr lang="it-IT" sz="1100" dirty="0"/>
              <a:t>=64, </a:t>
            </a:r>
            <a:r>
              <a:rPr lang="it-IT" sz="1100" dirty="0" err="1"/>
              <a:t>out_features</a:t>
            </a:r>
            <a:r>
              <a:rPr lang="it-IT" sz="1100" dirty="0"/>
              <a:t>=512, </a:t>
            </a:r>
            <a:r>
              <a:rPr lang="it-IT" sz="1100" dirty="0" err="1"/>
              <a:t>bias</a:t>
            </a:r>
            <a:r>
              <a:rPr lang="it-IT" sz="1100" dirty="0"/>
              <a:t>=True)</a:t>
            </a:r>
            <a:br>
              <a:rPr lang="it-IT" sz="1100" dirty="0"/>
            </a:br>
            <a:r>
              <a:rPr lang="it-IT" sz="1100" dirty="0"/>
              <a:t>    </a:t>
            </a:r>
            <a:r>
              <a:rPr lang="it-IT" sz="1100" dirty="0" smtClean="0"/>
              <a:t>	   (</a:t>
            </a:r>
            <a:r>
              <a:rPr lang="it-IT" sz="1100" dirty="0"/>
              <a:t>1): </a:t>
            </a:r>
            <a:r>
              <a:rPr lang="it-IT" sz="1100" dirty="0" err="1"/>
              <a:t>LayerNorm</a:t>
            </a:r>
            <a:r>
              <a:rPr lang="it-IT" sz="1100" dirty="0"/>
              <a:t>((512,), </a:t>
            </a:r>
            <a:r>
              <a:rPr lang="it-IT" sz="1100" dirty="0" err="1"/>
              <a:t>eps</a:t>
            </a:r>
            <a:r>
              <a:rPr lang="it-IT" sz="1100" dirty="0"/>
              <a:t>=1e-05, </a:t>
            </a:r>
            <a:r>
              <a:rPr lang="it-IT" sz="1100" dirty="0" err="1"/>
              <a:t>elementwise_affine</a:t>
            </a:r>
            <a:r>
              <a:rPr lang="it-IT" sz="1100" dirty="0"/>
              <a:t>=True)</a:t>
            </a:r>
            <a:br>
              <a:rPr lang="it-IT" sz="1100" dirty="0"/>
            </a:br>
            <a:r>
              <a:rPr lang="it-IT" sz="1100" dirty="0"/>
              <a:t>   </a:t>
            </a:r>
            <a:r>
              <a:rPr lang="it-IT" sz="1100" dirty="0" smtClean="0"/>
              <a:t>	   (</a:t>
            </a:r>
            <a:r>
              <a:rPr lang="it-IT" sz="1100" dirty="0"/>
              <a:t>2): </a:t>
            </a:r>
            <a:r>
              <a:rPr lang="it-IT" sz="1100" dirty="0" err="1"/>
              <a:t>ReLU</a:t>
            </a:r>
            <a:r>
              <a:rPr lang="it-IT" sz="1100" dirty="0"/>
              <a:t>(</a:t>
            </a:r>
            <a:r>
              <a:rPr lang="it-IT" sz="1100" dirty="0" err="1"/>
              <a:t>inplace</a:t>
            </a:r>
            <a:r>
              <a:rPr lang="it-IT" sz="1100" dirty="0"/>
              <a:t>=True)</a:t>
            </a:r>
            <a:br>
              <a:rPr lang="it-IT" sz="1100" dirty="0"/>
            </a:br>
            <a:r>
              <a:rPr lang="it-IT" sz="1100" dirty="0"/>
              <a:t>   </a:t>
            </a:r>
            <a:r>
              <a:rPr lang="it-IT" sz="1100" dirty="0" smtClean="0"/>
              <a:t>	   (</a:t>
            </a:r>
            <a:r>
              <a:rPr lang="it-IT" sz="1100" dirty="0"/>
              <a:t>3): </a:t>
            </a:r>
            <a:r>
              <a:rPr lang="it-IT" sz="1100" dirty="0" err="1"/>
              <a:t>Dropout</a:t>
            </a:r>
            <a:r>
              <a:rPr lang="it-IT" sz="1100" dirty="0"/>
              <a:t>(p=0.2, </a:t>
            </a:r>
            <a:r>
              <a:rPr lang="it-IT" sz="1100" dirty="0" err="1"/>
              <a:t>inplace</a:t>
            </a:r>
            <a:r>
              <a:rPr lang="it-IT" sz="1100" dirty="0"/>
              <a:t>=False)</a:t>
            </a:r>
            <a:br>
              <a:rPr lang="it-IT" sz="1100" dirty="0"/>
            </a:br>
            <a:r>
              <a:rPr lang="it-IT" sz="1100" dirty="0"/>
              <a:t>  </a:t>
            </a:r>
            <a:r>
              <a:rPr lang="it-IT" sz="1100" dirty="0" smtClean="0"/>
              <a:t>	   (</a:t>
            </a:r>
            <a:r>
              <a:rPr lang="it-IT" sz="1100" dirty="0"/>
              <a:t>4): Linear(</a:t>
            </a:r>
            <a:r>
              <a:rPr lang="it-IT" sz="1100" dirty="0" err="1"/>
              <a:t>in_features</a:t>
            </a:r>
            <a:r>
              <a:rPr lang="it-IT" sz="1100" dirty="0"/>
              <a:t>=512, </a:t>
            </a:r>
            <a:r>
              <a:rPr lang="it-IT" sz="1100" dirty="0" err="1"/>
              <a:t>out_features</a:t>
            </a:r>
            <a:r>
              <a:rPr lang="it-IT" sz="1100" dirty="0"/>
              <a:t>=2, </a:t>
            </a:r>
            <a:r>
              <a:rPr lang="it-IT" sz="1100" dirty="0" err="1"/>
              <a:t>bias</a:t>
            </a:r>
            <a:r>
              <a:rPr lang="it-IT" sz="1100" dirty="0"/>
              <a:t>=True</a:t>
            </a:r>
            <a:r>
              <a:rPr lang="it-IT" sz="1100" dirty="0" smtClean="0"/>
              <a:t>)</a:t>
            </a:r>
            <a:endParaRPr lang="it-IT" sz="1100" dirty="0"/>
          </a:p>
        </p:txBody>
      </p:sp>
      <p:sp>
        <p:nvSpPr>
          <p:cNvPr id="6" name="Line Callout 2 5"/>
          <p:cNvSpPr/>
          <p:nvPr/>
        </p:nvSpPr>
        <p:spPr>
          <a:xfrm>
            <a:off x="349404" y="289932"/>
            <a:ext cx="1159727" cy="676506"/>
          </a:xfrm>
          <a:prstGeom prst="borderCallout2">
            <a:avLst>
              <a:gd name="adj1" fmla="val 52072"/>
              <a:gd name="adj2" fmla="val 98710"/>
              <a:gd name="adj3" fmla="val 51639"/>
              <a:gd name="adj4" fmla="val 119756"/>
              <a:gd name="adj5" fmla="val 80451"/>
              <a:gd name="adj6" fmla="val 134012"/>
            </a:avLst>
          </a:prstGeom>
          <a:solidFill>
            <a:srgbClr val="DCAE52"/>
          </a:solidFill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1.</a:t>
            </a:r>
          </a:p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INPUT FEED FORWARD</a:t>
            </a:r>
            <a:endParaRPr lang="it-IT" dirty="0">
              <a:solidFill>
                <a:srgbClr val="292C35"/>
              </a:solidFill>
              <a:latin typeface="Abel" panose="020B0604020202020204" charset="0"/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349403" y="1341864"/>
            <a:ext cx="1159727" cy="676506"/>
          </a:xfrm>
          <a:prstGeom prst="borderCallout2">
            <a:avLst>
              <a:gd name="adj1" fmla="val 57567"/>
              <a:gd name="adj2" fmla="val 94864"/>
              <a:gd name="adj3" fmla="val -16493"/>
              <a:gd name="adj4" fmla="val 113987"/>
              <a:gd name="adj5" fmla="val -17352"/>
              <a:gd name="adj6" fmla="val 134653"/>
            </a:avLst>
          </a:prstGeom>
          <a:solidFill>
            <a:srgbClr val="DCAE52"/>
          </a:solidFill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2.</a:t>
            </a:r>
          </a:p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MESSAGE PHASE (N=3)</a:t>
            </a:r>
            <a:endParaRPr lang="it-IT" dirty="0">
              <a:solidFill>
                <a:srgbClr val="292C35"/>
              </a:solidFill>
              <a:latin typeface="Abel" panose="020B0604020202020204" charset="0"/>
            </a:endParaRPr>
          </a:p>
        </p:txBody>
      </p:sp>
      <p:sp>
        <p:nvSpPr>
          <p:cNvPr id="23" name="Line Callout 2 22"/>
          <p:cNvSpPr/>
          <p:nvPr/>
        </p:nvSpPr>
        <p:spPr>
          <a:xfrm>
            <a:off x="349403" y="2568498"/>
            <a:ext cx="1159727" cy="676506"/>
          </a:xfrm>
          <a:prstGeom prst="borderCallout2">
            <a:avLst>
              <a:gd name="adj1" fmla="val 52072"/>
              <a:gd name="adj2" fmla="val 99351"/>
              <a:gd name="adj3" fmla="val 51639"/>
              <a:gd name="adj4" fmla="val 119756"/>
              <a:gd name="adj5" fmla="val 92539"/>
              <a:gd name="adj6" fmla="val 133371"/>
            </a:avLst>
          </a:prstGeom>
          <a:solidFill>
            <a:srgbClr val="DCAE52"/>
          </a:solidFill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3.</a:t>
            </a:r>
          </a:p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READOUT PHASE</a:t>
            </a:r>
            <a:endParaRPr lang="it-IT" dirty="0">
              <a:solidFill>
                <a:srgbClr val="292C35"/>
              </a:solidFill>
              <a:latin typeface="Abel" panose="020B0604020202020204" charset="0"/>
            </a:endParaRPr>
          </a:p>
        </p:txBody>
      </p:sp>
      <p:sp>
        <p:nvSpPr>
          <p:cNvPr id="24" name="Line Callout 2 23"/>
          <p:cNvSpPr/>
          <p:nvPr/>
        </p:nvSpPr>
        <p:spPr>
          <a:xfrm>
            <a:off x="289931" y="3533079"/>
            <a:ext cx="1159727" cy="676506"/>
          </a:xfrm>
          <a:prstGeom prst="borderCallout2">
            <a:avLst>
              <a:gd name="adj1" fmla="val 52072"/>
              <a:gd name="adj2" fmla="val 99351"/>
              <a:gd name="adj3" fmla="val 4386"/>
              <a:gd name="adj4" fmla="val 128089"/>
              <a:gd name="adj5" fmla="val 4627"/>
              <a:gd name="adj6" fmla="val 140422"/>
            </a:avLst>
          </a:prstGeom>
          <a:solidFill>
            <a:srgbClr val="DCAE52"/>
          </a:solidFill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292C35"/>
                </a:solidFill>
                <a:latin typeface="Abel" panose="020B0604020202020204" charset="0"/>
              </a:rPr>
              <a:t>4</a:t>
            </a:r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.</a:t>
            </a:r>
          </a:p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OUTPUT FEED FORWARD</a:t>
            </a:r>
          </a:p>
        </p:txBody>
      </p:sp>
      <p:sp>
        <p:nvSpPr>
          <p:cNvPr id="25" name="Line Callout 2 24"/>
          <p:cNvSpPr/>
          <p:nvPr/>
        </p:nvSpPr>
        <p:spPr>
          <a:xfrm>
            <a:off x="6315306" y="115230"/>
            <a:ext cx="1631797" cy="676506"/>
          </a:xfrm>
          <a:prstGeom prst="borderCallout2">
            <a:avLst>
              <a:gd name="adj1" fmla="val 52072"/>
              <a:gd name="adj2" fmla="val 99351"/>
              <a:gd name="adj3" fmla="val 164825"/>
              <a:gd name="adj4" fmla="val 26206"/>
              <a:gd name="adj5" fmla="val 165067"/>
              <a:gd name="adj6" fmla="val 16967"/>
            </a:avLst>
          </a:prstGeom>
          <a:solidFill>
            <a:srgbClr val="DCAE52"/>
          </a:solidFill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[2.A]</a:t>
            </a:r>
          </a:p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MULTI-HEAD TRIPLET ATTENTION</a:t>
            </a:r>
          </a:p>
        </p:txBody>
      </p:sp>
      <p:sp>
        <p:nvSpPr>
          <p:cNvPr id="26" name="Line Callout 2 25"/>
          <p:cNvSpPr/>
          <p:nvPr/>
        </p:nvSpPr>
        <p:spPr>
          <a:xfrm>
            <a:off x="7356087" y="906964"/>
            <a:ext cx="1862254" cy="676506"/>
          </a:xfrm>
          <a:prstGeom prst="borderCallout2">
            <a:avLst>
              <a:gd name="adj1" fmla="val 52072"/>
              <a:gd name="adj2" fmla="val 103838"/>
              <a:gd name="adj3" fmla="val 72516"/>
              <a:gd name="adj4" fmla="val -16142"/>
              <a:gd name="adj5" fmla="val 72759"/>
              <a:gd name="adj6" fmla="val -73039"/>
            </a:avLst>
          </a:prstGeom>
          <a:solidFill>
            <a:srgbClr val="DCAE52"/>
          </a:solidFill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[</a:t>
            </a:r>
            <a:r>
              <a:rPr lang="it-IT" dirty="0">
                <a:solidFill>
                  <a:srgbClr val="292C35"/>
                </a:solidFill>
                <a:latin typeface="Abel" panose="020B0604020202020204" charset="0"/>
              </a:rPr>
              <a:t>2</a:t>
            </a:r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.B]</a:t>
            </a:r>
          </a:p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VERTEX UPDATE FUNCTION</a:t>
            </a:r>
          </a:p>
        </p:txBody>
      </p:sp>
      <p:sp>
        <p:nvSpPr>
          <p:cNvPr id="27" name="Line Callout 2 26"/>
          <p:cNvSpPr/>
          <p:nvPr/>
        </p:nvSpPr>
        <p:spPr>
          <a:xfrm>
            <a:off x="7356087" y="1698698"/>
            <a:ext cx="1364167" cy="747136"/>
          </a:xfrm>
          <a:prstGeom prst="borderCallout2">
            <a:avLst>
              <a:gd name="adj1" fmla="val 52072"/>
              <a:gd name="adj2" fmla="val 99351"/>
              <a:gd name="adj3" fmla="val 58231"/>
              <a:gd name="adj4" fmla="val -12296"/>
              <a:gd name="adj5" fmla="val -1967"/>
              <a:gd name="adj6" fmla="val -32014"/>
            </a:avLst>
          </a:prstGeom>
          <a:solidFill>
            <a:srgbClr val="DCAE52"/>
          </a:solidFill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[2.C]</a:t>
            </a:r>
          </a:p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LAYER NORMALIZATION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262696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INPUT FEED FORWARD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776779" y="1196630"/>
            <a:ext cx="1853860" cy="64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/>
              <a:t>1.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258665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5171</TotalTime>
  <Words>2666</Words>
  <Application>Microsoft Office PowerPoint</Application>
  <PresentationFormat>On-screen Show (16:9)</PresentationFormat>
  <Paragraphs>268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Abel</vt:lpstr>
      <vt:lpstr>Roboto Condensed Light</vt:lpstr>
      <vt:lpstr>Rubik Light</vt:lpstr>
      <vt:lpstr>Livvic</vt:lpstr>
      <vt:lpstr>Montserrat</vt:lpstr>
      <vt:lpstr>Cambria Math</vt:lpstr>
      <vt:lpstr>SFMono-Regular</vt:lpstr>
      <vt:lpstr>Custal Project Proposal by Slidesgo</vt:lpstr>
      <vt:lpstr>TRIMNET:</vt:lpstr>
      <vt:lpstr>PRESENTATION SECTIONS</vt:lpstr>
      <vt:lpstr>TRIMNET ARCHITECTURE AND DATASET</vt:lpstr>
      <vt:lpstr>MOLECULAR PROPERTY PREDICTION</vt:lpstr>
      <vt:lpstr>TRIMNET ARCHITECTURE</vt:lpstr>
      <vt:lpstr>DATASET: THE BACE BENCHMARK DATASET</vt:lpstr>
      <vt:lpstr>CODE ORGANISATION</vt:lpstr>
      <vt:lpstr>(lin0): Linear(in_features=39, out_features=32, bias=True)  (convs): ModuleList( (0): Block(  (conv): MultiHeadTripletAttention(32, 32, heads=4)                                  (gru): GRU(32, 32)                                   (ln): LayerNorm((32,), eps=1e-05, elementwise_affine=True) )          (1): Block( (conv): MultiHeadTripletAttention(32, 32, heads=4)                                  (gru): GRU(32, 32)                                   (ln): LayerNorm((32,), eps=1e-05, elementwise_affine=True) )                (2): Block( (conv): MultiHeadTripletAttention(32, 32, heads=4)                                  (gru): GRU(32, 32)                                   (ln): LayerNorm((32,), eps=1e-05, elementwise_affine=True) )   )  (set2set): Set2Set(32, 64)  (out): Sequential(  (0): Linear(in_features=64, out_features=512, bias=True)         (1): LayerNorm((512,), eps=1e-05, elementwise_affine=True)        (2): ReLU(inplace=True)        (3): Dropout(p=0.2, inplace=False)       (4): Linear(in_features=512, out_features=2, bias=True)</vt:lpstr>
      <vt:lpstr>INPUT FEED FORWARD</vt:lpstr>
      <vt:lpstr>INPUT FEED FORWARD CODE</vt:lpstr>
      <vt:lpstr>MESSAGE PHASE</vt:lpstr>
      <vt:lpstr>MESSAGE PHASE CODE</vt:lpstr>
      <vt:lpstr>[2.A] MESSAGE CALCULATION: MULTI-HEAD TRIPLET ATTENTION</vt:lpstr>
      <vt:lpstr>MULTI-HEAD TRIPLET ATTENTION CODE (I)</vt:lpstr>
      <vt:lpstr>MULTI-HEAD TRIPLET ATTENTION CODE (II)</vt:lpstr>
      <vt:lpstr>[2.B] VERTEX UPDATE: GATED RECURRENT UNIT</vt:lpstr>
      <vt:lpstr>[2.C] LAYER NORMALIZATION</vt:lpstr>
      <vt:lpstr>READOUT PHASE</vt:lpstr>
      <vt:lpstr>READOUT PHASE: SET2SET</vt:lpstr>
      <vt:lpstr>LONG SHORT TERM MEMORY UNIT</vt:lpstr>
      <vt:lpstr>OUTPUT FEED FORWARD</vt:lpstr>
      <vt:lpstr>OUTPUT FEED FORWARD CODE</vt:lpstr>
      <vt:lpstr>RUNNING THE CODE</vt:lpstr>
      <vt:lpstr>RUNNING THE CODE</vt:lpstr>
      <vt:lpstr>TRAINING AND HYPERPARAMETERS</vt:lpstr>
      <vt:lpstr>NEW IMPLEMENTATIONS</vt:lpstr>
      <vt:lpstr>NEW LOSS FUNCTION: FOCAL LOSS</vt:lpstr>
      <vt:lpstr>COMPARISON BETWEEN ORIGINAL MODEL  AND MODEL WITH A FOCAL LOSS</vt:lpstr>
      <vt:lpstr>NEW NUMBER OF BLOCKS: CHANGING N</vt:lpstr>
      <vt:lpstr>COMPARISON BETWEEN ORIGINAL MODEL  AND MODEL WITH N=6</vt:lpstr>
      <vt:lpstr>NEW NUMBER OF ATTENTION MECHANISMS: CHANGING K</vt:lpstr>
      <vt:lpstr>COMPARISON BETWEEN ORIGINAL MODEL  AND MODEL WITH K=8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TRIMNET:</dc:title>
  <dc:creator>Cobal</dc:creator>
  <cp:lastModifiedBy>Cobal</cp:lastModifiedBy>
  <cp:revision>94</cp:revision>
  <dcterms:modified xsi:type="dcterms:W3CDTF">2021-01-19T17:46:36Z</dcterms:modified>
</cp:coreProperties>
</file>