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14" r:id="rId3"/>
    <p:sldId id="315" r:id="rId4"/>
    <p:sldId id="277" r:id="rId5"/>
    <p:sldId id="263" r:id="rId6"/>
    <p:sldId id="259" r:id="rId7"/>
    <p:sldId id="316" r:id="rId8"/>
    <p:sldId id="262" r:id="rId9"/>
    <p:sldId id="304" r:id="rId10"/>
    <p:sldId id="305" r:id="rId11"/>
    <p:sldId id="302" r:id="rId12"/>
    <p:sldId id="301" r:id="rId13"/>
    <p:sldId id="257" r:id="rId14"/>
    <p:sldId id="299" r:id="rId15"/>
    <p:sldId id="300" r:id="rId16"/>
    <p:sldId id="295" r:id="rId17"/>
    <p:sldId id="296" r:id="rId18"/>
    <p:sldId id="303" r:id="rId19"/>
    <p:sldId id="297" r:id="rId20"/>
    <p:sldId id="306" r:id="rId21"/>
    <p:sldId id="311" r:id="rId22"/>
    <p:sldId id="312" r:id="rId23"/>
    <p:sldId id="313" r:id="rId24"/>
    <p:sldId id="258" r:id="rId25"/>
    <p:sldId id="317" r:id="rId26"/>
    <p:sldId id="265" r:id="rId27"/>
    <p:sldId id="279" r:id="rId28"/>
    <p:sldId id="298" r:id="rId29"/>
    <p:sldId id="307" r:id="rId30"/>
    <p:sldId id="308" r:id="rId31"/>
    <p:sldId id="309" r:id="rId32"/>
    <p:sldId id="310" r:id="rId33"/>
    <p:sldId id="285" r:id="rId34"/>
    <p:sldId id="282" r:id="rId35"/>
  </p:sldIdLst>
  <p:sldSz cx="9144000" cy="5143500" type="screen16x9"/>
  <p:notesSz cx="6858000" cy="9144000"/>
  <p:embeddedFontLst>
    <p:embeddedFont>
      <p:font typeface="Abel" panose="020B0604020202020204" charset="0"/>
      <p:regular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Rubik Light" panose="020B0604020202020204" charset="-79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  <a:srgbClr val="FBD868"/>
    <a:srgbClr val="CEC8B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1F3AA-90DA-40FF-97AC-0C400572061F}">
  <a:tblStyle styleId="{42E1F3AA-90DA-40FF-97AC-0C4005720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2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0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1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9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6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4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7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rassmann/Machine-Learning-Exa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vquanli/Trim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11800" y="705173"/>
            <a:ext cx="4120549" cy="216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TRIMNET: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AE52"/>
                </a:solidFill>
              </a:rPr>
              <a:t>Machine Learning exam, Prof. Asperti</a:t>
            </a:r>
            <a:endParaRPr dirty="0">
              <a:solidFill>
                <a:srgbClr val="DCAE52"/>
              </a:solidFill>
            </a:endParaRPr>
          </a:p>
        </p:txBody>
      </p:sp>
      <p:sp>
        <p:nvSpPr>
          <p:cNvPr id="5" name="Google Shape;328;p29"/>
          <p:cNvSpPr txBox="1">
            <a:spLocks/>
          </p:cNvSpPr>
          <p:nvPr/>
        </p:nvSpPr>
        <p:spPr>
          <a:xfrm>
            <a:off x="2511799" y="2009552"/>
            <a:ext cx="4120549" cy="216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/>
              <a:t>A NEW DEEP LEARNING METHOD FOR MOLECULAR REPRESENTATION FROM TRIPLET MESSAGES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43700" y="475335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02890" y="1829690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CELU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391778" y="175208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391778" y="2973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36716" y="315907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CONTINUOUSLY DIFFERENTIABLE EXPONENTIAL LINEAR UNIT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5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36716" y="2042549"/>
            <a:ext cx="7794923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A linear transformation is applied to the content of the considered batch [# atoms, #atoms’ features]. The output tensor  has shape [# atoms, # </a:t>
            </a:r>
            <a:r>
              <a:rPr lang="en-US" dirty="0" err="1" smtClean="0"/>
              <a:t>node_channels</a:t>
            </a:r>
            <a:r>
              <a:rPr lang="en-US" dirty="0" smtClean="0"/>
              <a:t>].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974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8498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0022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546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2.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30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470039" y="345769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MESSAGE PHASE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39421" y="1349848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DEPTH (NUMBER OF BLOCKS)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39421" y="1605377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The tensor with all the current integrated features is taken as input.</a:t>
            </a:r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38303" y="2046501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T TIME STEPS</a:t>
            </a:r>
            <a:endParaRPr dirty="0"/>
          </a:p>
        </p:txBody>
      </p:sp>
      <p:sp>
        <p:nvSpPr>
          <p:cNvPr id="14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470039" y="2226201"/>
            <a:ext cx="7570201" cy="130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This tensor with all the atoms in the batch is  processed by the </a:t>
            </a:r>
            <a:r>
              <a:rPr lang="en-US" b="1" dirty="0" smtClean="0">
                <a:solidFill>
                  <a:srgbClr val="DCAE52"/>
                </a:solidFill>
              </a:rPr>
              <a:t>MULTI-HEAD TRIPLET ATTENTION [2.A]</a:t>
            </a:r>
            <a:r>
              <a:rPr lang="en-US" dirty="0" smtClean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CELU function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These extracted messages are fused with the current integrated features by a </a:t>
            </a:r>
            <a:r>
              <a:rPr lang="en-US" b="1" dirty="0" smtClean="0">
                <a:solidFill>
                  <a:srgbClr val="DCAE52"/>
                </a:solidFill>
              </a:rPr>
              <a:t>GATED RECURRENT UNIT [2.B], </a:t>
            </a:r>
            <a:r>
              <a:rPr lang="en-US" dirty="0" smtClean="0"/>
              <a:t>which acts as vertex update function.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CAE52"/>
                </a:solidFill>
              </a:rPr>
              <a:t>LAYER NORMALIZATION [2.C] </a:t>
            </a:r>
            <a:r>
              <a:rPr lang="en-US" dirty="0" smtClean="0"/>
              <a:t>is applied.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39421" y="3797085"/>
            <a:ext cx="7167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</a:t>
            </a:r>
            <a:r>
              <a:rPr lang="en-US" b="1" dirty="0">
                <a:solidFill>
                  <a:srgbClr val="DCAE52"/>
                </a:solidFill>
                <a:latin typeface="Montserrat"/>
                <a:sym typeface="Montserrat"/>
              </a:rPr>
              <a:t>DROPOUT</a:t>
            </a: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 stochastic regularization technique is applied.</a:t>
            </a:r>
          </a:p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resulting tensor is added to the original one with the current integrated features. This is the new features’ </a:t>
            </a:r>
            <a:r>
              <a:rPr lang="en-US" dirty="0" smtClean="0">
                <a:solidFill>
                  <a:srgbClr val="E9E2C9"/>
                </a:solidFill>
                <a:latin typeface="Montserrat"/>
                <a:sym typeface="Montserrat"/>
              </a:rPr>
              <a:t>tensor.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663485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[2.A] MESSAGE CALCULATION: MULTI-HEAD TRIPLET ATTENTION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51883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Computes the attention score and aggregates the neighboring nodes’ and edges’ information according to the </a:t>
            </a:r>
            <a:r>
              <a:rPr lang="en-US" sz="1400" b="1" dirty="0" smtClean="0">
                <a:solidFill>
                  <a:srgbClr val="DCAE52"/>
                </a:solidFill>
              </a:rPr>
              <a:t>ATTENTION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Decreases the number of parameter by employing the triplet attention instead of the edges’ features matrix.</a:t>
            </a:r>
            <a:endParaRPr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It concatenates the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the 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into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TRIPLET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This triplet is fed to a </a:t>
                </a:r>
                <a:r>
                  <a:rPr lang="en-US" sz="1400" dirty="0" err="1" smtClean="0"/>
                  <a:t>LeakyReLU</a:t>
                </a:r>
                <a:r>
                  <a:rPr lang="en-US" sz="1400" dirty="0" smtClean="0"/>
                  <a:t> function, and the output goes to a </a:t>
                </a:r>
                <a:r>
                  <a:rPr lang="en-US" sz="1400" dirty="0" err="1" smtClean="0"/>
                  <a:t>Softmax</a:t>
                </a:r>
                <a:r>
                  <a:rPr lang="en-US" sz="1400" dirty="0" smtClean="0"/>
                  <a:t> function. This results in the computation of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NORMALIZED ATTENTION COEFFICIENTS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The attention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are used to derive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MESSAGE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To stabilize the learning process of self attention,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K INDEPENDENT ATTENTION MECHANISMS</a:t>
                </a:r>
                <a:r>
                  <a:rPr lang="en-US" sz="1400" dirty="0" smtClean="0"/>
                  <a:t> execute the message calculation, and their features are concatenated.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37037" b="-4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(I)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WEIGHTS 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KAIMING INITIALIZATION</a:t>
            </a:r>
            <a:r>
              <a:rPr lang="en-US" dirty="0" smtClean="0"/>
              <a:t>: avoids both the vanishing and exploding gradient problem 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FORWARD CALL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334067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323207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2090934"/>
            <a:ext cx="7607896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Multiplies the tensor with all the atoms in the batch with the weight tensor [</a:t>
            </a:r>
            <a:r>
              <a:rPr lang="en-US" dirty="0" err="1" smtClean="0"/>
              <a:t>node_channels</a:t>
            </a:r>
            <a:r>
              <a:rPr lang="en-US" dirty="0" smtClean="0"/>
              <a:t>, K*</a:t>
            </a:r>
            <a:r>
              <a:rPr lang="en-US" dirty="0" err="1" smtClean="0"/>
              <a:t>node_channels</a:t>
            </a:r>
            <a:r>
              <a:rPr lang="en-US" dirty="0" smtClean="0"/>
              <a:t>]. Same for the edges.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Defines the </a:t>
            </a:r>
            <a:r>
              <a:rPr lang="en-US" b="1" dirty="0" smtClean="0">
                <a:solidFill>
                  <a:srgbClr val="DCAE52"/>
                </a:solidFill>
              </a:rPr>
              <a:t>MESSAGE PROPAGATION </a:t>
            </a:r>
            <a:r>
              <a:rPr lang="en-US" dirty="0" smtClean="0"/>
              <a:t>by multiplying the adjacency matrix (given by the edge index and attributes tensors) and the weighted nodes’ tensor.</a:t>
            </a:r>
            <a:endParaRPr dirty="0"/>
          </a:p>
        </p:txBody>
      </p:sp>
      <p:sp>
        <p:nvSpPr>
          <p:cNvPr id="21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3520370"/>
            <a:ext cx="7607896" cy="82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Concatenates in a </a:t>
            </a:r>
            <a:r>
              <a:rPr lang="en-US" b="1" dirty="0" smtClean="0">
                <a:solidFill>
                  <a:srgbClr val="DCAE52"/>
                </a:solidFill>
              </a:rPr>
              <a:t>TRIPLET</a:t>
            </a:r>
            <a:r>
              <a:rPr lang="en-US" dirty="0" smtClean="0"/>
              <a:t>, for each possible edge, the values related to the corresponding edge and two atoms (for all K mechanism).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53186" y="4362773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4" y="245038"/>
            <a:ext cx="6100885" cy="4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(II)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03634" y="981619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Multiplies this tensor of triplet for the </a:t>
            </a:r>
            <a:r>
              <a:rPr lang="en-US" dirty="0" err="1"/>
              <a:t>triplet_attention</a:t>
            </a:r>
            <a:r>
              <a:rPr lang="en-US" dirty="0"/>
              <a:t> weight and makes a sum, so that each </a:t>
            </a:r>
            <a:r>
              <a:rPr lang="en-US" dirty="0" smtClean="0"/>
              <a:t>atom </a:t>
            </a:r>
            <a:r>
              <a:rPr lang="en-US" dirty="0"/>
              <a:t>connected to an edge has only K values.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then fed to a </a:t>
            </a:r>
            <a:r>
              <a:rPr lang="en-US" dirty="0" err="1"/>
              <a:t>LeakyReLU</a:t>
            </a:r>
            <a:r>
              <a:rPr lang="en-US" dirty="0"/>
              <a:t>: the output are the </a:t>
            </a:r>
            <a:r>
              <a:rPr lang="en-US" b="1" dirty="0" smtClean="0">
                <a:solidFill>
                  <a:srgbClr val="DCAE52"/>
                </a:solidFill>
              </a:rPr>
              <a:t>ATTENTION COEFFICIENTS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To facilitate the comparison of coefficient across different nodes, </a:t>
            </a:r>
            <a:r>
              <a:rPr lang="en-US" dirty="0" smtClean="0"/>
              <a:t>the attention coefficient </a:t>
            </a:r>
            <a:r>
              <a:rPr lang="en-US" dirty="0"/>
              <a:t>are normalized </a:t>
            </a:r>
            <a:r>
              <a:rPr lang="en-US" dirty="0" smtClean="0"/>
              <a:t>with a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For each atom connected to an edge, the normalized attention coefficient (with its corresponding K values) is multiplied with the tensor related to that edge and the other atom. This is the </a:t>
            </a:r>
            <a:r>
              <a:rPr lang="en-US" b="1" dirty="0" smtClean="0">
                <a:solidFill>
                  <a:srgbClr val="DCAE52"/>
                </a:solidFill>
              </a:rPr>
              <a:t>FINAL MESSAGE</a:t>
            </a:r>
            <a:r>
              <a:rPr lang="en-US" dirty="0" smtClean="0"/>
              <a:t>. 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58307" y="319374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501007" y="308514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303634" y="3373444"/>
            <a:ext cx="7460658" cy="149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 nodes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node_channels</a:t>
            </a:r>
            <a:r>
              <a:rPr lang="en-US" dirty="0" smtClean="0"/>
              <a:t> values for each mechanism, for each node) are updated by multiplying them with a weight tensor and adding a vector of bias.</a:t>
            </a:r>
            <a:endParaRPr dirty="0"/>
          </a:p>
        </p:txBody>
      </p:sp>
      <p:sp>
        <p:nvSpPr>
          <p:cNvPr id="17" name="Right Arrow 16"/>
          <p:cNvSpPr/>
          <p:nvPr/>
        </p:nvSpPr>
        <p:spPr>
          <a:xfrm>
            <a:off x="301911" y="764419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153137" y="539494"/>
            <a:ext cx="668416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[2.B] VERTEX UPDATE: GATED RECURRENT UNIT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Recurrent NN architecture with an update and a reset gate: the recurrent hidden state activation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 is dependent on that of the previous time.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This new activation function fuses the previously extracted messages and the current integrated features: GRUs keep the existing content and add the new one (the retained part) on top of it.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In this way each unit can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REMEMBER</a:t>
                </a:r>
                <a:r>
                  <a:rPr lang="en-US" sz="1400" dirty="0" smtClean="0"/>
                  <a:t> the existence of specific important features in the input stream for a long series of steps. The vanishing\exploding gradient problem of RNN is resolved.</a:t>
                </a:r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60741" r="-270" b="-6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74;p52"/>
          <p:cNvSpPr txBox="1">
            <a:spLocks/>
          </p:cNvSpPr>
          <p:nvPr/>
        </p:nvSpPr>
        <p:spPr>
          <a:xfrm>
            <a:off x="-5458" y="3213635"/>
            <a:ext cx="9001350" cy="15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Takes as input:  - </a:t>
            </a:r>
            <a:r>
              <a:rPr lang="en-US" sz="1400" dirty="0"/>
              <a:t>the final message computed by the multi-head triplet attention mechanism 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- the </a:t>
            </a:r>
            <a:r>
              <a:rPr lang="en-US" sz="1400" dirty="0"/>
              <a:t>tensor containing </a:t>
            </a:r>
            <a:r>
              <a:rPr lang="en-US" sz="1400" dirty="0" smtClean="0"/>
              <a:t>the current integrated features as the </a:t>
            </a:r>
            <a:r>
              <a:rPr lang="en-US" sz="1400" dirty="0"/>
              <a:t>initial hidden </a:t>
            </a:r>
            <a:r>
              <a:rPr lang="en-US" sz="1400" dirty="0" smtClean="0"/>
              <a:t>		   state </a:t>
            </a:r>
            <a:r>
              <a:rPr lang="en-US" sz="1400" dirty="0"/>
              <a:t>for each element in the </a:t>
            </a:r>
            <a:r>
              <a:rPr lang="en-US" sz="1400" dirty="0" smtClean="0"/>
              <a:t>batch at the beginning of the Block (at the first 		   time step) or as the tensor containing the hidden state of the GRU unit.</a:t>
            </a:r>
          </a:p>
          <a:p>
            <a:pPr>
              <a:buClr>
                <a:srgbClr val="DCAE52"/>
              </a:buClr>
              <a:buSzPts val="1400"/>
              <a:buFont typeface="+mj-lt"/>
              <a:buAutoNum type="arabicPeriod" startAt="2"/>
            </a:pPr>
            <a:r>
              <a:rPr lang="en-US" sz="1400" dirty="0"/>
              <a:t> </a:t>
            </a:r>
            <a:r>
              <a:rPr lang="en-US" sz="1400" dirty="0" smtClean="0"/>
              <a:t>Gives </a:t>
            </a:r>
            <a:r>
              <a:rPr lang="en-US" sz="1400" dirty="0"/>
              <a:t>as output: </a:t>
            </a:r>
            <a:r>
              <a:rPr lang="en-US" sz="1400" dirty="0" smtClean="0"/>
              <a:t>- the tensor </a:t>
            </a:r>
            <a:r>
              <a:rPr lang="en-US" sz="1400" dirty="0"/>
              <a:t>containing the output </a:t>
            </a:r>
            <a:r>
              <a:rPr lang="en-US" sz="1400" dirty="0" smtClean="0"/>
              <a:t>features </a:t>
            </a:r>
            <a:r>
              <a:rPr lang="en-US" sz="1400" dirty="0"/>
              <a:t>from the last layer of the </a:t>
            </a:r>
            <a:r>
              <a:rPr lang="en-US" sz="1400" dirty="0" smtClean="0"/>
              <a:t>GRU.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/>
              <a:t>	</a:t>
            </a:r>
            <a:r>
              <a:rPr lang="en-US" sz="1400" dirty="0" smtClean="0"/>
              <a:t>	   </a:t>
            </a:r>
            <a:r>
              <a:rPr lang="en-US" sz="1400" dirty="0"/>
              <a:t>- </a:t>
            </a:r>
            <a:r>
              <a:rPr lang="en-US" sz="1400" dirty="0" smtClean="0"/>
              <a:t>the </a:t>
            </a:r>
            <a:r>
              <a:rPr lang="en-US" sz="1400" dirty="0"/>
              <a:t>tensor containing </a:t>
            </a:r>
            <a:r>
              <a:rPr lang="en-US" sz="1400" dirty="0" smtClean="0"/>
              <a:t>the final </a:t>
            </a:r>
            <a:r>
              <a:rPr lang="en-US" sz="1400" dirty="0"/>
              <a:t>hidden </a:t>
            </a:r>
            <a:r>
              <a:rPr lang="en-US" sz="1400" dirty="0" smtClean="0"/>
              <a:t>state.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609241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[2.C] LAYER NORMALIZATION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b="1" dirty="0" smtClean="0">
                    <a:solidFill>
                      <a:srgbClr val="DCAE52"/>
                    </a:solidFill>
                  </a:rPr>
                  <a:t>STABILIZES</a:t>
                </a:r>
                <a:r>
                  <a:rPr lang="en-US" sz="1400" dirty="0" smtClean="0"/>
                  <a:t> the hidden state dynamics for the recurrent NN and reduces the training times.</a:t>
                </a:r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Applies the Layer </a:t>
                </a:r>
                <a:r>
                  <a:rPr lang="en-US" sz="1400" dirty="0"/>
                  <a:t>Normalization over </a:t>
                </a:r>
                <a:r>
                  <a:rPr lang="en-US" sz="1400" dirty="0" smtClean="0"/>
                  <a:t>the batch, defined as:</a:t>
                </a: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 smtClean="0">
                  <a:solidFill>
                    <a:srgbClr val="DCAE52"/>
                  </a:solidFill>
                </a:endParaRP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</a:t>
                </a:r>
                <a:r>
                  <a:rPr lang="en-US" sz="1400" dirty="0"/>
                  <a:t>mean and standard-deviation are calculated separately </a:t>
                </a:r>
                <a:r>
                  <a:rPr lang="en-US" sz="1400" dirty="0" smtClean="0"/>
                  <a:t>over all the features assigned to each node .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γ </a:t>
                </a:r>
                <a:r>
                  <a:rPr lang="en-US" sz="1400" dirty="0"/>
                  <a:t>and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β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learnable parameters.</a:t>
                </a:r>
                <a:endParaRPr sz="1400" dirty="0"/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73333" b="-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699287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3.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68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PHASE: SET2SET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Starts from the final updated nodes’ features [# nodes,# features] to produce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GRAPH-LEVEL EMBEDDING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Aggregates nodes’ features by different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ATTENTION WEIGHTS </a:t>
                </a:r>
                <a:r>
                  <a:rPr lang="en-US" sz="1400" dirty="0" smtClean="0"/>
                  <a:t>and concatenate the aggregated features with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HISTORY INFORMATION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final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 smtClean="0"/>
                  <a:t> [</a:t>
                </a:r>
                <a:r>
                  <a:rPr lang="en-US" sz="1400" dirty="0" err="1" smtClean="0"/>
                  <a:t>batch_size</a:t>
                </a:r>
                <a:r>
                  <a:rPr lang="en-US" sz="1400" dirty="0" smtClean="0"/>
                  <a:t>, 2*# features] is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INVARIANT</a:t>
                </a:r>
                <a:r>
                  <a:rPr lang="en-US" sz="1400" dirty="0" smtClean="0"/>
                  <a:t> under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permutation: compared to other sequence-to-sequence method it can find a non-natural best-performing order even when there is no natural order.</a:t>
                </a:r>
                <a:endParaRPr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47407" r="-541" b="-5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74;p52"/>
              <p:cNvSpPr txBox="1">
                <a:spLocks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Initializes two null tensors: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DCAE5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For  t in range (0,processing_steps=T’) it performs: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blipFill>
                <a:blip r:embed="rId5"/>
                <a:stretch>
                  <a:fillRect b="-1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656881" y="2649285"/>
            <a:ext cx="1053885" cy="767166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528" y="3525865"/>
            <a:ext cx="294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By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extracting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attention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weights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in Set2Set,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can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visualize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groups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that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determines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molecule’s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properties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.</a:t>
            </a:r>
            <a:endParaRPr lang="it-IT" dirty="0">
              <a:solidFill>
                <a:srgbClr val="CEC8B4"/>
              </a:solidFill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6" y="3364475"/>
            <a:ext cx="3153905" cy="1540739"/>
          </a:xfrm>
          <a:prstGeom prst="rect">
            <a:avLst/>
          </a:prstGeom>
          <a:noFill/>
          <a:ln w="5715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-86769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smtClean="0"/>
              <a:t>nd dataset</a:t>
            </a: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2036181" y="56833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SECTIONS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1940641" y="1899000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II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2041380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-86769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</a:t>
            </a:r>
            <a:endParaRPr dirty="0"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4308511" y="189573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III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4390380" y="205704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Running the code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6657511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IV</a:t>
            </a:r>
            <a:endParaRPr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6739380" y="2075433"/>
            <a:ext cx="2349000" cy="69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8" name="Google Shape;623;p47"/>
          <p:cNvSpPr txBox="1">
            <a:spLocks/>
          </p:cNvSpPr>
          <p:nvPr/>
        </p:nvSpPr>
        <p:spPr>
          <a:xfrm>
            <a:off x="2262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Input feed forward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Message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Readout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Output feed forward</a:t>
            </a:r>
          </a:p>
        </p:txBody>
      </p:sp>
      <p:sp>
        <p:nvSpPr>
          <p:cNvPr id="43" name="Google Shape;623;p47"/>
          <p:cNvSpPr txBox="1">
            <a:spLocks/>
          </p:cNvSpPr>
          <p:nvPr/>
        </p:nvSpPr>
        <p:spPr>
          <a:xfrm>
            <a:off x="6960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Depth (N)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Number of attention mechanisms (K)</a:t>
            </a:r>
          </a:p>
        </p:txBody>
      </p:sp>
    </p:spTree>
    <p:extLst>
      <p:ext uri="{BB962C8B-B14F-4D97-AF65-F5344CB8AC3E}">
        <p14:creationId xmlns:p14="http://schemas.microsoft.com/office/powerpoint/2010/main" val="35896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SHORT TERM MEMORY UNIT</a:t>
            </a:r>
            <a:endParaRPr dirty="0"/>
          </a:p>
        </p:txBody>
      </p:sp>
      <p:sp>
        <p:nvSpPr>
          <p:cNvPr id="5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0" y="1805546"/>
            <a:ext cx="9012264" cy="829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RNN architecture that can deal with the vanishing\exploding gradient problem.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Uses gating mechanisms to control the flow of long-term and short-term dependencies.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Takes three information: the current input data, the short-term memory from the previous cell and the long-term memory.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Then uses gates to regulate the information to be kept or discarded at each time step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endParaRPr lang="en-US" sz="1400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sz="1400" dirty="0"/>
          </a:p>
        </p:txBody>
      </p:sp>
      <p:sp>
        <p:nvSpPr>
          <p:cNvPr id="6" name="Google Shape;774;p52"/>
          <p:cNvSpPr txBox="1">
            <a:spLocks/>
          </p:cNvSpPr>
          <p:nvPr/>
        </p:nvSpPr>
        <p:spPr>
          <a:xfrm>
            <a:off x="364211" y="2634710"/>
            <a:ext cx="1821050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Input gate.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Forget gate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Output gate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7" name="Google Shape;774;p52"/>
          <p:cNvSpPr txBox="1">
            <a:spLocks/>
          </p:cNvSpPr>
          <p:nvPr/>
        </p:nvSpPr>
        <p:spPr>
          <a:xfrm>
            <a:off x="-655464" y="2220128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8" name="Google Shape;774;p52"/>
          <p:cNvSpPr txBox="1">
            <a:spLocks/>
          </p:cNvSpPr>
          <p:nvPr/>
        </p:nvSpPr>
        <p:spPr>
          <a:xfrm>
            <a:off x="925363" y="3620301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Current input data	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Short-term memory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Long-term memory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74;p52"/>
              <p:cNvSpPr txBox="1">
                <a:spLocks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Font typeface="Livvic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9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30658" y="36489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ight Arrow 10"/>
          <p:cNvSpPr/>
          <p:nvPr/>
        </p:nvSpPr>
        <p:spPr>
          <a:xfrm>
            <a:off x="3099661" y="38712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ight Arrow 11"/>
          <p:cNvSpPr/>
          <p:nvPr/>
        </p:nvSpPr>
        <p:spPr>
          <a:xfrm>
            <a:off x="3130658" y="40935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70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051951" y="182350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OUTPUT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705294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49" y="177984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Over the 512 features of each of the </a:t>
            </a:r>
            <a:r>
              <a:rPr lang="en-US" dirty="0" err="1" smtClean="0"/>
              <a:t>batch_size</a:t>
            </a:r>
            <a:r>
              <a:rPr lang="en-US" dirty="0" smtClean="0"/>
              <a:t> examples in the batch.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08120" y="6286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156409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47549" y="1646333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LAYER NORMALIZATION</a:t>
            </a:r>
            <a:endParaRPr dirty="0">
              <a:latin typeface="Abel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DCAE52"/>
                  </a:buClr>
                  <a:buSzPct val="79000"/>
                </a:pPr>
                <a:r>
                  <a:rPr lang="en-US" dirty="0" smtClean="0"/>
                  <a:t>A linear transformation is applied to the tensor 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512]. </a:t>
                </a:r>
                <a:r>
                  <a:rPr lang="en-US" dirty="0"/>
                  <a:t>The output </a:t>
                </a:r>
                <a:r>
                  <a:rPr lang="en-US" dirty="0" smtClean="0"/>
                  <a:t>tensor </a:t>
                </a:r>
                <a:r>
                  <a:rPr lang="en-US" dirty="0"/>
                  <a:t>has shape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2]. This is the </a:t>
                </a:r>
                <a:r>
                  <a:rPr lang="en-US" b="1" dirty="0" smtClean="0">
                    <a:solidFill>
                      <a:srgbClr val="DCAE52"/>
                    </a:solidFill>
                  </a:rPr>
                  <a:t>FINAL PREDICITION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DCAE52"/>
                    </a:solidFill>
                  </a:rPr>
                  <a:t>.</a:t>
                </a: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5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  <a:blipFill>
                <a:blip r:embed="rId3"/>
                <a:stretch>
                  <a:fillRect l="-270" r="-2793" b="-39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720" y="1084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222569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16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230938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RELU FUNCTION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7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3244944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DROPOUT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8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250387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activation function for many types of neural networks because a model that uses it is easier to train and often achieves better </a:t>
            </a:r>
            <a:r>
              <a:rPr lang="en-US" dirty="0" smtClean="0"/>
              <a:t>performance.</a:t>
            </a:r>
          </a:p>
        </p:txBody>
      </p:sp>
      <p:sp>
        <p:nvSpPr>
          <p:cNvPr id="19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316069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</p:txBody>
      </p:sp>
      <p:sp>
        <p:nvSpPr>
          <p:cNvPr id="20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1" y="337859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During training, randomly zeroes some of the elements of the input tensor with probability p using samples from a Bernoulli distribution. </a:t>
            </a:r>
            <a:r>
              <a:rPr lang="en-US" dirty="0" smtClean="0"/>
              <a:t>Effective stochastic regularization  </a:t>
            </a:r>
            <a:r>
              <a:rPr lang="en-US" dirty="0"/>
              <a:t>technique for </a:t>
            </a:r>
            <a:r>
              <a:rPr lang="en-US" dirty="0" smtClean="0"/>
              <a:t>preventing </a:t>
            </a:r>
            <a:r>
              <a:rPr lang="en-US" dirty="0"/>
              <a:t>the co-adaptation of </a:t>
            </a:r>
            <a:r>
              <a:rPr lang="en-US" dirty="0" smtClean="0"/>
              <a:t>units.</a:t>
            </a:r>
          </a:p>
        </p:txBody>
      </p:sp>
      <p:sp>
        <p:nvSpPr>
          <p:cNvPr id="2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4227896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LINEAR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22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40956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</a:t>
            </a:r>
            <a:endParaRPr dirty="0"/>
          </a:p>
        </p:txBody>
      </p:sp>
      <p:sp>
        <p:nvSpPr>
          <p:cNvPr id="23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848220"/>
            <a:ext cx="7794923" cy="61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DCAE52"/>
              </a:buClr>
              <a:buSzPct val="79000"/>
            </a:pPr>
            <a:r>
              <a:rPr lang="en-US" dirty="0"/>
              <a:t>A linear transformation is applied to the content of the </a:t>
            </a:r>
            <a:r>
              <a:rPr lang="en-US" dirty="0" smtClean="0"/>
              <a:t>output </a:t>
            </a:r>
          </a:p>
          <a:p>
            <a:pPr marL="0" indent="0">
              <a:buClr>
                <a:srgbClr val="DCAE52"/>
              </a:buClr>
              <a:buSzPct val="79000"/>
            </a:pP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/>
              <a:t>2*# features</a:t>
            </a:r>
            <a:r>
              <a:rPr lang="en-US" dirty="0" smtClean="0"/>
              <a:t>] of Set2Set, after a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. </a:t>
            </a:r>
            <a:r>
              <a:rPr lang="en-US" dirty="0"/>
              <a:t>The output tensor  has shape </a:t>
            </a: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512].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5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Hyper-parameter definition. Definition of the model and the dataset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EPOCHS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341330" y="3484936"/>
            <a:ext cx="7539200" cy="6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Computation of the </a:t>
            </a:r>
            <a:r>
              <a:rPr lang="en" b="1" dirty="0" smtClean="0">
                <a:solidFill>
                  <a:srgbClr val="DCAE52"/>
                </a:solidFill>
              </a:rPr>
              <a:t>MEAN OF THE LOSSES </a:t>
            </a:r>
            <a:r>
              <a:rPr lang="en" dirty="0" smtClean="0"/>
              <a:t>of all batches (for training, validation and testing). Computation of the new learning rate with a </a:t>
            </a:r>
            <a:r>
              <a:rPr lang="en" b="1" dirty="0" smtClean="0">
                <a:solidFill>
                  <a:srgbClr val="DCAE52"/>
                </a:solidFill>
              </a:rPr>
              <a:t>LEARNING RATE SCHEDULER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341330" y="426226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413871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247889"/>
            <a:ext cx="3522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TRAINING: LOOP ON THE BATCHES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2" y="2427589"/>
            <a:ext cx="7098269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DCAE52"/>
                </a:solidFill>
              </a:rPr>
              <a:t>BACKPROPAGATION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DCAE52"/>
                </a:solidFill>
              </a:rPr>
              <a:t>ADAM OPTIMIZATION </a:t>
            </a:r>
            <a:r>
              <a:rPr lang="en-US" dirty="0" smtClean="0"/>
              <a:t>(with the saved learning rule) of the parameters</a:t>
            </a:r>
            <a:endParaRPr dirty="0"/>
          </a:p>
        </p:txBody>
      </p:sp>
      <p:sp>
        <p:nvSpPr>
          <p:cNvPr id="28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1" y="3069829"/>
            <a:ext cx="49130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 AND TESTING: LOOP ON THE BATCHES</a:t>
            </a:r>
            <a:endParaRPr dirty="0"/>
          </a:p>
        </p:txBody>
      </p:sp>
      <p:sp>
        <p:nvSpPr>
          <p:cNvPr id="29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1" y="3178343"/>
            <a:ext cx="6540035" cy="37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31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435403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 and testing of the best model.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525596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AND HYPERPARAMETERS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11587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err="1" smtClean="0"/>
              <a:t>TrimNet</a:t>
            </a:r>
            <a:r>
              <a:rPr lang="en-US" sz="1400" dirty="0" smtClean="0"/>
              <a:t> is trained via the standard batch gradient descent method with the error back-propagation algorithm.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To update the parameters the optimization algorithm ADAM is used 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818245" y="2062557"/>
            <a:ext cx="5171850" cy="6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Gets gradient.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Compute the first and second moment estimates.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Updates the parameters.</a:t>
            </a:r>
          </a:p>
          <a:p>
            <a:pPr>
              <a:buClr>
                <a:srgbClr val="DCAE52"/>
              </a:buClr>
              <a:buSzPts val="1400"/>
            </a:pPr>
            <a:endParaRPr lang="en-US" sz="1400" dirty="0"/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63994" y="3422504"/>
            <a:ext cx="9012264" cy="8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r>
              <a:rPr lang="en-US" sz="1400" dirty="0" smtClean="0"/>
              <a:t>To find the optimal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 a grid search procedure was applied in the original article.</a:t>
            </a:r>
            <a:endParaRPr lang="en-US" sz="1400" dirty="0"/>
          </a:p>
        </p:txBody>
      </p:sp>
      <p:sp>
        <p:nvSpPr>
          <p:cNvPr id="10" name="Google Shape;774;p52"/>
          <p:cNvSpPr txBox="1">
            <a:spLocks/>
          </p:cNvSpPr>
          <p:nvPr/>
        </p:nvSpPr>
        <p:spPr>
          <a:xfrm>
            <a:off x="818245" y="2635965"/>
            <a:ext cx="7919633" cy="3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To reduce overfitting the weight decay regularization technique is added to ADAM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159842" y="891238"/>
            <a:ext cx="2979300" cy="1300500"/>
          </a:xfrm>
        </p:spPr>
        <p:txBody>
          <a:bodyPr/>
          <a:lstStyle/>
          <a:p>
            <a:r>
              <a:rPr lang="it-IT" dirty="0" smtClean="0"/>
              <a:t>IV.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727572" y="1163291"/>
            <a:ext cx="2991662" cy="112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Differentiate betweeen positive and negative examples</a:t>
            </a:r>
            <a:endParaRPr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LOSS FUNCTION: FOCAL LOSS</a:t>
            </a:r>
            <a:endParaRPr dirty="0"/>
          </a:p>
        </p:txBody>
      </p:sp>
      <p:sp>
        <p:nvSpPr>
          <p:cNvPr id="6" name="Google Shape;567;p43"/>
          <p:cNvSpPr txBox="1">
            <a:spLocks/>
          </p:cNvSpPr>
          <p:nvPr/>
        </p:nvSpPr>
        <p:spPr>
          <a:xfrm>
            <a:off x="-292700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CROSS ENTROPY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7" name="Google Shape;567;p43"/>
          <p:cNvSpPr txBox="1">
            <a:spLocks/>
          </p:cNvSpPr>
          <p:nvPr/>
        </p:nvSpPr>
        <p:spPr>
          <a:xfrm>
            <a:off x="4062324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FOCAL LOSS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5865619" y="1163291"/>
            <a:ext cx="2813432" cy="11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Differentiate between easy and hard examples too</a:t>
            </a:r>
            <a:endParaRPr lang="en-US"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4247128392"/>
              </p:ext>
            </p:extLst>
          </p:nvPr>
        </p:nvGraphicFramePr>
        <p:xfrm>
          <a:off x="886991" y="2226861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LOSS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AREA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UNDER THE ROC CURVE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ORIGINAL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0.744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OF THE BEST</a:t>
                      </a:r>
                      <a:r>
                        <a:rPr lang="en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FOCAL LOSS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0.489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5" y="308650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A FOCAL LOSS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" y="1248990"/>
            <a:ext cx="9068685" cy="3400757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108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/>
          <p:cNvSpPr txBox="1">
            <a:spLocks noGrp="1"/>
          </p:cNvSpPr>
          <p:nvPr>
            <p:ph type="title"/>
          </p:nvPr>
        </p:nvSpPr>
        <p:spPr>
          <a:xfrm>
            <a:off x="1573078" y="407765"/>
            <a:ext cx="583746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BLOCKS: CHANGING N</a:t>
            </a:r>
            <a:endParaRPr dirty="0"/>
          </a:p>
        </p:txBody>
      </p:sp>
      <p:graphicFrame>
        <p:nvGraphicFramePr>
          <p:cNvPr id="5" name="Google Shape;527;p41"/>
          <p:cNvGraphicFramePr/>
          <p:nvPr>
            <p:extLst>
              <p:ext uri="{D42A27DB-BD31-4B8C-83A1-F6EECF244321}">
                <p14:modId xmlns:p14="http://schemas.microsoft.com/office/powerpoint/2010/main" val="1587823679"/>
              </p:ext>
            </p:extLst>
          </p:nvPr>
        </p:nvGraphicFramePr>
        <p:xfrm>
          <a:off x="822862" y="1294107"/>
          <a:ext cx="6587684" cy="2888154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77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3508311920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067">
                  <a:extLst>
                    <a:ext uri="{9D8B030D-6E8A-4147-A177-3AD203B41FA5}">
                      <a16:colId xmlns:a16="http://schemas.microsoft.com/office/drawing/2014/main" val="1642678392"/>
                    </a:ext>
                  </a:extLst>
                </a:gridCol>
                <a:gridCol w="92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07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MODEL (N=3)</a:t>
                      </a:r>
                      <a:endParaRPr lang="en-US" sz="1800" dirty="0" smtClean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N=6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N=9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113.8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495171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AND DATASET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4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517877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N=6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464105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85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667043" y="496993"/>
            <a:ext cx="753453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ATTENTION MECHANISMS: CHANGING K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3911288183"/>
              </p:ext>
            </p:extLst>
          </p:nvPr>
        </p:nvGraphicFramePr>
        <p:xfrm>
          <a:off x="538279" y="1552928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(K=4)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K=8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25.6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67.7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355146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K=8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247130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3231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256025" y="862477"/>
            <a:ext cx="8887975" cy="1546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Pengyong</a:t>
            </a:r>
            <a:r>
              <a:rPr lang="en-US" sz="900" dirty="0">
                <a:solidFill>
                  <a:srgbClr val="DCAE52"/>
                </a:solidFill>
              </a:rPr>
              <a:t> Li, </a:t>
            </a:r>
            <a:r>
              <a:rPr lang="en-US" sz="900" dirty="0" err="1">
                <a:solidFill>
                  <a:srgbClr val="DCAE52"/>
                </a:solidFill>
              </a:rPr>
              <a:t>Yuquan</a:t>
            </a:r>
            <a:r>
              <a:rPr lang="en-US" sz="900" dirty="0">
                <a:solidFill>
                  <a:srgbClr val="DCAE52"/>
                </a:solidFill>
              </a:rPr>
              <a:t> Li, Chang-Yu Hsieh, </a:t>
            </a:r>
            <a:r>
              <a:rPr lang="en-US" sz="900" dirty="0" err="1">
                <a:solidFill>
                  <a:srgbClr val="DCAE52"/>
                </a:solidFill>
              </a:rPr>
              <a:t>Shengyu</a:t>
            </a:r>
            <a:r>
              <a:rPr lang="en-US" sz="900" dirty="0">
                <a:solidFill>
                  <a:srgbClr val="DCAE52"/>
                </a:solidFill>
              </a:rPr>
              <a:t> Zhang, </a:t>
            </a:r>
            <a:r>
              <a:rPr lang="en-US" sz="900" dirty="0" err="1">
                <a:solidFill>
                  <a:srgbClr val="DCAE52"/>
                </a:solidFill>
              </a:rPr>
              <a:t>Xianggen</a:t>
            </a:r>
            <a:r>
              <a:rPr lang="en-US" sz="900" dirty="0">
                <a:solidFill>
                  <a:srgbClr val="DCAE52"/>
                </a:solidFill>
              </a:rPr>
              <a:t> Liu, </a:t>
            </a:r>
            <a:r>
              <a:rPr lang="en-US" sz="900" dirty="0" err="1">
                <a:solidFill>
                  <a:srgbClr val="DCAE52"/>
                </a:solidFill>
              </a:rPr>
              <a:t>Huanxiang</a:t>
            </a:r>
            <a:r>
              <a:rPr lang="en-US" sz="900" dirty="0">
                <a:solidFill>
                  <a:srgbClr val="DCAE52"/>
                </a:solidFill>
              </a:rPr>
              <a:t> Liu, Sen </a:t>
            </a:r>
            <a:r>
              <a:rPr lang="en-US" sz="900" dirty="0" err="1">
                <a:solidFill>
                  <a:srgbClr val="DCAE52"/>
                </a:solidFill>
              </a:rPr>
              <a:t>Song,Xiaojun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Yao.TrimNet</a:t>
            </a:r>
            <a:r>
              <a:rPr lang="en-US" sz="900" dirty="0">
                <a:solidFill>
                  <a:srgbClr val="DCAE52"/>
                </a:solidFill>
              </a:rPr>
              <a:t>: learning molecular representation from triplet messages for </a:t>
            </a:r>
            <a:r>
              <a:rPr lang="en-US" sz="900" dirty="0" err="1">
                <a:solidFill>
                  <a:srgbClr val="DCAE52"/>
                </a:solidFill>
              </a:rPr>
              <a:t>biomedicine.Briefings</a:t>
            </a:r>
            <a:r>
              <a:rPr lang="en-US" sz="900" dirty="0">
                <a:solidFill>
                  <a:srgbClr val="DCAE52"/>
                </a:solidFill>
              </a:rPr>
              <a:t> in Bioinformatics, </a:t>
            </a:r>
            <a:r>
              <a:rPr lang="en-US" sz="900" dirty="0" smtClean="0">
                <a:solidFill>
                  <a:srgbClr val="DCAE52"/>
                </a:solidFill>
              </a:rPr>
              <a:t>bbaa266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Chung J, </a:t>
            </a:r>
            <a:r>
              <a:rPr lang="en-US" sz="900" dirty="0" err="1">
                <a:solidFill>
                  <a:srgbClr val="DCAE52"/>
                </a:solidFill>
              </a:rPr>
              <a:t>Gulcehre</a:t>
            </a:r>
            <a:r>
              <a:rPr lang="en-US" sz="900" dirty="0">
                <a:solidFill>
                  <a:srgbClr val="DCAE52"/>
                </a:solidFill>
              </a:rPr>
              <a:t> C, Cho KH et </a:t>
            </a:r>
            <a:r>
              <a:rPr lang="en-US" sz="900" dirty="0" err="1">
                <a:solidFill>
                  <a:srgbClr val="DCAE52"/>
                </a:solidFill>
              </a:rPr>
              <a:t>al.Empirical</a:t>
            </a:r>
            <a:r>
              <a:rPr lang="en-US" sz="900" dirty="0">
                <a:solidFill>
                  <a:srgbClr val="DCAE52"/>
                </a:solidFill>
              </a:rPr>
              <a:t> evaluation of gated recurrent neural networks </a:t>
            </a:r>
            <a:r>
              <a:rPr lang="en-US" sz="900" dirty="0" err="1">
                <a:solidFill>
                  <a:srgbClr val="DCAE52"/>
                </a:solidFill>
              </a:rPr>
              <a:t>onsequence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modeling.In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arXiv</a:t>
            </a:r>
            <a:r>
              <a:rPr lang="en-US" sz="900" dirty="0">
                <a:solidFill>
                  <a:srgbClr val="DCAE52"/>
                </a:solidFill>
              </a:rPr>
              <a:t> preprint, arXiv:1412.3555, </a:t>
            </a:r>
            <a:r>
              <a:rPr lang="en-US" sz="900" dirty="0" smtClean="0">
                <a:solidFill>
                  <a:srgbClr val="DCAE52"/>
                </a:solidFill>
              </a:rPr>
              <a:t>2014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Jimmy Lei Ba, Jamie Ryan </a:t>
            </a:r>
            <a:r>
              <a:rPr lang="en-US" sz="900" dirty="0" err="1">
                <a:solidFill>
                  <a:srgbClr val="DCAE52"/>
                </a:solidFill>
              </a:rPr>
              <a:t>Kiros</a:t>
            </a:r>
            <a:r>
              <a:rPr lang="en-US" sz="900" dirty="0">
                <a:solidFill>
                  <a:srgbClr val="DCAE52"/>
                </a:solidFill>
              </a:rPr>
              <a:t> and Geoffrey E. </a:t>
            </a:r>
            <a:r>
              <a:rPr lang="en-US" sz="900" dirty="0" err="1">
                <a:solidFill>
                  <a:srgbClr val="DCAE52"/>
                </a:solidFill>
              </a:rPr>
              <a:t>Hinton.Layer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Normalization.ArXiv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smtClean="0">
                <a:solidFill>
                  <a:srgbClr val="DCAE52"/>
                </a:solidFill>
              </a:rPr>
              <a:t>1607.06450.2016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Vinyals</a:t>
            </a:r>
            <a:r>
              <a:rPr lang="en-US" sz="900" dirty="0">
                <a:solidFill>
                  <a:srgbClr val="DCAE52"/>
                </a:solidFill>
              </a:rPr>
              <a:t> O, </a:t>
            </a:r>
            <a:r>
              <a:rPr lang="en-US" sz="900" dirty="0" err="1">
                <a:solidFill>
                  <a:srgbClr val="DCAE52"/>
                </a:solidFill>
              </a:rPr>
              <a:t>Bengio</a:t>
            </a:r>
            <a:r>
              <a:rPr lang="en-US" sz="900" dirty="0">
                <a:solidFill>
                  <a:srgbClr val="DCAE52"/>
                </a:solidFill>
              </a:rPr>
              <a:t> S, </a:t>
            </a:r>
            <a:r>
              <a:rPr lang="en-US" sz="900" dirty="0" err="1">
                <a:solidFill>
                  <a:srgbClr val="DCAE52"/>
                </a:solidFill>
              </a:rPr>
              <a:t>Kudlur</a:t>
            </a:r>
            <a:r>
              <a:rPr lang="en-US" sz="900" dirty="0">
                <a:solidFill>
                  <a:srgbClr val="DCAE52"/>
                </a:solidFill>
              </a:rPr>
              <a:t> M et </a:t>
            </a:r>
            <a:r>
              <a:rPr lang="en-US" sz="900" dirty="0" err="1">
                <a:solidFill>
                  <a:srgbClr val="DCAE52"/>
                </a:solidFill>
              </a:rPr>
              <a:t>al.Order</a:t>
            </a:r>
            <a:r>
              <a:rPr lang="en-US" sz="900" dirty="0">
                <a:solidFill>
                  <a:srgbClr val="DCAE52"/>
                </a:solidFill>
              </a:rPr>
              <a:t> matters: sequence to sequence for </a:t>
            </a:r>
            <a:r>
              <a:rPr lang="en-US" sz="900" dirty="0" err="1">
                <a:solidFill>
                  <a:srgbClr val="DCAE52"/>
                </a:solidFill>
              </a:rPr>
              <a:t>sets.In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InternationalConference</a:t>
            </a:r>
            <a:r>
              <a:rPr lang="en-US" sz="900" dirty="0">
                <a:solidFill>
                  <a:srgbClr val="DCAE52"/>
                </a:solidFill>
              </a:rPr>
              <a:t> on Learning Representations, San Juan, Puerto Rico, 2016. ICLR Press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Tsubaki</a:t>
            </a:r>
            <a:r>
              <a:rPr lang="en-US" sz="900" dirty="0">
                <a:solidFill>
                  <a:srgbClr val="DCAE52"/>
                </a:solidFill>
              </a:rPr>
              <a:t> M, </a:t>
            </a:r>
            <a:r>
              <a:rPr lang="en-US" sz="900" dirty="0" err="1">
                <a:solidFill>
                  <a:srgbClr val="DCAE52"/>
                </a:solidFill>
              </a:rPr>
              <a:t>Tomii</a:t>
            </a:r>
            <a:r>
              <a:rPr lang="en-US" sz="900" dirty="0">
                <a:solidFill>
                  <a:srgbClr val="DCAE52"/>
                </a:solidFill>
              </a:rPr>
              <a:t> K, </a:t>
            </a:r>
            <a:r>
              <a:rPr lang="en-US" sz="900" dirty="0" err="1">
                <a:solidFill>
                  <a:srgbClr val="DCAE52"/>
                </a:solidFill>
              </a:rPr>
              <a:t>Sese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J.Compound</a:t>
            </a:r>
            <a:r>
              <a:rPr lang="en-US" sz="900" dirty="0">
                <a:solidFill>
                  <a:srgbClr val="DCAE52"/>
                </a:solidFill>
              </a:rPr>
              <a:t>-protein interaction prediction with end-to-end learning </a:t>
            </a:r>
            <a:r>
              <a:rPr lang="en-US" sz="900" dirty="0" err="1">
                <a:solidFill>
                  <a:srgbClr val="DCAE52"/>
                </a:solidFill>
              </a:rPr>
              <a:t>ofneural</a:t>
            </a:r>
            <a:r>
              <a:rPr lang="en-US" sz="900" dirty="0">
                <a:solidFill>
                  <a:srgbClr val="DCAE52"/>
                </a:solidFill>
              </a:rPr>
              <a:t> networks for graphs and </a:t>
            </a:r>
            <a:r>
              <a:rPr lang="en-US" sz="900" dirty="0" err="1">
                <a:solidFill>
                  <a:srgbClr val="DCAE52"/>
                </a:solidFill>
              </a:rPr>
              <a:t>sequences.Bioinformatics</a:t>
            </a:r>
            <a:r>
              <a:rPr lang="en-US" sz="900" dirty="0">
                <a:solidFill>
                  <a:srgbClr val="DCAE52"/>
                </a:solidFill>
              </a:rPr>
              <a:t> 2019; 35(2): 309–18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RDKIT: Open-source cheminformatics. In 2006. </a:t>
            </a:r>
            <a:r>
              <a:rPr lang="en-US" sz="900" dirty="0" smtClean="0">
                <a:solidFill>
                  <a:srgbClr val="DCAE52"/>
                </a:solidFill>
              </a:rPr>
              <a:t>rdkit.org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K. He, X. Zhang, S. Ren and J. </a:t>
            </a:r>
            <a:r>
              <a:rPr lang="en-US" sz="900" dirty="0" err="1">
                <a:solidFill>
                  <a:srgbClr val="DCAE52"/>
                </a:solidFill>
              </a:rPr>
              <a:t>Sun.Delving</a:t>
            </a:r>
            <a:r>
              <a:rPr lang="en-US" sz="900" dirty="0">
                <a:solidFill>
                  <a:srgbClr val="DCAE52"/>
                </a:solidFill>
              </a:rPr>
              <a:t> Deep into Rectifiers: Surpassing Human-</a:t>
            </a:r>
            <a:r>
              <a:rPr lang="en-US" sz="900" dirty="0" err="1">
                <a:solidFill>
                  <a:srgbClr val="DCAE52"/>
                </a:solidFill>
              </a:rPr>
              <a:t>LevelPerformance</a:t>
            </a:r>
            <a:r>
              <a:rPr lang="en-US" sz="900" dirty="0">
                <a:solidFill>
                  <a:srgbClr val="DCAE52"/>
                </a:solidFill>
              </a:rPr>
              <a:t> on ImageNet Classification.2015 IEEE </a:t>
            </a:r>
            <a:r>
              <a:rPr lang="en-US" sz="900" dirty="0" smtClean="0">
                <a:solidFill>
                  <a:srgbClr val="DCAE52"/>
                </a:solidFill>
              </a:rPr>
              <a:t>International </a:t>
            </a:r>
            <a:r>
              <a:rPr lang="en-US" sz="900" dirty="0">
                <a:solidFill>
                  <a:srgbClr val="DCAE52"/>
                </a:solidFill>
              </a:rPr>
              <a:t>Conference on Computer Vision(ICCV), Santiago, 2015, pp. 1026-1034, </a:t>
            </a:r>
            <a:r>
              <a:rPr lang="en-US" sz="900" dirty="0" err="1">
                <a:solidFill>
                  <a:srgbClr val="DCAE52"/>
                </a:solidFill>
              </a:rPr>
              <a:t>doi</a:t>
            </a:r>
            <a:r>
              <a:rPr lang="en-US" sz="900" dirty="0">
                <a:solidFill>
                  <a:srgbClr val="DCAE52"/>
                </a:solidFill>
              </a:rPr>
              <a:t>: 10.1109/ICCV.2015.123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Kingma</a:t>
            </a:r>
            <a:r>
              <a:rPr lang="en-US" sz="900" dirty="0">
                <a:solidFill>
                  <a:srgbClr val="DCAE52"/>
                </a:solidFill>
              </a:rPr>
              <a:t> DP, Ba </a:t>
            </a:r>
            <a:r>
              <a:rPr lang="en-US" sz="900" dirty="0" err="1">
                <a:solidFill>
                  <a:srgbClr val="DCAE52"/>
                </a:solidFill>
              </a:rPr>
              <a:t>JL.Adam</a:t>
            </a:r>
            <a:r>
              <a:rPr lang="en-US" sz="900" dirty="0">
                <a:solidFill>
                  <a:srgbClr val="DCAE52"/>
                </a:solidFill>
              </a:rPr>
              <a:t>: a method for stochastic </a:t>
            </a:r>
            <a:r>
              <a:rPr lang="en-US" sz="900" dirty="0" err="1">
                <a:solidFill>
                  <a:srgbClr val="DCAE52"/>
                </a:solidFill>
              </a:rPr>
              <a:t>optimization.In</a:t>
            </a:r>
            <a:r>
              <a:rPr lang="en-US" sz="900" dirty="0">
                <a:solidFill>
                  <a:srgbClr val="DCAE52"/>
                </a:solidFill>
              </a:rPr>
              <a:t>: International Conference </a:t>
            </a:r>
            <a:r>
              <a:rPr lang="en-US" sz="900" dirty="0" err="1">
                <a:solidFill>
                  <a:srgbClr val="DCAE52"/>
                </a:solidFill>
              </a:rPr>
              <a:t>onLearning</a:t>
            </a:r>
            <a:r>
              <a:rPr lang="en-US" sz="900" dirty="0">
                <a:solidFill>
                  <a:srgbClr val="DCAE52"/>
                </a:solidFill>
              </a:rPr>
              <a:t> Representations, San Diego, CA, 2015. ICLR </a:t>
            </a:r>
            <a:r>
              <a:rPr lang="en-US" sz="900" dirty="0" smtClean="0">
                <a:solidFill>
                  <a:srgbClr val="DCAE52"/>
                </a:solidFill>
              </a:rPr>
              <a:t>Press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Govindan</a:t>
            </a:r>
            <a:r>
              <a:rPr lang="en-US" sz="900" dirty="0">
                <a:solidFill>
                  <a:srgbClr val="DCAE52"/>
                </a:solidFill>
              </a:rPr>
              <a:t> Subramanian, </a:t>
            </a:r>
            <a:r>
              <a:rPr lang="en-US" sz="900" dirty="0" err="1">
                <a:solidFill>
                  <a:srgbClr val="DCAE52"/>
                </a:solidFill>
              </a:rPr>
              <a:t>Bharath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Ramsundar</a:t>
            </a:r>
            <a:r>
              <a:rPr lang="en-US" sz="900" dirty="0">
                <a:solidFill>
                  <a:srgbClr val="DCAE52"/>
                </a:solidFill>
              </a:rPr>
              <a:t>, Vijay </a:t>
            </a:r>
            <a:r>
              <a:rPr lang="en-US" sz="900" dirty="0" err="1">
                <a:solidFill>
                  <a:srgbClr val="DCAE52"/>
                </a:solidFill>
              </a:rPr>
              <a:t>Pande</a:t>
            </a:r>
            <a:r>
              <a:rPr lang="en-US" sz="900" dirty="0">
                <a:solidFill>
                  <a:srgbClr val="DCAE52"/>
                </a:solidFill>
              </a:rPr>
              <a:t>, and </a:t>
            </a:r>
            <a:r>
              <a:rPr lang="en-US" sz="900" dirty="0" err="1">
                <a:solidFill>
                  <a:srgbClr val="DCAE52"/>
                </a:solidFill>
              </a:rPr>
              <a:t>Rajiah</a:t>
            </a:r>
            <a:r>
              <a:rPr lang="en-US" sz="900" dirty="0">
                <a:solidFill>
                  <a:srgbClr val="DCAE52"/>
                </a:solidFill>
              </a:rPr>
              <a:t> Aldrin </a:t>
            </a:r>
            <a:r>
              <a:rPr lang="en-US" sz="900" dirty="0" err="1">
                <a:solidFill>
                  <a:srgbClr val="DCAE52"/>
                </a:solidFill>
              </a:rPr>
              <a:t>Denny.ComputationalModeling</a:t>
            </a:r>
            <a:r>
              <a:rPr lang="en-US" sz="900" dirty="0">
                <a:solidFill>
                  <a:srgbClr val="DCAE52"/>
                </a:solidFill>
              </a:rPr>
              <a:t> of</a:t>
            </a:r>
            <a:r>
              <a:rPr lang="el-GR" sz="900" dirty="0">
                <a:solidFill>
                  <a:srgbClr val="DCAE52"/>
                </a:solidFill>
              </a:rPr>
              <a:t>β−</a:t>
            </a:r>
            <a:r>
              <a:rPr lang="en-US" sz="900" dirty="0">
                <a:solidFill>
                  <a:srgbClr val="DCAE52"/>
                </a:solidFill>
              </a:rPr>
              <a:t>Secretase 1 (BACE-1) Inhibitors Using Ligand Based Approaches.. Chem. Inf. Model.2016, 56, 10, 1936–1949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Xiong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Zhaoping</a:t>
            </a:r>
            <a:r>
              <a:rPr lang="en-US" sz="900" dirty="0">
                <a:solidFill>
                  <a:srgbClr val="DCAE52"/>
                </a:solidFill>
              </a:rPr>
              <a:t> and Wang, </a:t>
            </a:r>
            <a:r>
              <a:rPr lang="en-US" sz="900" dirty="0" err="1">
                <a:solidFill>
                  <a:srgbClr val="DCAE52"/>
                </a:solidFill>
              </a:rPr>
              <a:t>Dingyan</a:t>
            </a:r>
            <a:r>
              <a:rPr lang="en-US" sz="900" dirty="0">
                <a:solidFill>
                  <a:srgbClr val="DCAE52"/>
                </a:solidFill>
              </a:rPr>
              <a:t> and Liu, </a:t>
            </a:r>
            <a:r>
              <a:rPr lang="en-US" sz="900" dirty="0" err="1">
                <a:solidFill>
                  <a:srgbClr val="DCAE52"/>
                </a:solidFill>
              </a:rPr>
              <a:t>Xiaohong</a:t>
            </a:r>
            <a:r>
              <a:rPr lang="en-US" sz="900" dirty="0">
                <a:solidFill>
                  <a:srgbClr val="DCAE52"/>
                </a:solidFill>
              </a:rPr>
              <a:t> and </a:t>
            </a:r>
            <a:r>
              <a:rPr lang="en-US" sz="900" dirty="0" err="1">
                <a:solidFill>
                  <a:srgbClr val="DCAE52"/>
                </a:solidFill>
              </a:rPr>
              <a:t>Zhong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Feisheng</a:t>
            </a:r>
            <a:r>
              <a:rPr lang="en-US" sz="900" dirty="0">
                <a:solidFill>
                  <a:srgbClr val="DCAE52"/>
                </a:solidFill>
              </a:rPr>
              <a:t> and Wan, </a:t>
            </a:r>
            <a:r>
              <a:rPr lang="en-US" sz="900" dirty="0" err="1">
                <a:solidFill>
                  <a:srgbClr val="DCAE52"/>
                </a:solidFill>
              </a:rPr>
              <a:t>Xiaozhe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andLi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Xutong</a:t>
            </a:r>
            <a:r>
              <a:rPr lang="en-US" sz="900" dirty="0">
                <a:solidFill>
                  <a:srgbClr val="DCAE52"/>
                </a:solidFill>
              </a:rPr>
              <a:t> and Li, </a:t>
            </a:r>
            <a:r>
              <a:rPr lang="en-US" sz="900" dirty="0" err="1">
                <a:solidFill>
                  <a:srgbClr val="DCAE52"/>
                </a:solidFill>
              </a:rPr>
              <a:t>Zhaojun</a:t>
            </a:r>
            <a:r>
              <a:rPr lang="en-US" sz="900" dirty="0">
                <a:solidFill>
                  <a:srgbClr val="DCAE52"/>
                </a:solidFill>
              </a:rPr>
              <a:t> and Luo, </a:t>
            </a:r>
            <a:r>
              <a:rPr lang="en-US" sz="900" dirty="0" err="1">
                <a:solidFill>
                  <a:srgbClr val="DCAE52"/>
                </a:solidFill>
              </a:rPr>
              <a:t>Xiaomin</a:t>
            </a:r>
            <a:r>
              <a:rPr lang="en-US" sz="900" dirty="0">
                <a:solidFill>
                  <a:srgbClr val="DCAE52"/>
                </a:solidFill>
              </a:rPr>
              <a:t> and Chen, </a:t>
            </a:r>
            <a:r>
              <a:rPr lang="en-US" sz="900" dirty="0" err="1">
                <a:solidFill>
                  <a:srgbClr val="DCAE52"/>
                </a:solidFill>
              </a:rPr>
              <a:t>Kaixian</a:t>
            </a:r>
            <a:r>
              <a:rPr lang="en-US" sz="900" dirty="0">
                <a:solidFill>
                  <a:srgbClr val="DCAE52"/>
                </a:solidFill>
              </a:rPr>
              <a:t> and Jiang, H. and Zheng, </a:t>
            </a:r>
            <a:r>
              <a:rPr lang="en-US" sz="900" dirty="0" err="1">
                <a:solidFill>
                  <a:srgbClr val="DCAE52"/>
                </a:solidFill>
              </a:rPr>
              <a:t>Mingyue</a:t>
            </a:r>
            <a:r>
              <a:rPr lang="en-US" sz="900" dirty="0">
                <a:solidFill>
                  <a:srgbClr val="DCAE52"/>
                </a:solidFill>
              </a:rPr>
              <a:t>.(2019).Pushing the boundaries of molecular representation for drug discovery with graph </a:t>
            </a:r>
            <a:r>
              <a:rPr lang="en-US" sz="900" dirty="0" err="1">
                <a:solidFill>
                  <a:srgbClr val="DCAE52"/>
                </a:solidFill>
              </a:rPr>
              <a:t>attentionmechanism.Journal</a:t>
            </a:r>
            <a:r>
              <a:rPr lang="en-US" sz="900" dirty="0">
                <a:solidFill>
                  <a:srgbClr val="DCAE52"/>
                </a:solidFill>
              </a:rPr>
              <a:t> of Medicinal Chemistry. 63. 10.1021/acs.jmedchem.9b00959.</a:t>
            </a:r>
            <a:endParaRPr lang="en-US" sz="900" dirty="0" smtClean="0">
              <a:solidFill>
                <a:srgbClr val="DCAE52"/>
              </a:solidFill>
            </a:endParaRP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endParaRPr sz="900" dirty="0">
              <a:solidFill>
                <a:srgbClr val="DCAE52"/>
              </a:solidFill>
            </a:endParaRP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12473" y="259223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256025" y="503077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BIBLIOGRAPHY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256025" y="3683208"/>
            <a:ext cx="2696402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ORIGINAL CODE AND DATA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46" y="4130299"/>
            <a:ext cx="316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rgbClr val="DCAE52"/>
                </a:solidFill>
                <a:latin typeface="Montserrat" panose="020B0604020202020204" charset="0"/>
              </a:rPr>
              <a:t>https://github.com/yvquanli/TrimNet</a:t>
            </a:r>
          </a:p>
        </p:txBody>
      </p:sp>
      <p:sp>
        <p:nvSpPr>
          <p:cNvPr id="7" name="Google Shape;896;p58"/>
          <p:cNvSpPr txBox="1">
            <a:spLocks/>
          </p:cNvSpPr>
          <p:nvPr/>
        </p:nvSpPr>
        <p:spPr>
          <a:xfrm>
            <a:off x="3825801" y="3683208"/>
            <a:ext cx="408608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MODIFIED CODE AND PROCESSED DATA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5801" y="4130299"/>
            <a:ext cx="442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900" dirty="0" err="1">
                <a:hlinkClick r:id="rId3"/>
              </a:rPr>
              <a:t>gretagrassmann</a:t>
            </a:r>
            <a:r>
              <a:rPr lang="en-US" sz="900" dirty="0">
                <a:hlinkClick r:id="rId3"/>
              </a:rPr>
              <a:t>/Machine-Learning-Exam: Exam with Prof. </a:t>
            </a:r>
            <a:r>
              <a:rPr lang="en-US" sz="900" dirty="0" err="1">
                <a:hlinkClick r:id="rId3"/>
              </a:rPr>
              <a:t>Asperti</a:t>
            </a:r>
            <a:r>
              <a:rPr lang="en-US" sz="900" dirty="0">
                <a:hlinkClick r:id="rId3"/>
              </a:rPr>
              <a:t> (github.com)</a:t>
            </a:r>
            <a:endParaRPr lang="it-IT" sz="900" dirty="0">
              <a:solidFill>
                <a:srgbClr val="DCAE5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MOLECULAR PROPERTY PREDICTION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Requires expert knowledge and is labor-intensive</a:t>
            </a:r>
            <a:endParaRPr dirty="0"/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390383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GRAPH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17316" y="1597683"/>
            <a:ext cx="210881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perates on the graph structure with an information diffusion mechanism</a:t>
            </a:r>
            <a:endParaRPr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MACHINE LEARNING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221625" y="1605467"/>
            <a:ext cx="2160699" cy="81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TRIMNET</a:t>
            </a:r>
            <a:endParaRPr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105550" y="3322007"/>
            <a:ext cx="2202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Only data with a “regular data structure” (like images)</a:t>
            </a:r>
            <a:endParaRPr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200" y="314230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CONVOLUTIONAL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306007"/>
            <a:ext cx="202685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any parameters and insufficient bond information extraction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091166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GCN and MPNN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324810" y="505670"/>
            <a:ext cx="4821690" cy="4355921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6110018" y="1642865"/>
            <a:ext cx="2955557" cy="196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triplet message mechanism calculates the message from atom atom-bond-atom information and updates the hidden states of the NN. 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908075" y="673631"/>
            <a:ext cx="3592763" cy="82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68"/>
            <a:ext cx="5923138" cy="4279371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408;p36"/>
          <p:cNvSpPr txBox="1">
            <a:spLocks/>
          </p:cNvSpPr>
          <p:nvPr/>
        </p:nvSpPr>
        <p:spPr>
          <a:xfrm>
            <a:off x="6062518" y="3278459"/>
            <a:ext cx="2823990" cy="120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Drops the matrix mapping of the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Clear interpretation of the prediction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427100" y="431010"/>
            <a:ext cx="624812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DATASET: THE BACE BENCHMARK DATASET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36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/>
                <a:r>
                  <a:rPr lang="en-US" dirty="0" smtClean="0"/>
                  <a:t>Binding results for a set of inhibitors of human </a:t>
                </a:r>
                <a:r>
                  <a:rPr lang="el-GR" dirty="0" smtClean="0"/>
                  <a:t>β</a:t>
                </a:r>
                <a:r>
                  <a:rPr lang="en-US" dirty="0" smtClean="0"/>
                  <a:t>-secretase 1 (related to the Alzheimer’s disease</a:t>
                </a:r>
                <a:r>
                  <a:rPr lang="en-US" dirty="0"/>
                  <a:t>) [</a:t>
                </a:r>
                <a:r>
                  <a:rPr lang="en-US" sz="1100" dirty="0">
                    <a:solidFill>
                      <a:srgbClr val="DCAE52"/>
                    </a:solidFill>
                  </a:rPr>
                  <a:t>http://moleculenet.ai</a:t>
                </a:r>
                <a:r>
                  <a:rPr lang="en-US" dirty="0"/>
                  <a:t>].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SMILES strings             MURCKO scaffolds </a:t>
                </a:r>
                <a:r>
                  <a:rPr lang="en-US" sz="1100" dirty="0" smtClean="0"/>
                  <a:t>[</a:t>
                </a:r>
                <a:r>
                  <a:rPr lang="en-US" sz="1100" dirty="0" err="1">
                    <a:hlinkClick r:id="rId3"/>
                  </a:rPr>
                  <a:t>yvquanli</a:t>
                </a:r>
                <a:r>
                  <a:rPr lang="en-US" sz="1100" dirty="0">
                    <a:hlinkClick r:id="rId3"/>
                  </a:rPr>
                  <a:t>/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Code for paper "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learning molecular representation from triplet messages for biomedicine " (github.com</a:t>
                </a:r>
                <a:r>
                  <a:rPr lang="en-US" sz="1100" dirty="0" smtClean="0">
                    <a:hlinkClick r:id="rId3"/>
                  </a:rPr>
                  <a:t>)</a:t>
                </a:r>
                <a:r>
                  <a:rPr lang="en-US" sz="1100" dirty="0" smtClean="0"/>
                  <a:t>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Each 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39 features, each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10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1513 scaffolds:</a:t>
                </a:r>
                <a:endParaRPr dirty="0"/>
              </a:p>
            </p:txBody>
          </p:sp>
        </mc:Choice>
        <mc:Fallback xmlns="">
          <p:sp>
            <p:nvSpPr>
              <p:cNvPr id="364" name="Google Shape;36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  <a:blipFill>
                <a:blip r:embed="rId4"/>
                <a:stretch>
                  <a:fillRect t="-4722" r="-338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4690173" y="4779652"/>
            <a:ext cx="3593672" cy="23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BEMIS-MURCKO FRAMEWORK GENERATION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6" y="3263483"/>
            <a:ext cx="3014971" cy="141529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2396227" y="2106853"/>
            <a:ext cx="325464" cy="232475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Google Shape;364;p32"/>
          <p:cNvSpPr txBox="1">
            <a:spLocks/>
          </p:cNvSpPr>
          <p:nvPr/>
        </p:nvSpPr>
        <p:spPr>
          <a:xfrm>
            <a:off x="2173734" y="3132182"/>
            <a:ext cx="2377427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1216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143 for the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154 for the testing</a:t>
            </a:r>
            <a:endParaRPr lang="en-US" dirty="0"/>
          </a:p>
        </p:txBody>
      </p:sp>
      <p:sp>
        <p:nvSpPr>
          <p:cNvPr id="19" name="Google Shape;364;p32"/>
          <p:cNvSpPr txBox="1">
            <a:spLocks/>
          </p:cNvSpPr>
          <p:nvPr/>
        </p:nvSpPr>
        <p:spPr>
          <a:xfrm>
            <a:off x="1427100" y="4041273"/>
            <a:ext cx="3308232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CAE52"/>
                </a:solidFill>
              </a:rPr>
              <a:t>TASK: BINARY CLASSIFICATION</a:t>
            </a:r>
            <a:endParaRPr lang="en-US" dirty="0">
              <a:solidFill>
                <a:srgbClr val="DCAE5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9" y="982540"/>
            <a:ext cx="2435405" cy="1703618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365;p32"/>
          <p:cNvSpPr txBox="1">
            <a:spLocks/>
          </p:cNvSpPr>
          <p:nvPr/>
        </p:nvSpPr>
        <p:spPr>
          <a:xfrm>
            <a:off x="5878387" y="2798537"/>
            <a:ext cx="3593672" cy="23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RDKIT</a:t>
            </a:r>
            <a:endParaRPr lang="en-US"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5971" y="289932"/>
            <a:ext cx="8393151" cy="4557132"/>
          </a:xfrm>
        </p:spPr>
        <p:txBody>
          <a:bodyPr/>
          <a:lstStyle/>
          <a:p>
            <a:pPr algn="l">
              <a:buSzPct val="39000"/>
            </a:pPr>
            <a:r>
              <a:rPr lang="it-IT" sz="1100" dirty="0" smtClean="0"/>
              <a:t>(</a:t>
            </a:r>
            <a:r>
              <a:rPr lang="it-IT" sz="1100" dirty="0"/>
              <a:t>lin0): Linear(</a:t>
            </a:r>
            <a:r>
              <a:rPr lang="it-IT" sz="1100" dirty="0" err="1"/>
              <a:t>in_features</a:t>
            </a:r>
            <a:r>
              <a:rPr lang="it-IT" sz="1100" dirty="0"/>
              <a:t>=39, </a:t>
            </a:r>
            <a:r>
              <a:rPr lang="it-IT" sz="1100" dirty="0" err="1"/>
              <a:t>out_features</a:t>
            </a:r>
            <a:r>
              <a:rPr lang="it-IT" sz="1100" dirty="0"/>
              <a:t>=32,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 err="1"/>
              <a:t>convs</a:t>
            </a:r>
            <a:r>
              <a:rPr lang="it-IT" sz="1100" dirty="0"/>
              <a:t>): </a:t>
            </a:r>
            <a:r>
              <a:rPr lang="it-IT" sz="1100" dirty="0" err="1"/>
              <a:t>ModuleList</a:t>
            </a:r>
            <a:r>
              <a:rPr lang="it-IT" sz="1100" dirty="0" smtClean="0"/>
              <a:t>( </a:t>
            </a:r>
            <a:r>
              <a:rPr lang="it-IT" sz="1100" dirty="0"/>
              <a:t>(0): </a:t>
            </a:r>
            <a:r>
              <a:rPr lang="it-IT" sz="1100" dirty="0" err="1"/>
              <a:t>Block</a:t>
            </a:r>
            <a:r>
              <a:rPr lang="it-IT" sz="1100" dirty="0" smtClean="0"/>
              <a:t>(  </a:t>
            </a:r>
            <a:r>
              <a:rPr lang="it-IT" sz="1100" dirty="0"/>
              <a:t>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                         (</a:t>
            </a:r>
            <a:r>
              <a:rPr lang="it-IT" sz="1100" dirty="0"/>
              <a:t>gru): GRU(32, 32)</a:t>
            </a:r>
            <a:br>
              <a:rPr lang="it-IT" sz="1100" dirty="0"/>
            </a:br>
            <a:r>
              <a:rPr lang="it-IT" sz="1100" dirty="0"/>
              <a:t>     </a:t>
            </a:r>
            <a:r>
              <a:rPr lang="it-IT" sz="1100" dirty="0" smtClean="0"/>
              <a:t>	                            </a:t>
            </a:r>
            <a:r>
              <a:rPr lang="it-IT" sz="1100" dirty="0"/>
              <a:t>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</a:t>
            </a:r>
            <a:r>
              <a:rPr lang="it-IT" sz="1100" dirty="0" smtClean="0"/>
              <a:t>) 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	       </a:t>
            </a:r>
            <a:r>
              <a:rPr lang="it-IT" sz="1100" dirty="0"/>
              <a:t>(1): </a:t>
            </a:r>
            <a:r>
              <a:rPr lang="it-IT" sz="1100" dirty="0" err="1"/>
              <a:t>Block</a:t>
            </a:r>
            <a:r>
              <a:rPr lang="it-IT" sz="1100" dirty="0" smtClean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>	 </a:t>
            </a:r>
            <a:r>
              <a:rPr lang="it-IT" sz="1100" dirty="0" smtClean="0"/>
              <a:t>   </a:t>
            </a:r>
            <a:br>
              <a:rPr lang="it-IT" sz="1100" dirty="0" smtClean="0"/>
            </a:br>
            <a:r>
              <a:rPr lang="it-IT" sz="1100" dirty="0" smtClean="0"/>
              <a:t> 	       (2): </a:t>
            </a:r>
            <a:r>
              <a:rPr lang="it-IT" sz="1100" dirty="0" err="1" smtClean="0"/>
              <a:t>Block</a:t>
            </a:r>
            <a:r>
              <a:rPr lang="it-IT" sz="1100" dirty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   )</a:t>
            </a: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(set2set</a:t>
            </a:r>
            <a:r>
              <a:rPr lang="it-IT" sz="1100" dirty="0"/>
              <a:t>): Set2Set(32, 64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/>
              <a:t>out): </a:t>
            </a:r>
            <a:r>
              <a:rPr lang="it-IT" sz="1100" dirty="0" err="1"/>
              <a:t>Sequential</a:t>
            </a:r>
            <a:r>
              <a:rPr lang="it-IT" sz="1100" dirty="0" smtClean="0"/>
              <a:t>(  (</a:t>
            </a:r>
            <a:r>
              <a:rPr lang="it-IT" sz="1100" dirty="0"/>
              <a:t>0): Linear(</a:t>
            </a:r>
            <a:r>
              <a:rPr lang="it-IT" sz="1100" dirty="0" err="1"/>
              <a:t>in_features</a:t>
            </a:r>
            <a:r>
              <a:rPr lang="it-IT" sz="1100" dirty="0"/>
              <a:t>=64, </a:t>
            </a:r>
            <a:r>
              <a:rPr lang="it-IT" sz="1100" dirty="0" err="1"/>
              <a:t>out_features</a:t>
            </a:r>
            <a:r>
              <a:rPr lang="it-IT" sz="1100" dirty="0"/>
              <a:t>=512, </a:t>
            </a:r>
            <a:r>
              <a:rPr lang="it-IT" sz="1100" dirty="0" err="1"/>
              <a:t>bias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(</a:t>
            </a:r>
            <a:r>
              <a:rPr lang="it-IT" sz="1100" dirty="0"/>
              <a:t>1): </a:t>
            </a:r>
            <a:r>
              <a:rPr lang="it-IT" sz="1100" dirty="0" err="1"/>
              <a:t>LayerNorm</a:t>
            </a:r>
            <a:r>
              <a:rPr lang="it-IT" sz="1100" dirty="0"/>
              <a:t>((512,),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2): </a:t>
            </a:r>
            <a:r>
              <a:rPr lang="it-IT" sz="1100" dirty="0" err="1"/>
              <a:t>ReLU</a:t>
            </a:r>
            <a:r>
              <a:rPr lang="it-IT" sz="1100" dirty="0"/>
              <a:t>(</a:t>
            </a:r>
            <a:r>
              <a:rPr lang="it-IT" sz="1100" dirty="0" err="1"/>
              <a:t>inplace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3): </a:t>
            </a:r>
            <a:r>
              <a:rPr lang="it-IT" sz="1100" dirty="0" err="1"/>
              <a:t>Dropout</a:t>
            </a:r>
            <a:r>
              <a:rPr lang="it-IT" sz="1100" dirty="0"/>
              <a:t>(p=0.2, </a:t>
            </a:r>
            <a:r>
              <a:rPr lang="it-IT" sz="1100" dirty="0" err="1"/>
              <a:t>inplace</a:t>
            </a:r>
            <a:r>
              <a:rPr lang="it-IT" sz="1100" dirty="0"/>
              <a:t>=False)</a:t>
            </a:r>
            <a:br>
              <a:rPr lang="it-IT" sz="1100" dirty="0"/>
            </a:br>
            <a:r>
              <a:rPr lang="it-IT" sz="1100" dirty="0"/>
              <a:t>  </a:t>
            </a:r>
            <a:r>
              <a:rPr lang="it-IT" sz="1100" dirty="0" smtClean="0"/>
              <a:t>	   (</a:t>
            </a:r>
            <a:r>
              <a:rPr lang="it-IT" sz="1100" dirty="0"/>
              <a:t>4): Linear(</a:t>
            </a:r>
            <a:r>
              <a:rPr lang="it-IT" sz="1100" dirty="0" err="1"/>
              <a:t>in_features</a:t>
            </a:r>
            <a:r>
              <a:rPr lang="it-IT" sz="1100" dirty="0"/>
              <a:t>=512, </a:t>
            </a:r>
            <a:r>
              <a:rPr lang="it-IT" sz="1100" dirty="0" err="1"/>
              <a:t>out_features</a:t>
            </a:r>
            <a:r>
              <a:rPr lang="it-IT" sz="1100" dirty="0"/>
              <a:t>=2,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6" name="Line Callout 2 5"/>
          <p:cNvSpPr/>
          <p:nvPr/>
        </p:nvSpPr>
        <p:spPr>
          <a:xfrm>
            <a:off x="349404" y="289932"/>
            <a:ext cx="1159727" cy="676506"/>
          </a:xfrm>
          <a:prstGeom prst="borderCallout2">
            <a:avLst>
              <a:gd name="adj1" fmla="val 52072"/>
              <a:gd name="adj2" fmla="val 98710"/>
              <a:gd name="adj3" fmla="val 51639"/>
              <a:gd name="adj4" fmla="val 119756"/>
              <a:gd name="adj5" fmla="val 80451"/>
              <a:gd name="adj6" fmla="val 13401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1.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INPUT FEED FORWARD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349403" y="1341864"/>
            <a:ext cx="1159727" cy="676506"/>
          </a:xfrm>
          <a:prstGeom prst="borderCallout2">
            <a:avLst>
              <a:gd name="adj1" fmla="val 57567"/>
              <a:gd name="adj2" fmla="val 94864"/>
              <a:gd name="adj3" fmla="val -16493"/>
              <a:gd name="adj4" fmla="val 113987"/>
              <a:gd name="adj5" fmla="val -17352"/>
              <a:gd name="adj6" fmla="val 134653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2.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MESSAGE PHASE (N=3)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349403" y="2568498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51639"/>
              <a:gd name="adj4" fmla="val 119756"/>
              <a:gd name="adj5" fmla="val 92539"/>
              <a:gd name="adj6" fmla="val 133371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3.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READOUT PHASE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89931" y="3533079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4386"/>
              <a:gd name="adj4" fmla="val 128089"/>
              <a:gd name="adj5" fmla="val 4627"/>
              <a:gd name="adj6" fmla="val 14042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4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OUTPUT FEED FORWARD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6315306" y="115230"/>
            <a:ext cx="1631797" cy="676506"/>
          </a:xfrm>
          <a:prstGeom prst="borderCallout2">
            <a:avLst>
              <a:gd name="adj1" fmla="val 52072"/>
              <a:gd name="adj2" fmla="val 99351"/>
              <a:gd name="adj3" fmla="val 164825"/>
              <a:gd name="adj4" fmla="val 26206"/>
              <a:gd name="adj5" fmla="val 165067"/>
              <a:gd name="adj6" fmla="val 16967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[2.A]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MULTI-HEAD TRIPLET ATTENTION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7356087" y="906964"/>
            <a:ext cx="1862254" cy="676506"/>
          </a:xfrm>
          <a:prstGeom prst="borderCallout2">
            <a:avLst>
              <a:gd name="adj1" fmla="val 52072"/>
              <a:gd name="adj2" fmla="val 103838"/>
              <a:gd name="adj3" fmla="val 72516"/>
              <a:gd name="adj4" fmla="val -16142"/>
              <a:gd name="adj5" fmla="val 72759"/>
              <a:gd name="adj6" fmla="val -73039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</a:t>
            </a:r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2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.B]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VERTEX UPDATE FUNCTION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7356087" y="1698698"/>
            <a:ext cx="1364167" cy="747136"/>
          </a:xfrm>
          <a:prstGeom prst="borderCallout2">
            <a:avLst>
              <a:gd name="adj1" fmla="val 52072"/>
              <a:gd name="adj2" fmla="val 99351"/>
              <a:gd name="adj3" fmla="val 58231"/>
              <a:gd name="adj4" fmla="val -12296"/>
              <a:gd name="adj5" fmla="val -1967"/>
              <a:gd name="adj6" fmla="val -32014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[2.C]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LAYER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1.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586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2711</Words>
  <Application>Microsoft Office PowerPoint</Application>
  <PresentationFormat>On-screen Show (16:9)</PresentationFormat>
  <Paragraphs>272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SFMono-Regular</vt:lpstr>
      <vt:lpstr>Arial</vt:lpstr>
      <vt:lpstr>Abel</vt:lpstr>
      <vt:lpstr>Montserrat</vt:lpstr>
      <vt:lpstr>Rubik Light</vt:lpstr>
      <vt:lpstr>Roboto Condensed Light</vt:lpstr>
      <vt:lpstr>Livvic</vt:lpstr>
      <vt:lpstr>Cambria Math</vt:lpstr>
      <vt:lpstr>Custal Project Proposal by Slidesgo</vt:lpstr>
      <vt:lpstr>TRIMNET:</vt:lpstr>
      <vt:lpstr>PRESENTATION SECTIONS</vt:lpstr>
      <vt:lpstr>TRIMNET ARCHITECTURE AND DATASET</vt:lpstr>
      <vt:lpstr>MOLECULAR PROPERTY PREDICTION</vt:lpstr>
      <vt:lpstr>TRIMNET ARCHITECTURE</vt:lpstr>
      <vt:lpstr>DATASET: THE BACE BENCHMARK DATASET</vt:lpstr>
      <vt:lpstr>CODE ORGANISATION</vt:lpstr>
      <vt:lpstr>(lin0): Linear(in_features=39, out_features=32, bias=True)  (convs): ModuleList( (0): Block(  (conv): MultiHeadTripletAttention(32, 32, heads=4)                                  (gru): GRU(32, 32)                                   (ln): LayerNorm((32,), eps=1e-05, elementwise_affine=True) )          (1): Block( (conv): MultiHeadTripletAttention(32, 32, heads=4)                                  (gru): GRU(32, 32)                                   (ln): LayerNorm((32,), eps=1e-05, elementwise_affine=True) )                (2): Block( (conv): MultiHeadTripletAttention(32, 32, heads=4)                                  (gru): GRU(32, 32)                                   (ln): LayerNorm((32,), eps=1e-05, elementwise_affine=True) )   )  (set2set): Set2Set(32, 64)  (out): Sequential(  (0): Linear(in_features=64, out_features=512, bias=True)         (1): LayerNorm((512,), eps=1e-05, elementwise_affine=True)        (2): ReLU(inplace=True)        (3): Dropout(p=0.2, inplace=False)       (4): Linear(in_features=512, out_features=2, bias=True)</vt:lpstr>
      <vt:lpstr>INPUT FEED FORWARD</vt:lpstr>
      <vt:lpstr>INPUT FEED FORWARD CODE</vt:lpstr>
      <vt:lpstr>MESSAGE PHASE</vt:lpstr>
      <vt:lpstr>MESSAGE PHASE CODE</vt:lpstr>
      <vt:lpstr>[2.A] MESSAGE CALCULATION: MULTI-HEAD TRIPLET ATTENTION</vt:lpstr>
      <vt:lpstr>MULTI-HEAD TRIPLET ATTENTION CODE (I)</vt:lpstr>
      <vt:lpstr>MULTI-HEAD TRIPLET ATTENTION CODE (II)</vt:lpstr>
      <vt:lpstr>[2.B] VERTEX UPDATE: GATED RECURRENT UNIT</vt:lpstr>
      <vt:lpstr>[2.C] LAYER NORMALIZATION</vt:lpstr>
      <vt:lpstr>READOUT PHASE</vt:lpstr>
      <vt:lpstr>READOUT PHASE: SET2SET</vt:lpstr>
      <vt:lpstr>LONG SHORT TERM MEMORY UNIT</vt:lpstr>
      <vt:lpstr>OUTPUT FEED FORWARD</vt:lpstr>
      <vt:lpstr>OUTPUT FEED FORWARD CODE</vt:lpstr>
      <vt:lpstr>RUNNING THE CODE</vt:lpstr>
      <vt:lpstr>RUNNING THE CODE</vt:lpstr>
      <vt:lpstr>TRAINING AND HYPERPARAMETERS</vt:lpstr>
      <vt:lpstr>NEW IMPLEMENTATIONS</vt:lpstr>
      <vt:lpstr>NEW LOSS FUNCTION: FOCAL LOSS</vt:lpstr>
      <vt:lpstr>COMPARISON BETWEEN ORIGINAL MODEL  AND MODEL WITH A FOCAL LOSS</vt:lpstr>
      <vt:lpstr>NEW NUMBER OF BLOCKS: CHANGING N</vt:lpstr>
      <vt:lpstr>COMPARISON BETWEEN ORIGINAL MODEL  AND MODEL WITH N=6</vt:lpstr>
      <vt:lpstr>NEW NUMBER OF ATTENTION MECHANISMS: CHANGING K</vt:lpstr>
      <vt:lpstr>COMPARISON BETWEEN ORIGINAL MODEL  AND MODEL WITH K=8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TRIMNET:</dc:title>
  <dc:creator>Cobal</dc:creator>
  <cp:lastModifiedBy>Cobal</cp:lastModifiedBy>
  <cp:revision>90</cp:revision>
  <dcterms:modified xsi:type="dcterms:W3CDTF">2021-01-19T12:02:00Z</dcterms:modified>
</cp:coreProperties>
</file>