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3" r:id="rId5"/>
    <p:sldId id="259" r:id="rId6"/>
    <p:sldId id="260" r:id="rId7"/>
    <p:sldId id="265" r:id="rId8"/>
    <p:sldId id="261" r:id="rId9"/>
    <p:sldId id="262" r:id="rId10"/>
    <p:sldId id="266" r:id="rId11"/>
    <p:sldId id="270" r:id="rId12"/>
    <p:sldId id="271" r:id="rId13"/>
    <p:sldId id="272" r:id="rId14"/>
    <p:sldId id="273" r:id="rId15"/>
    <p:sldId id="274" r:id="rId16"/>
    <p:sldId id="275" r:id="rId17"/>
    <p:sldId id="267" r:id="rId18"/>
    <p:sldId id="268" r:id="rId19"/>
    <p:sldId id="269"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5F98F5EB-6946-4865-87FE-A051FD4D5F12}" type="datetimeFigureOut">
              <a:rPr lang="en-GB" smtClean="0"/>
              <a:t>02/12/2019</a:t>
            </a:fld>
            <a:endParaRPr lang="en-GB"/>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GB"/>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59A6C980-0EE2-4E5E-8A82-614BC334D620}" type="slidenum">
              <a:rPr lang="en-GB" smtClean="0"/>
              <a:t>‹#›</a:t>
            </a:fld>
            <a:endParaRPr lang="en-GB"/>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7015861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F5EB-6946-4865-87FE-A051FD4D5F12}"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3945279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F98F5EB-6946-4865-87FE-A051FD4D5F12}" type="datetimeFigureOut">
              <a:rPr lang="en-GB" smtClean="0"/>
              <a:t>02/12/2019</a:t>
            </a:fld>
            <a:endParaRPr lang="en-GB"/>
          </a:p>
        </p:txBody>
      </p:sp>
      <p:sp>
        <p:nvSpPr>
          <p:cNvPr id="5" name="Footer Placeholder 4"/>
          <p:cNvSpPr>
            <a:spLocks noGrp="1"/>
          </p:cNvSpPr>
          <p:nvPr>
            <p:ph type="ftr" sz="quarter" idx="11"/>
          </p:nvPr>
        </p:nvSpPr>
        <p:spPr>
          <a:xfrm>
            <a:off x="2933699" y="6296615"/>
            <a:ext cx="5959577" cy="365125"/>
          </a:xfrm>
        </p:spPr>
        <p:txBody>
          <a:bodyPr/>
          <a:lstStyle/>
          <a:p>
            <a:endParaRPr lang="en-GB"/>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59A6C980-0EE2-4E5E-8A82-614BC334D620}" type="slidenum">
              <a:rPr lang="en-GB" smtClean="0"/>
              <a:t>‹#›</a:t>
            </a:fld>
            <a:endParaRPr lang="en-GB"/>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392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F5EB-6946-4865-87FE-A051FD4D5F12}" type="datetimeFigureOut">
              <a:rPr lang="en-GB" smtClean="0"/>
              <a:t>02/12/2019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95274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5F98F5EB-6946-4865-87FE-A051FD4D5F12}" type="datetimeFigureOut">
              <a:rPr lang="en-GB" smtClean="0"/>
              <a:t>02/12/2019</a:t>
            </a:fld>
            <a:endParaRPr lang="en-GB"/>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GB"/>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59A6C980-0EE2-4E5E-8A82-614BC334D620}" type="slidenum">
              <a:rPr lang="en-GB" smtClean="0"/>
              <a:t>‹#›</a:t>
            </a:fld>
            <a:endParaRPr lang="en-GB"/>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0566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8F5EB-6946-4865-87FE-A051FD4D5F12}" type="datetimeFigureOut">
              <a:rPr lang="en-GB" smtClean="0"/>
              <a:t>02/12/2019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310297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8F5EB-6946-4865-87FE-A051FD4D5F12}" type="datetimeFigureOut">
              <a:rPr lang="en-GB" smtClean="0"/>
              <a:t>02/12/2019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130280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98F5EB-6946-4865-87FE-A051FD4D5F12}" type="datetimeFigureOut">
              <a:rPr lang="en-GB" smtClean="0"/>
              <a:t>02/12/2019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17177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5F98F5EB-6946-4865-87FE-A051FD4D5F12}" type="datetimeFigureOut">
              <a:rPr lang="en-GB" smtClean="0"/>
              <a:t>02/12/2019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9A6C980-0EE2-4E5E-8A82-614BC334D620}" type="slidenum">
              <a:rPr lang="en-GB" smtClean="0"/>
              <a:t>‹#›</a:t>
            </a:fld>
            <a:endParaRPr lang="en-GB"/>
          </a:p>
        </p:txBody>
      </p:sp>
    </p:spTree>
    <p:extLst>
      <p:ext uri="{BB962C8B-B14F-4D97-AF65-F5344CB8AC3E}">
        <p14:creationId xmlns:p14="http://schemas.microsoft.com/office/powerpoint/2010/main" val="16258979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5F98F5EB-6946-4865-87FE-A051FD4D5F12}" type="datetimeFigureOut">
              <a:rPr lang="en-GB" smtClean="0"/>
              <a:t>02/12/2019</a:t>
            </a:fld>
            <a:endParaRPr lang="en-GB"/>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59A6C980-0EE2-4E5E-8A82-614BC334D620}" type="slidenum">
              <a:rPr lang="en-GB" smtClean="0"/>
              <a:t>‹#›</a:t>
            </a:fld>
            <a:endParaRPr lang="en-GB"/>
          </a:p>
        </p:txBody>
      </p:sp>
    </p:spTree>
    <p:extLst>
      <p:ext uri="{BB962C8B-B14F-4D97-AF65-F5344CB8AC3E}">
        <p14:creationId xmlns:p14="http://schemas.microsoft.com/office/powerpoint/2010/main" val="41027914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5F98F5EB-6946-4865-87FE-A051FD4D5F12}" type="datetimeFigureOut">
              <a:rPr lang="en-GB" smtClean="0"/>
              <a:t>02/12/2019</a:t>
            </a:fld>
            <a:endParaRPr lang="en-GB"/>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GB"/>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59A6C980-0EE2-4E5E-8A82-614BC334D620}" type="slidenum">
              <a:rPr lang="en-GB" smtClean="0"/>
              <a:t>‹#›</a:t>
            </a:fld>
            <a:endParaRPr lang="en-GB"/>
          </a:p>
        </p:txBody>
      </p:sp>
    </p:spTree>
    <p:extLst>
      <p:ext uri="{BB962C8B-B14F-4D97-AF65-F5344CB8AC3E}">
        <p14:creationId xmlns:p14="http://schemas.microsoft.com/office/powerpoint/2010/main" val="173699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5F98F5EB-6946-4865-87FE-A051FD4D5F12}" type="datetimeFigureOut">
              <a:rPr lang="en-GB" smtClean="0"/>
              <a:t>02/12/2019</a:t>
            </a:fld>
            <a:endParaRPr lang="en-GB"/>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GB"/>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59A6C980-0EE2-4E5E-8A82-614BC334D620}" type="slidenum">
              <a:rPr lang="en-GB" smtClean="0"/>
              <a:t>‹#›</a:t>
            </a:fld>
            <a:endParaRPr lang="en-GB"/>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7443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24F6-F8DC-4A04-9135-7D25081AB540}"/>
              </a:ext>
            </a:extLst>
          </p:cNvPr>
          <p:cNvSpPr>
            <a:spLocks noGrp="1"/>
          </p:cNvSpPr>
          <p:nvPr>
            <p:ph type="ctrTitle"/>
          </p:nvPr>
        </p:nvSpPr>
        <p:spPr/>
        <p:txBody>
          <a:bodyPr anchor="ctr"/>
          <a:lstStyle/>
          <a:p>
            <a:r>
              <a:rPr lang="en-GB" dirty="0"/>
              <a:t>R for the Complete Beginner</a:t>
            </a:r>
          </a:p>
        </p:txBody>
      </p:sp>
      <p:sp>
        <p:nvSpPr>
          <p:cNvPr id="3" name="Subtitle 2">
            <a:extLst>
              <a:ext uri="{FF2B5EF4-FFF2-40B4-BE49-F238E27FC236}">
                <a16:creationId xmlns:a16="http://schemas.microsoft.com/office/drawing/2014/main" id="{4D75C055-41A9-4F95-910E-025CF5FEA7BC}"/>
              </a:ext>
            </a:extLst>
          </p:cNvPr>
          <p:cNvSpPr>
            <a:spLocks noGrp="1"/>
          </p:cNvSpPr>
          <p:nvPr>
            <p:ph type="subTitle" idx="1"/>
          </p:nvPr>
        </p:nvSpPr>
        <p:spPr/>
        <p:txBody>
          <a:bodyPr/>
          <a:lstStyle/>
          <a:p>
            <a:r>
              <a:rPr lang="en-GB" dirty="0"/>
              <a:t>Greta Todorova</a:t>
            </a:r>
          </a:p>
        </p:txBody>
      </p:sp>
    </p:spTree>
    <p:extLst>
      <p:ext uri="{BB962C8B-B14F-4D97-AF65-F5344CB8AC3E}">
        <p14:creationId xmlns:p14="http://schemas.microsoft.com/office/powerpoint/2010/main" val="391504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GB" dirty="0"/>
              <a:t>Select variables (i.e. columns</a:t>
            </a:r>
            <a:r>
              <a:rPr lang="en-GB" dirty="0"/>
              <a:t>)</a:t>
            </a:r>
            <a:br>
              <a:rPr lang="en-GB" dirty="0"/>
            </a:br>
            <a:r>
              <a:rPr lang="en-GB" dirty="0" err="1"/>
              <a:t>dplyr</a:t>
            </a:r>
            <a:r>
              <a:rPr lang="en-GB" dirty="0" smtClean="0"/>
              <a:t>::select</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732548" y="2438400"/>
            <a:ext cx="9971724" cy="365150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fontScale="92500" lnSpcReduction="10000"/>
          </a:bodyPr>
          <a:lstStyle/>
          <a:p>
            <a:pPr marL="0" indent="0">
              <a:buNone/>
            </a:pPr>
            <a:r>
              <a:rPr lang="en-US" sz="2800" dirty="0">
                <a:latin typeface="Consolas" panose="020B0609020204030204" pitchFamily="49" charset="0"/>
              </a:rPr>
              <a:t>select(data, </a:t>
            </a:r>
            <a:r>
              <a:rPr lang="en-US" sz="2800" dirty="0" err="1">
                <a:latin typeface="Consolas" panose="020B0609020204030204" pitchFamily="49" charset="0"/>
              </a:rPr>
              <a:t>variable_names_unquoted</a:t>
            </a:r>
            <a:r>
              <a:rPr lang="en-US" sz="2800" dirty="0">
                <a:latin typeface="Consolas" panose="020B0609020204030204" pitchFamily="49" charset="0"/>
              </a:rPr>
              <a:t>) </a:t>
            </a:r>
          </a:p>
          <a:p>
            <a:pPr marL="0" indent="0">
              <a:buNone/>
            </a:pPr>
            <a:endParaRPr lang="en-US" sz="2800" dirty="0">
              <a:latin typeface="Consolas" panose="020B0609020204030204" pitchFamily="49" charset="0"/>
            </a:endParaRPr>
          </a:p>
          <a:p>
            <a:r>
              <a:rPr lang="en-US" sz="2800" dirty="0"/>
              <a:t>Use backticks `` for variable names of more than one word</a:t>
            </a:r>
          </a:p>
          <a:p>
            <a:r>
              <a:rPr lang="en-US" sz="2800" dirty="0"/>
              <a:t>No need to quote variable names </a:t>
            </a:r>
          </a:p>
          <a:p>
            <a:r>
              <a:rPr lang="en-US" sz="2800" dirty="0"/>
              <a:t>To remove variables can use ‘–’ </a:t>
            </a:r>
          </a:p>
          <a:p>
            <a:r>
              <a:rPr lang="en-US" sz="2800" dirty="0"/>
              <a:t>To remove more than one variable, need to </a:t>
            </a:r>
            <a:r>
              <a:rPr lang="en-US" sz="2800" dirty="0" smtClean="0"/>
              <a:t>use</a:t>
            </a:r>
          </a:p>
          <a:p>
            <a:pPr lvl="1"/>
            <a:r>
              <a:rPr lang="en-US" sz="2200" dirty="0" smtClean="0"/>
              <a:t> </a:t>
            </a:r>
            <a:r>
              <a:rPr lang="en-US" sz="2200" dirty="0">
                <a:latin typeface="Consolas" panose="020B0609020204030204" pitchFamily="49" charset="0"/>
              </a:rPr>
              <a:t>c(variable1, variable2) </a:t>
            </a:r>
            <a:endParaRPr lang="en-GB" sz="2200" dirty="0">
              <a:latin typeface="Consolas" panose="020B0609020204030204" pitchFamily="49" charset="0"/>
            </a:endParaRPr>
          </a:p>
        </p:txBody>
      </p:sp>
    </p:spTree>
    <p:extLst>
      <p:ext uri="{BB962C8B-B14F-4D97-AF65-F5344CB8AC3E}">
        <p14:creationId xmlns:p14="http://schemas.microsoft.com/office/powerpoint/2010/main" val="387701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normAutofit fontScale="90000"/>
          </a:bodyPr>
          <a:lstStyle/>
          <a:p>
            <a:r>
              <a:rPr lang="en-US" dirty="0"/>
              <a:t>Keep or remove observations (rows</a:t>
            </a:r>
            <a:r>
              <a:rPr lang="en-US" dirty="0" smtClean="0"/>
              <a:t>)</a:t>
            </a:r>
            <a:br>
              <a:rPr lang="en-US" dirty="0" smtClean="0"/>
            </a:br>
            <a:r>
              <a:rPr lang="en-GB" dirty="0" err="1"/>
              <a:t>dplyr</a:t>
            </a:r>
            <a:r>
              <a:rPr lang="en-GB" dirty="0" smtClean="0"/>
              <a:t>::filter</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732548" y="2438400"/>
            <a:ext cx="9971724" cy="365150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filter(data, </a:t>
            </a:r>
            <a:r>
              <a:rPr lang="en-US" sz="2800" dirty="0" err="1">
                <a:latin typeface="Consolas" panose="020B0609020204030204" pitchFamily="49" charset="0"/>
              </a:rPr>
              <a:t>variable_to_check</a:t>
            </a:r>
            <a:r>
              <a:rPr lang="en-US" sz="2800" dirty="0">
                <a:latin typeface="Consolas" panose="020B0609020204030204" pitchFamily="49" charset="0"/>
              </a:rPr>
              <a:t> == </a:t>
            </a:r>
            <a:r>
              <a:rPr lang="en-US" sz="2800" dirty="0" err="1">
                <a:latin typeface="Consolas" panose="020B0609020204030204" pitchFamily="49" charset="0"/>
              </a:rPr>
              <a:t>some_condition</a:t>
            </a:r>
            <a:r>
              <a:rPr lang="en-US" sz="2800" dirty="0">
                <a:latin typeface="Consolas" panose="020B0609020204030204" pitchFamily="49" charset="0"/>
              </a:rPr>
              <a:t>)</a:t>
            </a:r>
          </a:p>
          <a:p>
            <a:r>
              <a:rPr lang="en-US" sz="2800" dirty="0"/>
              <a:t>Filters IN i.e. keeps rows that match the condition</a:t>
            </a:r>
          </a:p>
          <a:p>
            <a:r>
              <a:rPr lang="en-US" sz="2800" dirty="0"/>
              <a:t>equal ==</a:t>
            </a:r>
          </a:p>
          <a:p>
            <a:r>
              <a:rPr lang="en-US" sz="2800" dirty="0"/>
              <a:t> not equal !=</a:t>
            </a:r>
          </a:p>
          <a:p>
            <a:r>
              <a:rPr lang="en-US" sz="2800" dirty="0"/>
              <a:t>larger than &gt;</a:t>
            </a:r>
          </a:p>
          <a:p>
            <a:r>
              <a:rPr lang="en-US" sz="2800" dirty="0"/>
              <a:t> smaller than &lt;</a:t>
            </a:r>
            <a:endParaRPr lang="en-GB" sz="2800" dirty="0"/>
          </a:p>
        </p:txBody>
      </p:sp>
    </p:spTree>
    <p:extLst>
      <p:ext uri="{BB962C8B-B14F-4D97-AF65-F5344CB8AC3E}">
        <p14:creationId xmlns:p14="http://schemas.microsoft.com/office/powerpoint/2010/main" val="2913715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Creating new </a:t>
            </a:r>
            <a:r>
              <a:rPr lang="en-US" dirty="0" smtClean="0"/>
              <a:t>variables</a:t>
            </a:r>
            <a:br>
              <a:rPr lang="en-US" dirty="0" smtClean="0"/>
            </a:br>
            <a:r>
              <a:rPr lang="en-GB" dirty="0" err="1"/>
              <a:t>dplyr</a:t>
            </a:r>
            <a:r>
              <a:rPr lang="en-GB" dirty="0" smtClean="0"/>
              <a:t>::mutate</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mutate(data, </a:t>
            </a:r>
            <a:r>
              <a:rPr lang="en-US" sz="2800" dirty="0" err="1">
                <a:latin typeface="Consolas" panose="020B0609020204030204" pitchFamily="49" charset="0"/>
              </a:rPr>
              <a:t>new_variable_name</a:t>
            </a:r>
            <a:r>
              <a:rPr lang="en-US" sz="2800" dirty="0">
                <a:latin typeface="Consolas" panose="020B0609020204030204" pitchFamily="49" charset="0"/>
              </a:rPr>
              <a:t> = </a:t>
            </a:r>
            <a:r>
              <a:rPr lang="en-US" sz="2800" dirty="0" err="1">
                <a:latin typeface="Consolas" panose="020B0609020204030204" pitchFamily="49" charset="0"/>
              </a:rPr>
              <a:t>what_is_in_the_variable</a:t>
            </a:r>
            <a:r>
              <a:rPr lang="en-US" sz="2800" dirty="0">
                <a:latin typeface="Consolas" panose="020B0609020204030204" pitchFamily="49" charset="0"/>
              </a:rPr>
              <a:t>, new_variable_name2 = ...)</a:t>
            </a:r>
          </a:p>
          <a:p>
            <a:pPr marL="0" indent="0">
              <a:buNone/>
            </a:pPr>
            <a:r>
              <a:rPr lang="en-US" sz="2800" dirty="0">
                <a:latin typeface="Consolas" panose="020B0609020204030204" pitchFamily="49" charset="0"/>
              </a:rPr>
              <a:t> </a:t>
            </a:r>
          </a:p>
          <a:p>
            <a:r>
              <a:rPr lang="en-US" sz="2800" dirty="0"/>
              <a:t>Create new variables based on a condition, or calculation</a:t>
            </a:r>
          </a:p>
          <a:p>
            <a:r>
              <a:rPr lang="en-US" sz="2800" dirty="0"/>
              <a:t>Done on a row by row basis</a:t>
            </a:r>
            <a:endParaRPr lang="en-GB" sz="2800" dirty="0"/>
          </a:p>
        </p:txBody>
      </p:sp>
    </p:spTree>
    <p:extLst>
      <p:ext uri="{BB962C8B-B14F-4D97-AF65-F5344CB8AC3E}">
        <p14:creationId xmlns:p14="http://schemas.microsoft.com/office/powerpoint/2010/main" val="595219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smtClean="0"/>
              <a:t>Grouping</a:t>
            </a:r>
            <a:br>
              <a:rPr lang="en-US" dirty="0" smtClean="0"/>
            </a:br>
            <a:r>
              <a:rPr lang="en-GB" dirty="0" err="1"/>
              <a:t>dplyr</a:t>
            </a:r>
            <a:r>
              <a:rPr lang="en-GB" dirty="0"/>
              <a:t>:: g</a:t>
            </a:r>
            <a:r>
              <a:rPr lang="en-US" dirty="0" err="1"/>
              <a:t>roup_by</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err="1">
                <a:latin typeface="Consolas" panose="020B0609020204030204" pitchFamily="49" charset="0"/>
              </a:rPr>
              <a:t>group_by</a:t>
            </a:r>
            <a:r>
              <a:rPr lang="en-US" sz="2800" dirty="0">
                <a:latin typeface="Consolas" panose="020B0609020204030204" pitchFamily="49" charset="0"/>
              </a:rPr>
              <a:t>(data, variable1, variable2,...) </a:t>
            </a:r>
          </a:p>
          <a:p>
            <a:r>
              <a:rPr lang="en-US" sz="2800" dirty="0"/>
              <a:t>Creates groups based on the variables given</a:t>
            </a:r>
          </a:p>
          <a:p>
            <a:r>
              <a:rPr lang="en-US" sz="2800" dirty="0"/>
              <a:t>Does not produce a visible change in the data</a:t>
            </a:r>
          </a:p>
          <a:p>
            <a:r>
              <a:rPr lang="en-US" sz="2800" dirty="0"/>
              <a:t>Action is kept in the memory of the data</a:t>
            </a:r>
            <a:endParaRPr lang="en-GB" sz="2800" dirty="0"/>
          </a:p>
        </p:txBody>
      </p:sp>
    </p:spTree>
    <p:extLst>
      <p:ext uri="{BB962C8B-B14F-4D97-AF65-F5344CB8AC3E}">
        <p14:creationId xmlns:p14="http://schemas.microsoft.com/office/powerpoint/2010/main" val="13987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GB" dirty="0" smtClean="0"/>
              <a:t>S</a:t>
            </a:r>
            <a:r>
              <a:rPr lang="en-GB" dirty="0"/>
              <a:t>ummarise</a:t>
            </a:r>
            <a:br>
              <a:rPr lang="en-GB" dirty="0"/>
            </a:br>
            <a:r>
              <a:rPr lang="en-GB" dirty="0" err="1"/>
              <a:t>dplyr</a:t>
            </a:r>
            <a:r>
              <a:rPr lang="en-GB" dirty="0"/>
              <a:t>::summarise</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err="1">
                <a:latin typeface="Consolas" panose="020B0609020204030204" pitchFamily="49" charset="0"/>
              </a:rPr>
              <a:t>summarise</a:t>
            </a:r>
            <a:r>
              <a:rPr lang="en-US" sz="2800" dirty="0">
                <a:latin typeface="Consolas" panose="020B0609020204030204" pitchFamily="49" charset="0"/>
              </a:rPr>
              <a:t>(data, </a:t>
            </a:r>
            <a:r>
              <a:rPr lang="en-US" sz="2800" dirty="0" err="1">
                <a:latin typeface="Consolas" panose="020B0609020204030204" pitchFamily="49" charset="0"/>
              </a:rPr>
              <a:t>summary_variable_name</a:t>
            </a:r>
            <a:r>
              <a:rPr lang="en-US" sz="2800" dirty="0">
                <a:latin typeface="Consolas" panose="020B0609020204030204" pitchFamily="49" charset="0"/>
              </a:rPr>
              <a:t> = </a:t>
            </a:r>
            <a:r>
              <a:rPr lang="en-US" sz="2800" dirty="0" err="1">
                <a:latin typeface="Consolas" panose="020B0609020204030204" pitchFamily="49" charset="0"/>
              </a:rPr>
              <a:t>some_function</a:t>
            </a:r>
            <a:r>
              <a:rPr lang="en-US" sz="2800" dirty="0">
                <a:latin typeface="Consolas" panose="020B0609020204030204" pitchFamily="49" charset="0"/>
              </a:rPr>
              <a:t>()) </a:t>
            </a:r>
          </a:p>
          <a:p>
            <a:pPr marL="0" indent="0">
              <a:buNone/>
            </a:pPr>
            <a:endParaRPr lang="en-US" sz="2800" dirty="0">
              <a:latin typeface="Consolas" panose="020B0609020204030204" pitchFamily="49" charset="0"/>
            </a:endParaRPr>
          </a:p>
          <a:p>
            <a:r>
              <a:rPr lang="en-US" sz="2800" dirty="0"/>
              <a:t>Works great with grouped variables </a:t>
            </a:r>
          </a:p>
          <a:p>
            <a:r>
              <a:rPr lang="en-US" sz="2800" dirty="0"/>
              <a:t>Can use a wide variety of functions to create summaries</a:t>
            </a:r>
            <a:endParaRPr lang="en-GB" sz="2800" dirty="0"/>
          </a:p>
        </p:txBody>
      </p:sp>
    </p:spTree>
    <p:extLst>
      <p:ext uri="{BB962C8B-B14F-4D97-AF65-F5344CB8AC3E}">
        <p14:creationId xmlns:p14="http://schemas.microsoft.com/office/powerpoint/2010/main" val="377063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From long to wide data </a:t>
            </a:r>
            <a:r>
              <a:rPr lang="en-US" dirty="0" smtClean="0"/>
              <a:t>format with </a:t>
            </a:r>
            <a:r>
              <a:rPr lang="en-US" dirty="0" err="1" smtClean="0"/>
              <a:t>tidyr</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spread(data, key = </a:t>
            </a:r>
            <a:r>
              <a:rPr lang="en-US" sz="2800" dirty="0" err="1">
                <a:latin typeface="Consolas" panose="020B0609020204030204" pitchFamily="49" charset="0"/>
              </a:rPr>
              <a:t>variable_with_names</a:t>
            </a:r>
            <a:r>
              <a:rPr lang="en-US" sz="2800" dirty="0">
                <a:latin typeface="Consolas" panose="020B0609020204030204" pitchFamily="49" charset="0"/>
              </a:rPr>
              <a:t>, value = </a:t>
            </a:r>
            <a:r>
              <a:rPr lang="en-US" sz="2800" dirty="0" err="1">
                <a:latin typeface="Consolas" panose="020B0609020204030204" pitchFamily="49" charset="0"/>
              </a:rPr>
              <a:t>variabe_with_values</a:t>
            </a:r>
            <a:r>
              <a:rPr lang="en-US" sz="2800" dirty="0">
                <a:latin typeface="Consolas" panose="020B0609020204030204" pitchFamily="49" charset="0"/>
              </a:rPr>
              <a:t>, ...)</a:t>
            </a:r>
          </a:p>
          <a:p>
            <a:pPr marL="0" indent="0">
              <a:buNone/>
            </a:pPr>
            <a:endParaRPr lang="en-US" sz="2800" dirty="0">
              <a:latin typeface="Consolas" panose="020B0609020204030204" pitchFamily="49" charset="0"/>
            </a:endParaRPr>
          </a:p>
          <a:p>
            <a:r>
              <a:rPr lang="en-US" sz="2800" dirty="0"/>
              <a:t>The rows in the key argument become column names </a:t>
            </a:r>
          </a:p>
          <a:p>
            <a:r>
              <a:rPr lang="en-US" sz="2800" dirty="0"/>
              <a:t>The values in the value argument get redistributed</a:t>
            </a:r>
          </a:p>
          <a:p>
            <a:r>
              <a:rPr lang="en-US" sz="2800" dirty="0"/>
              <a:t>All other variables can not have unique variables</a:t>
            </a:r>
          </a:p>
        </p:txBody>
      </p:sp>
    </p:spTree>
    <p:extLst>
      <p:ext uri="{BB962C8B-B14F-4D97-AF65-F5344CB8AC3E}">
        <p14:creationId xmlns:p14="http://schemas.microsoft.com/office/powerpoint/2010/main" val="310930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2471-A0A5-47D3-A78F-E77AECC303EB}"/>
              </a:ext>
            </a:extLst>
          </p:cNvPr>
          <p:cNvSpPr>
            <a:spLocks noGrp="1"/>
          </p:cNvSpPr>
          <p:nvPr>
            <p:ph type="title"/>
          </p:nvPr>
        </p:nvSpPr>
        <p:spPr/>
        <p:txBody>
          <a:bodyPr/>
          <a:lstStyle/>
          <a:p>
            <a:r>
              <a:rPr lang="en-US" dirty="0"/>
              <a:t>From wide to long </a:t>
            </a:r>
            <a:r>
              <a:rPr lang="en-US" dirty="0" smtClean="0"/>
              <a:t>format with </a:t>
            </a:r>
            <a:r>
              <a:rPr lang="en-US" dirty="0" err="1" smtClean="0"/>
              <a:t>tidyr</a:t>
            </a:r>
            <a:endParaRPr lang="en-GB" dirty="0"/>
          </a:p>
        </p:txBody>
      </p:sp>
      <p:sp>
        <p:nvSpPr>
          <p:cNvPr id="3" name="Content Placeholder 2">
            <a:extLst>
              <a:ext uri="{FF2B5EF4-FFF2-40B4-BE49-F238E27FC236}">
                <a16:creationId xmlns:a16="http://schemas.microsoft.com/office/drawing/2014/main" id="{3E2714AB-04F9-4B0F-B325-71041519FF27}"/>
              </a:ext>
            </a:extLst>
          </p:cNvPr>
          <p:cNvSpPr>
            <a:spLocks noGrp="1"/>
          </p:cNvSpPr>
          <p:nvPr>
            <p:ph idx="1"/>
          </p:nvPr>
        </p:nvSpPr>
        <p:spPr>
          <a:xfrm>
            <a:off x="1138989" y="2438400"/>
            <a:ext cx="10565283" cy="399448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normAutofit/>
          </a:bodyPr>
          <a:lstStyle/>
          <a:p>
            <a:pPr marL="0" indent="0">
              <a:buNone/>
            </a:pPr>
            <a:r>
              <a:rPr lang="en-US" sz="2800" dirty="0">
                <a:latin typeface="Consolas" panose="020B0609020204030204" pitchFamily="49" charset="0"/>
              </a:rPr>
              <a:t>gather(data, key = "</a:t>
            </a:r>
            <a:r>
              <a:rPr lang="en-US" sz="2800" dirty="0" err="1">
                <a:latin typeface="Consolas" panose="020B0609020204030204" pitchFamily="49" charset="0"/>
              </a:rPr>
              <a:t>name_for_var_with_labels</a:t>
            </a:r>
            <a:r>
              <a:rPr lang="en-US" sz="2800" dirty="0">
                <a:latin typeface="Consolas" panose="020B0609020204030204" pitchFamily="49" charset="0"/>
              </a:rPr>
              <a:t>", value = '</a:t>
            </a:r>
            <a:r>
              <a:rPr lang="en-US" sz="2800" dirty="0" err="1">
                <a:latin typeface="Consolas" panose="020B0609020204030204" pitchFamily="49" charset="0"/>
              </a:rPr>
              <a:t>name_for_var_with_values</a:t>
            </a:r>
            <a:r>
              <a:rPr lang="en-US" sz="2800" dirty="0">
                <a:latin typeface="Consolas" panose="020B0609020204030204" pitchFamily="49" charset="0"/>
              </a:rPr>
              <a:t>', c(variable1, variable2,...))</a:t>
            </a:r>
          </a:p>
          <a:p>
            <a:r>
              <a:rPr lang="en-US" sz="2800" dirty="0"/>
              <a:t>The opposite of spread()</a:t>
            </a:r>
          </a:p>
          <a:p>
            <a:r>
              <a:rPr lang="en-US" sz="2800" dirty="0"/>
              <a:t>Turns column titles into row entries, which correspond to the values </a:t>
            </a:r>
          </a:p>
        </p:txBody>
      </p:sp>
    </p:spTree>
    <p:extLst>
      <p:ext uri="{BB962C8B-B14F-4D97-AF65-F5344CB8AC3E}">
        <p14:creationId xmlns:p14="http://schemas.microsoft.com/office/powerpoint/2010/main" val="3500113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6632-25A6-4CB9-BD40-71C49CAD354D}"/>
              </a:ext>
            </a:extLst>
          </p:cNvPr>
          <p:cNvSpPr>
            <a:spLocks noGrp="1"/>
          </p:cNvSpPr>
          <p:nvPr>
            <p:ph type="title"/>
          </p:nvPr>
        </p:nvSpPr>
        <p:spPr/>
        <p:txBody>
          <a:bodyPr anchor="ctr"/>
          <a:lstStyle/>
          <a:p>
            <a:r>
              <a:rPr lang="en-GB" dirty="0"/>
              <a:t>Lets Plot</a:t>
            </a:r>
          </a:p>
        </p:txBody>
      </p:sp>
      <p:sp>
        <p:nvSpPr>
          <p:cNvPr id="4" name="Text Placeholder 3">
            <a:extLst>
              <a:ext uri="{FF2B5EF4-FFF2-40B4-BE49-F238E27FC236}">
                <a16:creationId xmlns:a16="http://schemas.microsoft.com/office/drawing/2014/main" id="{F86C7FC9-B375-4E49-8F04-838B198DC53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6996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DC27-7AA3-410A-A11F-161EB63041BB}"/>
              </a:ext>
            </a:extLst>
          </p:cNvPr>
          <p:cNvSpPr>
            <a:spLocks noGrp="1"/>
          </p:cNvSpPr>
          <p:nvPr>
            <p:ph type="title"/>
          </p:nvPr>
        </p:nvSpPr>
        <p:spPr/>
        <p:txBody>
          <a:bodyPr/>
          <a:lstStyle/>
          <a:p>
            <a:r>
              <a:rPr lang="en-GB" dirty="0" err="1" smtClean="0"/>
              <a:t>ggplot2</a:t>
            </a:r>
            <a:endParaRPr lang="en-GB" dirty="0"/>
          </a:p>
        </p:txBody>
      </p:sp>
      <p:sp>
        <p:nvSpPr>
          <p:cNvPr id="3" name="Content Placeholder 2">
            <a:extLst>
              <a:ext uri="{FF2B5EF4-FFF2-40B4-BE49-F238E27FC236}">
                <a16:creationId xmlns:a16="http://schemas.microsoft.com/office/drawing/2014/main" id="{868A314F-78D0-49CF-8C12-EF2A34AE852B}"/>
              </a:ext>
            </a:extLst>
          </p:cNvPr>
          <p:cNvSpPr>
            <a:spLocks noGrp="1"/>
          </p:cNvSpPr>
          <p:nvPr>
            <p:ph idx="1"/>
          </p:nvPr>
        </p:nvSpPr>
        <p:spPr/>
        <p:txBody>
          <a:bodyPr/>
          <a:lstStyle/>
          <a:p>
            <a:r>
              <a:rPr lang="en-GB" dirty="0"/>
              <a:t>Works in layers</a:t>
            </a:r>
          </a:p>
          <a:p>
            <a:r>
              <a:rPr lang="en-GB" dirty="0"/>
              <a:t>Layer 1: data to be used</a:t>
            </a:r>
          </a:p>
          <a:p>
            <a:r>
              <a:rPr lang="en-GB" dirty="0"/>
              <a:t>Layer 2: plot structure</a:t>
            </a:r>
          </a:p>
          <a:p>
            <a:r>
              <a:rPr lang="en-GB" dirty="0"/>
              <a:t>Layer 3 etc: optional</a:t>
            </a:r>
          </a:p>
          <a:p>
            <a:r>
              <a:rPr lang="en-GB" dirty="0"/>
              <a:t>In reality can plot many plots on top of each other</a:t>
            </a:r>
          </a:p>
        </p:txBody>
      </p:sp>
    </p:spTree>
    <p:extLst>
      <p:ext uri="{BB962C8B-B14F-4D97-AF65-F5344CB8AC3E}">
        <p14:creationId xmlns:p14="http://schemas.microsoft.com/office/powerpoint/2010/main" val="1168308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B514-01D5-4940-AEBB-3587CE3616F1}"/>
              </a:ext>
            </a:extLst>
          </p:cNvPr>
          <p:cNvSpPr>
            <a:spLocks noGrp="1"/>
          </p:cNvSpPr>
          <p:nvPr>
            <p:ph type="title"/>
          </p:nvPr>
        </p:nvSpPr>
        <p:spPr/>
        <p:txBody>
          <a:bodyPr/>
          <a:lstStyle/>
          <a:p>
            <a:r>
              <a:rPr lang="en-GB" dirty="0" err="1"/>
              <a:t>ggplot2</a:t>
            </a:r>
            <a:endParaRPr lang="en-GB" dirty="0"/>
          </a:p>
        </p:txBody>
      </p:sp>
      <p:sp>
        <p:nvSpPr>
          <p:cNvPr id="3" name="Content Placeholder 2">
            <a:extLst>
              <a:ext uri="{FF2B5EF4-FFF2-40B4-BE49-F238E27FC236}">
                <a16:creationId xmlns:a16="http://schemas.microsoft.com/office/drawing/2014/main" id="{23997EDC-575E-430A-AFD2-874D9A6061FC}"/>
              </a:ext>
            </a:extLst>
          </p:cNvPr>
          <p:cNvSpPr>
            <a:spLocks noGrp="1"/>
          </p:cNvSpPr>
          <p:nvPr>
            <p:ph idx="1"/>
          </p:nvPr>
        </p:nvSpPr>
        <p:spPr/>
        <p:txBody>
          <a:bodyPr/>
          <a:lstStyle/>
          <a:p>
            <a:r>
              <a:rPr lang="en-GB" dirty="0" err="1">
                <a:latin typeface="Consolas" panose="020B0609020204030204" pitchFamily="49" charset="0"/>
              </a:rPr>
              <a:t>ggplot</a:t>
            </a:r>
            <a:r>
              <a:rPr lang="en-GB" dirty="0">
                <a:latin typeface="Consolas" panose="020B0609020204030204" pitchFamily="49" charset="0"/>
              </a:rPr>
              <a:t>(data, </a:t>
            </a:r>
            <a:r>
              <a:rPr lang="en-GB" dirty="0" err="1">
                <a:latin typeface="Consolas" panose="020B0609020204030204" pitchFamily="49" charset="0"/>
              </a:rPr>
              <a:t>aes</a:t>
            </a:r>
            <a:r>
              <a:rPr lang="en-GB" dirty="0">
                <a:latin typeface="Consolas" panose="020B0609020204030204" pitchFamily="49" charset="0"/>
              </a:rPr>
              <a:t>())</a:t>
            </a:r>
          </a:p>
          <a:p>
            <a:endParaRPr lang="en-GB" dirty="0">
              <a:latin typeface="Consolas" panose="020B0609020204030204" pitchFamily="49" charset="0"/>
            </a:endParaRPr>
          </a:p>
          <a:p>
            <a:r>
              <a:rPr lang="en-GB" dirty="0"/>
              <a:t>This sets the first </a:t>
            </a:r>
            <a:r>
              <a:rPr lang="en-GB" dirty="0" smtClean="0"/>
              <a:t>layer: What </a:t>
            </a:r>
            <a:r>
              <a:rPr lang="en-GB" dirty="0"/>
              <a:t>the data is.</a:t>
            </a:r>
          </a:p>
          <a:p>
            <a:r>
              <a:rPr lang="en-GB" dirty="0"/>
              <a:t>Then we add </a:t>
            </a:r>
            <a:r>
              <a:rPr lang="en-GB" dirty="0" err="1" smtClean="0"/>
              <a:t>geoms</a:t>
            </a:r>
            <a:r>
              <a:rPr lang="en-GB" dirty="0" smtClean="0"/>
              <a:t>_ </a:t>
            </a:r>
            <a:r>
              <a:rPr lang="en-GB" dirty="0"/>
              <a:t>with + . Each </a:t>
            </a:r>
            <a:r>
              <a:rPr lang="en-GB" dirty="0" err="1" smtClean="0"/>
              <a:t>geom</a:t>
            </a:r>
            <a:r>
              <a:rPr lang="en-GB" dirty="0" smtClean="0"/>
              <a:t>_ </a:t>
            </a:r>
            <a:r>
              <a:rPr lang="en-GB" dirty="0"/>
              <a:t>is a separate layer. </a:t>
            </a:r>
          </a:p>
          <a:p>
            <a:pPr lvl="1"/>
            <a:r>
              <a:rPr lang="en-GB" dirty="0" err="1">
                <a:latin typeface="Consolas" panose="020B0609020204030204" pitchFamily="49" charset="0"/>
              </a:rPr>
              <a:t>geom_point</a:t>
            </a:r>
            <a:r>
              <a:rPr lang="en-GB" dirty="0">
                <a:latin typeface="Consolas" panose="020B0609020204030204" pitchFamily="49" charset="0"/>
              </a:rPr>
              <a:t>(): </a:t>
            </a:r>
            <a:r>
              <a:rPr lang="en-GB" dirty="0"/>
              <a:t>dot plot</a:t>
            </a:r>
          </a:p>
          <a:p>
            <a:pPr lvl="1"/>
            <a:r>
              <a:rPr lang="en-GB" dirty="0" err="1">
                <a:latin typeface="Consolas" panose="020B0609020204030204" pitchFamily="49" charset="0"/>
              </a:rPr>
              <a:t>geom_col</a:t>
            </a:r>
            <a:r>
              <a:rPr lang="en-GB" dirty="0">
                <a:latin typeface="Consolas" panose="020B0609020204030204" pitchFamily="49" charset="0"/>
              </a:rPr>
              <a:t>: </a:t>
            </a:r>
            <a:r>
              <a:rPr lang="en-GB" dirty="0" smtClean="0"/>
              <a:t>bar chart</a:t>
            </a:r>
            <a:endParaRPr lang="en-GB" dirty="0"/>
          </a:p>
          <a:p>
            <a:pPr lvl="1"/>
            <a:r>
              <a:rPr lang="en-GB" dirty="0" err="1">
                <a:latin typeface="Consolas" panose="020B0609020204030204" pitchFamily="49" charset="0"/>
              </a:rPr>
              <a:t>geom_line</a:t>
            </a:r>
            <a:r>
              <a:rPr lang="en-GB" dirty="0">
                <a:latin typeface="Consolas" panose="020B0609020204030204" pitchFamily="49" charset="0"/>
              </a:rPr>
              <a:t>: </a:t>
            </a:r>
            <a:r>
              <a:rPr lang="en-GB" dirty="0" smtClean="0"/>
              <a:t>line graph</a:t>
            </a:r>
            <a:endParaRPr lang="en-GB" dirty="0"/>
          </a:p>
        </p:txBody>
      </p:sp>
    </p:spTree>
    <p:extLst>
      <p:ext uri="{BB962C8B-B14F-4D97-AF65-F5344CB8AC3E}">
        <p14:creationId xmlns:p14="http://schemas.microsoft.com/office/powerpoint/2010/main" val="3866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ED6E-1685-4214-B91E-BAE45DFFF70F}"/>
              </a:ext>
            </a:extLst>
          </p:cNvPr>
          <p:cNvSpPr>
            <a:spLocks noGrp="1"/>
          </p:cNvSpPr>
          <p:nvPr>
            <p:ph type="title"/>
          </p:nvPr>
        </p:nvSpPr>
        <p:spPr/>
        <p:txBody>
          <a:bodyPr/>
          <a:lstStyle/>
          <a:p>
            <a:r>
              <a:rPr lang="en-GB" dirty="0"/>
              <a:t>R and RStudio</a:t>
            </a:r>
          </a:p>
        </p:txBody>
      </p:sp>
      <p:sp>
        <p:nvSpPr>
          <p:cNvPr id="3" name="Content Placeholder 2">
            <a:extLst>
              <a:ext uri="{FF2B5EF4-FFF2-40B4-BE49-F238E27FC236}">
                <a16:creationId xmlns:a16="http://schemas.microsoft.com/office/drawing/2014/main" id="{21CE0A6D-09F8-4EC9-B649-9A29AD2E4A19}"/>
              </a:ext>
            </a:extLst>
          </p:cNvPr>
          <p:cNvSpPr>
            <a:spLocks noGrp="1"/>
          </p:cNvSpPr>
          <p:nvPr>
            <p:ph idx="1"/>
          </p:nvPr>
        </p:nvSpPr>
        <p:spPr>
          <a:xfrm>
            <a:off x="2933701" y="2438400"/>
            <a:ext cx="4132117" cy="3651504"/>
          </a:xfrm>
        </p:spPr>
        <p:txBody>
          <a:bodyPr anchor="ctr">
            <a:normAutofit/>
          </a:bodyPr>
          <a:lstStyle/>
          <a:p>
            <a:r>
              <a:rPr lang="en-GB" sz="2400" dirty="0"/>
              <a:t>R is a programming language, based on S</a:t>
            </a:r>
          </a:p>
          <a:p>
            <a:pPr lvl="1"/>
            <a:r>
              <a:rPr lang="en-GB" sz="2000" dirty="0"/>
              <a:t>R is growing in popularity and has a large online community</a:t>
            </a:r>
          </a:p>
          <a:p>
            <a:r>
              <a:rPr lang="en-GB" sz="2400" dirty="0"/>
              <a:t>RStudio provides a General User Interface (GUI)</a:t>
            </a:r>
          </a:p>
        </p:txBody>
      </p:sp>
      <p:pic>
        <p:nvPicPr>
          <p:cNvPr id="7" name="Picture 6" descr="A close up of a map&#10;&#10;Description automatically generated">
            <a:extLst>
              <a:ext uri="{FF2B5EF4-FFF2-40B4-BE49-F238E27FC236}">
                <a16:creationId xmlns:a16="http://schemas.microsoft.com/office/drawing/2014/main" id="{1F8B37F6-6F62-4645-9547-87FB47655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070" y="2274454"/>
            <a:ext cx="4015202" cy="4015202"/>
          </a:xfrm>
          <a:prstGeom prst="rect">
            <a:avLst/>
          </a:prstGeom>
        </p:spPr>
      </p:pic>
      <p:sp>
        <p:nvSpPr>
          <p:cNvPr id="8" name="Rectangle 7">
            <a:extLst>
              <a:ext uri="{FF2B5EF4-FFF2-40B4-BE49-F238E27FC236}">
                <a16:creationId xmlns:a16="http://schemas.microsoft.com/office/drawing/2014/main" id="{10A06AB8-AD5D-4037-BEBC-4886311E07E4}"/>
              </a:ext>
            </a:extLst>
          </p:cNvPr>
          <p:cNvSpPr/>
          <p:nvPr/>
        </p:nvSpPr>
        <p:spPr>
          <a:xfrm>
            <a:off x="7689069" y="6296319"/>
            <a:ext cx="4015202" cy="276999"/>
          </a:xfrm>
          <a:prstGeom prst="rect">
            <a:avLst/>
          </a:prstGeom>
        </p:spPr>
        <p:txBody>
          <a:bodyPr wrap="none">
            <a:spAutoFit/>
          </a:bodyPr>
          <a:lstStyle/>
          <a:p>
            <a:r>
              <a:rPr lang="en-GB" sz="1200" dirty="0"/>
              <a:t>https://stackoverflow.blog/2017/10/10/impressive-growth-r/</a:t>
            </a:r>
          </a:p>
        </p:txBody>
      </p:sp>
    </p:spTree>
    <p:extLst>
      <p:ext uri="{BB962C8B-B14F-4D97-AF65-F5344CB8AC3E}">
        <p14:creationId xmlns:p14="http://schemas.microsoft.com/office/powerpoint/2010/main" val="367006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C206-E405-4C52-8CF6-CBAFEA141922}"/>
              </a:ext>
            </a:extLst>
          </p:cNvPr>
          <p:cNvSpPr>
            <a:spLocks noGrp="1"/>
          </p:cNvSpPr>
          <p:nvPr>
            <p:ph type="title"/>
          </p:nvPr>
        </p:nvSpPr>
        <p:spPr/>
        <p:txBody>
          <a:bodyPr/>
          <a:lstStyle/>
          <a:p>
            <a:r>
              <a:rPr lang="en-GB" dirty="0"/>
              <a:t>A simple task to cover everything from the beginning</a:t>
            </a:r>
          </a:p>
        </p:txBody>
      </p:sp>
      <p:sp>
        <p:nvSpPr>
          <p:cNvPr id="3" name="Content Placeholder 2">
            <a:extLst>
              <a:ext uri="{FF2B5EF4-FFF2-40B4-BE49-F238E27FC236}">
                <a16:creationId xmlns:a16="http://schemas.microsoft.com/office/drawing/2014/main" id="{AB6EDE1D-6056-40A1-8C97-E4D54DFE3425}"/>
              </a:ext>
            </a:extLst>
          </p:cNvPr>
          <p:cNvSpPr>
            <a:spLocks noGrp="1"/>
          </p:cNvSpPr>
          <p:nvPr>
            <p:ph idx="1"/>
          </p:nvPr>
        </p:nvSpPr>
        <p:spPr/>
        <p:txBody>
          <a:bodyPr anchor="ctr">
            <a:normAutofit/>
          </a:bodyPr>
          <a:lstStyle/>
          <a:p>
            <a:pPr marL="457200" indent="-457200">
              <a:buFont typeface="+mj-lt"/>
              <a:buAutoNum type="arabicPeriod"/>
            </a:pPr>
            <a:r>
              <a:rPr lang="en-GB" sz="2400" dirty="0"/>
              <a:t>Pick one industry</a:t>
            </a:r>
          </a:p>
          <a:p>
            <a:pPr marL="457200" indent="-457200">
              <a:buFont typeface="+mj-lt"/>
              <a:buAutoNum type="arabicPeriod"/>
            </a:pPr>
            <a:r>
              <a:rPr lang="en-GB" sz="2400" dirty="0"/>
              <a:t>Create a summary table for export only for international and rest of UK exports</a:t>
            </a:r>
          </a:p>
          <a:p>
            <a:pPr marL="457200" indent="-457200">
              <a:buFont typeface="+mj-lt"/>
              <a:buAutoNum type="arabicPeriod"/>
            </a:pPr>
            <a:r>
              <a:rPr lang="en-GB" sz="2400" dirty="0"/>
              <a:t>Create a line graph</a:t>
            </a:r>
          </a:p>
        </p:txBody>
      </p:sp>
    </p:spTree>
    <p:extLst>
      <p:ext uri="{BB962C8B-B14F-4D97-AF65-F5344CB8AC3E}">
        <p14:creationId xmlns:p14="http://schemas.microsoft.com/office/powerpoint/2010/main" val="192789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AFFD-A0DC-4AC9-AEFF-2D3DD199B1E3}"/>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440787FF-9359-4BE3-BA11-DF48568AE77F}"/>
              </a:ext>
            </a:extLst>
          </p:cNvPr>
          <p:cNvSpPr>
            <a:spLocks noGrp="1"/>
          </p:cNvSpPr>
          <p:nvPr>
            <p:ph idx="1"/>
          </p:nvPr>
        </p:nvSpPr>
        <p:spPr/>
        <p:txBody>
          <a:bodyPr anchor="ctr">
            <a:normAutofit fontScale="85000" lnSpcReduction="20000"/>
          </a:bodyPr>
          <a:lstStyle/>
          <a:p>
            <a:r>
              <a:rPr lang="en-GB" sz="2800" dirty="0"/>
              <a:t>R studio cheat sheets will help. I still use them</a:t>
            </a:r>
          </a:p>
          <a:p>
            <a:r>
              <a:rPr lang="en-GB" sz="2800" dirty="0"/>
              <a:t>Google: large community means a lot of questions which have already been </a:t>
            </a:r>
            <a:r>
              <a:rPr lang="en-GB" sz="2800" dirty="0" smtClean="0"/>
              <a:t>answered </a:t>
            </a:r>
          </a:p>
          <a:p>
            <a:pPr lvl="1"/>
            <a:r>
              <a:rPr lang="en-GB" sz="2600" dirty="0" smtClean="0"/>
              <a:t>Common place for answers: </a:t>
            </a:r>
          </a:p>
          <a:p>
            <a:pPr lvl="2"/>
            <a:r>
              <a:rPr lang="en-GB" sz="2400" dirty="0" smtClean="0"/>
              <a:t>Stack overflow </a:t>
            </a:r>
          </a:p>
          <a:p>
            <a:pPr lvl="2"/>
            <a:r>
              <a:rPr lang="en-GB" sz="2400" dirty="0"/>
              <a:t>http://rprogramming.net/rename-columns-in-r/</a:t>
            </a:r>
          </a:p>
          <a:p>
            <a:pPr lvl="2"/>
            <a:r>
              <a:rPr lang="en-GB" sz="2400" dirty="0" smtClean="0"/>
              <a:t>various blogs: i.e. </a:t>
            </a:r>
            <a:r>
              <a:rPr lang="en-GB" sz="2400" dirty="0" err="1" smtClean="0"/>
              <a:t>Rstudio</a:t>
            </a:r>
            <a:r>
              <a:rPr lang="en-GB" sz="2400" dirty="0"/>
              <a:t> blog (https://blog.rstudio.com/2014/07/22/introducing-tidyr</a:t>
            </a:r>
            <a:r>
              <a:rPr lang="en-GB" sz="2400" dirty="0" smtClean="0"/>
              <a:t>/)</a:t>
            </a:r>
            <a:endParaRPr lang="en-GB" sz="2400" dirty="0"/>
          </a:p>
          <a:p>
            <a:r>
              <a:rPr lang="en-GB" sz="2800" dirty="0"/>
              <a:t>SG Yammer R users group</a:t>
            </a:r>
          </a:p>
        </p:txBody>
      </p:sp>
    </p:spTree>
    <p:extLst>
      <p:ext uri="{BB962C8B-B14F-4D97-AF65-F5344CB8AC3E}">
        <p14:creationId xmlns:p14="http://schemas.microsoft.com/office/powerpoint/2010/main" val="1370352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7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5">
            <a:extLst>
              <a:ext uri="{FF2B5EF4-FFF2-40B4-BE49-F238E27FC236}">
                <a16:creationId xmlns:a16="http://schemas.microsoft.com/office/drawing/2014/main" id="{1C19C803-5DD2-4587-9488-A3938282DE3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262626">
              <a:alpha val="40000"/>
            </a:srgbClr>
          </a:solidFill>
          <a:ln>
            <a:noFill/>
          </a:ln>
        </p:spPr>
      </p:sp>
      <p:sp>
        <p:nvSpPr>
          <p:cNvPr id="12" name="Freeform 5">
            <a:extLst>
              <a:ext uri="{FF2B5EF4-FFF2-40B4-BE49-F238E27FC236}">
                <a16:creationId xmlns:a16="http://schemas.microsoft.com/office/drawing/2014/main" id="{653E5E44-01E8-4485-9970-B1CFA30491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FEFCF7">
              <a:alpha val="65000"/>
            </a:srgbClr>
          </a:solidFill>
          <a:ln>
            <a:noFill/>
          </a:ln>
        </p:spPr>
      </p:sp>
      <p:sp useBgFill="1">
        <p:nvSpPr>
          <p:cNvPr id="14" name="Freeform: Shape 13">
            <a:extLst>
              <a:ext uri="{FF2B5EF4-FFF2-40B4-BE49-F238E27FC236}">
                <a16:creationId xmlns:a16="http://schemas.microsoft.com/office/drawing/2014/main" id="{C3425D87-5A37-4324-87B2-0C408B11A0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00EEC-3D0C-45CE-943E-16662DF054DD}"/>
              </a:ext>
            </a:extLst>
          </p:cNvPr>
          <p:cNvSpPr>
            <a:spLocks noGrp="1"/>
          </p:cNvSpPr>
          <p:nvPr>
            <p:ph type="title"/>
          </p:nvPr>
        </p:nvSpPr>
        <p:spPr>
          <a:xfrm>
            <a:off x="4088287" y="291187"/>
            <a:ext cx="2870118" cy="704744"/>
          </a:xfrm>
        </p:spPr>
        <p:txBody>
          <a:bodyPr anchor="t">
            <a:normAutofit fontScale="90000"/>
          </a:bodyPr>
          <a:lstStyle/>
          <a:p>
            <a:r>
              <a:rPr lang="en-GB" dirty="0">
                <a:solidFill>
                  <a:schemeClr val="tx2"/>
                </a:solidFill>
              </a:rPr>
              <a:t>R Studio</a:t>
            </a:r>
          </a:p>
        </p:txBody>
      </p:sp>
      <p:sp>
        <p:nvSpPr>
          <p:cNvPr id="16" name="Freeform: Shape 15">
            <a:extLst>
              <a:ext uri="{FF2B5EF4-FFF2-40B4-BE49-F238E27FC236}">
                <a16:creationId xmlns:a16="http://schemas.microsoft.com/office/drawing/2014/main" id="{5585A755-0CAB-454D-A480-9DA14C309A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F59C44EE-D5D4-4C5A-934C-D765BAD8A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792" y="900546"/>
            <a:ext cx="9709999" cy="5666268"/>
          </a:xfrm>
        </p:spPr>
      </p:pic>
      <p:sp>
        <p:nvSpPr>
          <p:cNvPr id="6" name="TextBox 5">
            <a:extLst>
              <a:ext uri="{FF2B5EF4-FFF2-40B4-BE49-F238E27FC236}">
                <a16:creationId xmlns:a16="http://schemas.microsoft.com/office/drawing/2014/main" id="{973E7809-53AC-4426-B16E-15D9A52DB7E5}"/>
              </a:ext>
            </a:extLst>
          </p:cNvPr>
          <p:cNvSpPr txBox="1"/>
          <p:nvPr/>
        </p:nvSpPr>
        <p:spPr>
          <a:xfrm>
            <a:off x="3073126" y="2703293"/>
            <a:ext cx="2459966" cy="523220"/>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Script/Code</a:t>
            </a:r>
          </a:p>
        </p:txBody>
      </p:sp>
      <p:sp>
        <p:nvSpPr>
          <p:cNvPr id="13" name="TextBox 12">
            <a:extLst>
              <a:ext uri="{FF2B5EF4-FFF2-40B4-BE49-F238E27FC236}">
                <a16:creationId xmlns:a16="http://schemas.microsoft.com/office/drawing/2014/main" id="{A2715CA9-3AF5-4DA4-B4A0-674C96D234F3}"/>
              </a:ext>
            </a:extLst>
          </p:cNvPr>
          <p:cNvSpPr txBox="1"/>
          <p:nvPr/>
        </p:nvSpPr>
        <p:spPr>
          <a:xfrm>
            <a:off x="2897196" y="4933875"/>
            <a:ext cx="2459966" cy="523220"/>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Console</a:t>
            </a:r>
          </a:p>
        </p:txBody>
      </p:sp>
      <p:sp>
        <p:nvSpPr>
          <p:cNvPr id="15" name="TextBox 14">
            <a:extLst>
              <a:ext uri="{FF2B5EF4-FFF2-40B4-BE49-F238E27FC236}">
                <a16:creationId xmlns:a16="http://schemas.microsoft.com/office/drawing/2014/main" id="{6953E0A4-9908-4786-BFC9-BA9E7E89E941}"/>
              </a:ext>
            </a:extLst>
          </p:cNvPr>
          <p:cNvSpPr txBox="1"/>
          <p:nvPr/>
        </p:nvSpPr>
        <p:spPr>
          <a:xfrm>
            <a:off x="7479456" y="2703293"/>
            <a:ext cx="2459966" cy="523220"/>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Environments</a:t>
            </a:r>
          </a:p>
        </p:txBody>
      </p:sp>
      <p:sp>
        <p:nvSpPr>
          <p:cNvPr id="17" name="TextBox 16">
            <a:extLst>
              <a:ext uri="{FF2B5EF4-FFF2-40B4-BE49-F238E27FC236}">
                <a16:creationId xmlns:a16="http://schemas.microsoft.com/office/drawing/2014/main" id="{3B4B930E-A84A-414E-BB2E-E2EDE7239B65}"/>
              </a:ext>
            </a:extLst>
          </p:cNvPr>
          <p:cNvSpPr txBox="1"/>
          <p:nvPr/>
        </p:nvSpPr>
        <p:spPr>
          <a:xfrm>
            <a:off x="7619352" y="4764049"/>
            <a:ext cx="2853116" cy="954107"/>
          </a:xfrm>
          <a:prstGeom prst="rect">
            <a:avLst/>
          </a:prstGeom>
          <a:solidFill>
            <a:schemeClr val="accent2">
              <a:lumMod val="60000"/>
              <a:lumOff val="40000"/>
            </a:schemeClr>
          </a:solidFill>
          <a:ln>
            <a:solidFill>
              <a:srgbClr val="002060"/>
            </a:solidFill>
          </a:ln>
        </p:spPr>
        <p:txBody>
          <a:bodyPr wrap="square" rtlCol="0">
            <a:spAutoFit/>
          </a:bodyPr>
          <a:lstStyle/>
          <a:p>
            <a:pPr algn="ctr"/>
            <a:r>
              <a:rPr lang="en-GB" sz="2800" dirty="0">
                <a:solidFill>
                  <a:schemeClr val="bg1"/>
                </a:solidFill>
                <a:latin typeface="Abadi" panose="020B0604020202020204" pitchFamily="34" charset="0"/>
              </a:rPr>
              <a:t>Plots/WD/Help etc,</a:t>
            </a:r>
          </a:p>
        </p:txBody>
      </p:sp>
    </p:spTree>
    <p:extLst>
      <p:ext uri="{BB962C8B-B14F-4D97-AF65-F5344CB8AC3E}">
        <p14:creationId xmlns:p14="http://schemas.microsoft.com/office/powerpoint/2010/main" val="15817782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8A4-A1D9-4CB8-AF63-8548EE27D167}"/>
              </a:ext>
            </a:extLst>
          </p:cNvPr>
          <p:cNvSpPr>
            <a:spLocks noGrp="1"/>
          </p:cNvSpPr>
          <p:nvPr>
            <p:ph type="title"/>
          </p:nvPr>
        </p:nvSpPr>
        <p:spPr/>
        <p:txBody>
          <a:bodyPr/>
          <a:lstStyle/>
          <a:p>
            <a:r>
              <a:rPr lang="en-GB" dirty="0"/>
              <a:t>Scripts vs Console</a:t>
            </a:r>
          </a:p>
        </p:txBody>
      </p:sp>
      <p:graphicFrame>
        <p:nvGraphicFramePr>
          <p:cNvPr id="4" name="Table 4">
            <a:extLst>
              <a:ext uri="{FF2B5EF4-FFF2-40B4-BE49-F238E27FC236}">
                <a16:creationId xmlns:a16="http://schemas.microsoft.com/office/drawing/2014/main" id="{D198ADE4-D366-41D0-AF06-30D6F10B0F47}"/>
              </a:ext>
            </a:extLst>
          </p:cNvPr>
          <p:cNvGraphicFramePr>
            <a:graphicFrameLocks noGrp="1"/>
          </p:cNvGraphicFramePr>
          <p:nvPr>
            <p:ph idx="1"/>
            <p:extLst>
              <p:ext uri="{D42A27DB-BD31-4B8C-83A1-F6EECF244321}">
                <p14:modId xmlns:p14="http://schemas.microsoft.com/office/powerpoint/2010/main" val="3283307607"/>
              </p:ext>
            </p:extLst>
          </p:nvPr>
        </p:nvGraphicFramePr>
        <p:xfrm>
          <a:off x="2342147" y="2326105"/>
          <a:ext cx="8357938" cy="3782727"/>
        </p:xfrm>
        <a:graphic>
          <a:graphicData uri="http://schemas.openxmlformats.org/drawingml/2006/table">
            <a:tbl>
              <a:tblPr firstRow="1" bandRow="1">
                <a:tableStyleId>{5C22544A-7EE6-4342-B048-85BDC9FD1C3A}</a:tableStyleId>
              </a:tblPr>
              <a:tblGrid>
                <a:gridCol w="4178969">
                  <a:extLst>
                    <a:ext uri="{9D8B030D-6E8A-4147-A177-3AD203B41FA5}">
                      <a16:colId xmlns:a16="http://schemas.microsoft.com/office/drawing/2014/main" val="3425438188"/>
                    </a:ext>
                  </a:extLst>
                </a:gridCol>
                <a:gridCol w="4178969">
                  <a:extLst>
                    <a:ext uri="{9D8B030D-6E8A-4147-A177-3AD203B41FA5}">
                      <a16:colId xmlns:a16="http://schemas.microsoft.com/office/drawing/2014/main" val="1394237758"/>
                    </a:ext>
                  </a:extLst>
                </a:gridCol>
              </a:tblGrid>
              <a:tr h="611717">
                <a:tc>
                  <a:txBody>
                    <a:bodyPr/>
                    <a:lstStyle/>
                    <a:p>
                      <a:r>
                        <a:rPr lang="en-GB" sz="2800" dirty="0"/>
                        <a:t>Scripts</a:t>
                      </a:r>
                    </a:p>
                  </a:txBody>
                  <a:tcPr/>
                </a:tc>
                <a:tc>
                  <a:txBody>
                    <a:bodyPr/>
                    <a:lstStyle/>
                    <a:p>
                      <a:r>
                        <a:rPr lang="en-GB" sz="2800" dirty="0"/>
                        <a:t>Console</a:t>
                      </a:r>
                    </a:p>
                  </a:txBody>
                  <a:tcPr/>
                </a:tc>
                <a:extLst>
                  <a:ext uri="{0D108BD9-81ED-4DB2-BD59-A6C34878D82A}">
                    <a16:rowId xmlns:a16="http://schemas.microsoft.com/office/drawing/2014/main" val="1920631324"/>
                  </a:ext>
                </a:extLst>
              </a:tr>
              <a:tr h="611717">
                <a:tc>
                  <a:txBody>
                    <a:bodyPr/>
                    <a:lstStyle/>
                    <a:p>
                      <a:r>
                        <a:rPr lang="en-GB" sz="2800" dirty="0"/>
                        <a:t>Saves work for the future</a:t>
                      </a:r>
                    </a:p>
                  </a:txBody>
                  <a:tcPr/>
                </a:tc>
                <a:tc>
                  <a:txBody>
                    <a:bodyPr/>
                    <a:lstStyle/>
                    <a:p>
                      <a:r>
                        <a:rPr lang="en-GB" sz="2800" dirty="0"/>
                        <a:t>Does not save your work</a:t>
                      </a:r>
                    </a:p>
                  </a:txBody>
                  <a:tcPr/>
                </a:tc>
                <a:extLst>
                  <a:ext uri="{0D108BD9-81ED-4DB2-BD59-A6C34878D82A}">
                    <a16:rowId xmlns:a16="http://schemas.microsoft.com/office/drawing/2014/main" val="1438815815"/>
                  </a:ext>
                </a:extLst>
              </a:tr>
              <a:tr h="973788">
                <a:tc>
                  <a:txBody>
                    <a:bodyPr/>
                    <a:lstStyle/>
                    <a:p>
                      <a:r>
                        <a:rPr lang="en-GB" sz="2800" dirty="0"/>
                        <a:t>Good for final analysis</a:t>
                      </a:r>
                    </a:p>
                  </a:txBody>
                  <a:tcPr/>
                </a:tc>
                <a:tc>
                  <a:txBody>
                    <a:bodyPr/>
                    <a:lstStyle/>
                    <a:p>
                      <a:r>
                        <a:rPr lang="en-GB" sz="2800" dirty="0"/>
                        <a:t>Good for testing things out</a:t>
                      </a:r>
                    </a:p>
                  </a:txBody>
                  <a:tcPr/>
                </a:tc>
                <a:extLst>
                  <a:ext uri="{0D108BD9-81ED-4DB2-BD59-A6C34878D82A}">
                    <a16:rowId xmlns:a16="http://schemas.microsoft.com/office/drawing/2014/main" val="1064135966"/>
                  </a:ext>
                </a:extLst>
              </a:tr>
              <a:tr h="973788">
                <a:tc>
                  <a:txBody>
                    <a:bodyPr/>
                    <a:lstStyle/>
                    <a:p>
                      <a:r>
                        <a:rPr lang="en-GB" sz="2800" dirty="0"/>
                        <a:t>Can leave comments for the future</a:t>
                      </a:r>
                    </a:p>
                  </a:txBody>
                  <a:tcPr/>
                </a:tc>
                <a:tc>
                  <a:txBody>
                    <a:bodyPr/>
                    <a:lstStyle/>
                    <a:p>
                      <a:r>
                        <a:rPr lang="en-GB" sz="2800" dirty="0"/>
                        <a:t>Shows you errors and warnings</a:t>
                      </a:r>
                    </a:p>
                  </a:txBody>
                  <a:tcPr/>
                </a:tc>
                <a:extLst>
                  <a:ext uri="{0D108BD9-81ED-4DB2-BD59-A6C34878D82A}">
                    <a16:rowId xmlns:a16="http://schemas.microsoft.com/office/drawing/2014/main" val="507294997"/>
                  </a:ext>
                </a:extLst>
              </a:tr>
              <a:tr h="611717">
                <a:tc>
                  <a:txBody>
                    <a:bodyPr/>
                    <a:lstStyle/>
                    <a:p>
                      <a:r>
                        <a:rPr lang="en-GB" sz="2800" dirty="0"/>
                        <a:t>Can create sections</a:t>
                      </a:r>
                    </a:p>
                  </a:txBody>
                  <a:tcPr/>
                </a:tc>
                <a:tc>
                  <a:txBody>
                    <a:bodyPr/>
                    <a:lstStyle/>
                    <a:p>
                      <a:r>
                        <a:rPr lang="en-GB" sz="2800" dirty="0"/>
                        <a:t>Output is shown here</a:t>
                      </a:r>
                    </a:p>
                  </a:txBody>
                  <a:tcPr/>
                </a:tc>
                <a:extLst>
                  <a:ext uri="{0D108BD9-81ED-4DB2-BD59-A6C34878D82A}">
                    <a16:rowId xmlns:a16="http://schemas.microsoft.com/office/drawing/2014/main" val="1210327433"/>
                  </a:ext>
                </a:extLst>
              </a:tr>
            </a:tbl>
          </a:graphicData>
        </a:graphic>
      </p:graphicFrame>
    </p:spTree>
    <p:extLst>
      <p:ext uri="{BB962C8B-B14F-4D97-AF65-F5344CB8AC3E}">
        <p14:creationId xmlns:p14="http://schemas.microsoft.com/office/powerpoint/2010/main" val="23419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B182-9DB4-402D-AEF6-428604F87673}"/>
              </a:ext>
            </a:extLst>
          </p:cNvPr>
          <p:cNvSpPr>
            <a:spLocks noGrp="1"/>
          </p:cNvSpPr>
          <p:nvPr>
            <p:ph type="title"/>
          </p:nvPr>
        </p:nvSpPr>
        <p:spPr/>
        <p:txBody>
          <a:bodyPr/>
          <a:lstStyle/>
          <a:p>
            <a:r>
              <a:rPr lang="en-GB" dirty="0"/>
              <a:t>Packages</a:t>
            </a:r>
          </a:p>
        </p:txBody>
      </p:sp>
      <p:sp>
        <p:nvSpPr>
          <p:cNvPr id="3" name="Content Placeholder 2">
            <a:extLst>
              <a:ext uri="{FF2B5EF4-FFF2-40B4-BE49-F238E27FC236}">
                <a16:creationId xmlns:a16="http://schemas.microsoft.com/office/drawing/2014/main" id="{E9CEA6D0-1025-4038-B6E1-DDB35C9F1972}"/>
              </a:ext>
            </a:extLst>
          </p:cNvPr>
          <p:cNvSpPr>
            <a:spLocks noGrp="1"/>
          </p:cNvSpPr>
          <p:nvPr>
            <p:ph idx="1"/>
          </p:nvPr>
        </p:nvSpPr>
        <p:spPr/>
        <p:txBody>
          <a:bodyPr>
            <a:normAutofit lnSpcReduction="10000"/>
          </a:bodyPr>
          <a:lstStyle/>
          <a:p>
            <a:r>
              <a:rPr lang="en-GB" dirty="0"/>
              <a:t>A compilation of functions</a:t>
            </a:r>
          </a:p>
          <a:p>
            <a:r>
              <a:rPr lang="en-GB" dirty="0"/>
              <a:t>Installed only once:</a:t>
            </a:r>
          </a:p>
          <a:p>
            <a:pPr lvl="1"/>
            <a:r>
              <a:rPr lang="en-GB" b="1" dirty="0" err="1">
                <a:solidFill>
                  <a:schemeClr val="tx1"/>
                </a:solidFill>
                <a:latin typeface="Consolas" panose="020B0609020204030204" pitchFamily="49" charset="0"/>
              </a:rPr>
              <a:t>install.packages</a:t>
            </a:r>
            <a:r>
              <a:rPr lang="en-GB" b="1" dirty="0">
                <a:solidFill>
                  <a:schemeClr val="tx1"/>
                </a:solidFill>
                <a:latin typeface="Consolas" panose="020B0609020204030204" pitchFamily="49" charset="0"/>
              </a:rPr>
              <a:t>(“name of package”)</a:t>
            </a:r>
          </a:p>
          <a:p>
            <a:r>
              <a:rPr lang="en-GB" dirty="0"/>
              <a:t>Loaded or called every new session (</a:t>
            </a:r>
            <a:r>
              <a:rPr lang="en-GB" dirty="0" smtClean="0"/>
              <a:t>every time </a:t>
            </a:r>
            <a:r>
              <a:rPr lang="en-GB" dirty="0"/>
              <a:t>you open R studio) </a:t>
            </a:r>
          </a:p>
          <a:p>
            <a:pPr lvl="1"/>
            <a:r>
              <a:rPr lang="en-GB" b="1" dirty="0">
                <a:solidFill>
                  <a:schemeClr val="tx1"/>
                </a:solidFill>
                <a:latin typeface="Consolas" panose="020B0609020204030204" pitchFamily="49" charset="0"/>
              </a:rPr>
              <a:t>library(name of package)</a:t>
            </a:r>
          </a:p>
          <a:p>
            <a:r>
              <a:rPr lang="en-GB" dirty="0"/>
              <a:t>Only call the ones you need</a:t>
            </a:r>
          </a:p>
          <a:p>
            <a:r>
              <a:rPr lang="en-GB" dirty="0"/>
              <a:t>Think of a library full of books. We ‘buy’ books by installing the package and put it in our library. Every time we want to read that book, we need to take it out of the library.</a:t>
            </a:r>
          </a:p>
        </p:txBody>
      </p:sp>
    </p:spTree>
    <p:extLst>
      <p:ext uri="{BB962C8B-B14F-4D97-AF65-F5344CB8AC3E}">
        <p14:creationId xmlns:p14="http://schemas.microsoft.com/office/powerpoint/2010/main" val="339082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F5E9-A993-475C-960B-D8AF624CA3C1}"/>
              </a:ext>
            </a:extLst>
          </p:cNvPr>
          <p:cNvSpPr>
            <a:spLocks noGrp="1"/>
          </p:cNvSpPr>
          <p:nvPr>
            <p:ph type="title"/>
          </p:nvPr>
        </p:nvSpPr>
        <p:spPr/>
        <p:txBody>
          <a:bodyPr/>
          <a:lstStyle/>
          <a:p>
            <a:r>
              <a:rPr lang="en-GB" dirty="0"/>
              <a:t>Functions</a:t>
            </a:r>
          </a:p>
        </p:txBody>
      </p:sp>
      <p:sp>
        <p:nvSpPr>
          <p:cNvPr id="3" name="Content Placeholder 2">
            <a:extLst>
              <a:ext uri="{FF2B5EF4-FFF2-40B4-BE49-F238E27FC236}">
                <a16:creationId xmlns:a16="http://schemas.microsoft.com/office/drawing/2014/main" id="{E060A94D-A3F5-46A3-A863-FB9CC639F15F}"/>
              </a:ext>
            </a:extLst>
          </p:cNvPr>
          <p:cNvSpPr>
            <a:spLocks noGrp="1"/>
          </p:cNvSpPr>
          <p:nvPr>
            <p:ph idx="1"/>
          </p:nvPr>
        </p:nvSpPr>
        <p:spPr/>
        <p:txBody>
          <a:bodyPr anchor="t">
            <a:normAutofit/>
          </a:bodyPr>
          <a:lstStyle/>
          <a:p>
            <a:r>
              <a:rPr lang="en-GB" sz="2800" dirty="0"/>
              <a:t>Similar to Excel and SAS</a:t>
            </a:r>
          </a:p>
          <a:p>
            <a:r>
              <a:rPr lang="en-GB" sz="2800" dirty="0"/>
              <a:t>Each function has a name and a set of arguments</a:t>
            </a:r>
          </a:p>
          <a:p>
            <a:r>
              <a:rPr lang="en-GB" sz="2800" dirty="0"/>
              <a:t>Some arguments are necessary, some are optional</a:t>
            </a:r>
          </a:p>
          <a:p>
            <a:endParaRPr lang="en-GB" sz="2800" dirty="0"/>
          </a:p>
          <a:p>
            <a:pPr marL="0" indent="0">
              <a:buNone/>
            </a:pPr>
            <a:r>
              <a:rPr lang="en-GB" sz="2800" dirty="0" err="1">
                <a:latin typeface="Consolas" panose="020B0609020204030204" pitchFamily="49" charset="0"/>
              </a:rPr>
              <a:t>read_excel</a:t>
            </a:r>
            <a:r>
              <a:rPr lang="en-GB" sz="2800" dirty="0">
                <a:latin typeface="Consolas" panose="020B0609020204030204" pitchFamily="49" charset="0"/>
              </a:rPr>
              <a:t>(</a:t>
            </a:r>
            <a:r>
              <a:rPr lang="en-GB" sz="2800" dirty="0" err="1">
                <a:latin typeface="Consolas" panose="020B0609020204030204" pitchFamily="49" charset="0"/>
              </a:rPr>
              <a:t>file_path</a:t>
            </a:r>
            <a:r>
              <a:rPr lang="en-GB" sz="2800" dirty="0">
                <a:latin typeface="Consolas" panose="020B0609020204030204" pitchFamily="49" charset="0"/>
              </a:rPr>
              <a:t>, sheet, </a:t>
            </a:r>
            <a:r>
              <a:rPr lang="en-GB" sz="2800" dirty="0" err="1">
                <a:latin typeface="Consolas" panose="020B0609020204030204" pitchFamily="49" charset="0"/>
              </a:rPr>
              <a:t>col_names</a:t>
            </a:r>
            <a:r>
              <a:rPr lang="en-GB" sz="2800" dirty="0">
                <a:latin typeface="Consolas" panose="020B0609020204030204" pitchFamily="49" charset="0"/>
              </a:rPr>
              <a:t>, …)</a:t>
            </a:r>
          </a:p>
        </p:txBody>
      </p:sp>
      <p:sp>
        <p:nvSpPr>
          <p:cNvPr id="4" name="TextBox 3">
            <a:extLst>
              <a:ext uri="{FF2B5EF4-FFF2-40B4-BE49-F238E27FC236}">
                <a16:creationId xmlns:a16="http://schemas.microsoft.com/office/drawing/2014/main" id="{3D7213C6-3857-4DD5-ABB4-FCB244BE5503}"/>
              </a:ext>
            </a:extLst>
          </p:cNvPr>
          <p:cNvSpPr txBox="1"/>
          <p:nvPr/>
        </p:nvSpPr>
        <p:spPr>
          <a:xfrm>
            <a:off x="3110754" y="5280212"/>
            <a:ext cx="7664727" cy="369332"/>
          </a:xfrm>
          <a:prstGeom prst="rect">
            <a:avLst/>
          </a:prstGeom>
          <a:noFill/>
        </p:spPr>
        <p:txBody>
          <a:bodyPr wrap="none" rtlCol="0">
            <a:spAutoFit/>
          </a:bodyPr>
          <a:lstStyle/>
          <a:p>
            <a:r>
              <a:rPr lang="en-GB" dirty="0">
                <a:solidFill>
                  <a:srgbClr val="FF0000"/>
                </a:solidFill>
              </a:rPr>
              <a:t>Name of function       necessary argument       additional arguments you can skip</a:t>
            </a:r>
          </a:p>
        </p:txBody>
      </p:sp>
    </p:spTree>
    <p:extLst>
      <p:ext uri="{BB962C8B-B14F-4D97-AF65-F5344CB8AC3E}">
        <p14:creationId xmlns:p14="http://schemas.microsoft.com/office/powerpoint/2010/main" val="1327690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1494-C76A-4258-98B9-F668462010DF}"/>
              </a:ext>
            </a:extLst>
          </p:cNvPr>
          <p:cNvSpPr>
            <a:spLocks noGrp="1"/>
          </p:cNvSpPr>
          <p:nvPr>
            <p:ph type="title"/>
          </p:nvPr>
        </p:nvSpPr>
        <p:spPr/>
        <p:txBody>
          <a:bodyPr/>
          <a:lstStyle/>
          <a:p>
            <a:r>
              <a:rPr lang="en-GB" dirty="0"/>
              <a:t>Some notes</a:t>
            </a:r>
          </a:p>
        </p:txBody>
      </p:sp>
      <p:sp>
        <p:nvSpPr>
          <p:cNvPr id="3" name="Content Placeholder 2">
            <a:extLst>
              <a:ext uri="{FF2B5EF4-FFF2-40B4-BE49-F238E27FC236}">
                <a16:creationId xmlns:a16="http://schemas.microsoft.com/office/drawing/2014/main" id="{30774A84-01FB-4887-A2AF-5FEA989D095E}"/>
              </a:ext>
            </a:extLst>
          </p:cNvPr>
          <p:cNvSpPr>
            <a:spLocks noGrp="1"/>
          </p:cNvSpPr>
          <p:nvPr>
            <p:ph idx="1"/>
          </p:nvPr>
        </p:nvSpPr>
        <p:spPr/>
        <p:txBody>
          <a:bodyPr/>
          <a:lstStyle/>
          <a:p>
            <a:r>
              <a:rPr lang="en-GB" dirty="0"/>
              <a:t>Step 1. Always set your working directory</a:t>
            </a:r>
          </a:p>
          <a:p>
            <a:pPr lvl="1"/>
            <a:r>
              <a:rPr lang="en-GB" dirty="0"/>
              <a:t>Working directory is where your script and data files are located </a:t>
            </a:r>
          </a:p>
          <a:p>
            <a:pPr lvl="1"/>
            <a:r>
              <a:rPr lang="en-GB" dirty="0"/>
              <a:t>Recommendation: Keep one folder per project</a:t>
            </a:r>
          </a:p>
          <a:p>
            <a:r>
              <a:rPr lang="en-GB" dirty="0"/>
              <a:t>Load in the libraries you are going to use at the beginning of the script</a:t>
            </a:r>
          </a:p>
          <a:p>
            <a:r>
              <a:rPr lang="en-GB" dirty="0"/>
              <a:t>Comments should describe why you are doing something not only what you are doing</a:t>
            </a:r>
          </a:p>
          <a:p>
            <a:r>
              <a:rPr lang="en-GB" b="1" dirty="0">
                <a:latin typeface="Consolas" panose="020B0609020204030204" pitchFamily="49" charset="0"/>
              </a:rPr>
              <a:t>View() </a:t>
            </a:r>
            <a:r>
              <a:rPr lang="en-GB" dirty="0"/>
              <a:t>the he data once you have done something to it </a:t>
            </a:r>
          </a:p>
          <a:p>
            <a:r>
              <a:rPr lang="en-GB" dirty="0"/>
              <a:t>Name variables with reasonable names. Names </a:t>
            </a:r>
            <a:r>
              <a:rPr lang="en-GB" b="1" dirty="0"/>
              <a:t>must not</a:t>
            </a:r>
            <a:r>
              <a:rPr lang="en-GB" dirty="0"/>
              <a:t> start with a number.</a:t>
            </a:r>
          </a:p>
        </p:txBody>
      </p:sp>
    </p:spTree>
    <p:extLst>
      <p:ext uri="{BB962C8B-B14F-4D97-AF65-F5344CB8AC3E}">
        <p14:creationId xmlns:p14="http://schemas.microsoft.com/office/powerpoint/2010/main" val="8970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7D366-AD62-4EAD-932F-6483C01D8C75}"/>
              </a:ext>
            </a:extLst>
          </p:cNvPr>
          <p:cNvSpPr>
            <a:spLocks noGrp="1"/>
          </p:cNvSpPr>
          <p:nvPr>
            <p:ph type="title"/>
          </p:nvPr>
        </p:nvSpPr>
        <p:spPr/>
        <p:txBody>
          <a:bodyPr anchor="ctr"/>
          <a:lstStyle/>
          <a:p>
            <a:r>
              <a:rPr lang="en-GB" dirty="0"/>
              <a:t>Lets jump right in</a:t>
            </a:r>
          </a:p>
        </p:txBody>
      </p:sp>
      <p:sp>
        <p:nvSpPr>
          <p:cNvPr id="5" name="Text Placeholder 4">
            <a:extLst>
              <a:ext uri="{FF2B5EF4-FFF2-40B4-BE49-F238E27FC236}">
                <a16:creationId xmlns:a16="http://schemas.microsoft.com/office/drawing/2014/main" id="{E6BDD798-18EA-4FD5-A57F-DE752254641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3662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4008-2BE4-4B0E-B1E5-09CFAC1FF846}"/>
              </a:ext>
            </a:extLst>
          </p:cNvPr>
          <p:cNvSpPr>
            <a:spLocks noGrp="1"/>
          </p:cNvSpPr>
          <p:nvPr>
            <p:ph type="title"/>
          </p:nvPr>
        </p:nvSpPr>
        <p:spPr/>
        <p:txBody>
          <a:bodyPr/>
          <a:lstStyle/>
          <a:p>
            <a:r>
              <a:rPr lang="en-GB" dirty="0"/>
              <a:t>Reading/ loading files</a:t>
            </a:r>
          </a:p>
        </p:txBody>
      </p:sp>
      <p:sp>
        <p:nvSpPr>
          <p:cNvPr id="3" name="Content Placeholder 2">
            <a:extLst>
              <a:ext uri="{FF2B5EF4-FFF2-40B4-BE49-F238E27FC236}">
                <a16:creationId xmlns:a16="http://schemas.microsoft.com/office/drawing/2014/main" id="{94A4DCCD-C2CF-48CA-9797-2171522A9F06}"/>
              </a:ext>
            </a:extLst>
          </p:cNvPr>
          <p:cNvSpPr>
            <a:spLocks noGrp="1"/>
          </p:cNvSpPr>
          <p:nvPr>
            <p:ph idx="1"/>
          </p:nvPr>
        </p:nvSpPr>
        <p:spPr/>
        <p:txBody>
          <a:bodyPr/>
          <a:lstStyle/>
          <a:p>
            <a:r>
              <a:rPr lang="en-GB" dirty="0"/>
              <a:t>Can work with a variety of file types</a:t>
            </a:r>
          </a:p>
          <a:p>
            <a:r>
              <a:rPr lang="en-GB" dirty="0"/>
              <a:t>We are going to explore 2</a:t>
            </a:r>
          </a:p>
          <a:p>
            <a:pPr lvl="1"/>
            <a:r>
              <a:rPr lang="en-GB" dirty="0"/>
              <a:t>csv files: </a:t>
            </a:r>
            <a:r>
              <a:rPr lang="en-GB" dirty="0" err="1">
                <a:latin typeface="Consolas" panose="020B0609020204030204" pitchFamily="49" charset="0"/>
              </a:rPr>
              <a:t>read_csv</a:t>
            </a:r>
            <a:r>
              <a:rPr lang="en-GB" dirty="0">
                <a:latin typeface="Consolas" panose="020B0609020204030204" pitchFamily="49" charset="0"/>
              </a:rPr>
              <a:t>() </a:t>
            </a:r>
            <a:r>
              <a:rPr lang="en-GB" dirty="0"/>
              <a:t>package </a:t>
            </a:r>
            <a:r>
              <a:rPr lang="en-GB" dirty="0" err="1"/>
              <a:t>readr</a:t>
            </a:r>
            <a:endParaRPr lang="en-GB" dirty="0"/>
          </a:p>
          <a:p>
            <a:pPr lvl="1"/>
            <a:r>
              <a:rPr lang="en-GB" dirty="0" err="1"/>
              <a:t>xls</a:t>
            </a:r>
            <a:r>
              <a:rPr lang="en-GB" dirty="0"/>
              <a:t>, xlsx files: </a:t>
            </a:r>
            <a:r>
              <a:rPr lang="en-GB" dirty="0" err="1">
                <a:latin typeface="Consolas" panose="020B0609020204030204" pitchFamily="49" charset="0"/>
              </a:rPr>
              <a:t>read_excel</a:t>
            </a:r>
            <a:r>
              <a:rPr lang="en-GB" dirty="0">
                <a:latin typeface="Consolas" panose="020B0609020204030204" pitchFamily="49" charset="0"/>
              </a:rPr>
              <a:t>() </a:t>
            </a:r>
            <a:r>
              <a:rPr lang="en-GB" dirty="0"/>
              <a:t>package </a:t>
            </a:r>
            <a:r>
              <a:rPr lang="en-GB" dirty="0" err="1"/>
              <a:t>readxl</a:t>
            </a:r>
            <a:endParaRPr lang="en-GB" dirty="0"/>
          </a:p>
          <a:p>
            <a:r>
              <a:rPr lang="en-GB" dirty="0"/>
              <a:t>Provide the name including extension of the file with quotations:</a:t>
            </a:r>
          </a:p>
          <a:p>
            <a:pPr lvl="1"/>
            <a:r>
              <a:rPr lang="en-GB" dirty="0"/>
              <a:t>“my_file.csv”</a:t>
            </a:r>
          </a:p>
        </p:txBody>
      </p:sp>
    </p:spTree>
    <p:extLst>
      <p:ext uri="{BB962C8B-B14F-4D97-AF65-F5344CB8AC3E}">
        <p14:creationId xmlns:p14="http://schemas.microsoft.com/office/powerpoint/2010/main" val="2801386131"/>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otalTime>134</TotalTime>
  <Words>765</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Abadi</vt:lpstr>
      <vt:lpstr>Calibri</vt:lpstr>
      <vt:lpstr>Century Schoolbook</vt:lpstr>
      <vt:lpstr>Consolas</vt:lpstr>
      <vt:lpstr>Corbel</vt:lpstr>
      <vt:lpstr>Feathered</vt:lpstr>
      <vt:lpstr>R for the Complete Beginner</vt:lpstr>
      <vt:lpstr>R and RStudio</vt:lpstr>
      <vt:lpstr>R Studio</vt:lpstr>
      <vt:lpstr>Scripts vs Console</vt:lpstr>
      <vt:lpstr>Packages</vt:lpstr>
      <vt:lpstr>Functions</vt:lpstr>
      <vt:lpstr>Some notes</vt:lpstr>
      <vt:lpstr>Lets jump right in</vt:lpstr>
      <vt:lpstr>Reading/ loading files</vt:lpstr>
      <vt:lpstr>Select variables (i.e. columns) dplyr::select</vt:lpstr>
      <vt:lpstr>Keep or remove observations (rows) dplyr::filter</vt:lpstr>
      <vt:lpstr>Creating new variables dplyr::mutate</vt:lpstr>
      <vt:lpstr>Grouping dplyr:: group_by</vt:lpstr>
      <vt:lpstr>Summarise dplyr::summarise</vt:lpstr>
      <vt:lpstr>From long to wide data format with tidyr</vt:lpstr>
      <vt:lpstr>From wide to long format with tidyr</vt:lpstr>
      <vt:lpstr>Lets Plot</vt:lpstr>
      <vt:lpstr>ggplot2</vt:lpstr>
      <vt:lpstr>ggplot2</vt:lpstr>
      <vt:lpstr>A simple task to cover everything from the beginning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for the Complete Beginner</dc:title>
  <dc:creator>Greta Todorova (student)</dc:creator>
  <cp:lastModifiedBy>Todorova G (Greta)</cp:lastModifiedBy>
  <cp:revision>27</cp:revision>
  <dcterms:created xsi:type="dcterms:W3CDTF">2019-11-29T11:44:51Z</dcterms:created>
  <dcterms:modified xsi:type="dcterms:W3CDTF">2019-12-02T08:53:45Z</dcterms:modified>
</cp:coreProperties>
</file>