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497" r:id="rId2"/>
    <p:sldId id="468" r:id="rId3"/>
    <p:sldId id="486" r:id="rId4"/>
    <p:sldId id="490" r:id="rId5"/>
    <p:sldId id="492" r:id="rId6"/>
    <p:sldId id="496" r:id="rId7"/>
    <p:sldId id="493" r:id="rId8"/>
    <p:sldId id="498" r:id="rId9"/>
    <p:sldId id="500" r:id="rId10"/>
    <p:sldId id="469" r:id="rId11"/>
    <p:sldId id="361" r:id="rId12"/>
    <p:sldId id="365" r:id="rId13"/>
    <p:sldId id="366" r:id="rId14"/>
    <p:sldId id="367" r:id="rId15"/>
    <p:sldId id="49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66"/>
    <a:srgbClr val="FABA86"/>
    <a:srgbClr val="CC00CC"/>
    <a:srgbClr val="0033CC"/>
    <a:srgbClr val="6E97C8"/>
    <a:srgbClr val="3333FF"/>
    <a:srgbClr val="3366FF"/>
    <a:srgbClr val="9933FF"/>
    <a:srgbClr val="CC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51" autoAdjust="0"/>
    <p:restoredTop sz="89600" autoAdjust="0"/>
  </p:normalViewPr>
  <p:slideViewPr>
    <p:cSldViewPr>
      <p:cViewPr varScale="1">
        <p:scale>
          <a:sx n="129" d="100"/>
          <a:sy n="129" d="100"/>
        </p:scale>
        <p:origin x="-12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A6A1E-ED2A-4D1F-81E6-A31E4C4B69C2}" type="datetimeFigureOut">
              <a:rPr lang="en-US" smtClean="0"/>
              <a:pPr/>
              <a:t>8/17/2009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F5A4-4729-4F43-ACC6-4249499FC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Concurrency bugs are illusive</a:t>
            </a:r>
          </a:p>
          <a:p>
            <a:r>
              <a:rPr lang="en-US" dirty="0" smtClean="0"/>
              <a:t>Static analysis are inherently limited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1F5A4-4729-4F43-ACC6-4249499FC4F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Existing methods use GC traversal </a:t>
            </a:r>
          </a:p>
          <a:p>
            <a:pPr marL="742950" lvl="2" indent="-342900"/>
            <a:r>
              <a:rPr lang="en-US" dirty="0" smtClean="0"/>
              <a:t>only reachable objects regardless of how they are reached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1F5A4-4729-4F43-ACC6-4249499FC4F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AoI</a:t>
            </a:r>
            <a:r>
              <a:rPr lang="en-US" dirty="0" smtClean="0"/>
              <a:t> - open source application for 3-D </a:t>
            </a:r>
            <a:r>
              <a:rPr lang="en-US" dirty="0" err="1" smtClean="0"/>
              <a:t>modelling</a:t>
            </a:r>
            <a:r>
              <a:rPr lang="en-US" dirty="0" smtClean="0"/>
              <a:t>, animation and rendering</a:t>
            </a:r>
          </a:p>
          <a:p>
            <a:r>
              <a:rPr lang="en-US" dirty="0" smtClean="0"/>
              <a:t>TVLA - parametric framework for shape 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142A6-5CCC-49AC-9088-0BDE8674430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new algorithms for efficient evaluation of common heap queries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1F5A4-4729-4F43-ACC6-4249499FC4F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6FFA-BA46-49F5-A546-E4BE6E37996A}" type="datetime1">
              <a:rPr lang="en-US" smtClean="0"/>
              <a:pPr/>
              <a:t>8/17/2009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E2A3-F1F8-4192-B115-D2966CBF7576}" type="datetime1">
              <a:rPr lang="en-US" smtClean="0"/>
              <a:pPr/>
              <a:t>8/17/2009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0F0F-FB46-46B3-9C14-C235D3643C1C}" type="datetime1">
              <a:rPr lang="en-US" smtClean="0"/>
              <a:pPr/>
              <a:t>8/17/2009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238"/>
            <a:ext cx="86868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2133600" cy="365125"/>
          </a:xfrm>
        </p:spPr>
        <p:txBody>
          <a:bodyPr/>
          <a:lstStyle/>
          <a:p>
            <a:fld id="{6B6937EB-CF0B-4EBD-956F-C24854E9C568}" type="datetime1">
              <a:rPr lang="en-US" smtClean="0"/>
              <a:pPr/>
              <a:t>8/17/2009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85800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F61F-6675-4761-81C9-57666E666701}" type="datetime1">
              <a:rPr lang="en-US" smtClean="0"/>
              <a:pPr/>
              <a:t>8/17/2009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E703-C702-4933-A1DF-B9A6AF7C5307}" type="datetime1">
              <a:rPr lang="en-US" smtClean="0"/>
              <a:pPr/>
              <a:t>8/17/2009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5F3B-5865-4D09-A8FB-9FA849D9C472}" type="datetime1">
              <a:rPr lang="en-US" smtClean="0"/>
              <a:pPr/>
              <a:t>8/17/2009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885A-30EB-4820-B57F-E27DDDF8EAB9}" type="datetime1">
              <a:rPr lang="en-US" smtClean="0"/>
              <a:pPr/>
              <a:t>8/17/2009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3C0-96D8-4260-A5D4-8E69B3E92945}" type="datetime1">
              <a:rPr lang="en-US" smtClean="0"/>
              <a:pPr/>
              <a:t>8/17/2009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DE10-074B-4520-85EA-114449420743}" type="datetime1">
              <a:rPr lang="en-US" smtClean="0"/>
              <a:pPr/>
              <a:t>8/17/2009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0CF3-BBA3-4B48-8DC2-A62C05B16CC8}" type="datetime1">
              <a:rPr lang="en-US" smtClean="0"/>
              <a:pPr/>
              <a:t>8/17/2009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689EA-A9F2-4B9A-B0F0-58D7D0C7610C}" type="datetime1">
              <a:rPr lang="en-US" smtClean="0"/>
              <a:pPr/>
              <a:t>8/17/2009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Runtime checking </a:t>
            </a:r>
            <a:br>
              <a:rPr lang="en-US" dirty="0" smtClean="0"/>
            </a:br>
            <a:r>
              <a:rPr lang="en-US" dirty="0" smtClean="0"/>
              <a:t>of expressive heap assertions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04800" y="3886200"/>
            <a:ext cx="9982200" cy="1752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Greta </a:t>
            </a:r>
            <a:r>
              <a:rPr lang="en-US" sz="2000" dirty="0" err="1" smtClean="0">
                <a:solidFill>
                  <a:schemeClr val="tx1"/>
                </a:solidFill>
              </a:rPr>
              <a:t>Yorsh</a:t>
            </a:r>
            <a:r>
              <a:rPr lang="en-US" sz="2000" dirty="0" smtClean="0">
                <a:solidFill>
                  <a:schemeClr val="tx1"/>
                </a:solidFill>
              </a:rPr>
              <a:t>, Martin </a:t>
            </a:r>
            <a:r>
              <a:rPr lang="en-US" sz="2000" dirty="0" err="1" smtClean="0">
                <a:solidFill>
                  <a:schemeClr val="tx1"/>
                </a:solidFill>
              </a:rPr>
              <a:t>Vechev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Eran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Yahav</a:t>
            </a:r>
            <a:r>
              <a:rPr lang="en-US" sz="2000" dirty="0" smtClean="0">
                <a:solidFill>
                  <a:schemeClr val="tx1"/>
                </a:solidFill>
              </a:rPr>
              <a:t>, Bard Bloom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Tool: Phalanx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257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JML extended with additional primitives</a:t>
            </a:r>
          </a:p>
          <a:p>
            <a:pPr lvl="1"/>
            <a:r>
              <a:rPr lang="en-US" dirty="0" smtClean="0"/>
              <a:t>reach(Object o, Object[] avoiding)</a:t>
            </a:r>
          </a:p>
          <a:p>
            <a:pPr lvl="1"/>
            <a:r>
              <a:rPr lang="en-US" dirty="0" err="1" smtClean="0"/>
              <a:t>pred</a:t>
            </a:r>
            <a:r>
              <a:rPr lang="en-US" dirty="0" smtClean="0"/>
              <a:t>(Object o)</a:t>
            </a:r>
          </a:p>
          <a:p>
            <a:pPr lvl="1"/>
            <a:r>
              <a:rPr lang="en-US" dirty="0" err="1" smtClean="0"/>
              <a:t>dom</a:t>
            </a:r>
            <a:r>
              <a:rPr lang="en-US" dirty="0" smtClean="0"/>
              <a:t>(Object o1,Object o2)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Modified JML compiler maps </a:t>
            </a:r>
            <a:r>
              <a:rPr lang="en-US" dirty="0" smtClean="0">
                <a:solidFill>
                  <a:srgbClr val="0000FF"/>
                </a:solidFill>
              </a:rPr>
              <a:t>common queries </a:t>
            </a:r>
            <a:r>
              <a:rPr lang="en-US" dirty="0" smtClean="0"/>
              <a:t>to efficient implementation in Phalanx runtime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 on top of </a:t>
            </a:r>
            <a:r>
              <a:rPr lang="en-US" dirty="0" smtClean="0">
                <a:solidFill>
                  <a:srgbClr val="0000CC"/>
                </a:solidFill>
              </a:rPr>
              <a:t>QVM</a:t>
            </a:r>
            <a:r>
              <a:rPr lang="en-US" dirty="0" smtClean="0"/>
              <a:t> platform</a:t>
            </a:r>
          </a:p>
          <a:p>
            <a:pPr lvl="1"/>
            <a:r>
              <a:rPr lang="en-US" dirty="0" smtClean="0"/>
              <a:t>IBM J9 </a:t>
            </a:r>
            <a:r>
              <a:rPr lang="en-US" dirty="0" smtClean="0">
                <a:solidFill>
                  <a:srgbClr val="0000CC"/>
                </a:solidFill>
              </a:rPr>
              <a:t>production</a:t>
            </a:r>
            <a:r>
              <a:rPr lang="en-US" dirty="0" smtClean="0"/>
              <a:t> virtual machine</a:t>
            </a:r>
          </a:p>
          <a:p>
            <a:pPr lvl="1"/>
            <a:r>
              <a:rPr lang="en-US" dirty="0" smtClean="0"/>
              <a:t>can leverage QVM adaptive overhead manager</a:t>
            </a:r>
          </a:p>
          <a:p>
            <a:pPr lvl="1"/>
            <a:r>
              <a:rPr lang="en-US" dirty="0" smtClean="0"/>
              <a:t>new </a:t>
            </a:r>
            <a:r>
              <a:rPr lang="en-US" dirty="0" smtClean="0">
                <a:solidFill>
                  <a:srgbClr val="0000CC"/>
                </a:solidFill>
              </a:rPr>
              <a:t>parallel algorithms</a:t>
            </a:r>
            <a:r>
              <a:rPr lang="en-US" dirty="0" smtClean="0"/>
              <a:t> for common queries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Implementation based on </a:t>
            </a:r>
            <a:r>
              <a:rPr lang="en-US" dirty="0" smtClean="0">
                <a:solidFill>
                  <a:srgbClr val="0000CC"/>
                </a:solidFill>
              </a:rPr>
              <a:t>JVMTI</a:t>
            </a:r>
          </a:p>
          <a:p>
            <a:pPr lvl="1"/>
            <a:r>
              <a:rPr lang="en-US" dirty="0" smtClean="0"/>
              <a:t>less efficient, no parallel algorithms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portable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Heap Assertions in Real Applications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1828800"/>
          <a:ext cx="6248401" cy="380999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57400"/>
                <a:gridCol w="1066800"/>
                <a:gridCol w="1371600"/>
                <a:gridCol w="1752601"/>
              </a:tblGrid>
              <a:tr h="9158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Application </a:t>
                      </a:r>
                      <a:endParaRPr lang="en-US" sz="2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LOC</a:t>
                      </a:r>
                      <a:endParaRPr lang="en-US" sz="2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Probes</a:t>
                      </a:r>
                      <a:endParaRPr lang="en-US" sz="2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Violations</a:t>
                      </a:r>
                      <a:endParaRPr lang="en-US" sz="2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953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AOI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/>
                        <a:t>111,333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/>
                        <a:t>10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/>
                        <a:t>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861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TVLA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/>
                        <a:t>57,594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/>
                        <a:t>10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/>
                        <a:t>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/>
                        <a:t>Azureus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/>
                        <a:t>425,367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/>
                        <a:t>334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/>
                        <a:t>16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49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/>
                        <a:t>Freemind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/>
                        <a:t>70,483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/>
                        <a:t>16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/>
                        <a:t>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7329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Frostwire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/>
                        <a:t>245,959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/>
                        <a:t>184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/>
                        <a:t>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/>
                        <a:t>JEdit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/>
                        <a:t>93,790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/>
                        <a:t>66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/>
                        <a:t>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762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jrisk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/>
                        <a:t>20,807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/>
                        <a:t>45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/>
                        <a:t>12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rssowl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/>
                        <a:t>74,280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/>
                        <a:t>95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/>
                        <a:t>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/>
                        <a:t>tvbrowser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/>
                        <a:t>105,471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/>
                        <a:t>40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/>
                        <a:t>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ded Corner 4"/>
          <p:cNvSpPr/>
          <p:nvPr/>
        </p:nvSpPr>
        <p:spPr>
          <a:xfrm>
            <a:off x="533400" y="1981200"/>
            <a:ext cx="3733800" cy="914400"/>
          </a:xfrm>
          <a:prstGeom prst="foldedCorner">
            <a:avLst/>
          </a:prstGeom>
          <a:solidFill>
            <a:srgbClr val="FFFF9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lded Corner 3"/>
          <p:cNvSpPr/>
          <p:nvPr/>
        </p:nvSpPr>
        <p:spPr>
          <a:xfrm>
            <a:off x="609600" y="3733800"/>
            <a:ext cx="6553200" cy="2209800"/>
          </a:xfrm>
          <a:prstGeom prst="foldedCorner">
            <a:avLst/>
          </a:prstGeom>
          <a:solidFill>
            <a:srgbClr val="FFFF9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Disposal of Shared SWT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486400"/>
          </a:xfrm>
        </p:spPr>
        <p:txBody>
          <a:bodyPr>
            <a:normAutofit/>
          </a:bodyPr>
          <a:lstStyle/>
          <a:p>
            <a:r>
              <a:rPr lang="pt-BR" sz="2400" dirty="0" smtClean="0"/>
              <a:t>replace code of the form:</a:t>
            </a:r>
          </a:p>
          <a:p>
            <a:pPr>
              <a:buNone/>
            </a:pP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exp.dispose();</a:t>
            </a:r>
          </a:p>
          <a:p>
            <a:endParaRPr lang="pt-BR" sz="2400" dirty="0" smtClean="0"/>
          </a:p>
          <a:p>
            <a:r>
              <a:rPr lang="pt-BR" sz="2400" dirty="0" smtClean="0"/>
              <a:t>with code of the form</a:t>
            </a:r>
          </a:p>
          <a:p>
            <a:pPr>
              <a:buNone/>
            </a:pP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Phalanx.isShared(exp)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 </a:t>
            </a:r>
            <a:br>
              <a:rPr lang="pt-BR" sz="24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Phalanx.warning(”disposal of \</a:t>
            </a:r>
            <a:br>
              <a:rPr lang="pt-BR" sz="24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    shared resource”+exp) 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exp.dispose(); 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ded Corner 4"/>
          <p:cNvSpPr/>
          <p:nvPr/>
        </p:nvSpPr>
        <p:spPr>
          <a:xfrm>
            <a:off x="685800" y="2057400"/>
            <a:ext cx="4572000" cy="685800"/>
          </a:xfrm>
          <a:prstGeom prst="foldedCorner">
            <a:avLst/>
          </a:prstGeom>
          <a:solidFill>
            <a:srgbClr val="FFFF9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lded Corner 3"/>
          <p:cNvSpPr/>
          <p:nvPr/>
        </p:nvSpPr>
        <p:spPr>
          <a:xfrm>
            <a:off x="609600" y="3810000"/>
            <a:ext cx="8229600" cy="2514600"/>
          </a:xfrm>
          <a:prstGeom prst="foldedCorner">
            <a:avLst/>
          </a:prstGeom>
          <a:solidFill>
            <a:srgbClr val="FFFF9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Redundant Synchronization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136360"/>
          </a:xfrm>
        </p:spPr>
        <p:txBody>
          <a:bodyPr>
            <a:noAutofit/>
          </a:bodyPr>
          <a:lstStyle/>
          <a:p>
            <a:endParaRPr lang="pt-BR" sz="2400" dirty="0" smtClean="0"/>
          </a:p>
          <a:p>
            <a:r>
              <a:rPr lang="pt-BR" sz="2400" dirty="0" smtClean="0"/>
              <a:t>replace code of the form:</a:t>
            </a:r>
          </a:p>
          <a:p>
            <a:pPr>
              <a:buNone/>
            </a:pP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synchronized(exp) { ... }</a:t>
            </a:r>
          </a:p>
          <a:p>
            <a:endParaRPr lang="pt-BR" sz="2400" dirty="0" smtClean="0"/>
          </a:p>
          <a:p>
            <a:r>
              <a:rPr lang="pt-BR" sz="2400" dirty="0" smtClean="0"/>
              <a:t>with code of the form</a:t>
            </a:r>
          </a:p>
          <a:p>
            <a:pPr>
              <a:buNone/>
            </a:pPr>
            <a:r>
              <a:rPr lang="pt-BR" sz="2400" dirty="0" smtClean="0"/>
              <a:t>      </a:t>
            </a:r>
            <a:br>
              <a:rPr lang="pt-BR" sz="2400" dirty="0" smtClean="0"/>
            </a:b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synchronized(exp) {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 if(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Phalanx.dom(Thread.currentThread(),exp)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 </a:t>
            </a:r>
            <a:br>
              <a:rPr lang="pt-BR" sz="24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Phalanx.warning(”synchronization on \</a:t>
            </a:r>
            <a:br>
              <a:rPr lang="pt-BR" sz="24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   an owned object”+exp) 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 ... 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pt-BR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common heap queries and usage scenarios</a:t>
            </a:r>
          </a:p>
          <a:p>
            <a:r>
              <a:rPr lang="en-US" dirty="0" smtClean="0"/>
              <a:t>new JML primitives </a:t>
            </a:r>
          </a:p>
          <a:p>
            <a:r>
              <a:rPr lang="en-US" dirty="0" smtClean="0"/>
              <a:t>modified JML compiler</a:t>
            </a:r>
          </a:p>
          <a:p>
            <a:r>
              <a:rPr lang="en-US" dirty="0" smtClean="0"/>
              <a:t>subtle semantics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parallel implementation in J9 production </a:t>
            </a:r>
            <a:r>
              <a:rPr lang="en-US" dirty="0" err="1" smtClean="0"/>
              <a:t>jvm</a:t>
            </a:r>
            <a:endParaRPr lang="en-US" dirty="0" smtClean="0"/>
          </a:p>
          <a:p>
            <a:pPr lvl="1"/>
            <a:r>
              <a:rPr lang="en-US" dirty="0" smtClean="0"/>
              <a:t>portable  implementation in JVMTI</a:t>
            </a:r>
          </a:p>
          <a:p>
            <a:r>
              <a:rPr lang="en-US" dirty="0" smtClean="0"/>
              <a:t>experimental evaluation </a:t>
            </a:r>
          </a:p>
          <a:p>
            <a:pPr lvl="1"/>
            <a:r>
              <a:rPr lang="en-US" dirty="0" smtClean="0"/>
              <a:t>real-world applications</a:t>
            </a:r>
          </a:p>
          <a:p>
            <a:pPr lvl="1"/>
            <a:r>
              <a:rPr lang="en-US" dirty="0" smtClean="0"/>
              <a:t>performance benchmarks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Reliability of large software systems</a:t>
            </a:r>
          </a:p>
          <a:p>
            <a:pPr lvl="1"/>
            <a:r>
              <a:rPr lang="en-US" dirty="0" smtClean="0"/>
              <a:t>illusive concurrency bugs, misuse of interfaces</a:t>
            </a:r>
          </a:p>
          <a:p>
            <a:pPr lvl="1"/>
            <a:r>
              <a:rPr lang="en-US" dirty="0" smtClean="0"/>
              <a:t>static analysis are inherently limited</a:t>
            </a:r>
          </a:p>
          <a:p>
            <a:endParaRPr lang="en-US" dirty="0" smtClean="0"/>
          </a:p>
          <a:p>
            <a:r>
              <a:rPr lang="en-US" dirty="0" smtClean="0"/>
              <a:t>Vision:  runtime analysis of deep semantic properties with low overhead</a:t>
            </a:r>
          </a:p>
          <a:p>
            <a:pPr lvl="1"/>
            <a:r>
              <a:rPr lang="en-US" dirty="0" smtClean="0"/>
              <a:t>testing, debugging, and production</a:t>
            </a:r>
          </a:p>
          <a:p>
            <a:pPr lvl="1"/>
            <a:r>
              <a:rPr lang="en-US" dirty="0" smtClean="0"/>
              <a:t>real applications</a:t>
            </a:r>
          </a:p>
          <a:p>
            <a:pPr lvl="1"/>
            <a:r>
              <a:rPr lang="en-US" dirty="0" smtClean="0"/>
              <a:t>leverage available system cores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Checking </a:t>
            </a:r>
            <a:r>
              <a:rPr lang="en-US" dirty="0" smtClean="0">
                <a:solidFill>
                  <a:srgbClr val="0000CC"/>
                </a:solidFill>
              </a:rPr>
              <a:t>expressive</a:t>
            </a:r>
            <a:r>
              <a:rPr lang="en-US" dirty="0" smtClean="0"/>
              <a:t> heap assertions at runtime with  </a:t>
            </a:r>
            <a:r>
              <a:rPr lang="en-US" dirty="0" smtClean="0">
                <a:solidFill>
                  <a:srgbClr val="0000CC"/>
                </a:solidFill>
              </a:rPr>
              <a:t>low overhead</a:t>
            </a:r>
            <a:endParaRPr lang="en-US" dirty="0" smtClean="0"/>
          </a:p>
          <a:p>
            <a:pPr lvl="1"/>
            <a:r>
              <a:rPr lang="en-US" dirty="0" smtClean="0"/>
              <a:t>reuse components of parallel GC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Enable reasoning about </a:t>
            </a:r>
            <a:r>
              <a:rPr lang="en-US" dirty="0" smtClean="0">
                <a:solidFill>
                  <a:srgbClr val="0000FF"/>
                </a:solidFill>
              </a:rPr>
              <a:t>path</a:t>
            </a:r>
            <a:r>
              <a:rPr lang="en-US" dirty="0" smtClean="0"/>
              <a:t> properties</a:t>
            </a:r>
          </a:p>
          <a:p>
            <a:pPr lvl="1"/>
            <a:r>
              <a:rPr lang="en-US" dirty="0" smtClean="0"/>
              <a:t>sharing</a:t>
            </a:r>
          </a:p>
          <a:p>
            <a:pPr lvl="1"/>
            <a:r>
              <a:rPr lang="en-US" dirty="0" err="1" smtClean="0"/>
              <a:t>reachability</a:t>
            </a:r>
            <a:r>
              <a:rPr lang="en-US" dirty="0" smtClean="0"/>
              <a:t> through/avoiding</a:t>
            </a:r>
          </a:p>
          <a:p>
            <a:pPr lvl="1"/>
            <a:r>
              <a:rPr lang="en-US" dirty="0" err="1" smtClean="0"/>
              <a:t>disjointness</a:t>
            </a:r>
            <a:endParaRPr lang="en-US" dirty="0" smtClean="0"/>
          </a:p>
          <a:p>
            <a:pPr lvl="1"/>
            <a:r>
              <a:rPr lang="en-US" dirty="0" smtClean="0"/>
              <a:t>domination </a:t>
            </a:r>
          </a:p>
          <a:p>
            <a:pPr lvl="2"/>
            <a:r>
              <a:rPr lang="en-US" dirty="0" smtClean="0"/>
              <a:t>object ownership (encapsulation)</a:t>
            </a:r>
          </a:p>
          <a:p>
            <a:pPr lvl="2"/>
            <a:r>
              <a:rPr lang="en-US" dirty="0" smtClean="0"/>
              <a:t>thread ownership (concurrency)</a:t>
            </a:r>
          </a:p>
          <a:p>
            <a:pPr lvl="2"/>
            <a:r>
              <a:rPr lang="en-US" dirty="0" smtClean="0"/>
              <a:t>stack ownership (escape analysis)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ded Corner 9"/>
          <p:cNvSpPr/>
          <p:nvPr/>
        </p:nvSpPr>
        <p:spPr>
          <a:xfrm>
            <a:off x="5257800" y="1219200"/>
            <a:ext cx="3733800" cy="2514600"/>
          </a:xfrm>
          <a:prstGeom prst="foldedCorner">
            <a:avLst/>
          </a:prstGeom>
          <a:solidFill>
            <a:srgbClr val="FFFF9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609600" y="4419600"/>
            <a:ext cx="7848600" cy="2362200"/>
          </a:xfrm>
          <a:prstGeom prst="foldedCorner">
            <a:avLst/>
          </a:prstGeom>
          <a:solidFill>
            <a:srgbClr val="FFFF9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152400" y="1219200"/>
            <a:ext cx="4724400" cy="2514600"/>
          </a:xfrm>
          <a:prstGeom prst="foldedCorner">
            <a:avLst/>
          </a:prstGeom>
          <a:solidFill>
            <a:srgbClr val="FFFF9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57800" y="1271587"/>
            <a:ext cx="41148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ConnectionSource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private Connection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private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used;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public Connection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getConnection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throws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SQLEx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if (!used)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used = true;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throw new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SQLEx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(...);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7772400" cy="914400"/>
          </a:xfrm>
        </p:spPr>
        <p:txBody>
          <a:bodyPr/>
          <a:lstStyle/>
          <a:p>
            <a:r>
              <a:rPr lang="en-US" dirty="0" smtClean="0"/>
              <a:t>Motivating Example: </a:t>
            </a:r>
            <a:r>
              <a:rPr lang="en-US" dirty="0" err="1" smtClean="0"/>
              <a:t>JdbF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1442621"/>
            <a:ext cx="4800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Database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private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ConnectionManager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cm;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insert(...) throws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MappingEx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Connection c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cm.getConnection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(...);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" y="4267200"/>
            <a:ext cx="77724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ConnectionManager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private Map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Collections.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synchronizedMap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HashMap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public Connection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getConnection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s) throws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MappingException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try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ConnectionSource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conns.get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if (c != null)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c.getConnection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throw new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MappingException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(...);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} catch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SQLEx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e) { ...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} ...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43000" y="1155875"/>
            <a:ext cx="1377043" cy="472440"/>
          </a:xfrm>
          <a:prstGeom prst="ellipse">
            <a:avLst/>
          </a:prstGeom>
          <a:solidFill>
            <a:srgbClr val="FFCC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Running</a:t>
            </a:r>
          </a:p>
        </p:txBody>
      </p:sp>
      <p:sp>
        <p:nvSpPr>
          <p:cNvPr id="8" name="Oval 7"/>
          <p:cNvSpPr/>
          <p:nvPr/>
        </p:nvSpPr>
        <p:spPr>
          <a:xfrm>
            <a:off x="2133600" y="1864537"/>
            <a:ext cx="1251857" cy="47244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Thread</a:t>
            </a:r>
          </a:p>
        </p:txBody>
      </p:sp>
      <p:sp>
        <p:nvSpPr>
          <p:cNvPr id="10" name="Oval 9"/>
          <p:cNvSpPr/>
          <p:nvPr/>
        </p:nvSpPr>
        <p:spPr>
          <a:xfrm>
            <a:off x="576943" y="2455087"/>
            <a:ext cx="1251857" cy="472440"/>
          </a:xfrm>
          <a:prstGeom prst="ellipse">
            <a:avLst/>
          </a:prstGeom>
          <a:solidFill>
            <a:srgbClr val="FFCC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Stack</a:t>
            </a:r>
          </a:p>
        </p:txBody>
      </p:sp>
      <p:sp>
        <p:nvSpPr>
          <p:cNvPr id="12" name="Oval 11"/>
          <p:cNvSpPr/>
          <p:nvPr/>
        </p:nvSpPr>
        <p:spPr>
          <a:xfrm>
            <a:off x="3777343" y="1864537"/>
            <a:ext cx="1502229" cy="47244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Database</a:t>
            </a:r>
          </a:p>
        </p:txBody>
      </p:sp>
      <p:sp>
        <p:nvSpPr>
          <p:cNvPr id="14" name="Oval 13"/>
          <p:cNvSpPr/>
          <p:nvPr/>
        </p:nvSpPr>
        <p:spPr>
          <a:xfrm>
            <a:off x="4090307" y="608418"/>
            <a:ext cx="876300" cy="354330"/>
          </a:xfrm>
          <a:prstGeom prst="ellipse">
            <a:avLst/>
          </a:prstGeom>
          <a:solidFill>
            <a:srgbClr val="FFCC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Root</a:t>
            </a:r>
          </a:p>
        </p:txBody>
      </p:sp>
      <p:cxnSp>
        <p:nvCxnSpPr>
          <p:cNvPr id="15" name="Straight Arrow Connector 14"/>
          <p:cNvCxnSpPr>
            <a:stCxn id="7" idx="4"/>
            <a:endCxn id="10" idx="0"/>
          </p:cNvCxnSpPr>
          <p:nvPr/>
        </p:nvCxnSpPr>
        <p:spPr>
          <a:xfrm rot="5400000">
            <a:off x="1103811" y="1727376"/>
            <a:ext cx="826772" cy="6286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8" idx="1"/>
          </p:cNvCxnSpPr>
          <p:nvPr/>
        </p:nvCxnSpPr>
        <p:spPr>
          <a:xfrm rot="16200000" flipH="1">
            <a:off x="1921522" y="1538315"/>
            <a:ext cx="305409" cy="4854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12" idx="2"/>
          </p:cNvCxnSpPr>
          <p:nvPr/>
        </p:nvCxnSpPr>
        <p:spPr>
          <a:xfrm>
            <a:off x="3385457" y="2100757"/>
            <a:ext cx="391886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651172" y="1155875"/>
            <a:ext cx="1377043" cy="472440"/>
          </a:xfrm>
          <a:prstGeom prst="ellipse">
            <a:avLst/>
          </a:prstGeom>
          <a:solidFill>
            <a:srgbClr val="FFCC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Running</a:t>
            </a:r>
          </a:p>
        </p:txBody>
      </p:sp>
      <p:sp>
        <p:nvSpPr>
          <p:cNvPr id="20" name="Oval 19"/>
          <p:cNvSpPr/>
          <p:nvPr/>
        </p:nvSpPr>
        <p:spPr>
          <a:xfrm>
            <a:off x="5834743" y="1869151"/>
            <a:ext cx="1251857" cy="47244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Thread</a:t>
            </a:r>
          </a:p>
        </p:txBody>
      </p:sp>
      <p:sp>
        <p:nvSpPr>
          <p:cNvPr id="22" name="Oval 21"/>
          <p:cNvSpPr/>
          <p:nvPr/>
        </p:nvSpPr>
        <p:spPr>
          <a:xfrm>
            <a:off x="7282543" y="2573197"/>
            <a:ext cx="1251857" cy="472440"/>
          </a:xfrm>
          <a:prstGeom prst="ellipse">
            <a:avLst/>
          </a:prstGeom>
          <a:solidFill>
            <a:srgbClr val="FFCC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Stack</a:t>
            </a:r>
          </a:p>
        </p:txBody>
      </p:sp>
      <p:cxnSp>
        <p:nvCxnSpPr>
          <p:cNvPr id="23" name="Straight Arrow Connector 22"/>
          <p:cNvCxnSpPr>
            <a:stCxn id="19" idx="4"/>
            <a:endCxn id="22" idx="0"/>
          </p:cNvCxnSpPr>
          <p:nvPr/>
        </p:nvCxnSpPr>
        <p:spPr>
          <a:xfrm rot="16200000" flipH="1">
            <a:off x="7151642" y="1816367"/>
            <a:ext cx="944882" cy="5687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4"/>
            <a:endCxn id="20" idx="7"/>
          </p:cNvCxnSpPr>
          <p:nvPr/>
        </p:nvCxnSpPr>
        <p:spPr>
          <a:xfrm rot="5400000">
            <a:off x="6966471" y="1565114"/>
            <a:ext cx="310023" cy="4364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2"/>
            <a:endCxn id="12" idx="6"/>
          </p:cNvCxnSpPr>
          <p:nvPr/>
        </p:nvCxnSpPr>
        <p:spPr>
          <a:xfrm rot="10800000">
            <a:off x="5279573" y="2100757"/>
            <a:ext cx="555171" cy="46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902529" y="3276600"/>
            <a:ext cx="1251857" cy="477054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HashMap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Arrow Connector 27"/>
          <p:cNvCxnSpPr>
            <a:stCxn id="12" idx="4"/>
            <a:endCxn id="54" idx="0"/>
          </p:cNvCxnSpPr>
          <p:nvPr/>
        </p:nvCxnSpPr>
        <p:spPr>
          <a:xfrm rot="5400000">
            <a:off x="4439647" y="2425788"/>
            <a:ext cx="177623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943099" y="3886200"/>
            <a:ext cx="1562101" cy="633264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Connection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Source</a:t>
            </a:r>
          </a:p>
        </p:txBody>
      </p:sp>
      <p:sp>
        <p:nvSpPr>
          <p:cNvPr id="32" name="Oval 31"/>
          <p:cNvSpPr/>
          <p:nvPr/>
        </p:nvSpPr>
        <p:spPr>
          <a:xfrm>
            <a:off x="5562600" y="3886200"/>
            <a:ext cx="1611086" cy="633264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Connection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Source</a:t>
            </a:r>
          </a:p>
        </p:txBody>
      </p:sp>
      <p:cxnSp>
        <p:nvCxnSpPr>
          <p:cNvPr id="33" name="Straight Arrow Connector 32"/>
          <p:cNvCxnSpPr>
            <a:stCxn id="27" idx="4"/>
            <a:endCxn id="30" idx="7"/>
          </p:cNvCxnSpPr>
          <p:nvPr/>
        </p:nvCxnSpPr>
        <p:spPr>
          <a:xfrm rot="5400000">
            <a:off x="3789805" y="3240285"/>
            <a:ext cx="225285" cy="12520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32" idx="1"/>
          </p:cNvCxnSpPr>
          <p:nvPr/>
        </p:nvCxnSpPr>
        <p:spPr>
          <a:xfrm rot="16200000" flipH="1">
            <a:off x="5050856" y="3231256"/>
            <a:ext cx="225285" cy="12700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905000" y="4876800"/>
            <a:ext cx="1600200" cy="43053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Connection</a:t>
            </a:r>
          </a:p>
        </p:txBody>
      </p:sp>
      <p:sp>
        <p:nvSpPr>
          <p:cNvPr id="38" name="Oval 37"/>
          <p:cNvSpPr/>
          <p:nvPr/>
        </p:nvSpPr>
        <p:spPr>
          <a:xfrm>
            <a:off x="5562600" y="4903470"/>
            <a:ext cx="1600200" cy="43053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Connection</a:t>
            </a:r>
          </a:p>
        </p:txBody>
      </p:sp>
      <p:cxnSp>
        <p:nvCxnSpPr>
          <p:cNvPr id="39" name="Straight Arrow Connector 38"/>
          <p:cNvCxnSpPr>
            <a:stCxn id="30" idx="4"/>
            <a:endCxn id="36" idx="0"/>
          </p:cNvCxnSpPr>
          <p:nvPr/>
        </p:nvCxnSpPr>
        <p:spPr>
          <a:xfrm rot="5400000">
            <a:off x="2535957" y="4688607"/>
            <a:ext cx="357336" cy="190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4"/>
            <a:endCxn id="38" idx="0"/>
          </p:cNvCxnSpPr>
          <p:nvPr/>
        </p:nvCxnSpPr>
        <p:spPr>
          <a:xfrm rot="5400000">
            <a:off x="6173419" y="4708746"/>
            <a:ext cx="384006" cy="54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153"/>
          <p:cNvCxnSpPr>
            <a:stCxn id="10" idx="4"/>
            <a:endCxn id="51" idx="3"/>
          </p:cNvCxnSpPr>
          <p:nvPr/>
        </p:nvCxnSpPr>
        <p:spPr>
          <a:xfrm rot="16200000" flipH="1">
            <a:off x="1321405" y="2808994"/>
            <a:ext cx="2495823" cy="2732888"/>
          </a:xfrm>
          <a:prstGeom prst="curvedConnector3">
            <a:avLst>
              <a:gd name="adj1" fmla="val 111686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155"/>
          <p:cNvCxnSpPr>
            <a:stCxn id="22" idx="4"/>
            <a:endCxn id="51" idx="5"/>
          </p:cNvCxnSpPr>
          <p:nvPr/>
        </p:nvCxnSpPr>
        <p:spPr>
          <a:xfrm rot="5400000">
            <a:off x="5325957" y="2840834"/>
            <a:ext cx="2377713" cy="2787318"/>
          </a:xfrm>
          <a:prstGeom prst="curvedConnector3">
            <a:avLst>
              <a:gd name="adj1" fmla="val 112266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4"/>
            <a:endCxn id="7" idx="6"/>
          </p:cNvCxnSpPr>
          <p:nvPr/>
        </p:nvCxnSpPr>
        <p:spPr>
          <a:xfrm rot="5400000">
            <a:off x="3309577" y="173214"/>
            <a:ext cx="429347" cy="20084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4"/>
            <a:endCxn id="19" idx="2"/>
          </p:cNvCxnSpPr>
          <p:nvPr/>
        </p:nvCxnSpPr>
        <p:spPr>
          <a:xfrm rot="16200000" flipH="1">
            <a:off x="5375141" y="116063"/>
            <a:ext cx="429347" cy="212271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063093" y="1242060"/>
            <a:ext cx="930729" cy="434340"/>
          </a:xfrm>
          <a:prstGeom prst="ellipse">
            <a:avLst/>
          </a:prstGeom>
          <a:solidFill>
            <a:srgbClr val="FFCC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Static</a:t>
            </a:r>
          </a:p>
        </p:txBody>
      </p:sp>
      <p:cxnSp>
        <p:nvCxnSpPr>
          <p:cNvPr id="47" name="Straight Arrow Connector 46"/>
          <p:cNvCxnSpPr>
            <a:stCxn id="14" idx="4"/>
            <a:endCxn id="46" idx="0"/>
          </p:cNvCxnSpPr>
          <p:nvPr/>
        </p:nvCxnSpPr>
        <p:spPr>
          <a:xfrm rot="16200000" flipH="1">
            <a:off x="4388801" y="1102403"/>
            <a:ext cx="279312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728357" y="4038600"/>
            <a:ext cx="1600200" cy="633264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Connection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Source</a:t>
            </a:r>
          </a:p>
        </p:txBody>
      </p:sp>
      <p:sp>
        <p:nvSpPr>
          <p:cNvPr id="51" name="Oval 50"/>
          <p:cNvSpPr/>
          <p:nvPr/>
        </p:nvSpPr>
        <p:spPr>
          <a:xfrm>
            <a:off x="3690257" y="5055870"/>
            <a:ext cx="1676400" cy="43053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Connection</a:t>
            </a:r>
          </a:p>
        </p:txBody>
      </p:sp>
      <p:cxnSp>
        <p:nvCxnSpPr>
          <p:cNvPr id="52" name="Straight Arrow Connector 51"/>
          <p:cNvCxnSpPr>
            <a:stCxn id="49" idx="4"/>
            <a:endCxn id="51" idx="0"/>
          </p:cNvCxnSpPr>
          <p:nvPr/>
        </p:nvCxnSpPr>
        <p:spPr>
          <a:xfrm rot="5400000">
            <a:off x="4336454" y="4863867"/>
            <a:ext cx="384006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7" idx="4"/>
            <a:endCxn id="49" idx="0"/>
          </p:cNvCxnSpPr>
          <p:nvPr/>
        </p:nvCxnSpPr>
        <p:spPr>
          <a:xfrm rot="5400000">
            <a:off x="4385985" y="3896127"/>
            <a:ext cx="284946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652157" y="2514600"/>
            <a:ext cx="1752600" cy="59055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Connection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Manager</a:t>
            </a:r>
          </a:p>
        </p:txBody>
      </p:sp>
      <p:cxnSp>
        <p:nvCxnSpPr>
          <p:cNvPr id="55" name="Straight Arrow Connector 54"/>
          <p:cNvCxnSpPr>
            <a:stCxn id="54" idx="4"/>
            <a:endCxn id="27" idx="0"/>
          </p:cNvCxnSpPr>
          <p:nvPr/>
        </p:nvCxnSpPr>
        <p:spPr>
          <a:xfrm rot="16200000" flipH="1">
            <a:off x="4442732" y="3190874"/>
            <a:ext cx="171450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04900" y="848686"/>
            <a:ext cx="163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current thread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Horizontal Scroll 59"/>
          <p:cNvSpPr/>
          <p:nvPr/>
        </p:nvSpPr>
        <p:spPr>
          <a:xfrm>
            <a:off x="2743200" y="5791200"/>
            <a:ext cx="3429000" cy="990600"/>
          </a:xfrm>
          <a:prstGeom prst="horizontalScrol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every connection is reachable from at most one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43000" y="1155875"/>
            <a:ext cx="1377043" cy="472440"/>
          </a:xfrm>
          <a:prstGeom prst="ellipse">
            <a:avLst/>
          </a:prstGeom>
          <a:solidFill>
            <a:srgbClr val="FFCC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Running</a:t>
            </a:r>
          </a:p>
        </p:txBody>
      </p:sp>
      <p:sp>
        <p:nvSpPr>
          <p:cNvPr id="8" name="Oval 7"/>
          <p:cNvSpPr/>
          <p:nvPr/>
        </p:nvSpPr>
        <p:spPr>
          <a:xfrm>
            <a:off x="2133600" y="1864537"/>
            <a:ext cx="1251857" cy="47244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Thread</a:t>
            </a:r>
          </a:p>
        </p:txBody>
      </p:sp>
      <p:sp>
        <p:nvSpPr>
          <p:cNvPr id="10" name="Oval 9"/>
          <p:cNvSpPr/>
          <p:nvPr/>
        </p:nvSpPr>
        <p:spPr>
          <a:xfrm>
            <a:off x="576943" y="2455087"/>
            <a:ext cx="1251857" cy="472440"/>
          </a:xfrm>
          <a:prstGeom prst="ellipse">
            <a:avLst/>
          </a:prstGeom>
          <a:solidFill>
            <a:srgbClr val="FFCC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Stack</a:t>
            </a:r>
          </a:p>
        </p:txBody>
      </p:sp>
      <p:sp>
        <p:nvSpPr>
          <p:cNvPr id="12" name="Oval 11"/>
          <p:cNvSpPr/>
          <p:nvPr/>
        </p:nvSpPr>
        <p:spPr>
          <a:xfrm>
            <a:off x="3777343" y="1864537"/>
            <a:ext cx="1502229" cy="47244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Database</a:t>
            </a:r>
          </a:p>
        </p:txBody>
      </p:sp>
      <p:sp>
        <p:nvSpPr>
          <p:cNvPr id="14" name="Oval 13"/>
          <p:cNvSpPr/>
          <p:nvPr/>
        </p:nvSpPr>
        <p:spPr>
          <a:xfrm>
            <a:off x="4090307" y="608418"/>
            <a:ext cx="876300" cy="354330"/>
          </a:xfrm>
          <a:prstGeom prst="ellipse">
            <a:avLst/>
          </a:prstGeom>
          <a:solidFill>
            <a:srgbClr val="FFCC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Root</a:t>
            </a:r>
          </a:p>
        </p:txBody>
      </p:sp>
      <p:cxnSp>
        <p:nvCxnSpPr>
          <p:cNvPr id="15" name="Straight Arrow Connector 14"/>
          <p:cNvCxnSpPr>
            <a:stCxn id="7" idx="4"/>
            <a:endCxn id="10" idx="0"/>
          </p:cNvCxnSpPr>
          <p:nvPr/>
        </p:nvCxnSpPr>
        <p:spPr>
          <a:xfrm rot="5400000">
            <a:off x="1103811" y="1727376"/>
            <a:ext cx="826772" cy="6286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8" idx="1"/>
          </p:cNvCxnSpPr>
          <p:nvPr/>
        </p:nvCxnSpPr>
        <p:spPr>
          <a:xfrm rot="16200000" flipH="1">
            <a:off x="1921522" y="1538315"/>
            <a:ext cx="305409" cy="4854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12" idx="2"/>
          </p:cNvCxnSpPr>
          <p:nvPr/>
        </p:nvCxnSpPr>
        <p:spPr>
          <a:xfrm>
            <a:off x="3385457" y="2100757"/>
            <a:ext cx="391886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651172" y="1155875"/>
            <a:ext cx="1377043" cy="472440"/>
          </a:xfrm>
          <a:prstGeom prst="ellipse">
            <a:avLst/>
          </a:prstGeom>
          <a:solidFill>
            <a:srgbClr val="FFCC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Running</a:t>
            </a:r>
          </a:p>
        </p:txBody>
      </p:sp>
      <p:sp>
        <p:nvSpPr>
          <p:cNvPr id="20" name="Oval 19"/>
          <p:cNvSpPr/>
          <p:nvPr/>
        </p:nvSpPr>
        <p:spPr>
          <a:xfrm>
            <a:off x="5834743" y="1869151"/>
            <a:ext cx="1251857" cy="47244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Thread</a:t>
            </a:r>
          </a:p>
        </p:txBody>
      </p:sp>
      <p:sp>
        <p:nvSpPr>
          <p:cNvPr id="22" name="Oval 21"/>
          <p:cNvSpPr/>
          <p:nvPr/>
        </p:nvSpPr>
        <p:spPr>
          <a:xfrm>
            <a:off x="7282543" y="2573197"/>
            <a:ext cx="1251857" cy="472440"/>
          </a:xfrm>
          <a:prstGeom prst="ellipse">
            <a:avLst/>
          </a:prstGeom>
          <a:solidFill>
            <a:srgbClr val="FFCC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Stack</a:t>
            </a:r>
          </a:p>
        </p:txBody>
      </p:sp>
      <p:cxnSp>
        <p:nvCxnSpPr>
          <p:cNvPr id="23" name="Straight Arrow Connector 22"/>
          <p:cNvCxnSpPr>
            <a:stCxn id="19" idx="4"/>
            <a:endCxn id="22" idx="0"/>
          </p:cNvCxnSpPr>
          <p:nvPr/>
        </p:nvCxnSpPr>
        <p:spPr>
          <a:xfrm rot="16200000" flipH="1">
            <a:off x="7151642" y="1816367"/>
            <a:ext cx="944882" cy="5687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4"/>
            <a:endCxn id="20" idx="7"/>
          </p:cNvCxnSpPr>
          <p:nvPr/>
        </p:nvCxnSpPr>
        <p:spPr>
          <a:xfrm rot="5400000">
            <a:off x="6966471" y="1565114"/>
            <a:ext cx="310023" cy="4364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2"/>
            <a:endCxn id="12" idx="6"/>
          </p:cNvCxnSpPr>
          <p:nvPr/>
        </p:nvCxnSpPr>
        <p:spPr>
          <a:xfrm rot="10800000">
            <a:off x="5279573" y="2100757"/>
            <a:ext cx="555171" cy="46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902529" y="3276600"/>
            <a:ext cx="1251857" cy="477054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HashMap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Arrow Connector 27"/>
          <p:cNvCxnSpPr>
            <a:stCxn id="12" idx="4"/>
            <a:endCxn id="54" idx="0"/>
          </p:cNvCxnSpPr>
          <p:nvPr/>
        </p:nvCxnSpPr>
        <p:spPr>
          <a:xfrm rot="5400000">
            <a:off x="4439647" y="2425788"/>
            <a:ext cx="177623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943099" y="3886200"/>
            <a:ext cx="1562101" cy="633264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Connection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Source</a:t>
            </a:r>
          </a:p>
        </p:txBody>
      </p:sp>
      <p:sp>
        <p:nvSpPr>
          <p:cNvPr id="32" name="Oval 31"/>
          <p:cNvSpPr/>
          <p:nvPr/>
        </p:nvSpPr>
        <p:spPr>
          <a:xfrm>
            <a:off x="5562600" y="3886200"/>
            <a:ext cx="1611086" cy="633264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Connection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Source</a:t>
            </a:r>
          </a:p>
        </p:txBody>
      </p:sp>
      <p:cxnSp>
        <p:nvCxnSpPr>
          <p:cNvPr id="33" name="Straight Arrow Connector 32"/>
          <p:cNvCxnSpPr>
            <a:stCxn id="27" idx="4"/>
            <a:endCxn id="30" idx="7"/>
          </p:cNvCxnSpPr>
          <p:nvPr/>
        </p:nvCxnSpPr>
        <p:spPr>
          <a:xfrm rot="5400000">
            <a:off x="3789805" y="3240285"/>
            <a:ext cx="225285" cy="12520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32" idx="1"/>
          </p:cNvCxnSpPr>
          <p:nvPr/>
        </p:nvCxnSpPr>
        <p:spPr>
          <a:xfrm rot="16200000" flipH="1">
            <a:off x="5050856" y="3231256"/>
            <a:ext cx="225285" cy="12700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905000" y="4876800"/>
            <a:ext cx="1600200" cy="43053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Connection</a:t>
            </a:r>
          </a:p>
        </p:txBody>
      </p:sp>
      <p:sp>
        <p:nvSpPr>
          <p:cNvPr id="38" name="Oval 37"/>
          <p:cNvSpPr/>
          <p:nvPr/>
        </p:nvSpPr>
        <p:spPr>
          <a:xfrm>
            <a:off x="5562600" y="4903470"/>
            <a:ext cx="1600200" cy="43053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Connection</a:t>
            </a:r>
          </a:p>
        </p:txBody>
      </p:sp>
      <p:cxnSp>
        <p:nvCxnSpPr>
          <p:cNvPr id="39" name="Straight Arrow Connector 38"/>
          <p:cNvCxnSpPr>
            <a:stCxn id="30" idx="4"/>
            <a:endCxn id="36" idx="0"/>
          </p:cNvCxnSpPr>
          <p:nvPr/>
        </p:nvCxnSpPr>
        <p:spPr>
          <a:xfrm rot="5400000">
            <a:off x="2535957" y="4688607"/>
            <a:ext cx="357336" cy="190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4"/>
            <a:endCxn id="38" idx="0"/>
          </p:cNvCxnSpPr>
          <p:nvPr/>
        </p:nvCxnSpPr>
        <p:spPr>
          <a:xfrm rot="5400000">
            <a:off x="6173419" y="4708746"/>
            <a:ext cx="384006" cy="54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153"/>
          <p:cNvCxnSpPr>
            <a:stCxn id="10" idx="4"/>
            <a:endCxn id="51" idx="3"/>
          </p:cNvCxnSpPr>
          <p:nvPr/>
        </p:nvCxnSpPr>
        <p:spPr>
          <a:xfrm rot="16200000" flipH="1">
            <a:off x="1321405" y="2808994"/>
            <a:ext cx="2495823" cy="2732888"/>
          </a:xfrm>
          <a:prstGeom prst="curvedConnector3">
            <a:avLst>
              <a:gd name="adj1" fmla="val 111686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155"/>
          <p:cNvCxnSpPr>
            <a:stCxn id="22" idx="4"/>
            <a:endCxn id="38" idx="4"/>
          </p:cNvCxnSpPr>
          <p:nvPr/>
        </p:nvCxnSpPr>
        <p:spPr>
          <a:xfrm rot="5400000">
            <a:off x="5991405" y="3416932"/>
            <a:ext cx="2288363" cy="1545772"/>
          </a:xfrm>
          <a:prstGeom prst="curvedConnector3">
            <a:avLst>
              <a:gd name="adj1" fmla="val 10999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4"/>
            <a:endCxn id="7" idx="6"/>
          </p:cNvCxnSpPr>
          <p:nvPr/>
        </p:nvCxnSpPr>
        <p:spPr>
          <a:xfrm rot="5400000">
            <a:off x="3309577" y="173214"/>
            <a:ext cx="429347" cy="20084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4"/>
            <a:endCxn id="19" idx="2"/>
          </p:cNvCxnSpPr>
          <p:nvPr/>
        </p:nvCxnSpPr>
        <p:spPr>
          <a:xfrm rot="16200000" flipH="1">
            <a:off x="5375141" y="116063"/>
            <a:ext cx="429347" cy="212271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063093" y="1242060"/>
            <a:ext cx="930729" cy="434340"/>
          </a:xfrm>
          <a:prstGeom prst="ellipse">
            <a:avLst/>
          </a:prstGeom>
          <a:solidFill>
            <a:srgbClr val="FFCC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Static</a:t>
            </a:r>
          </a:p>
        </p:txBody>
      </p:sp>
      <p:cxnSp>
        <p:nvCxnSpPr>
          <p:cNvPr id="47" name="Straight Arrow Connector 46"/>
          <p:cNvCxnSpPr>
            <a:stCxn id="14" idx="4"/>
            <a:endCxn id="46" idx="0"/>
          </p:cNvCxnSpPr>
          <p:nvPr/>
        </p:nvCxnSpPr>
        <p:spPr>
          <a:xfrm rot="16200000" flipH="1">
            <a:off x="4388801" y="1102403"/>
            <a:ext cx="279312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728357" y="4038600"/>
            <a:ext cx="1600200" cy="633264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Connection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Source</a:t>
            </a:r>
          </a:p>
        </p:txBody>
      </p:sp>
      <p:sp>
        <p:nvSpPr>
          <p:cNvPr id="51" name="Oval 50"/>
          <p:cNvSpPr/>
          <p:nvPr/>
        </p:nvSpPr>
        <p:spPr>
          <a:xfrm>
            <a:off x="3690257" y="5055870"/>
            <a:ext cx="1676400" cy="43053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Connection</a:t>
            </a:r>
          </a:p>
        </p:txBody>
      </p:sp>
      <p:cxnSp>
        <p:nvCxnSpPr>
          <p:cNvPr id="52" name="Straight Arrow Connector 51"/>
          <p:cNvCxnSpPr>
            <a:stCxn id="49" idx="4"/>
            <a:endCxn id="51" idx="0"/>
          </p:cNvCxnSpPr>
          <p:nvPr/>
        </p:nvCxnSpPr>
        <p:spPr>
          <a:xfrm rot="5400000">
            <a:off x="4336454" y="4863867"/>
            <a:ext cx="384006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7" idx="4"/>
            <a:endCxn id="49" idx="0"/>
          </p:cNvCxnSpPr>
          <p:nvPr/>
        </p:nvCxnSpPr>
        <p:spPr>
          <a:xfrm rot="5400000">
            <a:off x="4385985" y="3896127"/>
            <a:ext cx="284946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652157" y="2514600"/>
            <a:ext cx="1752600" cy="59055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Connection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Manager</a:t>
            </a:r>
          </a:p>
        </p:txBody>
      </p:sp>
      <p:cxnSp>
        <p:nvCxnSpPr>
          <p:cNvPr id="55" name="Straight Arrow Connector 54"/>
          <p:cNvCxnSpPr>
            <a:stCxn id="54" idx="4"/>
            <a:endCxn id="27" idx="0"/>
          </p:cNvCxnSpPr>
          <p:nvPr/>
        </p:nvCxnSpPr>
        <p:spPr>
          <a:xfrm rot="16200000" flipH="1">
            <a:off x="4442732" y="3190874"/>
            <a:ext cx="171450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04900" y="848686"/>
            <a:ext cx="163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current thread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Horizontal Scroll 47"/>
          <p:cNvSpPr/>
          <p:nvPr/>
        </p:nvSpPr>
        <p:spPr>
          <a:xfrm>
            <a:off x="2743200" y="5791200"/>
            <a:ext cx="3429000" cy="990600"/>
          </a:xfrm>
          <a:prstGeom prst="horizontalScrol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every connection is reachable from at most one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ded Corner 9"/>
          <p:cNvSpPr/>
          <p:nvPr/>
        </p:nvSpPr>
        <p:spPr>
          <a:xfrm>
            <a:off x="5257800" y="1219200"/>
            <a:ext cx="3733800" cy="2514600"/>
          </a:xfrm>
          <a:prstGeom prst="foldedCorner">
            <a:avLst/>
          </a:prstGeom>
          <a:solidFill>
            <a:srgbClr val="FFFF9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609600" y="4419600"/>
            <a:ext cx="7848600" cy="2362200"/>
          </a:xfrm>
          <a:prstGeom prst="foldedCorner">
            <a:avLst/>
          </a:prstGeom>
          <a:solidFill>
            <a:srgbClr val="FFFF9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152400" y="1219200"/>
            <a:ext cx="4724400" cy="2514600"/>
          </a:xfrm>
          <a:prstGeom prst="foldedCorner">
            <a:avLst/>
          </a:prstGeom>
          <a:solidFill>
            <a:srgbClr val="FFFF9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57800" y="1271587"/>
            <a:ext cx="41148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ConnectionSource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private Connection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private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used;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public Connection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getConnection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throws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SQLEx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if (!used)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used = true;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throw new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SQLEx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(...);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7772400" cy="914400"/>
          </a:xfrm>
        </p:spPr>
        <p:txBody>
          <a:bodyPr/>
          <a:lstStyle/>
          <a:p>
            <a:r>
              <a:rPr lang="en-US" dirty="0" smtClean="0"/>
              <a:t>Motivating Example: </a:t>
            </a:r>
            <a:r>
              <a:rPr lang="en-US" dirty="0" err="1" smtClean="0"/>
              <a:t>JdbF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1442621"/>
            <a:ext cx="4800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Database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private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ConnectionManager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cm;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insert(...) throws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MappingEx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Connection c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cm.getConnection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(...);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Phalanx.getThreadReach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c,cm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== 1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" y="4267200"/>
            <a:ext cx="77724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ConnectionManager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private Map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Collections.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synchronizedMap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HashMap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public Connection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getConnection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s) throws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MappingException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try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ConnectionSource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conns.get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if (c != null)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c.getConnection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throw new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MappingException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(...);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} catch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SQLEx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e) { ...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} ...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Horizontal Scroll 13"/>
          <p:cNvSpPr/>
          <p:nvPr/>
        </p:nvSpPr>
        <p:spPr>
          <a:xfrm>
            <a:off x="1524000" y="2667000"/>
            <a:ext cx="3581400" cy="1524000"/>
          </a:xfrm>
          <a:prstGeom prst="horizontalScrol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every connection is only reachable from one thread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(avoiding connection manager)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Heap Queries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561841"/>
          <a:ext cx="8686799" cy="468655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05000"/>
                <a:gridCol w="2895600"/>
                <a:gridCol w="3886199"/>
              </a:tblGrid>
              <a:tr h="420121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Query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12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/>
                        <a:t>pred</a:t>
                      </a:r>
                      <a:r>
                        <a:rPr kumimoji="0" lang="en-US" sz="1600" kern="1200" baseline="0" dirty="0" smtClean="0"/>
                        <a:t>(o).size() &gt; 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baseline="0" dirty="0" smtClean="0"/>
                        <a:t>Is o pointed to by a heap object?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60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Sharing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baseline="0" dirty="0" err="1" smtClean="0"/>
                        <a:t>pred</a:t>
                      </a:r>
                      <a:r>
                        <a:rPr kumimoji="0" lang="en-US" sz="1600" kern="1200" baseline="0" dirty="0" smtClean="0"/>
                        <a:t>(o).size() &gt; 1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/>
                        <a:t>Is o pointed to by two or more heap objects?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476"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/>
                        <a:t>Reachability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/>
                        <a:t>reach(</a:t>
                      </a:r>
                      <a:r>
                        <a:rPr kumimoji="0" lang="en-US" sz="1600" kern="1200" baseline="0" dirty="0" err="1" smtClean="0"/>
                        <a:t>src</a:t>
                      </a:r>
                      <a:r>
                        <a:rPr kumimoji="0" lang="en-US" sz="1600" kern="1200" baseline="0" dirty="0" smtClean="0"/>
                        <a:t>).has(</a:t>
                      </a:r>
                      <a:r>
                        <a:rPr kumimoji="0" lang="en-US" sz="1600" kern="1200" baseline="0" dirty="0" err="1" smtClean="0"/>
                        <a:t>dst</a:t>
                      </a:r>
                      <a:r>
                        <a:rPr kumimoji="0" lang="en-US" sz="1600" kern="1200" baseline="0" dirty="0" smtClean="0"/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/>
                        <a:t>Is </a:t>
                      </a:r>
                      <a:r>
                        <a:rPr kumimoji="0" lang="en-US" sz="1600" kern="1200" baseline="0" dirty="0" err="1" smtClean="0"/>
                        <a:t>dst</a:t>
                      </a:r>
                      <a:r>
                        <a:rPr kumimoji="0" lang="en-US" sz="1600" kern="1200" baseline="0" dirty="0" smtClean="0"/>
                        <a:t> reachable from </a:t>
                      </a:r>
                      <a:r>
                        <a:rPr kumimoji="0" lang="en-US" sz="1600" kern="1200" baseline="0" dirty="0" err="1" smtClean="0"/>
                        <a:t>src</a:t>
                      </a:r>
                      <a:r>
                        <a:rPr kumimoji="0" lang="en-US" sz="1600" kern="1200" baseline="0" dirty="0" smtClean="0"/>
                        <a:t>?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607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Disjointnesss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/>
                        <a:t>!(exists Object v; </a:t>
                      </a:r>
                    </a:p>
                    <a:p>
                      <a:r>
                        <a:rPr kumimoji="0" lang="en-US" sz="1600" kern="1200" baseline="0" dirty="0" smtClean="0"/>
                        <a:t>     reach(o1).has(v);</a:t>
                      </a:r>
                      <a:br>
                        <a:rPr kumimoji="0" lang="en-US" sz="1600" kern="1200" baseline="0" dirty="0" smtClean="0"/>
                      </a:br>
                      <a:r>
                        <a:rPr kumimoji="0" lang="en-US" sz="1600" kern="1200" baseline="0" dirty="0" smtClean="0"/>
                        <a:t>     reach(o2).has(v))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/>
                        <a:t>Is there an object reachable from both o1 and o2?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83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Ownership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/>
                        <a:t>!(exists Object v ; </a:t>
                      </a:r>
                    </a:p>
                    <a:p>
                      <a:r>
                        <a:rPr kumimoji="0" lang="en-US" sz="1600" kern="1200" baseline="0" dirty="0" smtClean="0"/>
                        <a:t>    reach(o).has(v) ; !</a:t>
                      </a:r>
                      <a:r>
                        <a:rPr kumimoji="0" lang="en-US" sz="1600" kern="1200" baseline="0" dirty="0" err="1" smtClean="0"/>
                        <a:t>dom</a:t>
                      </a:r>
                      <a:r>
                        <a:rPr kumimoji="0" lang="en-US" sz="1600" kern="1200" baseline="0" dirty="0" smtClean="0"/>
                        <a:t>(</a:t>
                      </a:r>
                      <a:r>
                        <a:rPr kumimoji="0" lang="en-US" sz="1600" kern="1200" baseline="0" dirty="0" err="1" smtClean="0"/>
                        <a:t>o,v</a:t>
                      </a:r>
                      <a:r>
                        <a:rPr kumimoji="0" lang="en-US" sz="1600" kern="1200" baseline="0" dirty="0" smtClean="0"/>
                        <a:t>))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/>
                        <a:t>Does o dominate all objects reachable from it?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6079"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/>
                        <a:t>Reachability</a:t>
                      </a:r>
                      <a:r>
                        <a:rPr kumimoji="0" lang="en-US" sz="1600" kern="1200" baseline="0" dirty="0" smtClean="0"/>
                        <a:t> through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/>
                        <a:t>!reach(o1,cut).has(o2)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/>
                        <a:t>Does every path from o1 to o2 go through an object in cut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678"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/>
                        <a:t>Thread ownership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/>
                        <a:t>dom</a:t>
                      </a:r>
                      <a:r>
                        <a:rPr kumimoji="0" lang="en-US" sz="1600" kern="1200" baseline="0" dirty="0" smtClean="0"/>
                        <a:t>(</a:t>
                      </a:r>
                      <a:r>
                        <a:rPr kumimoji="0" lang="en-US" sz="1600" kern="1200" baseline="0" dirty="0" err="1" smtClean="0"/>
                        <a:t>Thread.currentThread</a:t>
                      </a:r>
                      <a:r>
                        <a:rPr kumimoji="0" lang="en-US" sz="1600" kern="1200" baseline="0" dirty="0" smtClean="0"/>
                        <a:t>(), o)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/>
                        <a:t>Does the current thread dominate o?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12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Subtle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dom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=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90307" y="1944420"/>
            <a:ext cx="876300" cy="354330"/>
          </a:xfrm>
          <a:prstGeom prst="ellipse">
            <a:avLst/>
          </a:prstGeom>
          <a:solidFill>
            <a:srgbClr val="FFCC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Root</a:t>
            </a:r>
          </a:p>
        </p:txBody>
      </p:sp>
      <p:sp>
        <p:nvSpPr>
          <p:cNvPr id="13" name="Oval 12"/>
          <p:cNvSpPr/>
          <p:nvPr/>
        </p:nvSpPr>
        <p:spPr>
          <a:xfrm>
            <a:off x="5236029" y="3103840"/>
            <a:ext cx="1377043" cy="472440"/>
          </a:xfrm>
          <a:prstGeom prst="ellipse">
            <a:avLst/>
          </a:prstGeom>
          <a:solidFill>
            <a:srgbClr val="FFCC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Running</a:t>
            </a:r>
          </a:p>
        </p:txBody>
      </p:sp>
      <p:sp>
        <p:nvSpPr>
          <p:cNvPr id="14" name="Oval 13"/>
          <p:cNvSpPr/>
          <p:nvPr/>
        </p:nvSpPr>
        <p:spPr>
          <a:xfrm>
            <a:off x="4419600" y="3817116"/>
            <a:ext cx="1251857" cy="47244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Thread</a:t>
            </a:r>
          </a:p>
        </p:txBody>
      </p:sp>
      <p:sp>
        <p:nvSpPr>
          <p:cNvPr id="15" name="Oval 14"/>
          <p:cNvSpPr/>
          <p:nvPr/>
        </p:nvSpPr>
        <p:spPr>
          <a:xfrm>
            <a:off x="5867400" y="4521162"/>
            <a:ext cx="1251857" cy="472440"/>
          </a:xfrm>
          <a:prstGeom prst="ellipse">
            <a:avLst/>
          </a:prstGeom>
          <a:solidFill>
            <a:srgbClr val="FFCC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Stack</a:t>
            </a:r>
          </a:p>
        </p:txBody>
      </p:sp>
      <p:cxnSp>
        <p:nvCxnSpPr>
          <p:cNvPr id="16" name="Straight Arrow Connector 15"/>
          <p:cNvCxnSpPr>
            <a:stCxn id="13" idx="4"/>
            <a:endCxn id="15" idx="0"/>
          </p:cNvCxnSpPr>
          <p:nvPr/>
        </p:nvCxnSpPr>
        <p:spPr>
          <a:xfrm rot="16200000" flipH="1">
            <a:off x="5736499" y="3764332"/>
            <a:ext cx="944882" cy="5687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4"/>
            <a:endCxn id="14" idx="7"/>
          </p:cNvCxnSpPr>
          <p:nvPr/>
        </p:nvCxnSpPr>
        <p:spPr>
          <a:xfrm rot="5400000">
            <a:off x="5551328" y="3513079"/>
            <a:ext cx="310023" cy="4364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172200" y="5984202"/>
            <a:ext cx="609600" cy="404664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Arrow Connector 27"/>
          <p:cNvCxnSpPr>
            <a:stCxn id="22" idx="2"/>
            <a:endCxn id="46" idx="6"/>
          </p:cNvCxnSpPr>
          <p:nvPr/>
        </p:nvCxnSpPr>
        <p:spPr>
          <a:xfrm rot="10800000">
            <a:off x="5105400" y="6186534"/>
            <a:ext cx="10668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4"/>
            <a:endCxn id="13" idx="2"/>
          </p:cNvCxnSpPr>
          <p:nvPr/>
        </p:nvCxnSpPr>
        <p:spPr>
          <a:xfrm rot="16200000" flipH="1">
            <a:off x="4361588" y="2465619"/>
            <a:ext cx="1041310" cy="7075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495800" y="5984202"/>
            <a:ext cx="609600" cy="404664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7" name="Straight Arrow Connector 76"/>
          <p:cNvCxnSpPr>
            <a:endCxn id="22" idx="0"/>
          </p:cNvCxnSpPr>
          <p:nvPr/>
        </p:nvCxnSpPr>
        <p:spPr>
          <a:xfrm rot="5400000">
            <a:off x="5981700" y="5488902"/>
            <a:ext cx="990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5" idx="4"/>
            <a:endCxn id="46" idx="7"/>
          </p:cNvCxnSpPr>
          <p:nvPr/>
        </p:nvCxnSpPr>
        <p:spPr>
          <a:xfrm rot="5400000">
            <a:off x="5229797" y="4779932"/>
            <a:ext cx="1049862" cy="14772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5562600" y="5069802"/>
            <a:ext cx="533400" cy="472440"/>
          </a:xfrm>
          <a:prstGeom prst="ellipse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85" name="Oval 84"/>
          <p:cNvSpPr/>
          <p:nvPr/>
        </p:nvSpPr>
        <p:spPr>
          <a:xfrm>
            <a:off x="6324600" y="5222202"/>
            <a:ext cx="533400" cy="472440"/>
          </a:xfrm>
          <a:prstGeom prst="ellipse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89" name="Cloud Callout 88"/>
          <p:cNvSpPr/>
          <p:nvPr/>
        </p:nvSpPr>
        <p:spPr>
          <a:xfrm>
            <a:off x="1066800" y="2860002"/>
            <a:ext cx="2971800" cy="2819400"/>
          </a:xfrm>
          <a:prstGeom prst="cloudCallout">
            <a:avLst>
              <a:gd name="adj1" fmla="val 27"/>
              <a:gd name="adj2" fmla="val 7892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9" idx="4"/>
          </p:cNvCxnSpPr>
          <p:nvPr/>
        </p:nvCxnSpPr>
        <p:spPr>
          <a:xfrm rot="5400000">
            <a:off x="3240902" y="2105849"/>
            <a:ext cx="1094654" cy="14804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2590800" y="5105400"/>
            <a:ext cx="1994274" cy="1107996"/>
            <a:chOff x="2590800" y="5023602"/>
            <a:chExt cx="1994274" cy="1107996"/>
          </a:xfrm>
        </p:grpSpPr>
        <p:cxnSp>
          <p:nvCxnSpPr>
            <p:cNvPr id="90" name="Straight Arrow Connector 89"/>
            <p:cNvCxnSpPr>
              <a:endCxn id="46" idx="1"/>
            </p:cNvCxnSpPr>
            <p:nvPr/>
          </p:nvCxnSpPr>
          <p:spPr>
            <a:xfrm>
              <a:off x="2590800" y="5069802"/>
              <a:ext cx="1994274" cy="97366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200400" y="5023602"/>
              <a:ext cx="3048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 smtClean="0">
                  <a:solidFill>
                    <a:srgbClr val="FF0000"/>
                  </a:solidFill>
                  <a:sym typeface="Wingdings"/>
                </a:rPr>
                <a:t></a:t>
              </a:r>
              <a:endParaRPr lang="en-US" sz="66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10297</TotalTime>
  <Words>774</Words>
  <Application>Microsoft Office PowerPoint</Application>
  <PresentationFormat>On-screen Show (4:3)</PresentationFormat>
  <Paragraphs>277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Runtime checking  of expressive heap assertions</vt:lpstr>
      <vt:lpstr>Motivation</vt:lpstr>
      <vt:lpstr>Our goal</vt:lpstr>
      <vt:lpstr>Motivating Example: JdbF</vt:lpstr>
      <vt:lpstr>Slide 5</vt:lpstr>
      <vt:lpstr>Slide 6</vt:lpstr>
      <vt:lpstr>Motivating Example: JdbF</vt:lpstr>
      <vt:lpstr>Common Heap Queries</vt:lpstr>
      <vt:lpstr>Subtle Semantics</vt:lpstr>
      <vt:lpstr> Tool: Phalanx </vt:lpstr>
      <vt:lpstr>Experimental evaluation</vt:lpstr>
      <vt:lpstr>Heap Assertions in Real Applications</vt:lpstr>
      <vt:lpstr>Disposal of Shared SWT Resources</vt:lpstr>
      <vt:lpstr>Redundant Synchronization 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Separation Logic</dc:title>
  <dc:creator>gretay</dc:creator>
  <cp:lastModifiedBy>gretay</cp:lastModifiedBy>
  <cp:revision>1854</cp:revision>
  <dcterms:created xsi:type="dcterms:W3CDTF">2006-08-16T00:00:00Z</dcterms:created>
  <dcterms:modified xsi:type="dcterms:W3CDTF">2009-08-17T19:49:00Z</dcterms:modified>
</cp:coreProperties>
</file>