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28" r:id="rId3"/>
    <p:sldId id="311" r:id="rId4"/>
    <p:sldId id="367" r:id="rId5"/>
    <p:sldId id="350" r:id="rId6"/>
    <p:sldId id="259" r:id="rId7"/>
    <p:sldId id="327" r:id="rId8"/>
    <p:sldId id="313" r:id="rId9"/>
    <p:sldId id="337" r:id="rId10"/>
    <p:sldId id="352" r:id="rId11"/>
    <p:sldId id="341" r:id="rId12"/>
    <p:sldId id="342" r:id="rId13"/>
    <p:sldId id="345" r:id="rId14"/>
    <p:sldId id="343" r:id="rId15"/>
    <p:sldId id="332" r:id="rId16"/>
    <p:sldId id="364" r:id="rId17"/>
    <p:sldId id="353" r:id="rId18"/>
    <p:sldId id="354" r:id="rId19"/>
    <p:sldId id="336" r:id="rId20"/>
    <p:sldId id="355" r:id="rId21"/>
    <p:sldId id="363" r:id="rId22"/>
    <p:sldId id="365" r:id="rId23"/>
    <p:sldId id="357" r:id="rId24"/>
    <p:sldId id="358" r:id="rId25"/>
    <p:sldId id="360" r:id="rId26"/>
    <p:sldId id="361" r:id="rId27"/>
    <p:sldId id="362" r:id="rId28"/>
    <p:sldId id="32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0033CC"/>
    <a:srgbClr val="0000FF"/>
    <a:srgbClr val="000000"/>
    <a:srgbClr val="CC00CC"/>
    <a:srgbClr val="6E97C8"/>
    <a:srgbClr val="3333FF"/>
    <a:srgbClr val="3366FF"/>
    <a:srgbClr val="993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1" autoAdjust="0"/>
    <p:restoredTop sz="76232" autoAdjust="0"/>
  </p:normalViewPr>
  <p:slideViewPr>
    <p:cSldViewPr snapToGrid="0">
      <p:cViewPr varScale="1">
        <p:scale>
          <a:sx n="66" d="100"/>
          <a:sy n="66" d="100"/>
        </p:scale>
        <p:origin x="-11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A6A1E-ED2A-4D1F-81E6-A31E4C4B69C2}" type="datetimeFigureOut">
              <a:rPr lang="en-US" smtClean="0"/>
              <a:pPr/>
              <a:t>7/20/2009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F5A4-4729-4F43-ACC6-4249499FC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</a:t>
            </a:r>
            <a:r>
              <a:rPr lang="en-US" baseline="0" dirty="0" smtClean="0"/>
              <a:t> topics and challenges in shape analysis</a:t>
            </a:r>
          </a:p>
          <a:p>
            <a:r>
              <a:rPr lang="en-US" baseline="0" dirty="0" smtClean="0"/>
              <a:t>Shape analysis is a broad topic.</a:t>
            </a:r>
            <a:endParaRPr lang="en-US" baseline="0" dirty="0" smtClean="0"/>
          </a:p>
          <a:p>
            <a:r>
              <a:rPr lang="en-US" baseline="0" dirty="0" smtClean="0"/>
              <a:t>TVLA-centric 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1F5A4-4729-4F43-ACC6-4249499FC4F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Compile-time garbage collection</a:t>
            </a:r>
          </a:p>
          <a:p>
            <a:pPr lvl="2"/>
            <a:r>
              <a:rPr lang="en-US" dirty="0" smtClean="0"/>
              <a:t>Parallelization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1F5A4-4729-4F43-ACC6-4249499FC4F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1F5A4-4729-4F43-ACC6-4249499FC4F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A094E-3C0C-41D9-9DCC-E7FB6518A69F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Shape Analysis  [Jones and </a:t>
            </a:r>
            <a:r>
              <a:rPr lang="en-US" sz="800" dirty="0" err="1" smtClean="0"/>
              <a:t>Muchnick</a:t>
            </a:r>
            <a:r>
              <a:rPr lang="en-US" sz="800" dirty="0" smtClean="0"/>
              <a:t> 1981]</a:t>
            </a:r>
          </a:p>
          <a:p>
            <a:r>
              <a:rPr lang="en-US" sz="800" dirty="0" smtClean="0"/>
              <a:t>Determine the possible shapes of a dynamically allocated data structure at a given program point</a:t>
            </a:r>
          </a:p>
          <a:p>
            <a:r>
              <a:rPr lang="en-US" sz="800" dirty="0" smtClean="0"/>
              <a:t>Motivation:</a:t>
            </a:r>
            <a:r>
              <a:rPr lang="en-US" sz="800" baseline="0" dirty="0" smtClean="0"/>
              <a:t>  </a:t>
            </a:r>
            <a:r>
              <a:rPr lang="en-US" sz="800" dirty="0" smtClean="0"/>
              <a:t>More efficient compilation (Compile-time garbage collection,</a:t>
            </a:r>
            <a:r>
              <a:rPr lang="en-US" sz="800" baseline="0" dirty="0" smtClean="0"/>
              <a:t> </a:t>
            </a:r>
            <a:r>
              <a:rPr lang="en-US" sz="800" dirty="0" smtClean="0"/>
              <a:t>Parallelization),</a:t>
            </a:r>
            <a:r>
              <a:rPr lang="en-US" sz="800" baseline="0" dirty="0" smtClean="0"/>
              <a:t> </a:t>
            </a:r>
            <a:r>
              <a:rPr lang="en-US" sz="800" dirty="0" smtClean="0"/>
              <a:t>Verification</a:t>
            </a:r>
            <a:endParaRPr lang="en-US" sz="8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42A6-5CCC-49AC-9088-0BDE8674430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B30E4-1D42-4291-9043-2D85A3F8D801}" type="slidenum">
              <a:rPr lang="he-IL"/>
              <a:pPr/>
              <a:t>7</a:t>
            </a:fld>
            <a:endParaRPr lang="en-US"/>
          </a:p>
        </p:txBody>
      </p:sp>
      <p:sp>
        <p:nvSpPr>
          <p:cNvPr id="1802242" name="Rectangle 7"/>
          <p:cNvSpPr txBox="1">
            <a:spLocks noGrp="1" noChangeArrowheads="1"/>
          </p:cNvSpPr>
          <p:nvPr/>
        </p:nvSpPr>
        <p:spPr bwMode="auto">
          <a:xfrm>
            <a:off x="3886200" y="8688388"/>
            <a:ext cx="2971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611" tIns="43805" rIns="87611" bIns="43805" anchor="b"/>
          <a:lstStyle/>
          <a:p>
            <a:pPr algn="r" defTabSz="874713"/>
            <a:fld id="{CD273163-653E-4354-AB79-730DAC14AF03}" type="slidenum">
              <a:rPr lang="he-IL" sz="1100">
                <a:cs typeface="Times New Roman" pitchFamily="18" charset="0"/>
              </a:rPr>
              <a:pPr algn="r" defTabSz="874713"/>
              <a:t>7</a:t>
            </a:fld>
            <a:endParaRPr lang="en-US" sz="1100">
              <a:cs typeface="Times New Roman" pitchFamily="18" charset="0"/>
            </a:endParaRPr>
          </a:p>
        </p:txBody>
      </p:sp>
      <p:sp>
        <p:nvSpPr>
          <p:cNvPr id="1802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BA094E-3C0C-41D9-9DCC-E7FB6518A69F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66FFA-BA46-49F5-A546-E4BE6E37996A}" type="datetime1">
              <a:rPr lang="en-US" smtClean="0"/>
              <a:pPr/>
              <a:t>7/20/2009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E2A3-F1F8-4192-B115-D2966CBF7576}" type="datetime1">
              <a:rPr lang="en-US" smtClean="0"/>
              <a:pPr/>
              <a:t>7/20/2009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0F0F-FB46-46B3-9C14-C235D3643C1C}" type="datetime1">
              <a:rPr lang="en-US" smtClean="0"/>
              <a:pPr/>
              <a:t>7/20/2009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2238"/>
            <a:ext cx="8686800" cy="8683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2133600" cy="365125"/>
          </a:xfrm>
        </p:spPr>
        <p:txBody>
          <a:bodyPr/>
          <a:lstStyle/>
          <a:p>
            <a:fld id="{6B6937EB-CF0B-4EBD-956F-C24854E9C568}" type="datetime1">
              <a:rPr lang="en-US" smtClean="0"/>
              <a:pPr/>
              <a:t>7/20/2009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8580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F61F-6675-4761-81C9-57666E666701}" type="datetime1">
              <a:rPr lang="en-US" smtClean="0"/>
              <a:pPr/>
              <a:t>7/20/2009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7E703-C702-4933-A1DF-B9A6AF7C5307}" type="datetime1">
              <a:rPr lang="en-US" smtClean="0"/>
              <a:pPr/>
              <a:t>7/20/2009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5F3B-5865-4D09-A8FB-9FA849D9C472}" type="datetime1">
              <a:rPr lang="en-US" smtClean="0"/>
              <a:pPr/>
              <a:t>7/20/2009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885A-30EB-4820-B57F-E27DDDF8EAB9}" type="datetime1">
              <a:rPr lang="en-US" smtClean="0"/>
              <a:pPr/>
              <a:t>7/20/2009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83C0-96D8-4260-A5D4-8E69B3E92945}" type="datetime1">
              <a:rPr lang="en-US" smtClean="0"/>
              <a:pPr/>
              <a:t>7/20/2009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DE10-074B-4520-85EA-114449420743}" type="datetime1">
              <a:rPr lang="en-US" smtClean="0"/>
              <a:pPr/>
              <a:t>7/20/2009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0CF3-BBA3-4B48-8DC2-A62C05B16CC8}" type="datetime1">
              <a:rPr lang="en-US" smtClean="0"/>
              <a:pPr/>
              <a:t>7/20/2009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689EA-A9F2-4B9A-B0F0-58D7D0C7610C}" type="datetime1">
              <a:rPr lang="en-US" smtClean="0"/>
              <a:pPr/>
              <a:t>7/20/2009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Shape Analysis Overview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423" y="4011706"/>
            <a:ext cx="6400800" cy="685800"/>
          </a:xfrm>
        </p:spPr>
        <p:txBody>
          <a:bodyPr>
            <a:noAutofit/>
          </a:bodyPr>
          <a:lstStyle/>
          <a:p>
            <a:r>
              <a:rPr lang="en-US" sz="1400" dirty="0" smtClean="0">
                <a:solidFill>
                  <a:schemeClr val="tx1"/>
                </a:solidFill>
              </a:rPr>
              <a:t>presented by</a:t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Greta </a:t>
            </a:r>
            <a:r>
              <a:rPr lang="en-US" sz="2400" dirty="0" err="1" smtClean="0">
                <a:solidFill>
                  <a:schemeClr val="tx1"/>
                </a:solidFill>
              </a:rPr>
              <a:t>Yorsh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100" dirty="0" smtClean="0">
                <a:solidFill>
                  <a:schemeClr val="tx1"/>
                </a:solidFill>
              </a:rPr>
              <a:t/>
            </a:r>
            <a:br>
              <a:rPr lang="en-US" sz="1100" dirty="0" smtClean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0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Concrete Stores as Logical Structures</a:t>
            </a:r>
            <a:endParaRPr lang="en-US" sz="4000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Locations </a:t>
            </a:r>
            <a:r>
              <a:rPr lang="en-US" dirty="0" smtClean="0">
                <a:sym typeface="Symbol" pitchFamily="18" charset="2"/>
              </a:rPr>
              <a:t> Individuals</a:t>
            </a:r>
          </a:p>
          <a:p>
            <a:r>
              <a:rPr lang="en-US" dirty="0" smtClean="0">
                <a:sym typeface="Symbol" pitchFamily="18" charset="2"/>
              </a:rPr>
              <a:t>Program variables  Unary relations</a:t>
            </a:r>
          </a:p>
          <a:p>
            <a:r>
              <a:rPr lang="en-US" dirty="0" smtClean="0">
                <a:sym typeface="Symbol" pitchFamily="18" charset="2"/>
              </a:rPr>
              <a:t>Fields  Binary relations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Instrumentation predicates </a:t>
            </a:r>
            <a:r>
              <a:rPr lang="en-US" dirty="0" smtClean="0"/>
              <a:t>defined in </a:t>
            </a:r>
            <a:r>
              <a:rPr lang="en-US" dirty="0" smtClean="0"/>
              <a:t>FOTC</a:t>
            </a:r>
            <a:br>
              <a:rPr lang="en-US" dirty="0" smtClean="0"/>
            </a:br>
            <a:r>
              <a:rPr lang="en-US" dirty="0" smtClean="0">
                <a:sym typeface="Math C"/>
              </a:rPr>
              <a:t> v .</a:t>
            </a:r>
            <a:r>
              <a:rPr lang="en-US" dirty="0" smtClean="0"/>
              <a:t> </a:t>
            </a:r>
            <a:r>
              <a:rPr lang="en-US" dirty="0" err="1" smtClean="0">
                <a:sym typeface="Symbol" pitchFamily="18" charset="2"/>
              </a:rPr>
              <a:t>r</a:t>
            </a:r>
            <a:r>
              <a:rPr lang="en-US" baseline="-25000" dirty="0" err="1" smtClean="0">
                <a:sym typeface="Symbol" pitchFamily="18" charset="2"/>
              </a:rPr>
              <a:t>p</a:t>
            </a:r>
            <a:r>
              <a:rPr lang="en-US" dirty="0" smtClean="0">
                <a:sym typeface="Symbol" pitchFamily="18" charset="2"/>
              </a:rPr>
              <a:t> (v) </a:t>
            </a:r>
            <a:r>
              <a:rPr lang="en-US" dirty="0" smtClean="0">
                <a:sym typeface="Math A"/>
              </a:rPr>
              <a:t></a:t>
            </a:r>
            <a:r>
              <a:rPr lang="en-US" dirty="0" smtClean="0">
                <a:sym typeface="Math C"/>
              </a:rPr>
              <a:t> w. p(w) </a:t>
            </a:r>
            <a:r>
              <a:rPr lang="en-US" dirty="0" smtClean="0">
                <a:sym typeface="Symbol" pitchFamily="18" charset="2"/>
              </a:rPr>
              <a:t> n*(</a:t>
            </a:r>
            <a:r>
              <a:rPr lang="en-US" dirty="0" err="1" smtClean="0">
                <a:sym typeface="Symbol" pitchFamily="18" charset="2"/>
              </a:rPr>
              <a:t>w,v</a:t>
            </a:r>
            <a:r>
              <a:rPr lang="en-US" dirty="0" smtClean="0">
                <a:sym typeface="Symbol" pitchFamily="18" charset="2"/>
              </a:rPr>
              <a:t>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991914" y="5468939"/>
            <a:ext cx="7779388" cy="1115636"/>
            <a:chOff x="991914" y="5468939"/>
            <a:chExt cx="7779388" cy="1115636"/>
          </a:xfrm>
        </p:grpSpPr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1707141" y="5594024"/>
              <a:ext cx="503121" cy="5626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/>
                <a:t>   </a:t>
              </a:r>
              <a:endParaRPr lang="en-US" sz="2000" dirty="0"/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4347787" y="5594024"/>
              <a:ext cx="584269" cy="5626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/>
                <a:t>    </a:t>
              </a:r>
              <a:endParaRPr lang="en-US" sz="2000" dirty="0"/>
            </a:p>
          </p:txBody>
        </p:sp>
        <p:sp>
          <p:nvSpPr>
            <p:cNvPr id="32" name="Oval 7"/>
            <p:cNvSpPr>
              <a:spLocks noChangeArrowheads="1"/>
            </p:cNvSpPr>
            <p:nvPr/>
          </p:nvSpPr>
          <p:spPr bwMode="auto">
            <a:xfrm>
              <a:off x="5708684" y="5594024"/>
              <a:ext cx="503121" cy="5626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/>
                <a:t>   </a:t>
              </a:r>
              <a:endParaRPr lang="en-US" sz="2000" dirty="0"/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8433" y="5594024"/>
              <a:ext cx="503121" cy="5626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/>
                <a:t>   </a:t>
              </a:r>
              <a:endParaRPr lang="en-US" sz="2000" dirty="0"/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8268181" y="5594024"/>
              <a:ext cx="503121" cy="5626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/>
                <a:t>   </a:t>
              </a:r>
              <a:endParaRPr lang="en-US" sz="2000" dirty="0"/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991914" y="5673726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x</a:t>
              </a:r>
            </a:p>
          </p:txBody>
        </p:sp>
        <p:cxnSp>
          <p:nvCxnSpPr>
            <p:cNvPr id="36" name="AutoShape 11"/>
            <p:cNvCxnSpPr>
              <a:cxnSpLocks noChangeShapeType="1"/>
              <a:stCxn id="35" idx="3"/>
              <a:endCxn id="29" idx="2"/>
            </p:cNvCxnSpPr>
            <p:nvPr/>
          </p:nvCxnSpPr>
          <p:spPr bwMode="auto">
            <a:xfrm>
              <a:off x="1401489" y="5872164"/>
              <a:ext cx="305652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7" name="AutoShape 12"/>
            <p:cNvCxnSpPr>
              <a:cxnSpLocks noChangeShapeType="1"/>
              <a:stCxn id="47" idx="6"/>
              <a:endCxn id="30" idx="2"/>
            </p:cNvCxnSpPr>
            <p:nvPr/>
          </p:nvCxnSpPr>
          <p:spPr bwMode="auto">
            <a:xfrm>
              <a:off x="3571159" y="5875339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8" name="AutoShape 13"/>
            <p:cNvCxnSpPr>
              <a:cxnSpLocks noChangeShapeType="1"/>
              <a:stCxn id="30" idx="6"/>
              <a:endCxn id="32" idx="2"/>
            </p:cNvCxnSpPr>
            <p:nvPr/>
          </p:nvCxnSpPr>
          <p:spPr bwMode="auto">
            <a:xfrm>
              <a:off x="4932056" y="5875339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9" name="AutoShape 14"/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6211805" y="5875339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40" name="AutoShape 15"/>
            <p:cNvCxnSpPr>
              <a:cxnSpLocks noChangeShapeType="1"/>
              <a:stCxn id="33" idx="6"/>
              <a:endCxn id="34" idx="2"/>
            </p:cNvCxnSpPr>
            <p:nvPr/>
          </p:nvCxnSpPr>
          <p:spPr bwMode="auto">
            <a:xfrm>
              <a:off x="7491554" y="5875339"/>
              <a:ext cx="776627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1" name="Text Box 16"/>
            <p:cNvSpPr txBox="1">
              <a:spLocks noChangeArrowheads="1"/>
            </p:cNvSpPr>
            <p:nvPr/>
          </p:nvSpPr>
          <p:spPr bwMode="auto">
            <a:xfrm>
              <a:off x="3824102" y="5468939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5111284" y="5478464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6382219" y="5499101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7621216" y="5538789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4655104" y="6187700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p</a:t>
              </a:r>
            </a:p>
          </p:txBody>
        </p:sp>
        <p:cxnSp>
          <p:nvCxnSpPr>
            <p:cNvPr id="46" name="AutoShape 21"/>
            <p:cNvCxnSpPr>
              <a:cxnSpLocks noChangeShapeType="1"/>
              <a:endCxn id="32" idx="3"/>
            </p:cNvCxnSpPr>
            <p:nvPr/>
          </p:nvCxnSpPr>
          <p:spPr bwMode="auto">
            <a:xfrm flipV="1">
              <a:off x="5036766" y="6074259"/>
              <a:ext cx="745598" cy="2773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2986890" y="5594024"/>
              <a:ext cx="584269" cy="5626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/>
                <a:t>    </a:t>
              </a:r>
              <a:endParaRPr lang="en-US" sz="2000" dirty="0"/>
            </a:p>
          </p:txBody>
        </p:sp>
        <p:cxnSp>
          <p:nvCxnSpPr>
            <p:cNvPr id="48" name="AutoShape 12"/>
            <p:cNvCxnSpPr>
              <a:cxnSpLocks noChangeShapeType="1"/>
              <a:stCxn id="29" idx="6"/>
              <a:endCxn id="47" idx="2"/>
            </p:cNvCxnSpPr>
            <p:nvPr/>
          </p:nvCxnSpPr>
          <p:spPr bwMode="auto">
            <a:xfrm>
              <a:off x="2210262" y="5875339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2430091" y="5473420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5776694" y="5602516"/>
            <a:ext cx="3091533" cy="497950"/>
            <a:chOff x="5210639" y="1944915"/>
            <a:chExt cx="3091533" cy="497950"/>
          </a:xfrm>
        </p:grpSpPr>
        <p:sp>
          <p:nvSpPr>
            <p:cNvPr id="54" name="TextBox 53"/>
            <p:cNvSpPr txBox="1"/>
            <p:nvPr/>
          </p:nvSpPr>
          <p:spPr>
            <a:xfrm>
              <a:off x="7794172" y="1973943"/>
              <a:ext cx="50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r</a:t>
              </a:r>
              <a:r>
                <a:rPr lang="en-US" sz="2400" baseline="-25000" dirty="0" err="1" smtClean="0"/>
                <a:t>p</a:t>
              </a:r>
              <a:endParaRPr lang="en-US" sz="24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524181" y="1981200"/>
              <a:ext cx="50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r</a:t>
              </a:r>
              <a:r>
                <a:rPr lang="en-US" sz="2400" baseline="-25000" dirty="0" err="1" smtClean="0"/>
                <a:t>p</a:t>
              </a:r>
              <a:endParaRPr lang="en-US" sz="2400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210639" y="1944915"/>
              <a:ext cx="50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r</a:t>
              </a:r>
              <a:r>
                <a:rPr lang="en-US" sz="2400" baseline="-25000" dirty="0" err="1" smtClean="0"/>
                <a:t>p</a:t>
              </a:r>
              <a:endParaRPr lang="en-US" sz="2400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1030513" y="1698812"/>
            <a:ext cx="802769" cy="10578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970929" y="1734671"/>
            <a:ext cx="824753" cy="10578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176682" y="1613647"/>
            <a:ext cx="2281518" cy="12819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178424" y="1559859"/>
            <a:ext cx="2312894" cy="12371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2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Canonical Abstraction</a:t>
            </a:r>
            <a:endParaRPr lang="en-US" sz="4000" dirty="0"/>
          </a:p>
        </p:txBody>
      </p:sp>
      <p:sp>
        <p:nvSpPr>
          <p:cNvPr id="89" name="Oval 5"/>
          <p:cNvSpPr>
            <a:spLocks noChangeArrowheads="1"/>
          </p:cNvSpPr>
          <p:nvPr/>
        </p:nvSpPr>
        <p:spPr bwMode="auto">
          <a:xfrm>
            <a:off x="1155812" y="1963318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90" name="Oval 6"/>
          <p:cNvSpPr>
            <a:spLocks noChangeArrowheads="1"/>
          </p:cNvSpPr>
          <p:nvPr/>
        </p:nvSpPr>
        <p:spPr bwMode="auto">
          <a:xfrm>
            <a:off x="3796458" y="1963318"/>
            <a:ext cx="584269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 </a:t>
            </a:r>
            <a:endParaRPr lang="en-US" sz="2000" dirty="0"/>
          </a:p>
        </p:txBody>
      </p:sp>
      <p:sp>
        <p:nvSpPr>
          <p:cNvPr id="91" name="Oval 7"/>
          <p:cNvSpPr>
            <a:spLocks noChangeArrowheads="1"/>
          </p:cNvSpPr>
          <p:nvPr/>
        </p:nvSpPr>
        <p:spPr bwMode="auto">
          <a:xfrm>
            <a:off x="5157355" y="1963318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92" name="Oval 8"/>
          <p:cNvSpPr>
            <a:spLocks noChangeArrowheads="1"/>
          </p:cNvSpPr>
          <p:nvPr/>
        </p:nvSpPr>
        <p:spPr bwMode="auto">
          <a:xfrm>
            <a:off x="6437104" y="1963318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93" name="Oval 9"/>
          <p:cNvSpPr>
            <a:spLocks noChangeArrowheads="1"/>
          </p:cNvSpPr>
          <p:nvPr/>
        </p:nvSpPr>
        <p:spPr bwMode="auto">
          <a:xfrm>
            <a:off x="7716852" y="1963318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94" name="Text Box 10"/>
          <p:cNvSpPr txBox="1">
            <a:spLocks noChangeArrowheads="1"/>
          </p:cNvSpPr>
          <p:nvPr/>
        </p:nvSpPr>
        <p:spPr bwMode="auto">
          <a:xfrm>
            <a:off x="440585" y="2043020"/>
            <a:ext cx="409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x</a:t>
            </a:r>
          </a:p>
        </p:txBody>
      </p:sp>
      <p:cxnSp>
        <p:nvCxnSpPr>
          <p:cNvPr id="95" name="AutoShape 11"/>
          <p:cNvCxnSpPr>
            <a:cxnSpLocks noChangeShapeType="1"/>
            <a:stCxn id="94" idx="3"/>
            <a:endCxn id="89" idx="2"/>
          </p:cNvCxnSpPr>
          <p:nvPr/>
        </p:nvCxnSpPr>
        <p:spPr bwMode="auto">
          <a:xfrm>
            <a:off x="850160" y="2241458"/>
            <a:ext cx="305652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6" name="AutoShape 12"/>
          <p:cNvCxnSpPr>
            <a:cxnSpLocks noChangeShapeType="1"/>
            <a:stCxn id="106" idx="6"/>
            <a:endCxn id="90" idx="2"/>
          </p:cNvCxnSpPr>
          <p:nvPr/>
        </p:nvCxnSpPr>
        <p:spPr bwMode="auto">
          <a:xfrm>
            <a:off x="3019830" y="2244633"/>
            <a:ext cx="776628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7" name="AutoShape 13"/>
          <p:cNvCxnSpPr>
            <a:cxnSpLocks noChangeShapeType="1"/>
            <a:stCxn id="90" idx="6"/>
            <a:endCxn id="91" idx="2"/>
          </p:cNvCxnSpPr>
          <p:nvPr/>
        </p:nvCxnSpPr>
        <p:spPr bwMode="auto">
          <a:xfrm>
            <a:off x="4380727" y="2244633"/>
            <a:ext cx="776628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8" name="AutoShape 14"/>
          <p:cNvCxnSpPr>
            <a:cxnSpLocks noChangeShapeType="1"/>
            <a:stCxn id="91" idx="6"/>
            <a:endCxn id="92" idx="2"/>
          </p:cNvCxnSpPr>
          <p:nvPr/>
        </p:nvCxnSpPr>
        <p:spPr bwMode="auto">
          <a:xfrm>
            <a:off x="5660476" y="2244633"/>
            <a:ext cx="776628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9" name="AutoShape 15"/>
          <p:cNvCxnSpPr>
            <a:cxnSpLocks noChangeShapeType="1"/>
            <a:stCxn id="92" idx="6"/>
            <a:endCxn id="93" idx="2"/>
          </p:cNvCxnSpPr>
          <p:nvPr/>
        </p:nvCxnSpPr>
        <p:spPr bwMode="auto">
          <a:xfrm>
            <a:off x="6940225" y="2244633"/>
            <a:ext cx="776627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0" name="Text Box 16"/>
          <p:cNvSpPr txBox="1">
            <a:spLocks noChangeArrowheads="1"/>
          </p:cNvSpPr>
          <p:nvPr/>
        </p:nvSpPr>
        <p:spPr bwMode="auto">
          <a:xfrm>
            <a:off x="3272773" y="1838233"/>
            <a:ext cx="2952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</a:t>
            </a:r>
          </a:p>
        </p:txBody>
      </p:sp>
      <p:sp>
        <p:nvSpPr>
          <p:cNvPr id="101" name="Text Box 17"/>
          <p:cNvSpPr txBox="1">
            <a:spLocks noChangeArrowheads="1"/>
          </p:cNvSpPr>
          <p:nvPr/>
        </p:nvSpPr>
        <p:spPr bwMode="auto">
          <a:xfrm>
            <a:off x="4559955" y="1847758"/>
            <a:ext cx="2952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</a:t>
            </a:r>
          </a:p>
        </p:txBody>
      </p:sp>
      <p:sp>
        <p:nvSpPr>
          <p:cNvPr id="102" name="Text Box 18"/>
          <p:cNvSpPr txBox="1">
            <a:spLocks noChangeArrowheads="1"/>
          </p:cNvSpPr>
          <p:nvPr/>
        </p:nvSpPr>
        <p:spPr bwMode="auto">
          <a:xfrm>
            <a:off x="5830890" y="1868395"/>
            <a:ext cx="2952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</a:t>
            </a:r>
          </a:p>
        </p:txBody>
      </p:sp>
      <p:sp>
        <p:nvSpPr>
          <p:cNvPr id="103" name="Text Box 19"/>
          <p:cNvSpPr txBox="1">
            <a:spLocks noChangeArrowheads="1"/>
          </p:cNvSpPr>
          <p:nvPr/>
        </p:nvSpPr>
        <p:spPr bwMode="auto">
          <a:xfrm>
            <a:off x="7069887" y="1908083"/>
            <a:ext cx="2952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</a:t>
            </a:r>
          </a:p>
        </p:txBody>
      </p:sp>
      <p:sp>
        <p:nvSpPr>
          <p:cNvPr id="104" name="Text Box 20"/>
          <p:cNvSpPr txBox="1">
            <a:spLocks noChangeArrowheads="1"/>
          </p:cNvSpPr>
          <p:nvPr/>
        </p:nvSpPr>
        <p:spPr bwMode="auto">
          <a:xfrm>
            <a:off x="4103775" y="2556994"/>
            <a:ext cx="409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dirty="0"/>
              <a:t>p</a:t>
            </a:r>
          </a:p>
        </p:txBody>
      </p:sp>
      <p:cxnSp>
        <p:nvCxnSpPr>
          <p:cNvPr id="105" name="AutoShape 21"/>
          <p:cNvCxnSpPr>
            <a:cxnSpLocks noChangeShapeType="1"/>
            <a:endCxn id="91" idx="3"/>
          </p:cNvCxnSpPr>
          <p:nvPr/>
        </p:nvCxnSpPr>
        <p:spPr bwMode="auto">
          <a:xfrm flipV="1">
            <a:off x="4485437" y="2443553"/>
            <a:ext cx="745598" cy="27733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2435561" y="1963318"/>
            <a:ext cx="584269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 </a:t>
            </a:r>
            <a:endParaRPr lang="en-US" sz="2000" dirty="0"/>
          </a:p>
        </p:txBody>
      </p:sp>
      <p:cxnSp>
        <p:nvCxnSpPr>
          <p:cNvPr id="107" name="AutoShape 12"/>
          <p:cNvCxnSpPr>
            <a:cxnSpLocks noChangeShapeType="1"/>
            <a:stCxn id="89" idx="6"/>
            <a:endCxn id="106" idx="2"/>
          </p:cNvCxnSpPr>
          <p:nvPr/>
        </p:nvCxnSpPr>
        <p:spPr bwMode="auto">
          <a:xfrm>
            <a:off x="1658933" y="2244633"/>
            <a:ext cx="776628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8" name="Text Box 16"/>
          <p:cNvSpPr txBox="1">
            <a:spLocks noChangeArrowheads="1"/>
          </p:cNvSpPr>
          <p:nvPr/>
        </p:nvSpPr>
        <p:spPr bwMode="auto">
          <a:xfrm>
            <a:off x="1878762" y="1842714"/>
            <a:ext cx="2952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210639" y="1944915"/>
            <a:ext cx="3091533" cy="497950"/>
            <a:chOff x="5210639" y="1944915"/>
            <a:chExt cx="3091533" cy="497950"/>
          </a:xfrm>
        </p:grpSpPr>
        <p:sp>
          <p:nvSpPr>
            <p:cNvPr id="50" name="TextBox 49"/>
            <p:cNvSpPr txBox="1"/>
            <p:nvPr/>
          </p:nvSpPr>
          <p:spPr>
            <a:xfrm>
              <a:off x="7794172" y="1973943"/>
              <a:ext cx="50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r</a:t>
              </a:r>
              <a:r>
                <a:rPr lang="en-US" sz="2400" baseline="-25000" dirty="0" err="1" smtClean="0"/>
                <a:t>p</a:t>
              </a:r>
              <a:endParaRPr lang="en-US" sz="2400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24181" y="1981200"/>
              <a:ext cx="50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r</a:t>
              </a:r>
              <a:r>
                <a:rPr lang="en-US" sz="2400" baseline="-25000" dirty="0" err="1" smtClean="0"/>
                <a:t>p</a:t>
              </a:r>
              <a:endParaRPr lang="en-US" sz="2400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10639" y="1944915"/>
              <a:ext cx="50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r</a:t>
              </a:r>
              <a:r>
                <a:rPr lang="en-US" sz="2400" baseline="-25000" dirty="0" err="1" smtClean="0"/>
                <a:t>p</a:t>
              </a:r>
              <a:endParaRPr lang="en-US" sz="2400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  <p:bldP spid="46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/>
          <p:cNvSpPr/>
          <p:nvPr/>
        </p:nvSpPr>
        <p:spPr>
          <a:xfrm>
            <a:off x="1008529" y="1698812"/>
            <a:ext cx="824753" cy="10578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970929" y="1734671"/>
            <a:ext cx="824753" cy="10578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176682" y="1613647"/>
            <a:ext cx="2281518" cy="12819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178424" y="1559859"/>
            <a:ext cx="2312894" cy="123713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2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Canonical Abstraction</a:t>
            </a:r>
          </a:p>
        </p:txBody>
      </p:sp>
      <p:cxnSp>
        <p:nvCxnSpPr>
          <p:cNvPr id="1752073" name="AutoShape 63"/>
          <p:cNvCxnSpPr>
            <a:cxnSpLocks noChangeShapeType="1"/>
          </p:cNvCxnSpPr>
          <p:nvPr/>
        </p:nvCxnSpPr>
        <p:spPr bwMode="auto">
          <a:xfrm>
            <a:off x="1366184" y="4903788"/>
            <a:ext cx="1553229" cy="1588"/>
          </a:xfrm>
          <a:prstGeom prst="straightConnector1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752076" name="AutoShape 66"/>
          <p:cNvCxnSpPr>
            <a:cxnSpLocks noChangeShapeType="1"/>
          </p:cNvCxnSpPr>
          <p:nvPr/>
        </p:nvCxnSpPr>
        <p:spPr bwMode="auto">
          <a:xfrm flipV="1">
            <a:off x="4530160" y="4730844"/>
            <a:ext cx="1314450" cy="174532"/>
          </a:xfrm>
          <a:prstGeom prst="straightConnector1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752083" name="AutoShape 73"/>
          <p:cNvCxnSpPr>
            <a:cxnSpLocks noChangeShapeType="1"/>
            <a:endCxn id="1752072" idx="7"/>
          </p:cNvCxnSpPr>
          <p:nvPr/>
        </p:nvCxnSpPr>
        <p:spPr bwMode="auto">
          <a:xfrm rot="5400000" flipV="1">
            <a:off x="3159919" y="4480719"/>
            <a:ext cx="1587" cy="371475"/>
          </a:xfrm>
          <a:prstGeom prst="curvedConnector3">
            <a:avLst>
              <a:gd name="adj1" fmla="val -17800009"/>
            </a:avLst>
          </a:prstGeom>
          <a:noFill/>
          <a:ln w="2857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72" name="Oval 5"/>
          <p:cNvSpPr>
            <a:spLocks noChangeArrowheads="1"/>
          </p:cNvSpPr>
          <p:nvPr/>
        </p:nvSpPr>
        <p:spPr bwMode="auto">
          <a:xfrm>
            <a:off x="1173736" y="4603424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73" name="Oval 6"/>
          <p:cNvSpPr>
            <a:spLocks noChangeArrowheads="1"/>
          </p:cNvSpPr>
          <p:nvPr/>
        </p:nvSpPr>
        <p:spPr bwMode="auto">
          <a:xfrm>
            <a:off x="2533197" y="4603424"/>
            <a:ext cx="584269" cy="562630"/>
          </a:xfrm>
          <a:prstGeom prst="ellipse">
            <a:avLst/>
          </a:prstGeom>
          <a:noFill/>
          <a:ln w="1270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 </a:t>
            </a:r>
            <a:endParaRPr lang="en-US" sz="2000" dirty="0"/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4918738" y="4603424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75" name="Oval 8"/>
          <p:cNvSpPr>
            <a:spLocks noChangeArrowheads="1"/>
          </p:cNvSpPr>
          <p:nvPr/>
        </p:nvSpPr>
        <p:spPr bwMode="auto">
          <a:xfrm>
            <a:off x="6352250" y="4603424"/>
            <a:ext cx="503121" cy="562630"/>
          </a:xfrm>
          <a:prstGeom prst="ellipse">
            <a:avLst/>
          </a:prstGeom>
          <a:noFill/>
          <a:ln w="1270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1676857" y="4478339"/>
            <a:ext cx="856340" cy="407988"/>
            <a:chOff x="1676857" y="4478339"/>
            <a:chExt cx="856340" cy="407988"/>
          </a:xfrm>
        </p:grpSpPr>
        <p:cxnSp>
          <p:nvCxnSpPr>
            <p:cNvPr id="79" name="AutoShape 12"/>
            <p:cNvCxnSpPr>
              <a:cxnSpLocks noChangeShapeType="1"/>
              <a:stCxn id="72" idx="6"/>
              <a:endCxn id="73" idx="2"/>
            </p:cNvCxnSpPr>
            <p:nvPr/>
          </p:nvCxnSpPr>
          <p:spPr bwMode="auto">
            <a:xfrm>
              <a:off x="1676857" y="4884739"/>
              <a:ext cx="85634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</p:spPr>
        </p:cxnSp>
        <p:sp>
          <p:nvSpPr>
            <p:cNvPr id="83" name="Text Box 16"/>
            <p:cNvSpPr txBox="1">
              <a:spLocks noChangeArrowheads="1"/>
            </p:cNvSpPr>
            <p:nvPr/>
          </p:nvSpPr>
          <p:spPr bwMode="auto">
            <a:xfrm>
              <a:off x="1986338" y="4478339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117466" y="4474417"/>
            <a:ext cx="1801272" cy="411910"/>
            <a:chOff x="3117466" y="4474417"/>
            <a:chExt cx="1801272" cy="411910"/>
          </a:xfrm>
        </p:grpSpPr>
        <p:cxnSp>
          <p:nvCxnSpPr>
            <p:cNvPr id="80" name="AutoShape 13"/>
            <p:cNvCxnSpPr>
              <a:cxnSpLocks noChangeShapeType="1"/>
              <a:stCxn id="73" idx="6"/>
              <a:endCxn id="74" idx="2"/>
            </p:cNvCxnSpPr>
            <p:nvPr/>
          </p:nvCxnSpPr>
          <p:spPr bwMode="auto">
            <a:xfrm>
              <a:off x="3117466" y="4884739"/>
              <a:ext cx="1801272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</p:spPr>
        </p:cxnSp>
        <p:sp>
          <p:nvSpPr>
            <p:cNvPr id="84" name="Text Box 17"/>
            <p:cNvSpPr txBox="1">
              <a:spLocks noChangeArrowheads="1"/>
            </p:cNvSpPr>
            <p:nvPr/>
          </p:nvSpPr>
          <p:spPr bwMode="auto">
            <a:xfrm>
              <a:off x="3811402" y="4474417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421859" y="4508501"/>
            <a:ext cx="930391" cy="396875"/>
            <a:chOff x="5421859" y="4508501"/>
            <a:chExt cx="930391" cy="396875"/>
          </a:xfrm>
        </p:grpSpPr>
        <p:cxnSp>
          <p:nvCxnSpPr>
            <p:cNvPr id="81" name="AutoShape 14"/>
            <p:cNvCxnSpPr>
              <a:cxnSpLocks noChangeShapeType="1"/>
              <a:stCxn id="74" idx="6"/>
              <a:endCxn id="75" idx="2"/>
            </p:cNvCxnSpPr>
            <p:nvPr/>
          </p:nvCxnSpPr>
          <p:spPr bwMode="auto">
            <a:xfrm>
              <a:off x="5421859" y="4884739"/>
              <a:ext cx="930391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</p:spPr>
        </p:cxnSp>
        <p:sp>
          <p:nvSpPr>
            <p:cNvPr id="85" name="Text Box 18"/>
            <p:cNvSpPr txBox="1">
              <a:spLocks noChangeArrowheads="1"/>
            </p:cNvSpPr>
            <p:nvPr/>
          </p:nvSpPr>
          <p:spPr bwMode="auto">
            <a:xfrm>
              <a:off x="5808473" y="4508501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sp>
        <p:nvSpPr>
          <p:cNvPr id="89" name="Oval 5"/>
          <p:cNvSpPr>
            <a:spLocks noChangeArrowheads="1"/>
          </p:cNvSpPr>
          <p:nvPr/>
        </p:nvSpPr>
        <p:spPr bwMode="auto">
          <a:xfrm>
            <a:off x="1155812" y="1963318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90" name="Oval 6"/>
          <p:cNvSpPr>
            <a:spLocks noChangeArrowheads="1"/>
          </p:cNvSpPr>
          <p:nvPr/>
        </p:nvSpPr>
        <p:spPr bwMode="auto">
          <a:xfrm>
            <a:off x="3796458" y="1963318"/>
            <a:ext cx="584269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 </a:t>
            </a:r>
            <a:endParaRPr lang="en-US" sz="2000" dirty="0"/>
          </a:p>
        </p:txBody>
      </p:sp>
      <p:sp>
        <p:nvSpPr>
          <p:cNvPr id="91" name="Oval 7"/>
          <p:cNvSpPr>
            <a:spLocks noChangeArrowheads="1"/>
          </p:cNvSpPr>
          <p:nvPr/>
        </p:nvSpPr>
        <p:spPr bwMode="auto">
          <a:xfrm>
            <a:off x="5157355" y="1963318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92" name="Oval 8"/>
          <p:cNvSpPr>
            <a:spLocks noChangeArrowheads="1"/>
          </p:cNvSpPr>
          <p:nvPr/>
        </p:nvSpPr>
        <p:spPr bwMode="auto">
          <a:xfrm>
            <a:off x="6437104" y="1963318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93" name="Oval 9"/>
          <p:cNvSpPr>
            <a:spLocks noChangeArrowheads="1"/>
          </p:cNvSpPr>
          <p:nvPr/>
        </p:nvSpPr>
        <p:spPr bwMode="auto">
          <a:xfrm>
            <a:off x="7716852" y="1963318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grpSp>
        <p:nvGrpSpPr>
          <p:cNvPr id="87" name="Group 86"/>
          <p:cNvGrpSpPr/>
          <p:nvPr/>
        </p:nvGrpSpPr>
        <p:grpSpPr>
          <a:xfrm>
            <a:off x="440585" y="2043020"/>
            <a:ext cx="715227" cy="396875"/>
            <a:chOff x="440585" y="2043020"/>
            <a:chExt cx="715227" cy="396875"/>
          </a:xfrm>
        </p:grpSpPr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440585" y="2043020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x</a:t>
              </a:r>
            </a:p>
          </p:txBody>
        </p:sp>
        <p:cxnSp>
          <p:nvCxnSpPr>
            <p:cNvPr id="95" name="AutoShape 11"/>
            <p:cNvCxnSpPr>
              <a:cxnSpLocks noChangeShapeType="1"/>
              <a:stCxn id="94" idx="3"/>
              <a:endCxn id="89" idx="2"/>
            </p:cNvCxnSpPr>
            <p:nvPr/>
          </p:nvCxnSpPr>
          <p:spPr bwMode="auto">
            <a:xfrm>
              <a:off x="850160" y="2241458"/>
              <a:ext cx="305652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1" name="Group 120"/>
          <p:cNvGrpSpPr/>
          <p:nvPr/>
        </p:nvGrpSpPr>
        <p:grpSpPr>
          <a:xfrm>
            <a:off x="3019830" y="1838233"/>
            <a:ext cx="776628" cy="407988"/>
            <a:chOff x="3019830" y="1838233"/>
            <a:chExt cx="776628" cy="407988"/>
          </a:xfrm>
        </p:grpSpPr>
        <p:cxnSp>
          <p:nvCxnSpPr>
            <p:cNvPr id="96" name="AutoShape 12"/>
            <p:cNvCxnSpPr>
              <a:cxnSpLocks noChangeShapeType="1"/>
              <a:stCxn id="106" idx="6"/>
              <a:endCxn id="90" idx="2"/>
            </p:cNvCxnSpPr>
            <p:nvPr/>
          </p:nvCxnSpPr>
          <p:spPr bwMode="auto">
            <a:xfrm>
              <a:off x="3019830" y="2244633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0" name="Text Box 16"/>
            <p:cNvSpPr txBox="1">
              <a:spLocks noChangeArrowheads="1"/>
            </p:cNvSpPr>
            <p:nvPr/>
          </p:nvSpPr>
          <p:spPr bwMode="auto">
            <a:xfrm>
              <a:off x="3272773" y="1838233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380727" y="1847758"/>
            <a:ext cx="776628" cy="398463"/>
            <a:chOff x="4380727" y="1847758"/>
            <a:chExt cx="776628" cy="398463"/>
          </a:xfrm>
        </p:grpSpPr>
        <p:cxnSp>
          <p:nvCxnSpPr>
            <p:cNvPr id="97" name="AutoShape 13"/>
            <p:cNvCxnSpPr>
              <a:cxnSpLocks noChangeShapeType="1"/>
              <a:stCxn id="90" idx="6"/>
              <a:endCxn id="91" idx="2"/>
            </p:cNvCxnSpPr>
            <p:nvPr/>
          </p:nvCxnSpPr>
          <p:spPr bwMode="auto">
            <a:xfrm>
              <a:off x="4380727" y="2244633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1" name="Text Box 17"/>
            <p:cNvSpPr txBox="1">
              <a:spLocks noChangeArrowheads="1"/>
            </p:cNvSpPr>
            <p:nvPr/>
          </p:nvSpPr>
          <p:spPr bwMode="auto">
            <a:xfrm>
              <a:off x="4559955" y="1847758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660476" y="1868395"/>
            <a:ext cx="776628" cy="396875"/>
            <a:chOff x="5660476" y="1868395"/>
            <a:chExt cx="776628" cy="396875"/>
          </a:xfrm>
        </p:grpSpPr>
        <p:cxnSp>
          <p:nvCxnSpPr>
            <p:cNvPr id="98" name="AutoShape 14"/>
            <p:cNvCxnSpPr>
              <a:cxnSpLocks noChangeShapeType="1"/>
              <a:stCxn id="91" idx="6"/>
              <a:endCxn id="92" idx="2"/>
            </p:cNvCxnSpPr>
            <p:nvPr/>
          </p:nvCxnSpPr>
          <p:spPr bwMode="auto">
            <a:xfrm>
              <a:off x="5660476" y="2244633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2" name="Text Box 18"/>
            <p:cNvSpPr txBox="1">
              <a:spLocks noChangeArrowheads="1"/>
            </p:cNvSpPr>
            <p:nvPr/>
          </p:nvSpPr>
          <p:spPr bwMode="auto">
            <a:xfrm>
              <a:off x="5830890" y="1868395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6940225" y="1908083"/>
            <a:ext cx="776627" cy="396875"/>
            <a:chOff x="6940225" y="1908083"/>
            <a:chExt cx="776627" cy="396875"/>
          </a:xfrm>
        </p:grpSpPr>
        <p:cxnSp>
          <p:nvCxnSpPr>
            <p:cNvPr id="99" name="AutoShape 15"/>
            <p:cNvCxnSpPr>
              <a:cxnSpLocks noChangeShapeType="1"/>
              <a:stCxn id="92" idx="6"/>
              <a:endCxn id="93" idx="2"/>
            </p:cNvCxnSpPr>
            <p:nvPr/>
          </p:nvCxnSpPr>
          <p:spPr bwMode="auto">
            <a:xfrm>
              <a:off x="6940225" y="2244633"/>
              <a:ext cx="776627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3" name="Text Box 19"/>
            <p:cNvSpPr txBox="1">
              <a:spLocks noChangeArrowheads="1"/>
            </p:cNvSpPr>
            <p:nvPr/>
          </p:nvSpPr>
          <p:spPr bwMode="auto">
            <a:xfrm>
              <a:off x="7069887" y="1908083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103775" y="2443553"/>
            <a:ext cx="1127260" cy="510316"/>
            <a:chOff x="4103775" y="2443553"/>
            <a:chExt cx="1127260" cy="510316"/>
          </a:xfrm>
        </p:grpSpPr>
        <p:sp>
          <p:nvSpPr>
            <p:cNvPr id="104" name="Text Box 20"/>
            <p:cNvSpPr txBox="1">
              <a:spLocks noChangeArrowheads="1"/>
            </p:cNvSpPr>
            <p:nvPr/>
          </p:nvSpPr>
          <p:spPr bwMode="auto">
            <a:xfrm>
              <a:off x="4103775" y="2556994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p</a:t>
              </a:r>
            </a:p>
          </p:txBody>
        </p:sp>
        <p:cxnSp>
          <p:nvCxnSpPr>
            <p:cNvPr id="105" name="AutoShape 21"/>
            <p:cNvCxnSpPr>
              <a:cxnSpLocks noChangeShapeType="1"/>
              <a:endCxn id="91" idx="3"/>
            </p:cNvCxnSpPr>
            <p:nvPr/>
          </p:nvCxnSpPr>
          <p:spPr bwMode="auto">
            <a:xfrm flipV="1">
              <a:off x="4485437" y="2443553"/>
              <a:ext cx="745598" cy="2773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2435561" y="1963318"/>
            <a:ext cx="584269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 </a:t>
            </a:r>
            <a:endParaRPr lang="en-US" sz="20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1658933" y="1842714"/>
            <a:ext cx="776628" cy="403507"/>
            <a:chOff x="1658933" y="1842714"/>
            <a:chExt cx="776628" cy="403507"/>
          </a:xfrm>
        </p:grpSpPr>
        <p:cxnSp>
          <p:nvCxnSpPr>
            <p:cNvPr id="107" name="AutoShape 12"/>
            <p:cNvCxnSpPr>
              <a:cxnSpLocks noChangeShapeType="1"/>
              <a:stCxn id="89" idx="6"/>
              <a:endCxn id="106" idx="2"/>
            </p:cNvCxnSpPr>
            <p:nvPr/>
          </p:nvCxnSpPr>
          <p:spPr bwMode="auto">
            <a:xfrm>
              <a:off x="1658933" y="2244633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8" name="Text Box 16"/>
            <p:cNvSpPr txBox="1">
              <a:spLocks noChangeArrowheads="1"/>
            </p:cNvSpPr>
            <p:nvPr/>
          </p:nvSpPr>
          <p:spPr bwMode="auto">
            <a:xfrm>
              <a:off x="1878762" y="1842714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1155873" y="1963379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67" name="Oval 6"/>
          <p:cNvSpPr>
            <a:spLocks noChangeArrowheads="1"/>
          </p:cNvSpPr>
          <p:nvPr/>
        </p:nvSpPr>
        <p:spPr bwMode="auto">
          <a:xfrm>
            <a:off x="3796519" y="1963379"/>
            <a:ext cx="584269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 </a:t>
            </a:r>
            <a:endParaRPr lang="en-US" sz="2000" dirty="0"/>
          </a:p>
        </p:txBody>
      </p:sp>
      <p:sp>
        <p:nvSpPr>
          <p:cNvPr id="68" name="Oval 7"/>
          <p:cNvSpPr>
            <a:spLocks noChangeArrowheads="1"/>
          </p:cNvSpPr>
          <p:nvPr/>
        </p:nvSpPr>
        <p:spPr bwMode="auto">
          <a:xfrm>
            <a:off x="5157416" y="1963379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69" name="Oval 8"/>
          <p:cNvSpPr>
            <a:spLocks noChangeArrowheads="1"/>
          </p:cNvSpPr>
          <p:nvPr/>
        </p:nvSpPr>
        <p:spPr bwMode="auto">
          <a:xfrm>
            <a:off x="6437165" y="1963379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70" name="Oval 9"/>
          <p:cNvSpPr>
            <a:spLocks noChangeArrowheads="1"/>
          </p:cNvSpPr>
          <p:nvPr/>
        </p:nvSpPr>
        <p:spPr bwMode="auto">
          <a:xfrm>
            <a:off x="7716913" y="1963379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71" name="Oval 6"/>
          <p:cNvSpPr>
            <a:spLocks noChangeArrowheads="1"/>
          </p:cNvSpPr>
          <p:nvPr/>
        </p:nvSpPr>
        <p:spPr bwMode="auto">
          <a:xfrm>
            <a:off x="2435622" y="1963379"/>
            <a:ext cx="584269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 </a:t>
            </a:r>
            <a:endParaRPr lang="en-US" sz="2000" dirty="0"/>
          </a:p>
        </p:txBody>
      </p:sp>
      <p:grpSp>
        <p:nvGrpSpPr>
          <p:cNvPr id="88" name="Group 87"/>
          <p:cNvGrpSpPr/>
          <p:nvPr/>
        </p:nvGrpSpPr>
        <p:grpSpPr>
          <a:xfrm>
            <a:off x="439219" y="2035766"/>
            <a:ext cx="715227" cy="396875"/>
            <a:chOff x="440585" y="2043020"/>
            <a:chExt cx="715227" cy="396875"/>
          </a:xfrm>
        </p:grpSpPr>
        <p:sp>
          <p:nvSpPr>
            <p:cNvPr id="109" name="Text Box 10"/>
            <p:cNvSpPr txBox="1">
              <a:spLocks noChangeArrowheads="1"/>
            </p:cNvSpPr>
            <p:nvPr/>
          </p:nvSpPr>
          <p:spPr bwMode="auto">
            <a:xfrm>
              <a:off x="440585" y="2043020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x</a:t>
              </a:r>
            </a:p>
          </p:txBody>
        </p:sp>
        <p:cxnSp>
          <p:nvCxnSpPr>
            <p:cNvPr id="110" name="AutoShape 11"/>
            <p:cNvCxnSpPr>
              <a:cxnSpLocks noChangeShapeType="1"/>
              <a:stCxn id="109" idx="3"/>
            </p:cNvCxnSpPr>
            <p:nvPr/>
          </p:nvCxnSpPr>
          <p:spPr bwMode="auto">
            <a:xfrm>
              <a:off x="850160" y="2241458"/>
              <a:ext cx="305652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2" name="Group 111"/>
          <p:cNvGrpSpPr/>
          <p:nvPr/>
        </p:nvGrpSpPr>
        <p:grpSpPr>
          <a:xfrm>
            <a:off x="4096521" y="2436299"/>
            <a:ext cx="1127260" cy="510316"/>
            <a:chOff x="4103775" y="2443553"/>
            <a:chExt cx="1127260" cy="510316"/>
          </a:xfrm>
        </p:grpSpPr>
        <p:sp>
          <p:nvSpPr>
            <p:cNvPr id="113" name="Text Box 20"/>
            <p:cNvSpPr txBox="1">
              <a:spLocks noChangeArrowheads="1"/>
            </p:cNvSpPr>
            <p:nvPr/>
          </p:nvSpPr>
          <p:spPr bwMode="auto">
            <a:xfrm>
              <a:off x="4103775" y="2556994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p</a:t>
              </a:r>
            </a:p>
          </p:txBody>
        </p:sp>
        <p:cxnSp>
          <p:nvCxnSpPr>
            <p:cNvPr id="114" name="AutoShape 21"/>
            <p:cNvCxnSpPr>
              <a:cxnSpLocks noChangeShapeType="1"/>
            </p:cNvCxnSpPr>
            <p:nvPr/>
          </p:nvCxnSpPr>
          <p:spPr bwMode="auto">
            <a:xfrm flipV="1">
              <a:off x="4485437" y="2443553"/>
              <a:ext cx="745598" cy="2773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6" name="Group 125"/>
          <p:cNvGrpSpPr/>
          <p:nvPr/>
        </p:nvGrpSpPr>
        <p:grpSpPr>
          <a:xfrm>
            <a:off x="2619555" y="3914123"/>
            <a:ext cx="657887" cy="772490"/>
            <a:chOff x="2619555" y="3914123"/>
            <a:chExt cx="657887" cy="772490"/>
          </a:xfrm>
        </p:grpSpPr>
        <p:cxnSp>
          <p:nvCxnSpPr>
            <p:cNvPr id="51" name="Curved Connector 50"/>
            <p:cNvCxnSpPr>
              <a:stCxn id="73" idx="7"/>
              <a:endCxn id="73" idx="1"/>
            </p:cNvCxnSpPr>
            <p:nvPr/>
          </p:nvCxnSpPr>
          <p:spPr>
            <a:xfrm rot="16200000" flipV="1">
              <a:off x="2825332" y="4479248"/>
              <a:ext cx="1588" cy="413141"/>
            </a:xfrm>
            <a:prstGeom prst="curvedConnector3">
              <a:avLst>
                <a:gd name="adj1" fmla="val 42434144"/>
              </a:avLst>
            </a:prstGeom>
            <a:noFill/>
            <a:ln w="28575">
              <a:solidFill>
                <a:schemeClr val="tx1"/>
              </a:solidFill>
              <a:prstDash val="sysDash"/>
              <a:round/>
              <a:headEnd type="triangle" w="med" len="med"/>
              <a:tailEnd type="none" w="med" len="med"/>
            </a:ln>
          </p:spPr>
        </p:cxnSp>
        <p:sp>
          <p:nvSpPr>
            <p:cNvPr id="115" name="Text Box 17"/>
            <p:cNvSpPr txBox="1">
              <a:spLocks noChangeArrowheads="1"/>
            </p:cNvSpPr>
            <p:nvPr/>
          </p:nvSpPr>
          <p:spPr bwMode="auto">
            <a:xfrm>
              <a:off x="2982167" y="3914123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426724" y="3907866"/>
            <a:ext cx="622801" cy="778747"/>
            <a:chOff x="6426724" y="3907866"/>
            <a:chExt cx="622801" cy="778747"/>
          </a:xfrm>
        </p:grpSpPr>
        <p:cxnSp>
          <p:nvCxnSpPr>
            <p:cNvPr id="57" name="Curved Connector 56"/>
            <p:cNvCxnSpPr>
              <a:stCxn id="75" idx="7"/>
              <a:endCxn id="75" idx="1"/>
            </p:cNvCxnSpPr>
            <p:nvPr/>
          </p:nvCxnSpPr>
          <p:spPr>
            <a:xfrm rot="16200000" flipV="1">
              <a:off x="6603811" y="4507938"/>
              <a:ext cx="1588" cy="355761"/>
            </a:xfrm>
            <a:prstGeom prst="curvedConnector3">
              <a:avLst>
                <a:gd name="adj1" fmla="val 47917773"/>
              </a:avLst>
            </a:prstGeom>
            <a:noFill/>
            <a:ln w="28575">
              <a:solidFill>
                <a:schemeClr val="tx1"/>
              </a:solidFill>
              <a:prstDash val="sysDash"/>
              <a:round/>
              <a:headEnd type="triangle" w="med" len="med"/>
              <a:tailEnd type="none" w="med" len="med"/>
            </a:ln>
          </p:spPr>
        </p:cxnSp>
        <p:sp>
          <p:nvSpPr>
            <p:cNvPr id="116" name="Text Box 18"/>
            <p:cNvSpPr txBox="1">
              <a:spLocks noChangeArrowheads="1"/>
            </p:cNvSpPr>
            <p:nvPr/>
          </p:nvSpPr>
          <p:spPr bwMode="auto">
            <a:xfrm>
              <a:off x="6754250" y="3907866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663416" y="1847197"/>
            <a:ext cx="776628" cy="403507"/>
            <a:chOff x="1658933" y="1842714"/>
            <a:chExt cx="776628" cy="403507"/>
          </a:xfrm>
        </p:grpSpPr>
        <p:cxnSp>
          <p:nvCxnSpPr>
            <p:cNvPr id="119" name="AutoShape 12"/>
            <p:cNvCxnSpPr>
              <a:cxnSpLocks noChangeShapeType="1"/>
            </p:cNvCxnSpPr>
            <p:nvPr/>
          </p:nvCxnSpPr>
          <p:spPr bwMode="auto">
            <a:xfrm>
              <a:off x="1658933" y="2244633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0" name="Text Box 16"/>
            <p:cNvSpPr txBox="1">
              <a:spLocks noChangeArrowheads="1"/>
            </p:cNvSpPr>
            <p:nvPr/>
          </p:nvSpPr>
          <p:spPr bwMode="auto">
            <a:xfrm>
              <a:off x="1878762" y="1842714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027090" y="1845493"/>
            <a:ext cx="776628" cy="407988"/>
            <a:chOff x="3019830" y="1838233"/>
            <a:chExt cx="776628" cy="407988"/>
          </a:xfrm>
        </p:grpSpPr>
        <p:cxnSp>
          <p:nvCxnSpPr>
            <p:cNvPr id="123" name="AutoShape 12"/>
            <p:cNvCxnSpPr>
              <a:cxnSpLocks noChangeShapeType="1"/>
            </p:cNvCxnSpPr>
            <p:nvPr/>
          </p:nvCxnSpPr>
          <p:spPr bwMode="auto">
            <a:xfrm>
              <a:off x="3019830" y="2244633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4" name="Text Box 16"/>
            <p:cNvSpPr txBox="1">
              <a:spLocks noChangeArrowheads="1"/>
            </p:cNvSpPr>
            <p:nvPr/>
          </p:nvSpPr>
          <p:spPr bwMode="auto">
            <a:xfrm>
              <a:off x="3272773" y="1838233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387987" y="1855018"/>
            <a:ext cx="776628" cy="398463"/>
            <a:chOff x="4380727" y="1847758"/>
            <a:chExt cx="776628" cy="398463"/>
          </a:xfrm>
        </p:grpSpPr>
        <p:cxnSp>
          <p:nvCxnSpPr>
            <p:cNvPr id="129" name="AutoShape 13"/>
            <p:cNvCxnSpPr>
              <a:cxnSpLocks noChangeShapeType="1"/>
            </p:cNvCxnSpPr>
            <p:nvPr/>
          </p:nvCxnSpPr>
          <p:spPr bwMode="auto">
            <a:xfrm>
              <a:off x="4380727" y="2244633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0" name="Text Box 17"/>
            <p:cNvSpPr txBox="1">
              <a:spLocks noChangeArrowheads="1"/>
            </p:cNvSpPr>
            <p:nvPr/>
          </p:nvSpPr>
          <p:spPr bwMode="auto">
            <a:xfrm>
              <a:off x="4559955" y="1847758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653222" y="1875655"/>
            <a:ext cx="776628" cy="396875"/>
            <a:chOff x="5660476" y="1868395"/>
            <a:chExt cx="776628" cy="396875"/>
          </a:xfrm>
        </p:grpSpPr>
        <p:cxnSp>
          <p:nvCxnSpPr>
            <p:cNvPr id="134" name="AutoShape 14"/>
            <p:cNvCxnSpPr>
              <a:cxnSpLocks noChangeShapeType="1"/>
            </p:cNvCxnSpPr>
            <p:nvPr/>
          </p:nvCxnSpPr>
          <p:spPr bwMode="auto">
            <a:xfrm>
              <a:off x="5660476" y="2244633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5" name="Text Box 18"/>
            <p:cNvSpPr txBox="1">
              <a:spLocks noChangeArrowheads="1"/>
            </p:cNvSpPr>
            <p:nvPr/>
          </p:nvSpPr>
          <p:spPr bwMode="auto">
            <a:xfrm>
              <a:off x="5830890" y="1868395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932971" y="1915343"/>
            <a:ext cx="776627" cy="396875"/>
            <a:chOff x="6940225" y="1908083"/>
            <a:chExt cx="776627" cy="396875"/>
          </a:xfrm>
        </p:grpSpPr>
        <p:cxnSp>
          <p:nvCxnSpPr>
            <p:cNvPr id="139" name="AutoShape 15"/>
            <p:cNvCxnSpPr>
              <a:cxnSpLocks noChangeShapeType="1"/>
            </p:cNvCxnSpPr>
            <p:nvPr/>
          </p:nvCxnSpPr>
          <p:spPr bwMode="auto">
            <a:xfrm>
              <a:off x="6940225" y="2244633"/>
              <a:ext cx="776627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0" name="Text Box 19"/>
            <p:cNvSpPr txBox="1">
              <a:spLocks noChangeArrowheads="1"/>
            </p:cNvSpPr>
            <p:nvPr/>
          </p:nvSpPr>
          <p:spPr bwMode="auto">
            <a:xfrm>
              <a:off x="7069887" y="1908083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794172" y="1973943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p</a:t>
            </a:r>
            <a:endParaRPr lang="en-US" sz="2400" baseline="-25000" dirty="0"/>
          </a:p>
        </p:txBody>
      </p:sp>
      <p:sp>
        <p:nvSpPr>
          <p:cNvPr id="143" name="TextBox 142"/>
          <p:cNvSpPr txBox="1"/>
          <p:nvPr/>
        </p:nvSpPr>
        <p:spPr>
          <a:xfrm>
            <a:off x="6524181" y="1981200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p</a:t>
            </a:r>
            <a:endParaRPr lang="en-US" sz="2400" baseline="-25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210639" y="1944915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p</a:t>
            </a:r>
            <a:endParaRPr lang="en-US" sz="2400" baseline="-25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6429837" y="4605307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p</a:t>
            </a:r>
            <a:endParaRPr lang="en-US" sz="2400" baseline="-25000" dirty="0"/>
          </a:p>
        </p:txBody>
      </p:sp>
      <p:sp>
        <p:nvSpPr>
          <p:cNvPr id="147" name="TextBox 146"/>
          <p:cNvSpPr txBox="1"/>
          <p:nvPr/>
        </p:nvSpPr>
        <p:spPr>
          <a:xfrm>
            <a:off x="5000181" y="4637316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p</a:t>
            </a:r>
            <a:endParaRPr lang="en-US" sz="2400" baseline="-25000" dirty="0"/>
          </a:p>
        </p:txBody>
      </p:sp>
      <p:sp>
        <p:nvSpPr>
          <p:cNvPr id="148" name="TextBox 147"/>
          <p:cNvSpPr txBox="1"/>
          <p:nvPr/>
        </p:nvSpPr>
        <p:spPr>
          <a:xfrm>
            <a:off x="769247" y="5696857"/>
            <a:ext cx="7707085" cy="116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he-IL" sz="2800" dirty="0" smtClean="0"/>
              <a:t>Abstract stores are 3-valued logical structures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he-IL" sz="2800" dirty="0" smtClean="0">
                <a:sym typeface="Symbol" pitchFamily="18" charset="2"/>
              </a:rPr>
              <a:t>{0, 1, </a:t>
            </a:r>
            <a:r>
              <a:rPr lang="en-US" altLang="he-IL" sz="2800" dirty="0" smtClean="0">
                <a:solidFill>
                  <a:srgbClr val="0000CC"/>
                </a:solidFill>
                <a:sym typeface="Symbol" pitchFamily="18" charset="2"/>
              </a:rPr>
              <a:t>½</a:t>
            </a:r>
            <a:r>
              <a:rPr lang="en-US" altLang="he-IL" sz="2800" dirty="0" smtClean="0">
                <a:sym typeface="Symbol" pitchFamily="18" charset="2"/>
              </a:rPr>
              <a:t>} values for r</a:t>
            </a:r>
            <a:r>
              <a:rPr lang="en-US" altLang="he-IL" sz="2800" dirty="0" smtClean="0"/>
              <a:t>elations with 0 </a:t>
            </a:r>
            <a:r>
              <a:rPr lang="en-US" altLang="he-IL" sz="2800" dirty="0" smtClean="0">
                <a:sym typeface="Math B" pitchFamily="2" charset="2"/>
              </a:rPr>
              <a:t></a:t>
            </a:r>
            <a:r>
              <a:rPr lang="en-US" altLang="he-IL" sz="2800" dirty="0" smtClean="0"/>
              <a:t> 1 = </a:t>
            </a:r>
            <a:r>
              <a:rPr lang="en-US" altLang="he-IL" sz="2800" dirty="0" smtClean="0">
                <a:solidFill>
                  <a:srgbClr val="0000CC"/>
                </a:solidFill>
              </a:rPr>
              <a:t>1/2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alt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58382E-6 L 0.00312 0.3838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1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58382E-6 L -0.13177 0.3794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1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58382E-6 L -0.02691 0.3858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1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58382E-6 L -0.01111 0.3877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" y="1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58382E-6 L -0.15069 0.3900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" y="19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58382E-6 L 0.01268 0.3794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" y="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0.00608 0.38959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19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48555E-6 L -0.0191 0.39214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" y="1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89017E-6 L 0.00156 0.37965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89017E-6 L -0.06198 0.28208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" y="14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51445E-7 L -0.08889 0.38798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" y="19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46821E-6 L -0.01111 0.39214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" y="19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12139E-6 L -0.07135 0.25688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146" grpId="0"/>
      <p:bldP spid="147" grpId="0"/>
      <p:bldP spid="1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0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Canonical Abstraction with </a:t>
            </a:r>
            <a:r>
              <a:rPr lang="en-US" sz="4000" dirty="0" err="1" smtClean="0"/>
              <a:t>Reachability</a:t>
            </a:r>
            <a:endParaRPr lang="en-US" sz="4000" dirty="0"/>
          </a:p>
        </p:txBody>
      </p:sp>
      <p:sp>
        <p:nvSpPr>
          <p:cNvPr id="89" name="Oval 5"/>
          <p:cNvSpPr>
            <a:spLocks noChangeArrowheads="1"/>
          </p:cNvSpPr>
          <p:nvPr/>
        </p:nvSpPr>
        <p:spPr bwMode="auto">
          <a:xfrm>
            <a:off x="1155812" y="1963318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90" name="Oval 6"/>
          <p:cNvSpPr>
            <a:spLocks noChangeArrowheads="1"/>
          </p:cNvSpPr>
          <p:nvPr/>
        </p:nvSpPr>
        <p:spPr bwMode="auto">
          <a:xfrm>
            <a:off x="3796458" y="1963318"/>
            <a:ext cx="584269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 </a:t>
            </a:r>
            <a:endParaRPr lang="en-US" sz="2000" dirty="0"/>
          </a:p>
        </p:txBody>
      </p:sp>
      <p:sp>
        <p:nvSpPr>
          <p:cNvPr id="91" name="Oval 7"/>
          <p:cNvSpPr>
            <a:spLocks noChangeArrowheads="1"/>
          </p:cNvSpPr>
          <p:nvPr/>
        </p:nvSpPr>
        <p:spPr bwMode="auto">
          <a:xfrm>
            <a:off x="5157355" y="1963318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92" name="Oval 8"/>
          <p:cNvSpPr>
            <a:spLocks noChangeArrowheads="1"/>
          </p:cNvSpPr>
          <p:nvPr/>
        </p:nvSpPr>
        <p:spPr bwMode="auto">
          <a:xfrm>
            <a:off x="6437104" y="1963318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93" name="Oval 9"/>
          <p:cNvSpPr>
            <a:spLocks noChangeArrowheads="1"/>
          </p:cNvSpPr>
          <p:nvPr/>
        </p:nvSpPr>
        <p:spPr bwMode="auto">
          <a:xfrm>
            <a:off x="7716852" y="1963318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94" name="Text Box 10"/>
          <p:cNvSpPr txBox="1">
            <a:spLocks noChangeArrowheads="1"/>
          </p:cNvSpPr>
          <p:nvPr/>
        </p:nvSpPr>
        <p:spPr bwMode="auto">
          <a:xfrm>
            <a:off x="440585" y="2043020"/>
            <a:ext cx="409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x</a:t>
            </a:r>
          </a:p>
        </p:txBody>
      </p:sp>
      <p:cxnSp>
        <p:nvCxnSpPr>
          <p:cNvPr id="95" name="AutoShape 11"/>
          <p:cNvCxnSpPr>
            <a:cxnSpLocks noChangeShapeType="1"/>
            <a:stCxn id="94" idx="3"/>
            <a:endCxn id="89" idx="2"/>
          </p:cNvCxnSpPr>
          <p:nvPr/>
        </p:nvCxnSpPr>
        <p:spPr bwMode="auto">
          <a:xfrm>
            <a:off x="850160" y="2241458"/>
            <a:ext cx="305652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6" name="AutoShape 12"/>
          <p:cNvCxnSpPr>
            <a:cxnSpLocks noChangeShapeType="1"/>
            <a:stCxn id="106" idx="6"/>
            <a:endCxn id="90" idx="2"/>
          </p:cNvCxnSpPr>
          <p:nvPr/>
        </p:nvCxnSpPr>
        <p:spPr bwMode="auto">
          <a:xfrm>
            <a:off x="3019830" y="2244633"/>
            <a:ext cx="776628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7" name="AutoShape 13"/>
          <p:cNvCxnSpPr>
            <a:cxnSpLocks noChangeShapeType="1"/>
            <a:stCxn id="90" idx="6"/>
            <a:endCxn id="91" idx="2"/>
          </p:cNvCxnSpPr>
          <p:nvPr/>
        </p:nvCxnSpPr>
        <p:spPr bwMode="auto">
          <a:xfrm>
            <a:off x="4380727" y="2244633"/>
            <a:ext cx="776628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8" name="AutoShape 14"/>
          <p:cNvCxnSpPr>
            <a:cxnSpLocks noChangeShapeType="1"/>
            <a:stCxn id="91" idx="6"/>
            <a:endCxn id="92" idx="2"/>
          </p:cNvCxnSpPr>
          <p:nvPr/>
        </p:nvCxnSpPr>
        <p:spPr bwMode="auto">
          <a:xfrm>
            <a:off x="5660476" y="2244633"/>
            <a:ext cx="776628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9" name="AutoShape 15"/>
          <p:cNvCxnSpPr>
            <a:cxnSpLocks noChangeShapeType="1"/>
            <a:stCxn id="92" idx="6"/>
            <a:endCxn id="93" idx="2"/>
          </p:cNvCxnSpPr>
          <p:nvPr/>
        </p:nvCxnSpPr>
        <p:spPr bwMode="auto">
          <a:xfrm>
            <a:off x="6940225" y="2244633"/>
            <a:ext cx="776627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0" name="Text Box 16"/>
          <p:cNvSpPr txBox="1">
            <a:spLocks noChangeArrowheads="1"/>
          </p:cNvSpPr>
          <p:nvPr/>
        </p:nvSpPr>
        <p:spPr bwMode="auto">
          <a:xfrm>
            <a:off x="3272773" y="1838233"/>
            <a:ext cx="2952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</a:t>
            </a:r>
          </a:p>
        </p:txBody>
      </p:sp>
      <p:sp>
        <p:nvSpPr>
          <p:cNvPr id="101" name="Text Box 17"/>
          <p:cNvSpPr txBox="1">
            <a:spLocks noChangeArrowheads="1"/>
          </p:cNvSpPr>
          <p:nvPr/>
        </p:nvSpPr>
        <p:spPr bwMode="auto">
          <a:xfrm>
            <a:off x="4559955" y="1847758"/>
            <a:ext cx="2952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</a:t>
            </a:r>
          </a:p>
        </p:txBody>
      </p:sp>
      <p:sp>
        <p:nvSpPr>
          <p:cNvPr id="102" name="Text Box 18"/>
          <p:cNvSpPr txBox="1">
            <a:spLocks noChangeArrowheads="1"/>
          </p:cNvSpPr>
          <p:nvPr/>
        </p:nvSpPr>
        <p:spPr bwMode="auto">
          <a:xfrm>
            <a:off x="5830890" y="1868395"/>
            <a:ext cx="2952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</a:t>
            </a:r>
          </a:p>
        </p:txBody>
      </p:sp>
      <p:sp>
        <p:nvSpPr>
          <p:cNvPr id="103" name="Text Box 19"/>
          <p:cNvSpPr txBox="1">
            <a:spLocks noChangeArrowheads="1"/>
          </p:cNvSpPr>
          <p:nvPr/>
        </p:nvSpPr>
        <p:spPr bwMode="auto">
          <a:xfrm>
            <a:off x="7069887" y="1908083"/>
            <a:ext cx="2952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</a:t>
            </a:r>
          </a:p>
        </p:txBody>
      </p:sp>
      <p:sp>
        <p:nvSpPr>
          <p:cNvPr id="104" name="Text Box 20"/>
          <p:cNvSpPr txBox="1">
            <a:spLocks noChangeArrowheads="1"/>
          </p:cNvSpPr>
          <p:nvPr/>
        </p:nvSpPr>
        <p:spPr bwMode="auto">
          <a:xfrm>
            <a:off x="4103775" y="2556994"/>
            <a:ext cx="409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/>
              <a:t>p</a:t>
            </a:r>
          </a:p>
        </p:txBody>
      </p:sp>
      <p:cxnSp>
        <p:nvCxnSpPr>
          <p:cNvPr id="105" name="AutoShape 21"/>
          <p:cNvCxnSpPr>
            <a:cxnSpLocks noChangeShapeType="1"/>
            <a:endCxn id="91" idx="3"/>
          </p:cNvCxnSpPr>
          <p:nvPr/>
        </p:nvCxnSpPr>
        <p:spPr bwMode="auto">
          <a:xfrm flipV="1">
            <a:off x="4485437" y="2443553"/>
            <a:ext cx="745598" cy="27733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2435561" y="1963318"/>
            <a:ext cx="584269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 </a:t>
            </a:r>
            <a:endParaRPr lang="en-US" sz="2000" dirty="0"/>
          </a:p>
        </p:txBody>
      </p:sp>
      <p:cxnSp>
        <p:nvCxnSpPr>
          <p:cNvPr id="107" name="AutoShape 12"/>
          <p:cNvCxnSpPr>
            <a:cxnSpLocks noChangeShapeType="1"/>
            <a:stCxn id="89" idx="6"/>
            <a:endCxn id="106" idx="2"/>
          </p:cNvCxnSpPr>
          <p:nvPr/>
        </p:nvCxnSpPr>
        <p:spPr bwMode="auto">
          <a:xfrm>
            <a:off x="1658933" y="2244633"/>
            <a:ext cx="776628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8" name="Text Box 16"/>
          <p:cNvSpPr txBox="1">
            <a:spLocks noChangeArrowheads="1"/>
          </p:cNvSpPr>
          <p:nvPr/>
        </p:nvSpPr>
        <p:spPr bwMode="auto">
          <a:xfrm>
            <a:off x="1878762" y="1842714"/>
            <a:ext cx="2952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</a:t>
            </a:r>
          </a:p>
        </p:txBody>
      </p:sp>
      <p:grpSp>
        <p:nvGrpSpPr>
          <p:cNvPr id="2" name="Group 53"/>
          <p:cNvGrpSpPr/>
          <p:nvPr/>
        </p:nvGrpSpPr>
        <p:grpSpPr>
          <a:xfrm>
            <a:off x="5210639" y="1944915"/>
            <a:ext cx="3091533" cy="497950"/>
            <a:chOff x="5210639" y="1944915"/>
            <a:chExt cx="3091533" cy="497950"/>
          </a:xfrm>
        </p:grpSpPr>
        <p:sp>
          <p:nvSpPr>
            <p:cNvPr id="50" name="TextBox 49"/>
            <p:cNvSpPr txBox="1"/>
            <p:nvPr/>
          </p:nvSpPr>
          <p:spPr>
            <a:xfrm>
              <a:off x="7794172" y="1973943"/>
              <a:ext cx="50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r</a:t>
              </a:r>
              <a:r>
                <a:rPr lang="en-US" sz="2400" baseline="-25000" dirty="0" err="1" smtClean="0"/>
                <a:t>p</a:t>
              </a:r>
              <a:endParaRPr lang="en-US" sz="2400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524181" y="1981200"/>
              <a:ext cx="50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r</a:t>
              </a:r>
              <a:r>
                <a:rPr lang="en-US" sz="2400" baseline="-25000" dirty="0" err="1" smtClean="0"/>
                <a:t>p</a:t>
              </a:r>
              <a:endParaRPr lang="en-US" sz="2400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10639" y="1944915"/>
              <a:ext cx="50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r</a:t>
              </a:r>
              <a:r>
                <a:rPr lang="en-US" sz="2400" baseline="-25000" dirty="0" err="1" smtClean="0"/>
                <a:t>p</a:t>
              </a:r>
              <a:endParaRPr lang="en-US" sz="2400" baseline="-250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46476" y="3914124"/>
            <a:ext cx="6985745" cy="1710377"/>
            <a:chOff x="780305" y="4407609"/>
            <a:chExt cx="6985745" cy="1710377"/>
          </a:xfrm>
        </p:grpSpPr>
        <p:cxnSp>
          <p:nvCxnSpPr>
            <p:cNvPr id="63" name="AutoShape 63"/>
            <p:cNvCxnSpPr>
              <a:cxnSpLocks noChangeShapeType="1"/>
            </p:cNvCxnSpPr>
            <p:nvPr/>
          </p:nvCxnSpPr>
          <p:spPr bwMode="auto">
            <a:xfrm>
              <a:off x="1700013" y="5397274"/>
              <a:ext cx="1553229" cy="1588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64" name="AutoShape 66"/>
            <p:cNvCxnSpPr>
              <a:cxnSpLocks noChangeShapeType="1"/>
            </p:cNvCxnSpPr>
            <p:nvPr/>
          </p:nvCxnSpPr>
          <p:spPr bwMode="auto">
            <a:xfrm flipV="1">
              <a:off x="4863989" y="5224330"/>
              <a:ext cx="1314450" cy="174532"/>
            </a:xfrm>
            <a:prstGeom prst="straightConnector1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</p:cxnSp>
        <p:cxnSp>
          <p:nvCxnSpPr>
            <p:cNvPr id="65" name="AutoShape 73"/>
            <p:cNvCxnSpPr>
              <a:cxnSpLocks noChangeShapeType="1"/>
            </p:cNvCxnSpPr>
            <p:nvPr/>
          </p:nvCxnSpPr>
          <p:spPr bwMode="auto">
            <a:xfrm rot="5400000" flipV="1">
              <a:off x="3493748" y="4974205"/>
              <a:ext cx="1587" cy="371475"/>
            </a:xfrm>
            <a:prstGeom prst="curvedConnector3">
              <a:avLst>
                <a:gd name="adj1" fmla="val -17800009"/>
              </a:avLst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66" name="Oval 5"/>
            <p:cNvSpPr>
              <a:spLocks noChangeArrowheads="1"/>
            </p:cNvSpPr>
            <p:nvPr/>
          </p:nvSpPr>
          <p:spPr bwMode="auto">
            <a:xfrm>
              <a:off x="1507565" y="5096910"/>
              <a:ext cx="503121" cy="5626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/>
                <a:t>   </a:t>
              </a:r>
              <a:endParaRPr lang="en-US" sz="2000" dirty="0"/>
            </a:p>
          </p:txBody>
        </p:sp>
        <p:sp>
          <p:nvSpPr>
            <p:cNvPr id="67" name="Oval 6"/>
            <p:cNvSpPr>
              <a:spLocks noChangeArrowheads="1"/>
            </p:cNvSpPr>
            <p:nvPr/>
          </p:nvSpPr>
          <p:spPr bwMode="auto">
            <a:xfrm>
              <a:off x="2867026" y="5096910"/>
              <a:ext cx="584269" cy="562630"/>
            </a:xfrm>
            <a:prstGeom prst="ellipse">
              <a:avLst/>
            </a:prstGeom>
            <a:noFill/>
            <a:ln w="1270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/>
                <a:t>    </a:t>
              </a:r>
              <a:endParaRPr lang="en-US" sz="2000" dirty="0"/>
            </a:p>
          </p:txBody>
        </p:sp>
        <p:sp>
          <p:nvSpPr>
            <p:cNvPr id="68" name="Oval 7"/>
            <p:cNvSpPr>
              <a:spLocks noChangeArrowheads="1"/>
            </p:cNvSpPr>
            <p:nvPr/>
          </p:nvSpPr>
          <p:spPr bwMode="auto">
            <a:xfrm>
              <a:off x="5252567" y="5096910"/>
              <a:ext cx="503121" cy="5626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/>
                <a:t>   </a:t>
              </a:r>
              <a:endParaRPr lang="en-US" sz="2000" dirty="0"/>
            </a:p>
          </p:txBody>
        </p:sp>
        <p:cxnSp>
          <p:nvCxnSpPr>
            <p:cNvPr id="69" name="AutoShape 12"/>
            <p:cNvCxnSpPr>
              <a:cxnSpLocks noChangeShapeType="1"/>
              <a:stCxn id="66" idx="6"/>
              <a:endCxn id="67" idx="2"/>
            </p:cNvCxnSpPr>
            <p:nvPr/>
          </p:nvCxnSpPr>
          <p:spPr bwMode="auto">
            <a:xfrm>
              <a:off x="2010686" y="5378225"/>
              <a:ext cx="85634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</p:spPr>
        </p:cxnSp>
        <p:sp>
          <p:nvSpPr>
            <p:cNvPr id="70" name="Text Box 16"/>
            <p:cNvSpPr txBox="1">
              <a:spLocks noChangeArrowheads="1"/>
            </p:cNvSpPr>
            <p:nvPr/>
          </p:nvSpPr>
          <p:spPr bwMode="auto">
            <a:xfrm>
              <a:off x="2320167" y="4971825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  <p:cxnSp>
          <p:nvCxnSpPr>
            <p:cNvPr id="71" name="AutoShape 13"/>
            <p:cNvCxnSpPr>
              <a:cxnSpLocks noChangeShapeType="1"/>
              <a:stCxn id="67" idx="6"/>
              <a:endCxn id="68" idx="2"/>
            </p:cNvCxnSpPr>
            <p:nvPr/>
          </p:nvCxnSpPr>
          <p:spPr bwMode="auto">
            <a:xfrm>
              <a:off x="3451295" y="5378225"/>
              <a:ext cx="1801272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</p:spPr>
        </p:cxnSp>
        <p:sp>
          <p:nvSpPr>
            <p:cNvPr id="72" name="Text Box 17"/>
            <p:cNvSpPr txBox="1">
              <a:spLocks noChangeArrowheads="1"/>
            </p:cNvSpPr>
            <p:nvPr/>
          </p:nvSpPr>
          <p:spPr bwMode="auto">
            <a:xfrm>
              <a:off x="4145231" y="4967903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  <p:cxnSp>
          <p:nvCxnSpPr>
            <p:cNvPr id="73" name="Curved Connector 72"/>
            <p:cNvCxnSpPr>
              <a:stCxn id="67" idx="7"/>
              <a:endCxn id="67" idx="1"/>
            </p:cNvCxnSpPr>
            <p:nvPr/>
          </p:nvCxnSpPr>
          <p:spPr>
            <a:xfrm rot="16200000" flipV="1">
              <a:off x="3159161" y="4972734"/>
              <a:ext cx="1588" cy="413141"/>
            </a:xfrm>
            <a:prstGeom prst="curvedConnector3">
              <a:avLst>
                <a:gd name="adj1" fmla="val 42434144"/>
              </a:avLst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</p:spPr>
        </p:cxnSp>
        <p:sp>
          <p:nvSpPr>
            <p:cNvPr id="74" name="Text Box 17"/>
            <p:cNvSpPr txBox="1">
              <a:spLocks noChangeArrowheads="1"/>
            </p:cNvSpPr>
            <p:nvPr/>
          </p:nvSpPr>
          <p:spPr bwMode="auto">
            <a:xfrm>
              <a:off x="3315996" y="4407609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  <p:sp>
          <p:nvSpPr>
            <p:cNvPr id="75" name="Text Box 20"/>
            <p:cNvSpPr txBox="1">
              <a:spLocks noChangeArrowheads="1"/>
            </p:cNvSpPr>
            <p:nvPr/>
          </p:nvSpPr>
          <p:spPr bwMode="auto">
            <a:xfrm>
              <a:off x="4219892" y="5721111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p</a:t>
              </a:r>
            </a:p>
          </p:txBody>
        </p:sp>
        <p:cxnSp>
          <p:nvCxnSpPr>
            <p:cNvPr id="76" name="AutoShape 21"/>
            <p:cNvCxnSpPr>
              <a:cxnSpLocks noChangeShapeType="1"/>
            </p:cNvCxnSpPr>
            <p:nvPr/>
          </p:nvCxnSpPr>
          <p:spPr bwMode="auto">
            <a:xfrm flipV="1">
              <a:off x="4601554" y="5607670"/>
              <a:ext cx="745598" cy="2773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7" name="Text Box 10"/>
            <p:cNvSpPr txBox="1">
              <a:spLocks noChangeArrowheads="1"/>
            </p:cNvSpPr>
            <p:nvPr/>
          </p:nvSpPr>
          <p:spPr bwMode="auto">
            <a:xfrm>
              <a:off x="780305" y="5178109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x</a:t>
              </a:r>
            </a:p>
          </p:txBody>
        </p:sp>
        <p:cxnSp>
          <p:nvCxnSpPr>
            <p:cNvPr id="78" name="AutoShape 11"/>
            <p:cNvCxnSpPr>
              <a:cxnSpLocks noChangeShapeType="1"/>
              <a:stCxn id="77" idx="3"/>
            </p:cNvCxnSpPr>
            <p:nvPr/>
          </p:nvCxnSpPr>
          <p:spPr bwMode="auto">
            <a:xfrm>
              <a:off x="1189880" y="5376547"/>
              <a:ext cx="305652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79" name="AutoShape 73"/>
            <p:cNvCxnSpPr>
              <a:cxnSpLocks noChangeShapeType="1"/>
            </p:cNvCxnSpPr>
            <p:nvPr/>
          </p:nvCxnSpPr>
          <p:spPr bwMode="auto">
            <a:xfrm rot="5400000" flipV="1">
              <a:off x="7579519" y="5039519"/>
              <a:ext cx="1587" cy="371475"/>
            </a:xfrm>
            <a:prstGeom prst="curvedConnector3">
              <a:avLst>
                <a:gd name="adj1" fmla="val -17800009"/>
              </a:avLst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6648003" y="5104168"/>
              <a:ext cx="530379" cy="562630"/>
            </a:xfrm>
            <a:prstGeom prst="ellipse">
              <a:avLst/>
            </a:prstGeom>
            <a:noFill/>
            <a:ln w="1270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000" dirty="0" smtClean="0"/>
                <a:t>    </a:t>
              </a:r>
              <a:endParaRPr lang="en-US" sz="2000" dirty="0"/>
            </a:p>
          </p:txBody>
        </p:sp>
        <p:cxnSp>
          <p:nvCxnSpPr>
            <p:cNvPr id="81" name="Curved Connector 80"/>
            <p:cNvCxnSpPr>
              <a:stCxn id="80" idx="7"/>
              <a:endCxn id="80" idx="1"/>
            </p:cNvCxnSpPr>
            <p:nvPr/>
          </p:nvCxnSpPr>
          <p:spPr>
            <a:xfrm rot="16200000" flipV="1">
              <a:off x="6913193" y="4999045"/>
              <a:ext cx="1588" cy="375035"/>
            </a:xfrm>
            <a:prstGeom prst="curvedConnector3">
              <a:avLst>
                <a:gd name="adj1" fmla="val 37366573"/>
              </a:avLst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</p:spPr>
        </p:cxnSp>
        <p:sp>
          <p:nvSpPr>
            <p:cNvPr id="82" name="Text Box 17"/>
            <p:cNvSpPr txBox="1">
              <a:spLocks noChangeArrowheads="1"/>
            </p:cNvSpPr>
            <p:nvPr/>
          </p:nvSpPr>
          <p:spPr bwMode="auto">
            <a:xfrm>
              <a:off x="7038696" y="4553606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  <p:cxnSp>
          <p:nvCxnSpPr>
            <p:cNvPr id="83" name="AutoShape 13"/>
            <p:cNvCxnSpPr>
              <a:cxnSpLocks noChangeShapeType="1"/>
              <a:stCxn id="68" idx="6"/>
              <a:endCxn id="80" idx="2"/>
            </p:cNvCxnSpPr>
            <p:nvPr/>
          </p:nvCxnSpPr>
          <p:spPr bwMode="auto">
            <a:xfrm>
              <a:off x="5755688" y="5378225"/>
              <a:ext cx="892315" cy="72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</p:spPr>
        </p:cxnSp>
        <p:sp>
          <p:nvSpPr>
            <p:cNvPr id="84" name="TextBox 83"/>
            <p:cNvSpPr txBox="1"/>
            <p:nvPr/>
          </p:nvSpPr>
          <p:spPr>
            <a:xfrm>
              <a:off x="6749142" y="5094516"/>
              <a:ext cx="50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r</a:t>
              </a:r>
              <a:r>
                <a:rPr lang="en-US" sz="2400" baseline="-25000" dirty="0" err="1" smtClean="0"/>
                <a:t>p</a:t>
              </a:r>
              <a:endParaRPr lang="en-US" sz="2400" baseline="-25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333998" y="5126533"/>
              <a:ext cx="50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/>
                <a:t>r</a:t>
              </a:r>
              <a:r>
                <a:rPr lang="en-US" sz="2400" baseline="-25000" dirty="0" err="1" smtClean="0"/>
                <a:t>p</a:t>
              </a:r>
              <a:endParaRPr lang="en-US" sz="2400" baseline="-25000" dirty="0"/>
            </a:p>
          </p:txBody>
        </p:sp>
      </p:grpSp>
      <p:cxnSp>
        <p:nvCxnSpPr>
          <p:cNvPr id="110" name="AutoShape 55"/>
          <p:cNvCxnSpPr>
            <a:cxnSpLocks noChangeShapeType="1"/>
            <a:endCxn id="67" idx="0"/>
          </p:cNvCxnSpPr>
          <p:nvPr/>
        </p:nvCxnSpPr>
        <p:spPr bwMode="auto">
          <a:xfrm rot="16200000" flipH="1">
            <a:off x="1737836" y="3515928"/>
            <a:ext cx="2077417" cy="97575"/>
          </a:xfrm>
          <a:prstGeom prst="straightConnector1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</p:spPr>
      </p:cxnSp>
      <p:cxnSp>
        <p:nvCxnSpPr>
          <p:cNvPr id="111" name="AutoShape 55"/>
          <p:cNvCxnSpPr>
            <a:cxnSpLocks noChangeShapeType="1"/>
            <a:endCxn id="67" idx="7"/>
          </p:cNvCxnSpPr>
          <p:nvPr/>
        </p:nvCxnSpPr>
        <p:spPr bwMode="auto">
          <a:xfrm rot="5400000">
            <a:off x="2480374" y="3077537"/>
            <a:ext cx="2159811" cy="1056754"/>
          </a:xfrm>
          <a:prstGeom prst="straightConnector1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</p:spPr>
      </p:cxnSp>
      <p:cxnSp>
        <p:nvCxnSpPr>
          <p:cNvPr id="112" name="AutoShape 55"/>
          <p:cNvCxnSpPr>
            <a:cxnSpLocks noChangeShapeType="1"/>
            <a:endCxn id="84" idx="0"/>
          </p:cNvCxnSpPr>
          <p:nvPr/>
        </p:nvCxnSpPr>
        <p:spPr bwMode="auto">
          <a:xfrm rot="16200000" flipH="1">
            <a:off x="5511371" y="3443089"/>
            <a:ext cx="2157416" cy="158467"/>
          </a:xfrm>
          <a:prstGeom prst="straightConnector1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</p:spPr>
      </p:cxnSp>
      <p:cxnSp>
        <p:nvCxnSpPr>
          <p:cNvPr id="113" name="AutoShape 55"/>
          <p:cNvCxnSpPr>
            <a:cxnSpLocks noChangeShapeType="1"/>
          </p:cNvCxnSpPr>
          <p:nvPr/>
        </p:nvCxnSpPr>
        <p:spPr bwMode="auto">
          <a:xfrm rot="5400000">
            <a:off x="6282666" y="3074449"/>
            <a:ext cx="2234251" cy="1137369"/>
          </a:xfrm>
          <a:prstGeom prst="straightConnector1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0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Canonical </a:t>
            </a:r>
            <a:r>
              <a:rPr lang="en-US" sz="4000" dirty="0" smtClean="0"/>
              <a:t>Abstraction </a:t>
            </a:r>
            <a:r>
              <a:rPr lang="en-US" sz="4000" dirty="0" smtClean="0">
                <a:solidFill>
                  <a:srgbClr val="FF0000"/>
                </a:solidFill>
              </a:rPr>
              <a:t>without</a:t>
            </a:r>
            <a:r>
              <a:rPr lang="en-US" sz="4000" dirty="0" smtClean="0"/>
              <a:t> </a:t>
            </a:r>
            <a:r>
              <a:rPr lang="en-US" sz="4000" dirty="0" err="1" smtClean="0"/>
              <a:t>Reachability</a:t>
            </a:r>
            <a:endParaRPr lang="en-US" sz="4000" dirty="0"/>
          </a:p>
        </p:txBody>
      </p:sp>
      <p:cxnSp>
        <p:nvCxnSpPr>
          <p:cNvPr id="1752073" name="AutoShape 63"/>
          <p:cNvCxnSpPr>
            <a:cxnSpLocks noChangeShapeType="1"/>
          </p:cNvCxnSpPr>
          <p:nvPr/>
        </p:nvCxnSpPr>
        <p:spPr bwMode="auto">
          <a:xfrm>
            <a:off x="1366184" y="4903788"/>
            <a:ext cx="1553229" cy="1588"/>
          </a:xfrm>
          <a:prstGeom prst="straightConnector1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752076" name="AutoShape 66"/>
          <p:cNvCxnSpPr>
            <a:cxnSpLocks noChangeShapeType="1"/>
          </p:cNvCxnSpPr>
          <p:nvPr/>
        </p:nvCxnSpPr>
        <p:spPr bwMode="auto">
          <a:xfrm flipV="1">
            <a:off x="4530160" y="4730844"/>
            <a:ext cx="1314450" cy="174532"/>
          </a:xfrm>
          <a:prstGeom prst="straightConnector1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1752083" name="AutoShape 73"/>
          <p:cNvCxnSpPr>
            <a:cxnSpLocks noChangeShapeType="1"/>
            <a:endCxn id="1752072" idx="7"/>
          </p:cNvCxnSpPr>
          <p:nvPr/>
        </p:nvCxnSpPr>
        <p:spPr bwMode="auto">
          <a:xfrm rot="5400000" flipV="1">
            <a:off x="3159919" y="4480719"/>
            <a:ext cx="1587" cy="371475"/>
          </a:xfrm>
          <a:prstGeom prst="curvedConnector3">
            <a:avLst>
              <a:gd name="adj1" fmla="val -17800009"/>
            </a:avLst>
          </a:prstGeom>
          <a:noFill/>
          <a:ln w="28575">
            <a:solidFill>
              <a:schemeClr val="bg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72" name="Oval 5"/>
          <p:cNvSpPr>
            <a:spLocks noChangeArrowheads="1"/>
          </p:cNvSpPr>
          <p:nvPr/>
        </p:nvSpPr>
        <p:spPr bwMode="auto">
          <a:xfrm>
            <a:off x="1173736" y="4603424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73" name="Oval 6"/>
          <p:cNvSpPr>
            <a:spLocks noChangeArrowheads="1"/>
          </p:cNvSpPr>
          <p:nvPr/>
        </p:nvSpPr>
        <p:spPr bwMode="auto">
          <a:xfrm>
            <a:off x="2533197" y="4603424"/>
            <a:ext cx="584269" cy="562630"/>
          </a:xfrm>
          <a:prstGeom prst="ellipse">
            <a:avLst/>
          </a:prstGeom>
          <a:noFill/>
          <a:ln w="1270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 </a:t>
            </a:r>
            <a:endParaRPr lang="en-US" sz="2000" dirty="0"/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4918738" y="4603424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grpSp>
        <p:nvGrpSpPr>
          <p:cNvPr id="2" name="Group 124"/>
          <p:cNvGrpSpPr/>
          <p:nvPr/>
        </p:nvGrpSpPr>
        <p:grpSpPr>
          <a:xfrm>
            <a:off x="1676857" y="4478339"/>
            <a:ext cx="856340" cy="407988"/>
            <a:chOff x="1676857" y="4478339"/>
            <a:chExt cx="856340" cy="407988"/>
          </a:xfrm>
        </p:grpSpPr>
        <p:cxnSp>
          <p:nvCxnSpPr>
            <p:cNvPr id="79" name="AutoShape 12"/>
            <p:cNvCxnSpPr>
              <a:cxnSpLocks noChangeShapeType="1"/>
              <a:stCxn id="72" idx="6"/>
              <a:endCxn id="73" idx="2"/>
            </p:cNvCxnSpPr>
            <p:nvPr/>
          </p:nvCxnSpPr>
          <p:spPr bwMode="auto">
            <a:xfrm>
              <a:off x="1676857" y="4884739"/>
              <a:ext cx="856340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</p:spPr>
        </p:cxnSp>
        <p:sp>
          <p:nvSpPr>
            <p:cNvPr id="83" name="Text Box 16"/>
            <p:cNvSpPr txBox="1">
              <a:spLocks noChangeArrowheads="1"/>
            </p:cNvSpPr>
            <p:nvPr/>
          </p:nvSpPr>
          <p:spPr bwMode="auto">
            <a:xfrm>
              <a:off x="1986338" y="4478339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3" name="Group 130"/>
          <p:cNvGrpSpPr/>
          <p:nvPr/>
        </p:nvGrpSpPr>
        <p:grpSpPr>
          <a:xfrm>
            <a:off x="3117466" y="4474417"/>
            <a:ext cx="1801272" cy="411910"/>
            <a:chOff x="3117466" y="4474417"/>
            <a:chExt cx="1801272" cy="411910"/>
          </a:xfrm>
        </p:grpSpPr>
        <p:cxnSp>
          <p:nvCxnSpPr>
            <p:cNvPr id="80" name="AutoShape 13"/>
            <p:cNvCxnSpPr>
              <a:cxnSpLocks noChangeShapeType="1"/>
              <a:stCxn id="73" idx="6"/>
              <a:endCxn id="74" idx="2"/>
            </p:cNvCxnSpPr>
            <p:nvPr/>
          </p:nvCxnSpPr>
          <p:spPr bwMode="auto">
            <a:xfrm>
              <a:off x="3117466" y="4884739"/>
              <a:ext cx="1801272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</p:spPr>
        </p:cxnSp>
        <p:sp>
          <p:nvSpPr>
            <p:cNvPr id="84" name="Text Box 17"/>
            <p:cNvSpPr txBox="1">
              <a:spLocks noChangeArrowheads="1"/>
            </p:cNvSpPr>
            <p:nvPr/>
          </p:nvSpPr>
          <p:spPr bwMode="auto">
            <a:xfrm>
              <a:off x="3811402" y="4474417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sp>
        <p:nvSpPr>
          <p:cNvPr id="89" name="Oval 5"/>
          <p:cNvSpPr>
            <a:spLocks noChangeArrowheads="1"/>
          </p:cNvSpPr>
          <p:nvPr/>
        </p:nvSpPr>
        <p:spPr bwMode="auto">
          <a:xfrm>
            <a:off x="1155812" y="1963318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90" name="Oval 6"/>
          <p:cNvSpPr>
            <a:spLocks noChangeArrowheads="1"/>
          </p:cNvSpPr>
          <p:nvPr/>
        </p:nvSpPr>
        <p:spPr bwMode="auto">
          <a:xfrm>
            <a:off x="3796458" y="1963318"/>
            <a:ext cx="584269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 </a:t>
            </a:r>
            <a:endParaRPr lang="en-US" sz="2000" dirty="0"/>
          </a:p>
        </p:txBody>
      </p:sp>
      <p:sp>
        <p:nvSpPr>
          <p:cNvPr id="91" name="Oval 7"/>
          <p:cNvSpPr>
            <a:spLocks noChangeArrowheads="1"/>
          </p:cNvSpPr>
          <p:nvPr/>
        </p:nvSpPr>
        <p:spPr bwMode="auto">
          <a:xfrm>
            <a:off x="5157355" y="1963318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92" name="Oval 8"/>
          <p:cNvSpPr>
            <a:spLocks noChangeArrowheads="1"/>
          </p:cNvSpPr>
          <p:nvPr/>
        </p:nvSpPr>
        <p:spPr bwMode="auto">
          <a:xfrm>
            <a:off x="6437104" y="1963318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93" name="Oval 9"/>
          <p:cNvSpPr>
            <a:spLocks noChangeArrowheads="1"/>
          </p:cNvSpPr>
          <p:nvPr/>
        </p:nvSpPr>
        <p:spPr bwMode="auto">
          <a:xfrm>
            <a:off x="7716852" y="1963318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grpSp>
        <p:nvGrpSpPr>
          <p:cNvPr id="5" name="Group 86"/>
          <p:cNvGrpSpPr/>
          <p:nvPr/>
        </p:nvGrpSpPr>
        <p:grpSpPr>
          <a:xfrm>
            <a:off x="440585" y="2043020"/>
            <a:ext cx="715227" cy="396875"/>
            <a:chOff x="440585" y="2043020"/>
            <a:chExt cx="715227" cy="396875"/>
          </a:xfrm>
        </p:grpSpPr>
        <p:sp>
          <p:nvSpPr>
            <p:cNvPr id="94" name="Text Box 10"/>
            <p:cNvSpPr txBox="1">
              <a:spLocks noChangeArrowheads="1"/>
            </p:cNvSpPr>
            <p:nvPr/>
          </p:nvSpPr>
          <p:spPr bwMode="auto">
            <a:xfrm>
              <a:off x="440585" y="2043020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x</a:t>
              </a:r>
            </a:p>
          </p:txBody>
        </p:sp>
        <p:cxnSp>
          <p:nvCxnSpPr>
            <p:cNvPr id="95" name="AutoShape 11"/>
            <p:cNvCxnSpPr>
              <a:cxnSpLocks noChangeShapeType="1"/>
              <a:stCxn id="94" idx="3"/>
              <a:endCxn id="89" idx="2"/>
            </p:cNvCxnSpPr>
            <p:nvPr/>
          </p:nvCxnSpPr>
          <p:spPr bwMode="auto">
            <a:xfrm>
              <a:off x="850160" y="2241458"/>
              <a:ext cx="305652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120"/>
          <p:cNvGrpSpPr/>
          <p:nvPr/>
        </p:nvGrpSpPr>
        <p:grpSpPr>
          <a:xfrm>
            <a:off x="3019830" y="1838233"/>
            <a:ext cx="776628" cy="407988"/>
            <a:chOff x="3019830" y="1838233"/>
            <a:chExt cx="776628" cy="407988"/>
          </a:xfrm>
        </p:grpSpPr>
        <p:cxnSp>
          <p:nvCxnSpPr>
            <p:cNvPr id="96" name="AutoShape 12"/>
            <p:cNvCxnSpPr>
              <a:cxnSpLocks noChangeShapeType="1"/>
              <a:stCxn id="106" idx="6"/>
              <a:endCxn id="90" idx="2"/>
            </p:cNvCxnSpPr>
            <p:nvPr/>
          </p:nvCxnSpPr>
          <p:spPr bwMode="auto">
            <a:xfrm>
              <a:off x="3019830" y="2244633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0" name="Text Box 16"/>
            <p:cNvSpPr txBox="1">
              <a:spLocks noChangeArrowheads="1"/>
            </p:cNvSpPr>
            <p:nvPr/>
          </p:nvSpPr>
          <p:spPr bwMode="auto">
            <a:xfrm>
              <a:off x="3272773" y="1838233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7" name="Group 126"/>
          <p:cNvGrpSpPr/>
          <p:nvPr/>
        </p:nvGrpSpPr>
        <p:grpSpPr>
          <a:xfrm>
            <a:off x="4380727" y="1847758"/>
            <a:ext cx="776628" cy="398463"/>
            <a:chOff x="4380727" y="1847758"/>
            <a:chExt cx="776628" cy="398463"/>
          </a:xfrm>
        </p:grpSpPr>
        <p:cxnSp>
          <p:nvCxnSpPr>
            <p:cNvPr id="97" name="AutoShape 13"/>
            <p:cNvCxnSpPr>
              <a:cxnSpLocks noChangeShapeType="1"/>
              <a:stCxn id="90" idx="6"/>
              <a:endCxn id="91" idx="2"/>
            </p:cNvCxnSpPr>
            <p:nvPr/>
          </p:nvCxnSpPr>
          <p:spPr bwMode="auto">
            <a:xfrm>
              <a:off x="4380727" y="2244633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1" name="Text Box 17"/>
            <p:cNvSpPr txBox="1">
              <a:spLocks noChangeArrowheads="1"/>
            </p:cNvSpPr>
            <p:nvPr/>
          </p:nvSpPr>
          <p:spPr bwMode="auto">
            <a:xfrm>
              <a:off x="4559955" y="1847758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8" name="Group 131"/>
          <p:cNvGrpSpPr/>
          <p:nvPr/>
        </p:nvGrpSpPr>
        <p:grpSpPr>
          <a:xfrm>
            <a:off x="5660476" y="1868395"/>
            <a:ext cx="776628" cy="396875"/>
            <a:chOff x="5660476" y="1868395"/>
            <a:chExt cx="776628" cy="396875"/>
          </a:xfrm>
        </p:grpSpPr>
        <p:cxnSp>
          <p:nvCxnSpPr>
            <p:cNvPr id="98" name="AutoShape 14"/>
            <p:cNvCxnSpPr>
              <a:cxnSpLocks noChangeShapeType="1"/>
              <a:stCxn id="91" idx="6"/>
              <a:endCxn id="92" idx="2"/>
            </p:cNvCxnSpPr>
            <p:nvPr/>
          </p:nvCxnSpPr>
          <p:spPr bwMode="auto">
            <a:xfrm>
              <a:off x="5660476" y="2244633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2" name="Text Box 18"/>
            <p:cNvSpPr txBox="1">
              <a:spLocks noChangeArrowheads="1"/>
            </p:cNvSpPr>
            <p:nvPr/>
          </p:nvSpPr>
          <p:spPr bwMode="auto">
            <a:xfrm>
              <a:off x="5830890" y="1868395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9" name="Group 136"/>
          <p:cNvGrpSpPr/>
          <p:nvPr/>
        </p:nvGrpSpPr>
        <p:grpSpPr>
          <a:xfrm>
            <a:off x="6940225" y="1908083"/>
            <a:ext cx="776627" cy="396875"/>
            <a:chOff x="6940225" y="1908083"/>
            <a:chExt cx="776627" cy="396875"/>
          </a:xfrm>
        </p:grpSpPr>
        <p:cxnSp>
          <p:nvCxnSpPr>
            <p:cNvPr id="99" name="AutoShape 15"/>
            <p:cNvCxnSpPr>
              <a:cxnSpLocks noChangeShapeType="1"/>
              <a:stCxn id="92" idx="6"/>
              <a:endCxn id="93" idx="2"/>
            </p:cNvCxnSpPr>
            <p:nvPr/>
          </p:nvCxnSpPr>
          <p:spPr bwMode="auto">
            <a:xfrm>
              <a:off x="6940225" y="2244633"/>
              <a:ext cx="776627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3" name="Text Box 19"/>
            <p:cNvSpPr txBox="1">
              <a:spLocks noChangeArrowheads="1"/>
            </p:cNvSpPr>
            <p:nvPr/>
          </p:nvSpPr>
          <p:spPr bwMode="auto">
            <a:xfrm>
              <a:off x="7069887" y="1908083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10" name="Group 110"/>
          <p:cNvGrpSpPr/>
          <p:nvPr/>
        </p:nvGrpSpPr>
        <p:grpSpPr>
          <a:xfrm>
            <a:off x="4103775" y="2443553"/>
            <a:ext cx="1127260" cy="510316"/>
            <a:chOff x="4103775" y="2443553"/>
            <a:chExt cx="1127260" cy="510316"/>
          </a:xfrm>
        </p:grpSpPr>
        <p:sp>
          <p:nvSpPr>
            <p:cNvPr id="104" name="Text Box 20"/>
            <p:cNvSpPr txBox="1">
              <a:spLocks noChangeArrowheads="1"/>
            </p:cNvSpPr>
            <p:nvPr/>
          </p:nvSpPr>
          <p:spPr bwMode="auto">
            <a:xfrm>
              <a:off x="4103775" y="2556994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p</a:t>
              </a:r>
            </a:p>
          </p:txBody>
        </p:sp>
        <p:cxnSp>
          <p:nvCxnSpPr>
            <p:cNvPr id="105" name="AutoShape 21"/>
            <p:cNvCxnSpPr>
              <a:cxnSpLocks noChangeShapeType="1"/>
              <a:endCxn id="91" idx="3"/>
            </p:cNvCxnSpPr>
            <p:nvPr/>
          </p:nvCxnSpPr>
          <p:spPr bwMode="auto">
            <a:xfrm flipV="1">
              <a:off x="4485437" y="2443553"/>
              <a:ext cx="745598" cy="2773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2435561" y="1963318"/>
            <a:ext cx="584269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 </a:t>
            </a:r>
            <a:endParaRPr lang="en-US" sz="2000" dirty="0"/>
          </a:p>
        </p:txBody>
      </p:sp>
      <p:grpSp>
        <p:nvGrpSpPr>
          <p:cNvPr id="11" name="Group 116"/>
          <p:cNvGrpSpPr/>
          <p:nvPr/>
        </p:nvGrpSpPr>
        <p:grpSpPr>
          <a:xfrm>
            <a:off x="1658933" y="1842714"/>
            <a:ext cx="776628" cy="403507"/>
            <a:chOff x="1658933" y="1842714"/>
            <a:chExt cx="776628" cy="403507"/>
          </a:xfrm>
        </p:grpSpPr>
        <p:cxnSp>
          <p:nvCxnSpPr>
            <p:cNvPr id="107" name="AutoShape 12"/>
            <p:cNvCxnSpPr>
              <a:cxnSpLocks noChangeShapeType="1"/>
              <a:stCxn id="89" idx="6"/>
              <a:endCxn id="106" idx="2"/>
            </p:cNvCxnSpPr>
            <p:nvPr/>
          </p:nvCxnSpPr>
          <p:spPr bwMode="auto">
            <a:xfrm>
              <a:off x="1658933" y="2244633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8" name="Text Box 16"/>
            <p:cNvSpPr txBox="1">
              <a:spLocks noChangeArrowheads="1"/>
            </p:cNvSpPr>
            <p:nvPr/>
          </p:nvSpPr>
          <p:spPr bwMode="auto">
            <a:xfrm>
              <a:off x="1878762" y="1842714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1155873" y="1963379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67" name="Oval 6"/>
          <p:cNvSpPr>
            <a:spLocks noChangeArrowheads="1"/>
          </p:cNvSpPr>
          <p:nvPr/>
        </p:nvSpPr>
        <p:spPr bwMode="auto">
          <a:xfrm>
            <a:off x="3796519" y="1963379"/>
            <a:ext cx="584269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 </a:t>
            </a:r>
            <a:endParaRPr lang="en-US" sz="2000" dirty="0"/>
          </a:p>
        </p:txBody>
      </p:sp>
      <p:sp>
        <p:nvSpPr>
          <p:cNvPr id="68" name="Oval 7"/>
          <p:cNvSpPr>
            <a:spLocks noChangeArrowheads="1"/>
          </p:cNvSpPr>
          <p:nvPr/>
        </p:nvSpPr>
        <p:spPr bwMode="auto">
          <a:xfrm>
            <a:off x="5157416" y="1963379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69" name="Oval 8"/>
          <p:cNvSpPr>
            <a:spLocks noChangeArrowheads="1"/>
          </p:cNvSpPr>
          <p:nvPr/>
        </p:nvSpPr>
        <p:spPr bwMode="auto">
          <a:xfrm>
            <a:off x="6437165" y="1963379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70" name="Oval 9"/>
          <p:cNvSpPr>
            <a:spLocks noChangeArrowheads="1"/>
          </p:cNvSpPr>
          <p:nvPr/>
        </p:nvSpPr>
        <p:spPr bwMode="auto">
          <a:xfrm>
            <a:off x="7716913" y="1963379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71" name="Oval 6"/>
          <p:cNvSpPr>
            <a:spLocks noChangeArrowheads="1"/>
          </p:cNvSpPr>
          <p:nvPr/>
        </p:nvSpPr>
        <p:spPr bwMode="auto">
          <a:xfrm>
            <a:off x="2435622" y="1963379"/>
            <a:ext cx="584269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 </a:t>
            </a:r>
            <a:endParaRPr lang="en-US" sz="2000" dirty="0"/>
          </a:p>
        </p:txBody>
      </p:sp>
      <p:grpSp>
        <p:nvGrpSpPr>
          <p:cNvPr id="12" name="Group 87"/>
          <p:cNvGrpSpPr/>
          <p:nvPr/>
        </p:nvGrpSpPr>
        <p:grpSpPr>
          <a:xfrm>
            <a:off x="439219" y="2035766"/>
            <a:ext cx="715227" cy="396875"/>
            <a:chOff x="440585" y="2043020"/>
            <a:chExt cx="715227" cy="396875"/>
          </a:xfrm>
        </p:grpSpPr>
        <p:sp>
          <p:nvSpPr>
            <p:cNvPr id="109" name="Text Box 10"/>
            <p:cNvSpPr txBox="1">
              <a:spLocks noChangeArrowheads="1"/>
            </p:cNvSpPr>
            <p:nvPr/>
          </p:nvSpPr>
          <p:spPr bwMode="auto">
            <a:xfrm>
              <a:off x="440585" y="2043020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x</a:t>
              </a:r>
            </a:p>
          </p:txBody>
        </p:sp>
        <p:cxnSp>
          <p:nvCxnSpPr>
            <p:cNvPr id="110" name="AutoShape 11"/>
            <p:cNvCxnSpPr>
              <a:cxnSpLocks noChangeShapeType="1"/>
              <a:stCxn id="109" idx="3"/>
            </p:cNvCxnSpPr>
            <p:nvPr/>
          </p:nvCxnSpPr>
          <p:spPr bwMode="auto">
            <a:xfrm>
              <a:off x="850160" y="2241458"/>
              <a:ext cx="305652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111"/>
          <p:cNvGrpSpPr/>
          <p:nvPr/>
        </p:nvGrpSpPr>
        <p:grpSpPr>
          <a:xfrm>
            <a:off x="4096521" y="2436299"/>
            <a:ext cx="1127260" cy="510316"/>
            <a:chOff x="4103775" y="2443553"/>
            <a:chExt cx="1127260" cy="510316"/>
          </a:xfrm>
        </p:grpSpPr>
        <p:sp>
          <p:nvSpPr>
            <p:cNvPr id="113" name="Text Box 20"/>
            <p:cNvSpPr txBox="1">
              <a:spLocks noChangeArrowheads="1"/>
            </p:cNvSpPr>
            <p:nvPr/>
          </p:nvSpPr>
          <p:spPr bwMode="auto">
            <a:xfrm>
              <a:off x="4103775" y="2556994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p</a:t>
              </a:r>
            </a:p>
          </p:txBody>
        </p:sp>
        <p:cxnSp>
          <p:nvCxnSpPr>
            <p:cNvPr id="114" name="AutoShape 21"/>
            <p:cNvCxnSpPr>
              <a:cxnSpLocks noChangeShapeType="1"/>
            </p:cNvCxnSpPr>
            <p:nvPr/>
          </p:nvCxnSpPr>
          <p:spPr bwMode="auto">
            <a:xfrm flipV="1">
              <a:off x="4485437" y="2443553"/>
              <a:ext cx="745598" cy="2773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125"/>
          <p:cNvGrpSpPr/>
          <p:nvPr/>
        </p:nvGrpSpPr>
        <p:grpSpPr>
          <a:xfrm>
            <a:off x="2619555" y="3914123"/>
            <a:ext cx="657887" cy="772490"/>
            <a:chOff x="2619555" y="3914123"/>
            <a:chExt cx="657887" cy="772490"/>
          </a:xfrm>
        </p:grpSpPr>
        <p:cxnSp>
          <p:nvCxnSpPr>
            <p:cNvPr id="51" name="Curved Connector 50"/>
            <p:cNvCxnSpPr>
              <a:stCxn id="73" idx="7"/>
              <a:endCxn id="73" idx="1"/>
            </p:cNvCxnSpPr>
            <p:nvPr/>
          </p:nvCxnSpPr>
          <p:spPr>
            <a:xfrm rot="16200000" flipV="1">
              <a:off x="2825332" y="4479248"/>
              <a:ext cx="1588" cy="413141"/>
            </a:xfrm>
            <a:prstGeom prst="curvedConnector3">
              <a:avLst>
                <a:gd name="adj1" fmla="val 42434144"/>
              </a:avLst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</p:spPr>
        </p:cxnSp>
        <p:sp>
          <p:nvSpPr>
            <p:cNvPr id="115" name="Text Box 17"/>
            <p:cNvSpPr txBox="1">
              <a:spLocks noChangeArrowheads="1"/>
            </p:cNvSpPr>
            <p:nvPr/>
          </p:nvSpPr>
          <p:spPr bwMode="auto">
            <a:xfrm>
              <a:off x="2982167" y="3914123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16" name="Group 117"/>
          <p:cNvGrpSpPr/>
          <p:nvPr/>
        </p:nvGrpSpPr>
        <p:grpSpPr>
          <a:xfrm>
            <a:off x="1663416" y="1847197"/>
            <a:ext cx="776628" cy="403507"/>
            <a:chOff x="1658933" y="1842714"/>
            <a:chExt cx="776628" cy="403507"/>
          </a:xfrm>
        </p:grpSpPr>
        <p:cxnSp>
          <p:nvCxnSpPr>
            <p:cNvPr id="119" name="AutoShape 12"/>
            <p:cNvCxnSpPr>
              <a:cxnSpLocks noChangeShapeType="1"/>
            </p:cNvCxnSpPr>
            <p:nvPr/>
          </p:nvCxnSpPr>
          <p:spPr bwMode="auto">
            <a:xfrm>
              <a:off x="1658933" y="2244633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0" name="Text Box 16"/>
            <p:cNvSpPr txBox="1">
              <a:spLocks noChangeArrowheads="1"/>
            </p:cNvSpPr>
            <p:nvPr/>
          </p:nvSpPr>
          <p:spPr bwMode="auto">
            <a:xfrm>
              <a:off x="1878762" y="1842714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17" name="Group 121"/>
          <p:cNvGrpSpPr/>
          <p:nvPr/>
        </p:nvGrpSpPr>
        <p:grpSpPr>
          <a:xfrm>
            <a:off x="3027090" y="1845493"/>
            <a:ext cx="776628" cy="407988"/>
            <a:chOff x="3019830" y="1838233"/>
            <a:chExt cx="776628" cy="407988"/>
          </a:xfrm>
        </p:grpSpPr>
        <p:cxnSp>
          <p:nvCxnSpPr>
            <p:cNvPr id="123" name="AutoShape 12"/>
            <p:cNvCxnSpPr>
              <a:cxnSpLocks noChangeShapeType="1"/>
            </p:cNvCxnSpPr>
            <p:nvPr/>
          </p:nvCxnSpPr>
          <p:spPr bwMode="auto">
            <a:xfrm>
              <a:off x="3019830" y="2244633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4" name="Text Box 16"/>
            <p:cNvSpPr txBox="1">
              <a:spLocks noChangeArrowheads="1"/>
            </p:cNvSpPr>
            <p:nvPr/>
          </p:nvSpPr>
          <p:spPr bwMode="auto">
            <a:xfrm>
              <a:off x="3272773" y="1838233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18" name="Group 127"/>
          <p:cNvGrpSpPr/>
          <p:nvPr/>
        </p:nvGrpSpPr>
        <p:grpSpPr>
          <a:xfrm>
            <a:off x="4387987" y="1855018"/>
            <a:ext cx="776628" cy="398463"/>
            <a:chOff x="4380727" y="1847758"/>
            <a:chExt cx="776628" cy="398463"/>
          </a:xfrm>
        </p:grpSpPr>
        <p:cxnSp>
          <p:nvCxnSpPr>
            <p:cNvPr id="129" name="AutoShape 13"/>
            <p:cNvCxnSpPr>
              <a:cxnSpLocks noChangeShapeType="1"/>
            </p:cNvCxnSpPr>
            <p:nvPr/>
          </p:nvCxnSpPr>
          <p:spPr bwMode="auto">
            <a:xfrm>
              <a:off x="4380727" y="2244633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0" name="Text Box 17"/>
            <p:cNvSpPr txBox="1">
              <a:spLocks noChangeArrowheads="1"/>
            </p:cNvSpPr>
            <p:nvPr/>
          </p:nvSpPr>
          <p:spPr bwMode="auto">
            <a:xfrm>
              <a:off x="4559955" y="1847758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19" name="Group 132"/>
          <p:cNvGrpSpPr/>
          <p:nvPr/>
        </p:nvGrpSpPr>
        <p:grpSpPr>
          <a:xfrm>
            <a:off x="5653222" y="1875655"/>
            <a:ext cx="776628" cy="396875"/>
            <a:chOff x="5660476" y="1868395"/>
            <a:chExt cx="776628" cy="396875"/>
          </a:xfrm>
        </p:grpSpPr>
        <p:cxnSp>
          <p:nvCxnSpPr>
            <p:cNvPr id="134" name="AutoShape 14"/>
            <p:cNvCxnSpPr>
              <a:cxnSpLocks noChangeShapeType="1"/>
            </p:cNvCxnSpPr>
            <p:nvPr/>
          </p:nvCxnSpPr>
          <p:spPr bwMode="auto">
            <a:xfrm>
              <a:off x="5660476" y="2244633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5" name="Text Box 18"/>
            <p:cNvSpPr txBox="1">
              <a:spLocks noChangeArrowheads="1"/>
            </p:cNvSpPr>
            <p:nvPr/>
          </p:nvSpPr>
          <p:spPr bwMode="auto">
            <a:xfrm>
              <a:off x="5830890" y="1868395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20" name="Group 137"/>
          <p:cNvGrpSpPr/>
          <p:nvPr/>
        </p:nvGrpSpPr>
        <p:grpSpPr>
          <a:xfrm>
            <a:off x="6932971" y="1915343"/>
            <a:ext cx="776627" cy="396875"/>
            <a:chOff x="6940225" y="1908083"/>
            <a:chExt cx="776627" cy="396875"/>
          </a:xfrm>
        </p:grpSpPr>
        <p:cxnSp>
          <p:nvCxnSpPr>
            <p:cNvPr id="139" name="AutoShape 15"/>
            <p:cNvCxnSpPr>
              <a:cxnSpLocks noChangeShapeType="1"/>
            </p:cNvCxnSpPr>
            <p:nvPr/>
          </p:nvCxnSpPr>
          <p:spPr bwMode="auto">
            <a:xfrm>
              <a:off x="6940225" y="2244633"/>
              <a:ext cx="776627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40" name="Text Box 19"/>
            <p:cNvSpPr txBox="1">
              <a:spLocks noChangeArrowheads="1"/>
            </p:cNvSpPr>
            <p:nvPr/>
          </p:nvSpPr>
          <p:spPr bwMode="auto">
            <a:xfrm>
              <a:off x="7069887" y="1908083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  <p:grpSp>
        <p:nvGrpSpPr>
          <p:cNvPr id="88" name="Group 111"/>
          <p:cNvGrpSpPr/>
          <p:nvPr/>
        </p:nvGrpSpPr>
        <p:grpSpPr>
          <a:xfrm>
            <a:off x="3886063" y="5114184"/>
            <a:ext cx="1127260" cy="510316"/>
            <a:chOff x="4103775" y="2443553"/>
            <a:chExt cx="1127260" cy="510316"/>
          </a:xfrm>
        </p:grpSpPr>
        <p:sp>
          <p:nvSpPr>
            <p:cNvPr id="111" name="Text Box 20"/>
            <p:cNvSpPr txBox="1">
              <a:spLocks noChangeArrowheads="1"/>
            </p:cNvSpPr>
            <p:nvPr/>
          </p:nvSpPr>
          <p:spPr bwMode="auto">
            <a:xfrm>
              <a:off x="4103775" y="2556994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p</a:t>
              </a:r>
            </a:p>
          </p:txBody>
        </p:sp>
        <p:cxnSp>
          <p:nvCxnSpPr>
            <p:cNvPr id="112" name="AutoShape 21"/>
            <p:cNvCxnSpPr>
              <a:cxnSpLocks noChangeShapeType="1"/>
            </p:cNvCxnSpPr>
            <p:nvPr/>
          </p:nvCxnSpPr>
          <p:spPr bwMode="auto">
            <a:xfrm flipV="1">
              <a:off x="4485437" y="2443553"/>
              <a:ext cx="745598" cy="2773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7" name="Group 87"/>
          <p:cNvGrpSpPr/>
          <p:nvPr/>
        </p:nvGrpSpPr>
        <p:grpSpPr>
          <a:xfrm>
            <a:off x="446476" y="4684623"/>
            <a:ext cx="715227" cy="396875"/>
            <a:chOff x="440585" y="2043020"/>
            <a:chExt cx="715227" cy="396875"/>
          </a:xfrm>
        </p:grpSpPr>
        <p:sp>
          <p:nvSpPr>
            <p:cNvPr id="118" name="Text Box 10"/>
            <p:cNvSpPr txBox="1">
              <a:spLocks noChangeArrowheads="1"/>
            </p:cNvSpPr>
            <p:nvPr/>
          </p:nvSpPr>
          <p:spPr bwMode="auto">
            <a:xfrm>
              <a:off x="440585" y="2043020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x</a:t>
              </a:r>
            </a:p>
          </p:txBody>
        </p:sp>
        <p:cxnSp>
          <p:nvCxnSpPr>
            <p:cNvPr id="121" name="AutoShape 11"/>
            <p:cNvCxnSpPr>
              <a:cxnSpLocks noChangeShapeType="1"/>
              <a:stCxn id="118" idx="3"/>
            </p:cNvCxnSpPr>
            <p:nvPr/>
          </p:nvCxnSpPr>
          <p:spPr bwMode="auto">
            <a:xfrm>
              <a:off x="850160" y="2241458"/>
              <a:ext cx="305652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125" name="Curved Connector 124"/>
          <p:cNvCxnSpPr>
            <a:stCxn id="74" idx="1"/>
            <a:endCxn id="73" idx="7"/>
          </p:cNvCxnSpPr>
          <p:nvPr/>
        </p:nvCxnSpPr>
        <p:spPr>
          <a:xfrm rot="16200000" flipV="1">
            <a:off x="4012160" y="3705561"/>
            <a:ext cx="1588" cy="1960516"/>
          </a:xfrm>
          <a:prstGeom prst="curvedConnector3">
            <a:avLst>
              <a:gd name="adj1" fmla="val 19584068"/>
            </a:avLst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126" name="AutoShape 55"/>
          <p:cNvCxnSpPr>
            <a:cxnSpLocks noChangeShapeType="1"/>
            <a:stCxn id="71" idx="4"/>
            <a:endCxn id="73" idx="0"/>
          </p:cNvCxnSpPr>
          <p:nvPr/>
        </p:nvCxnSpPr>
        <p:spPr bwMode="auto">
          <a:xfrm rot="16200000" flipH="1">
            <a:off x="1737837" y="3515928"/>
            <a:ext cx="2077415" cy="97575"/>
          </a:xfrm>
          <a:prstGeom prst="straightConnector1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</p:spPr>
      </p:cxnSp>
      <p:cxnSp>
        <p:nvCxnSpPr>
          <p:cNvPr id="132" name="AutoShape 55"/>
          <p:cNvCxnSpPr>
            <a:cxnSpLocks noChangeShapeType="1"/>
            <a:stCxn id="67" idx="4"/>
            <a:endCxn id="73" idx="0"/>
          </p:cNvCxnSpPr>
          <p:nvPr/>
        </p:nvCxnSpPr>
        <p:spPr bwMode="auto">
          <a:xfrm rot="5400000">
            <a:off x="2418286" y="2933055"/>
            <a:ext cx="2077415" cy="1263322"/>
          </a:xfrm>
          <a:prstGeom prst="straightConnector1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</p:spPr>
      </p:cxnSp>
      <p:cxnSp>
        <p:nvCxnSpPr>
          <p:cNvPr id="137" name="AutoShape 55"/>
          <p:cNvCxnSpPr>
            <a:cxnSpLocks noChangeShapeType="1"/>
            <a:stCxn id="69" idx="3"/>
            <a:endCxn id="73" idx="0"/>
          </p:cNvCxnSpPr>
          <p:nvPr/>
        </p:nvCxnSpPr>
        <p:spPr bwMode="auto">
          <a:xfrm rot="5400000">
            <a:off x="3588184" y="1680763"/>
            <a:ext cx="2159810" cy="3685513"/>
          </a:xfrm>
          <a:prstGeom prst="straightConnector1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</p:spPr>
      </p:cxnSp>
      <p:cxnSp>
        <p:nvCxnSpPr>
          <p:cNvPr id="145" name="AutoShape 55"/>
          <p:cNvCxnSpPr>
            <a:cxnSpLocks noChangeShapeType="1"/>
            <a:stCxn id="70" idx="4"/>
            <a:endCxn id="73" idx="0"/>
          </p:cNvCxnSpPr>
          <p:nvPr/>
        </p:nvCxnSpPr>
        <p:spPr bwMode="auto">
          <a:xfrm rot="5400000">
            <a:off x="4358196" y="993145"/>
            <a:ext cx="2077415" cy="5143142"/>
          </a:xfrm>
          <a:prstGeom prst="straightConnector1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022898" y="5457367"/>
            <a:ext cx="838251" cy="1427817"/>
            <a:chOff x="7683470" y="3875314"/>
            <a:chExt cx="838251" cy="1427817"/>
          </a:xfrm>
        </p:grpSpPr>
        <p:sp>
          <p:nvSpPr>
            <p:cNvPr id="54" name="TextBox 53"/>
            <p:cNvSpPr txBox="1"/>
            <p:nvPr/>
          </p:nvSpPr>
          <p:spPr>
            <a:xfrm rot="5400000">
              <a:off x="7649947" y="3908837"/>
              <a:ext cx="898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...</a:t>
              </a:r>
              <a:endParaRPr lang="en-US" sz="4800" dirty="0"/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7657201" y="4438610"/>
              <a:ext cx="898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/>
                <a:t>...</a:t>
              </a:r>
              <a:endParaRPr lang="en-US" sz="4800" dirty="0"/>
            </a:p>
          </p:txBody>
        </p:sp>
      </p:grpSp>
      <p:sp>
        <p:nvSpPr>
          <p:cNvPr id="175513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12520"/>
          </a:xfrm>
        </p:spPr>
        <p:txBody>
          <a:bodyPr>
            <a:noAutofit/>
          </a:bodyPr>
          <a:lstStyle/>
          <a:p>
            <a:r>
              <a:rPr lang="en-US" sz="3200" dirty="0" smtClean="0"/>
              <a:t>Logical Characterization in </a:t>
            </a:r>
            <a:r>
              <a:rPr lang="en-US" sz="3200" dirty="0" smtClean="0">
                <a:cs typeface="Times New Roman" pitchFamily="18" charset="0"/>
              </a:rPr>
              <a:t>FOTC </a:t>
            </a:r>
            <a:r>
              <a:rPr lang="en-US" sz="3200" dirty="0">
                <a:cs typeface="Times New Roman" pitchFamily="18" charset="0"/>
              </a:rPr>
              <a:t/>
            </a:r>
            <a:br>
              <a:rPr lang="en-US" sz="3200" dirty="0">
                <a:cs typeface="Times New Roman" pitchFamily="18" charset="0"/>
              </a:rPr>
            </a:br>
            <a:r>
              <a:rPr lang="en-US" sz="2800" dirty="0">
                <a:cs typeface="Times New Roman" pitchFamily="18" charset="0"/>
              </a:rPr>
              <a:t>[</a:t>
            </a:r>
            <a:r>
              <a:rPr lang="en-US" sz="2800" dirty="0" smtClean="0">
                <a:cs typeface="Times New Roman" pitchFamily="18" charset="0"/>
              </a:rPr>
              <a:t>Yorsh’03] [</a:t>
            </a:r>
            <a:r>
              <a:rPr lang="en-US" sz="2800" dirty="0" smtClean="0"/>
              <a:t>Kuncak’04] [Wies’07 </a:t>
            </a:r>
            <a:r>
              <a:rPr lang="en-US" sz="2800" dirty="0"/>
              <a:t>]</a:t>
            </a:r>
          </a:p>
        </p:txBody>
      </p:sp>
      <p:sp>
        <p:nvSpPr>
          <p:cNvPr id="1638427" name="Text Box 27"/>
          <p:cNvSpPr txBox="1">
            <a:spLocks noChangeArrowheads="1"/>
          </p:cNvSpPr>
          <p:nvPr/>
        </p:nvSpPr>
        <p:spPr bwMode="auto">
          <a:xfrm>
            <a:off x="478735" y="3263709"/>
            <a:ext cx="7467600" cy="18002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ym typeface="Symbol" pitchFamily="18" charset="2"/>
              </a:rPr>
              <a:t>v:</a:t>
            </a:r>
            <a:r>
              <a:rPr lang="he-IL" sz="2800" dirty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( x(v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)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 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p(v)</a:t>
            </a:r>
            <a:r>
              <a:rPr lang="en-US" sz="2800" dirty="0">
                <a:sym typeface="Symbol" pitchFamily="18" charset="2"/>
              </a:rPr>
              <a:t></a:t>
            </a:r>
            <a:r>
              <a:rPr lang="en-US" sz="2800" dirty="0" err="1">
                <a:sym typeface="Symbol" pitchFamily="18" charset="2"/>
              </a:rPr>
              <a:t>r</a:t>
            </a:r>
            <a:r>
              <a:rPr lang="en-US" sz="2800" baseline="-25000" dirty="0" err="1">
                <a:sym typeface="Symbol" pitchFamily="18" charset="2"/>
              </a:rPr>
              <a:t>p</a:t>
            </a:r>
            <a:r>
              <a:rPr lang="en-US" sz="2800" dirty="0">
                <a:sym typeface="Symbol" pitchFamily="18" charset="2"/>
              </a:rPr>
              <a:t>(v)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) </a:t>
            </a:r>
            <a:br>
              <a:rPr lang="en-US" sz="2800" dirty="0">
                <a:cs typeface="Times New Roman" pitchFamily="18" charset="0"/>
                <a:sym typeface="Symbol" pitchFamily="18" charset="2"/>
              </a:rPr>
            </a:br>
            <a:r>
              <a:rPr lang="en-US" sz="2800" dirty="0">
                <a:cs typeface="Times New Roman" pitchFamily="18" charset="0"/>
                <a:sym typeface="Symbol" pitchFamily="18" charset="2"/>
              </a:rPr>
              <a:t>       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dirty="0">
                <a:sym typeface="Symbol" pitchFamily="18" charset="2"/>
              </a:rPr>
              <a:t>x(v) </a:t>
            </a:r>
            <a:r>
              <a:rPr lang="en-US" sz="2800" dirty="0" smtClean="0">
                <a:sym typeface="Symbol" pitchFamily="18" charset="2"/>
              </a:rPr>
              <a:t> </a:t>
            </a:r>
            <a:r>
              <a:rPr lang="en-US" sz="2800" dirty="0">
                <a:sym typeface="Symbol" pitchFamily="18" charset="2"/>
              </a:rPr>
              <a:t>p(x)</a:t>
            </a:r>
            <a:r>
              <a:rPr lang="en-US" sz="2800" dirty="0" err="1">
                <a:sym typeface="Symbol" pitchFamily="18" charset="2"/>
              </a:rPr>
              <a:t>r</a:t>
            </a:r>
            <a:r>
              <a:rPr lang="en-US" sz="2800" baseline="-25000" dirty="0" err="1">
                <a:sym typeface="Symbol" pitchFamily="18" charset="2"/>
              </a:rPr>
              <a:t>p</a:t>
            </a:r>
            <a:r>
              <a:rPr lang="en-US" sz="2800" dirty="0">
                <a:sym typeface="Symbol" pitchFamily="18" charset="2"/>
              </a:rPr>
              <a:t>(v)) 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      </a:t>
            </a:r>
            <a:r>
              <a:rPr lang="en-US" sz="2800" dirty="0" smtClean="0">
                <a:sym typeface="Symbol" pitchFamily="18" charset="2"/>
              </a:rPr>
              <a:t>  </a:t>
            </a:r>
            <a:r>
              <a:rPr lang="en-US" sz="2800" dirty="0">
                <a:sym typeface="Symbol" pitchFamily="18" charset="2"/>
              </a:rPr>
              <a:t>(x(v) </a:t>
            </a:r>
            <a:r>
              <a:rPr lang="en-US" sz="2800" dirty="0" smtClean="0">
                <a:sym typeface="Symbol" pitchFamily="18" charset="2"/>
              </a:rPr>
              <a:t> p(v</a:t>
            </a:r>
            <a:r>
              <a:rPr lang="en-US" sz="2800" dirty="0">
                <a:sym typeface="Symbol" pitchFamily="18" charset="2"/>
              </a:rPr>
              <a:t>)</a:t>
            </a:r>
            <a:r>
              <a:rPr lang="en-US" sz="2800" dirty="0" smtClean="0">
                <a:sym typeface="Symbol" pitchFamily="18" charset="2"/>
              </a:rPr>
              <a:t> </a:t>
            </a:r>
            <a:r>
              <a:rPr lang="en-US" sz="2800" dirty="0" err="1" smtClean="0">
                <a:sym typeface="Symbol" pitchFamily="18" charset="2"/>
              </a:rPr>
              <a:t>r</a:t>
            </a:r>
            <a:r>
              <a:rPr lang="en-US" sz="2800" baseline="-25000" dirty="0" err="1" smtClean="0">
                <a:sym typeface="Symbol" pitchFamily="18" charset="2"/>
              </a:rPr>
              <a:t>p</a:t>
            </a:r>
            <a:r>
              <a:rPr lang="en-US" sz="2800" dirty="0" smtClean="0">
                <a:sym typeface="Symbol" pitchFamily="18" charset="2"/>
              </a:rPr>
              <a:t>(v</a:t>
            </a:r>
            <a:r>
              <a:rPr lang="en-US" sz="2800" dirty="0">
                <a:sym typeface="Symbol" pitchFamily="18" charset="2"/>
              </a:rPr>
              <a:t>)) 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      </a:t>
            </a:r>
            <a:r>
              <a:rPr lang="en-US" sz="2800" dirty="0" smtClean="0">
                <a:sym typeface="Symbol" pitchFamily="18" charset="2"/>
              </a:rPr>
              <a:t>  (</a:t>
            </a:r>
            <a:r>
              <a:rPr lang="en-US" sz="2800" dirty="0">
                <a:sym typeface="Symbol" pitchFamily="18" charset="2"/>
              </a:rPr>
              <a:t>x(v) </a:t>
            </a:r>
            <a:r>
              <a:rPr lang="en-US" sz="2800" dirty="0" smtClean="0">
                <a:sym typeface="Symbol" pitchFamily="18" charset="2"/>
              </a:rPr>
              <a:t> </a:t>
            </a:r>
            <a:r>
              <a:rPr lang="en-US" sz="2800" dirty="0">
                <a:sym typeface="Symbol" pitchFamily="18" charset="2"/>
              </a:rPr>
              <a:t>p(v)</a:t>
            </a:r>
            <a:r>
              <a:rPr lang="en-US" sz="2800" dirty="0" smtClean="0">
                <a:sym typeface="Symbol" pitchFamily="18" charset="2"/>
              </a:rPr>
              <a:t> </a:t>
            </a:r>
            <a:r>
              <a:rPr lang="en-US" sz="2800" dirty="0" err="1" smtClean="0">
                <a:sym typeface="Symbol" pitchFamily="18" charset="2"/>
              </a:rPr>
              <a:t>r</a:t>
            </a:r>
            <a:r>
              <a:rPr lang="en-US" sz="2800" baseline="-25000" dirty="0" err="1" smtClean="0">
                <a:sym typeface="Symbol" pitchFamily="18" charset="2"/>
              </a:rPr>
              <a:t>p</a:t>
            </a:r>
            <a:r>
              <a:rPr lang="en-US" sz="2800" dirty="0" smtClean="0">
                <a:sym typeface="Symbol" pitchFamily="18" charset="2"/>
              </a:rPr>
              <a:t>(v</a:t>
            </a:r>
            <a:r>
              <a:rPr lang="en-US" sz="2800" dirty="0">
                <a:sym typeface="Symbol" pitchFamily="18" charset="2"/>
              </a:rPr>
              <a:t>)))</a:t>
            </a:r>
          </a:p>
        </p:txBody>
      </p:sp>
      <p:sp>
        <p:nvSpPr>
          <p:cNvPr id="32" name="Oval 5"/>
          <p:cNvSpPr>
            <a:spLocks noChangeArrowheads="1"/>
          </p:cNvSpPr>
          <p:nvPr/>
        </p:nvSpPr>
        <p:spPr bwMode="auto">
          <a:xfrm>
            <a:off x="1493051" y="2135996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2852512" y="2135996"/>
            <a:ext cx="584269" cy="562630"/>
          </a:xfrm>
          <a:prstGeom prst="ellipse">
            <a:avLst/>
          </a:prstGeom>
          <a:noFill/>
          <a:ln w="1270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 </a:t>
            </a:r>
            <a:endParaRPr lang="en-US" sz="2000" dirty="0"/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5238053" y="2135996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cxnSp>
        <p:nvCxnSpPr>
          <p:cNvPr id="35" name="AutoShape 12"/>
          <p:cNvCxnSpPr>
            <a:cxnSpLocks noChangeShapeType="1"/>
            <a:stCxn id="32" idx="6"/>
            <a:endCxn id="33" idx="2"/>
          </p:cNvCxnSpPr>
          <p:nvPr/>
        </p:nvCxnSpPr>
        <p:spPr bwMode="auto">
          <a:xfrm>
            <a:off x="1996172" y="2417311"/>
            <a:ext cx="85634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2305653" y="2010911"/>
            <a:ext cx="2952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</a:t>
            </a:r>
          </a:p>
        </p:txBody>
      </p:sp>
      <p:cxnSp>
        <p:nvCxnSpPr>
          <p:cNvPr id="37" name="AutoShape 13"/>
          <p:cNvCxnSpPr>
            <a:cxnSpLocks noChangeShapeType="1"/>
            <a:stCxn id="33" idx="6"/>
            <a:endCxn id="34" idx="2"/>
          </p:cNvCxnSpPr>
          <p:nvPr/>
        </p:nvCxnSpPr>
        <p:spPr bwMode="auto">
          <a:xfrm>
            <a:off x="3436781" y="2417311"/>
            <a:ext cx="1801272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4130717" y="2006989"/>
            <a:ext cx="2952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</a:t>
            </a:r>
          </a:p>
        </p:txBody>
      </p:sp>
      <p:cxnSp>
        <p:nvCxnSpPr>
          <p:cNvPr id="39" name="Curved Connector 38"/>
          <p:cNvCxnSpPr>
            <a:stCxn id="33" idx="7"/>
            <a:endCxn id="33" idx="1"/>
          </p:cNvCxnSpPr>
          <p:nvPr/>
        </p:nvCxnSpPr>
        <p:spPr>
          <a:xfrm rot="16200000" flipV="1">
            <a:off x="3144647" y="2011820"/>
            <a:ext cx="1588" cy="413141"/>
          </a:xfrm>
          <a:prstGeom prst="curvedConnector3">
            <a:avLst>
              <a:gd name="adj1" fmla="val 42434144"/>
            </a:avLst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3301482" y="1446695"/>
            <a:ext cx="2952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</a:t>
            </a:r>
          </a:p>
        </p:txBody>
      </p: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4205378" y="2760197"/>
            <a:ext cx="409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/>
              <a:t>p</a:t>
            </a:r>
          </a:p>
        </p:txBody>
      </p:sp>
      <p:cxnSp>
        <p:nvCxnSpPr>
          <p:cNvPr id="42" name="AutoShape 21"/>
          <p:cNvCxnSpPr>
            <a:cxnSpLocks noChangeShapeType="1"/>
          </p:cNvCxnSpPr>
          <p:nvPr/>
        </p:nvCxnSpPr>
        <p:spPr bwMode="auto">
          <a:xfrm flipV="1">
            <a:off x="4587040" y="2646756"/>
            <a:ext cx="745598" cy="27733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765791" y="2217195"/>
            <a:ext cx="409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x</a:t>
            </a:r>
          </a:p>
        </p:txBody>
      </p:sp>
      <p:cxnSp>
        <p:nvCxnSpPr>
          <p:cNvPr id="44" name="AutoShape 11"/>
          <p:cNvCxnSpPr>
            <a:cxnSpLocks noChangeShapeType="1"/>
            <a:stCxn id="43" idx="3"/>
          </p:cNvCxnSpPr>
          <p:nvPr/>
        </p:nvCxnSpPr>
        <p:spPr bwMode="auto">
          <a:xfrm>
            <a:off x="1175366" y="2415633"/>
            <a:ext cx="305652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6938283" y="2157768"/>
            <a:ext cx="584269" cy="562630"/>
          </a:xfrm>
          <a:prstGeom prst="ellipse">
            <a:avLst/>
          </a:prstGeom>
          <a:noFill/>
          <a:ln w="1270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 </a:t>
            </a:r>
            <a:endParaRPr lang="en-US" sz="2000" dirty="0"/>
          </a:p>
        </p:txBody>
      </p:sp>
      <p:cxnSp>
        <p:nvCxnSpPr>
          <p:cNvPr id="46" name="Curved Connector 45"/>
          <p:cNvCxnSpPr>
            <a:stCxn id="45" idx="7"/>
            <a:endCxn id="45" idx="1"/>
          </p:cNvCxnSpPr>
          <p:nvPr/>
        </p:nvCxnSpPr>
        <p:spPr>
          <a:xfrm rot="16200000" flipV="1">
            <a:off x="7230418" y="2033592"/>
            <a:ext cx="1588" cy="413141"/>
          </a:xfrm>
          <a:prstGeom prst="curvedConnector3">
            <a:avLst>
              <a:gd name="adj1" fmla="val 44262042"/>
            </a:avLst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7387253" y="1512009"/>
            <a:ext cx="2952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</a:t>
            </a:r>
          </a:p>
        </p:txBody>
      </p:sp>
      <p:cxnSp>
        <p:nvCxnSpPr>
          <p:cNvPr id="48" name="AutoShape 13"/>
          <p:cNvCxnSpPr>
            <a:cxnSpLocks noChangeShapeType="1"/>
            <a:stCxn id="34" idx="6"/>
            <a:endCxn id="45" idx="2"/>
          </p:cNvCxnSpPr>
          <p:nvPr/>
        </p:nvCxnSpPr>
        <p:spPr bwMode="auto">
          <a:xfrm>
            <a:off x="5741174" y="2417311"/>
            <a:ext cx="1197109" cy="2177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9" name="TextBox 48"/>
          <p:cNvSpPr txBox="1"/>
          <p:nvPr/>
        </p:nvSpPr>
        <p:spPr>
          <a:xfrm>
            <a:off x="6865258" y="2641601"/>
            <a:ext cx="1349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x</a:t>
            </a:r>
            <a:r>
              <a:rPr lang="en-US" sz="2400" dirty="0" err="1" smtClean="0"/>
              <a:t>,r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,</a:t>
            </a:r>
            <a:r>
              <a:rPr lang="en-US" sz="2400" baseline="-25000" dirty="0" smtClean="0"/>
              <a:t> </a:t>
            </a:r>
            <a:r>
              <a:rPr lang="en-US" sz="2400" dirty="0" smtClean="0">
                <a:sym typeface="Math C"/>
              </a:rPr>
              <a:t>shared</a:t>
            </a:r>
            <a:endParaRPr lang="en-US" sz="24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5246910" y="2561764"/>
            <a:ext cx="682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x</a:t>
            </a:r>
            <a:r>
              <a:rPr lang="en-US" sz="2400" dirty="0" err="1" smtClean="0"/>
              <a:t>,r</a:t>
            </a:r>
            <a:r>
              <a:rPr lang="en-US" sz="2400" baseline="-25000" dirty="0" err="1" smtClean="0"/>
              <a:t>p</a:t>
            </a:r>
            <a:endParaRPr lang="en-US" sz="2400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2989942" y="2612573"/>
            <a:ext cx="40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x</a:t>
            </a:r>
            <a:endParaRPr lang="en-US" sz="24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1560286" y="2561775"/>
            <a:ext cx="40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x</a:t>
            </a:r>
            <a:endParaRPr lang="en-US" sz="2400" baseline="-25000" dirty="0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471134" y="5057098"/>
            <a:ext cx="7534656" cy="937302"/>
          </a:xfrm>
          <a:prstGeom prst="rect">
            <a:avLst/>
          </a:prstGeom>
          <a:solidFill>
            <a:srgbClr val="FFFFFF"/>
          </a:solidFill>
          <a:ln w="2857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ym typeface="Symbol" pitchFamily="18" charset="2"/>
              </a:rPr>
              <a:t>v, </a:t>
            </a:r>
            <a:r>
              <a:rPr lang="en-US" sz="2800" dirty="0" smtClean="0">
                <a:sym typeface="Symbol" pitchFamily="18" charset="2"/>
              </a:rPr>
              <a:t>w.  </a:t>
            </a:r>
            <a:r>
              <a:rPr lang="en-US" sz="2800" dirty="0">
                <a:sym typeface="Symbol" pitchFamily="18" charset="2"/>
              </a:rPr>
              <a:t>x(v) </a:t>
            </a:r>
            <a:r>
              <a:rPr lang="en-US" sz="2800" dirty="0" smtClean="0">
                <a:sym typeface="Symbol" pitchFamily="18" charset="2"/>
              </a:rPr>
              <a:t> </a:t>
            </a:r>
            <a:r>
              <a:rPr lang="en-US" sz="2800" dirty="0">
                <a:sym typeface="Symbol" pitchFamily="18" charset="2"/>
              </a:rPr>
              <a:t>p(v)</a:t>
            </a:r>
            <a:r>
              <a:rPr lang="en-US" sz="2800" dirty="0" err="1">
                <a:sym typeface="Symbol" pitchFamily="18" charset="2"/>
              </a:rPr>
              <a:t>r</a:t>
            </a:r>
            <a:r>
              <a:rPr lang="en-US" sz="2800" baseline="-25000" dirty="0" err="1">
                <a:sym typeface="Symbol" pitchFamily="18" charset="2"/>
              </a:rPr>
              <a:t>p</a:t>
            </a:r>
            <a:r>
              <a:rPr lang="en-US" sz="2800" dirty="0">
                <a:sym typeface="Symbol" pitchFamily="18" charset="2"/>
              </a:rPr>
              <a:t>(v</a:t>
            </a:r>
            <a:r>
              <a:rPr lang="en-US" sz="2800" dirty="0" smtClean="0">
                <a:sym typeface="Symbol" pitchFamily="18" charset="2"/>
              </a:rPr>
              <a:t>)</a:t>
            </a:r>
            <a:br>
              <a:rPr lang="en-US" sz="2800" dirty="0" smtClean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            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 x(w)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p(w)</a:t>
            </a:r>
            <a:r>
              <a:rPr lang="en-US" sz="2800" dirty="0">
                <a:sym typeface="Symbol" pitchFamily="18" charset="2"/>
              </a:rPr>
              <a:t></a:t>
            </a:r>
            <a:r>
              <a:rPr lang="en-US" sz="2800" dirty="0" err="1">
                <a:sym typeface="Symbol" pitchFamily="18" charset="2"/>
              </a:rPr>
              <a:t>r</a:t>
            </a:r>
            <a:r>
              <a:rPr lang="en-US" sz="2800" baseline="-25000" dirty="0" err="1">
                <a:sym typeface="Symbol" pitchFamily="18" charset="2"/>
              </a:rPr>
              <a:t>p</a:t>
            </a:r>
            <a:r>
              <a:rPr lang="en-US" sz="2800" dirty="0">
                <a:sym typeface="Symbol" pitchFamily="18" charset="2"/>
              </a:rPr>
              <a:t>(w</a:t>
            </a:r>
            <a:r>
              <a:rPr lang="en-US" sz="2800" dirty="0" smtClean="0">
                <a:sym typeface="Symbol" pitchFamily="18" charset="2"/>
              </a:rPr>
              <a:t>)</a:t>
            </a:r>
            <a:r>
              <a:rPr lang="en-US" sz="28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 dirty="0" smtClean="0">
                <a:sym typeface="Symbol"/>
              </a:rPr>
              <a:t>  </a:t>
            </a:r>
            <a:r>
              <a:rPr lang="en-US" sz="2800" dirty="0" smtClean="0">
                <a:sym typeface="Symbol" pitchFamily="18" charset="2"/>
              </a:rPr>
              <a:t></a:t>
            </a:r>
            <a:r>
              <a:rPr lang="en-US" sz="2800" dirty="0">
                <a:sym typeface="Symbol" pitchFamily="18" charset="2"/>
              </a:rPr>
              <a:t>n(v, w</a:t>
            </a:r>
            <a:r>
              <a:rPr lang="en-US" sz="2800" dirty="0" smtClean="0">
                <a:sym typeface="Symbol" pitchFamily="18" charset="2"/>
              </a:rPr>
              <a:t>) </a:t>
            </a:r>
            <a:endParaRPr lang="en-US" sz="2800" dirty="0">
              <a:sym typeface="Symbol" pitchFamily="18" charset="2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62888" y="5963800"/>
            <a:ext cx="8086026" cy="908714"/>
            <a:chOff x="462888" y="5963800"/>
            <a:chExt cx="8086026" cy="908714"/>
          </a:xfrm>
          <a:solidFill>
            <a:srgbClr val="FFFFFF"/>
          </a:solidFill>
        </p:grpSpPr>
        <p:sp>
          <p:nvSpPr>
            <p:cNvPr id="53" name="Text Box 51"/>
            <p:cNvSpPr txBox="1">
              <a:spLocks noChangeArrowheads="1"/>
            </p:cNvSpPr>
            <p:nvPr/>
          </p:nvSpPr>
          <p:spPr bwMode="auto">
            <a:xfrm>
              <a:off x="484660" y="6349294"/>
              <a:ext cx="8064254" cy="523220"/>
            </a:xfrm>
            <a:prstGeom prst="rect">
              <a:avLst/>
            </a:prstGeom>
            <a:grp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ym typeface="Symbol" pitchFamily="18" charset="2"/>
                </a:rPr>
                <a:t></a:t>
              </a:r>
              <a:r>
                <a:rPr lang="en-US" sz="2800" dirty="0" smtClean="0">
                  <a:cs typeface="Times New Roman" pitchFamily="18" charset="0"/>
                  <a:sym typeface="Symbol" pitchFamily="18" charset="2"/>
                </a:rPr>
                <a:t>v . shared</a:t>
              </a:r>
              <a:r>
                <a:rPr lang="en-US" sz="2800" baseline="-25000" dirty="0" smtClean="0"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sz="2800" dirty="0" smtClean="0"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en-US" sz="2800" dirty="0">
                  <a:cs typeface="Times New Roman" pitchFamily="18" charset="0"/>
                  <a:sym typeface="Symbol" pitchFamily="18" charset="2"/>
                </a:rPr>
                <a:t>v) </a:t>
              </a:r>
              <a:r>
                <a:rPr lang="en-US" sz="2800" dirty="0" smtClean="0">
                  <a:cs typeface="Times New Roman" pitchFamily="18" charset="0"/>
                  <a:sym typeface="Math C"/>
                </a:rPr>
                <a:t></a:t>
              </a:r>
              <a:r>
                <a:rPr lang="en-US" sz="2800" dirty="0" smtClean="0">
                  <a:cs typeface="Times New Roman" pitchFamily="18" charset="0"/>
                  <a:sym typeface="Symbol" pitchFamily="18" charset="2"/>
                </a:rPr>
                <a:t> v</a:t>
              </a:r>
              <a:r>
                <a:rPr lang="en-US" sz="2800" baseline="-25000" dirty="0" smtClean="0"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sz="2800" dirty="0" smtClean="0">
                  <a:cs typeface="Times New Roman" pitchFamily="18" charset="0"/>
                  <a:sym typeface="Symbol" pitchFamily="18" charset="2"/>
                </a:rPr>
                <a:t>,v</a:t>
              </a:r>
              <a:r>
                <a:rPr lang="en-US" sz="2800" baseline="-25000" dirty="0" smtClean="0"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sz="2800" dirty="0" smtClean="0">
                  <a:cs typeface="Times New Roman" pitchFamily="18" charset="0"/>
                  <a:sym typeface="Symbol" pitchFamily="18" charset="2"/>
                </a:rPr>
                <a:t>. n(v</a:t>
              </a:r>
              <a:r>
                <a:rPr lang="en-US" sz="2800" baseline="-25000" dirty="0" smtClean="0"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en-US" sz="2800" dirty="0" smtClean="0">
                  <a:cs typeface="Times New Roman" pitchFamily="18" charset="0"/>
                  <a:sym typeface="Symbol" pitchFamily="18" charset="2"/>
                </a:rPr>
                <a:t>,v)  n(v</a:t>
              </a:r>
              <a:r>
                <a:rPr lang="en-US" sz="2800" baseline="-25000" dirty="0" smtClean="0"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en-US" sz="2800" dirty="0" smtClean="0">
                  <a:cs typeface="Times New Roman" pitchFamily="18" charset="0"/>
                  <a:sym typeface="Symbol" pitchFamily="18" charset="2"/>
                </a:rPr>
                <a:t>,v)</a:t>
              </a:r>
              <a:r>
                <a:rPr lang="en-US" sz="2800" dirty="0" smtClean="0">
                  <a:sym typeface="Symbol"/>
                </a:rPr>
                <a:t>  v</a:t>
              </a:r>
              <a:r>
                <a:rPr lang="en-US" sz="2800" baseline="-25000" dirty="0" smtClean="0">
                  <a:sym typeface="Symbol"/>
                </a:rPr>
                <a:t>1</a:t>
              </a:r>
              <a:r>
                <a:rPr lang="en-US" sz="2800" dirty="0" smtClean="0">
                  <a:sym typeface="Symbol"/>
                </a:rPr>
                <a:t>=v</a:t>
              </a:r>
              <a:r>
                <a:rPr lang="en-US" sz="2800" baseline="-25000" dirty="0" smtClean="0">
                  <a:sym typeface="Symbol"/>
                </a:rPr>
                <a:t>2</a:t>
              </a:r>
              <a:r>
                <a:rPr lang="en-US" sz="2800" dirty="0" smtClean="0">
                  <a:cs typeface="Times New Roman" pitchFamily="18" charset="0"/>
                  <a:sym typeface="Symbol" pitchFamily="18" charset="2"/>
                </a:rPr>
                <a:t> </a:t>
              </a:r>
              <a:endParaRPr lang="en-US" sz="2800" dirty="0"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755166" name="Text Box 51"/>
            <p:cNvSpPr txBox="1">
              <a:spLocks noChangeArrowheads="1"/>
            </p:cNvSpPr>
            <p:nvPr/>
          </p:nvSpPr>
          <p:spPr bwMode="auto">
            <a:xfrm>
              <a:off x="462888" y="5963800"/>
              <a:ext cx="5856287" cy="523220"/>
            </a:xfrm>
            <a:prstGeom prst="rect">
              <a:avLst/>
            </a:prstGeom>
            <a:grp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ym typeface="Symbol" pitchFamily="18" charset="2"/>
                </a:rPr>
                <a:t></a:t>
              </a:r>
              <a:r>
                <a:rPr lang="en-US" sz="2800" dirty="0" smtClean="0">
                  <a:cs typeface="Times New Roman" pitchFamily="18" charset="0"/>
                  <a:sym typeface="Symbol" pitchFamily="18" charset="2"/>
                </a:rPr>
                <a:t>v . </a:t>
              </a:r>
              <a:r>
                <a:rPr lang="en-US" sz="2800" dirty="0" err="1" smtClean="0">
                  <a:cs typeface="Times New Roman" pitchFamily="18" charset="0"/>
                  <a:sym typeface="Symbol" pitchFamily="18" charset="2"/>
                </a:rPr>
                <a:t>r</a:t>
              </a:r>
              <a:r>
                <a:rPr lang="en-US" sz="2800" baseline="-25000" dirty="0" err="1" smtClean="0">
                  <a:cs typeface="Times New Roman" pitchFamily="18" charset="0"/>
                  <a:sym typeface="Symbol" pitchFamily="18" charset="2"/>
                </a:rPr>
                <a:t>p</a:t>
              </a:r>
              <a:r>
                <a:rPr lang="en-US" sz="2800" dirty="0" smtClean="0">
                  <a:cs typeface="Times New Roman" pitchFamily="18" charset="0"/>
                  <a:sym typeface="Symbol" pitchFamily="18" charset="2"/>
                </a:rPr>
                <a:t>(v</a:t>
              </a:r>
              <a:r>
                <a:rPr lang="en-US" sz="2800" dirty="0">
                  <a:cs typeface="Times New Roman" pitchFamily="18" charset="0"/>
                  <a:sym typeface="Symbol" pitchFamily="18" charset="2"/>
                </a:rPr>
                <a:t>) </a:t>
              </a:r>
              <a:r>
                <a:rPr lang="en-US" sz="2800" dirty="0" smtClean="0">
                  <a:cs typeface="Times New Roman" pitchFamily="18" charset="0"/>
                  <a:sym typeface="Math C"/>
                </a:rPr>
                <a:t></a:t>
              </a:r>
              <a:r>
                <a:rPr lang="en-US" sz="2800" dirty="0" smtClean="0">
                  <a:cs typeface="Times New Roman" pitchFamily="18" charset="0"/>
                  <a:sym typeface="Symbol" pitchFamily="18" charset="2"/>
                </a:rPr>
                <a:t> w . </a:t>
              </a:r>
              <a:r>
                <a:rPr lang="en-US" sz="2800" dirty="0">
                  <a:cs typeface="Times New Roman" pitchFamily="18" charset="0"/>
                  <a:sym typeface="Symbol" pitchFamily="18" charset="2"/>
                </a:rPr>
                <a:t>p(w)  n*(w, v)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7" grpId="0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13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12520"/>
          </a:xfrm>
        </p:spPr>
        <p:txBody>
          <a:bodyPr>
            <a:noAutofit/>
          </a:bodyPr>
          <a:lstStyle/>
          <a:p>
            <a:r>
              <a:rPr lang="en-US" sz="3200" dirty="0" smtClean="0"/>
              <a:t>Logical Characterization in </a:t>
            </a:r>
            <a:r>
              <a:rPr lang="en-US" sz="3200" dirty="0" smtClean="0">
                <a:cs typeface="Times New Roman" pitchFamily="18" charset="0"/>
              </a:rPr>
              <a:t>Separation Logic</a:t>
            </a:r>
            <a:endParaRPr lang="en-US" sz="2800" dirty="0"/>
          </a:p>
        </p:txBody>
      </p:sp>
      <p:sp>
        <p:nvSpPr>
          <p:cNvPr id="1638427" name="Text Box 27"/>
          <p:cNvSpPr txBox="1">
            <a:spLocks noChangeArrowheads="1"/>
          </p:cNvSpPr>
          <p:nvPr/>
        </p:nvSpPr>
        <p:spPr bwMode="auto">
          <a:xfrm>
            <a:off x="769020" y="4109633"/>
            <a:ext cx="7750865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ym typeface="Math C"/>
              </a:rPr>
              <a:t> v, w .  </a:t>
            </a:r>
            <a:r>
              <a:rPr lang="en-US" sz="2800" dirty="0" smtClean="0">
                <a:sym typeface="Symbol" pitchFamily="18" charset="2"/>
              </a:rPr>
              <a:t>x </a:t>
            </a:r>
            <a:r>
              <a:rPr lang="en-US" sz="2800" dirty="0" smtClean="0">
                <a:sym typeface="Math C"/>
              </a:rPr>
              <a:t> v </a:t>
            </a:r>
            <a:r>
              <a:rPr lang="en-US" sz="2800" dirty="0" smtClean="0">
                <a:sym typeface="Symbol"/>
              </a:rPr>
              <a:t></a:t>
            </a:r>
            <a:r>
              <a:rPr lang="en-US" sz="2800" dirty="0" smtClean="0">
                <a:sym typeface="Math B"/>
              </a:rPr>
              <a:t></a:t>
            </a:r>
            <a:r>
              <a:rPr lang="en-US" sz="2800" dirty="0" smtClean="0">
                <a:sym typeface="Math C"/>
              </a:rPr>
              <a:t>  </a:t>
            </a:r>
            <a:r>
              <a:rPr lang="en-US" sz="2800" dirty="0" err="1" smtClean="0">
                <a:sym typeface="Math C"/>
              </a:rPr>
              <a:t>lseg</a:t>
            </a:r>
            <a:r>
              <a:rPr lang="en-US" sz="2800" dirty="0" smtClean="0">
                <a:sym typeface="Math C"/>
              </a:rPr>
              <a:t>(</a:t>
            </a:r>
            <a:r>
              <a:rPr lang="en-US" sz="2800" dirty="0" err="1" smtClean="0">
                <a:sym typeface="Math C"/>
              </a:rPr>
              <a:t>v,p</a:t>
            </a:r>
            <a:r>
              <a:rPr lang="en-US" sz="2800" dirty="0" smtClean="0">
                <a:sym typeface="Math C"/>
              </a:rPr>
              <a:t>)  </a:t>
            </a:r>
            <a:r>
              <a:rPr lang="en-US" sz="2800" dirty="0" smtClean="0">
                <a:sym typeface="Math B"/>
              </a:rPr>
              <a:t> p </a:t>
            </a:r>
            <a:r>
              <a:rPr lang="en-US" sz="2800" dirty="0" smtClean="0">
                <a:sym typeface="Math C"/>
              </a:rPr>
              <a:t> w </a:t>
            </a:r>
            <a:r>
              <a:rPr lang="en-US" sz="2800" dirty="0" smtClean="0">
                <a:sym typeface="Math B"/>
              </a:rPr>
              <a:t>  </a:t>
            </a:r>
            <a:r>
              <a:rPr lang="en-US" sz="2800" dirty="0" err="1" smtClean="0">
                <a:sym typeface="Math B"/>
              </a:rPr>
              <a:t>lseg</a:t>
            </a:r>
            <a:r>
              <a:rPr lang="en-US" sz="2800" dirty="0" smtClean="0">
                <a:sym typeface="Math B"/>
              </a:rPr>
              <a:t>(</a:t>
            </a:r>
            <a:r>
              <a:rPr lang="en-US" sz="2800" dirty="0" err="1" smtClean="0">
                <a:sym typeface="Math B"/>
              </a:rPr>
              <a:t>w,null</a:t>
            </a:r>
            <a:r>
              <a:rPr lang="en-US" sz="2800" dirty="0" smtClean="0">
                <a:sym typeface="Math B"/>
              </a:rPr>
              <a:t>)</a:t>
            </a:r>
            <a:r>
              <a:rPr lang="en-US" sz="2800" dirty="0" smtClean="0">
                <a:sym typeface="Math C"/>
              </a:rPr>
              <a:t> 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1493051" y="2135996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sp>
        <p:nvSpPr>
          <p:cNvPr id="62" name="Oval 6"/>
          <p:cNvSpPr>
            <a:spLocks noChangeArrowheads="1"/>
          </p:cNvSpPr>
          <p:nvPr/>
        </p:nvSpPr>
        <p:spPr bwMode="auto">
          <a:xfrm>
            <a:off x="2852512" y="2135996"/>
            <a:ext cx="584269" cy="562630"/>
          </a:xfrm>
          <a:prstGeom prst="ellipse">
            <a:avLst/>
          </a:prstGeom>
          <a:noFill/>
          <a:ln w="1270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 </a:t>
            </a:r>
            <a:endParaRPr lang="en-US" sz="2000" dirty="0"/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5238053" y="2135996"/>
            <a:ext cx="503121" cy="56263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</a:t>
            </a:r>
            <a:endParaRPr lang="en-US" sz="2000" dirty="0"/>
          </a:p>
        </p:txBody>
      </p:sp>
      <p:cxnSp>
        <p:nvCxnSpPr>
          <p:cNvPr id="65" name="AutoShape 12"/>
          <p:cNvCxnSpPr>
            <a:cxnSpLocks noChangeShapeType="1"/>
            <a:stCxn id="61" idx="6"/>
            <a:endCxn id="62" idx="2"/>
          </p:cNvCxnSpPr>
          <p:nvPr/>
        </p:nvCxnSpPr>
        <p:spPr bwMode="auto">
          <a:xfrm>
            <a:off x="1996172" y="2417311"/>
            <a:ext cx="85634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66" name="Text Box 16"/>
          <p:cNvSpPr txBox="1">
            <a:spLocks noChangeArrowheads="1"/>
          </p:cNvSpPr>
          <p:nvPr/>
        </p:nvSpPr>
        <p:spPr bwMode="auto">
          <a:xfrm>
            <a:off x="2305653" y="2010911"/>
            <a:ext cx="2952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</a:t>
            </a:r>
          </a:p>
        </p:txBody>
      </p:sp>
      <p:cxnSp>
        <p:nvCxnSpPr>
          <p:cNvPr id="68" name="AutoShape 13"/>
          <p:cNvCxnSpPr>
            <a:cxnSpLocks noChangeShapeType="1"/>
            <a:stCxn id="62" idx="6"/>
            <a:endCxn id="63" idx="2"/>
          </p:cNvCxnSpPr>
          <p:nvPr/>
        </p:nvCxnSpPr>
        <p:spPr bwMode="auto">
          <a:xfrm>
            <a:off x="3436781" y="2417311"/>
            <a:ext cx="1801272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4130717" y="2006989"/>
            <a:ext cx="2952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</a:t>
            </a:r>
          </a:p>
        </p:txBody>
      </p:sp>
      <p:cxnSp>
        <p:nvCxnSpPr>
          <p:cNvPr id="71" name="Curved Connector 70"/>
          <p:cNvCxnSpPr>
            <a:stCxn id="62" idx="7"/>
            <a:endCxn id="62" idx="1"/>
          </p:cNvCxnSpPr>
          <p:nvPr/>
        </p:nvCxnSpPr>
        <p:spPr>
          <a:xfrm rot="16200000" flipV="1">
            <a:off x="3144647" y="2011820"/>
            <a:ext cx="1588" cy="413141"/>
          </a:xfrm>
          <a:prstGeom prst="curvedConnector3">
            <a:avLst>
              <a:gd name="adj1" fmla="val 42434144"/>
            </a:avLst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72" name="Text Box 17"/>
          <p:cNvSpPr txBox="1">
            <a:spLocks noChangeArrowheads="1"/>
          </p:cNvSpPr>
          <p:nvPr/>
        </p:nvSpPr>
        <p:spPr bwMode="auto">
          <a:xfrm>
            <a:off x="3301482" y="1446695"/>
            <a:ext cx="2952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</a:t>
            </a:r>
          </a:p>
        </p:txBody>
      </p:sp>
      <p:sp>
        <p:nvSpPr>
          <p:cNvPr id="74" name="Text Box 20"/>
          <p:cNvSpPr txBox="1">
            <a:spLocks noChangeArrowheads="1"/>
          </p:cNvSpPr>
          <p:nvPr/>
        </p:nvSpPr>
        <p:spPr bwMode="auto">
          <a:xfrm>
            <a:off x="4205378" y="2760197"/>
            <a:ext cx="409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/>
              <a:t>p</a:t>
            </a:r>
          </a:p>
        </p:txBody>
      </p:sp>
      <p:cxnSp>
        <p:nvCxnSpPr>
          <p:cNvPr id="75" name="AutoShape 21"/>
          <p:cNvCxnSpPr>
            <a:cxnSpLocks noChangeShapeType="1"/>
          </p:cNvCxnSpPr>
          <p:nvPr/>
        </p:nvCxnSpPr>
        <p:spPr bwMode="auto">
          <a:xfrm flipV="1">
            <a:off x="4587040" y="2646756"/>
            <a:ext cx="745598" cy="27733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7" name="Text Box 10"/>
          <p:cNvSpPr txBox="1">
            <a:spLocks noChangeArrowheads="1"/>
          </p:cNvSpPr>
          <p:nvPr/>
        </p:nvSpPr>
        <p:spPr bwMode="auto">
          <a:xfrm>
            <a:off x="765791" y="2217195"/>
            <a:ext cx="409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x</a:t>
            </a:r>
          </a:p>
        </p:txBody>
      </p:sp>
      <p:cxnSp>
        <p:nvCxnSpPr>
          <p:cNvPr id="78" name="AutoShape 11"/>
          <p:cNvCxnSpPr>
            <a:cxnSpLocks noChangeShapeType="1"/>
            <a:stCxn id="77" idx="3"/>
          </p:cNvCxnSpPr>
          <p:nvPr/>
        </p:nvCxnSpPr>
        <p:spPr bwMode="auto">
          <a:xfrm>
            <a:off x="1175366" y="2415633"/>
            <a:ext cx="305652" cy="31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1" name="Oval 6"/>
          <p:cNvSpPr>
            <a:spLocks noChangeArrowheads="1"/>
          </p:cNvSpPr>
          <p:nvPr/>
        </p:nvSpPr>
        <p:spPr bwMode="auto">
          <a:xfrm>
            <a:off x="6938283" y="2157768"/>
            <a:ext cx="584269" cy="562630"/>
          </a:xfrm>
          <a:prstGeom prst="ellipse">
            <a:avLst/>
          </a:prstGeom>
          <a:noFill/>
          <a:ln w="1270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000" dirty="0" smtClean="0"/>
              <a:t>    </a:t>
            </a:r>
            <a:endParaRPr lang="en-US" sz="2000" dirty="0"/>
          </a:p>
        </p:txBody>
      </p:sp>
      <p:cxnSp>
        <p:nvCxnSpPr>
          <p:cNvPr id="92" name="Curved Connector 91"/>
          <p:cNvCxnSpPr>
            <a:stCxn id="91" idx="7"/>
            <a:endCxn id="91" idx="1"/>
          </p:cNvCxnSpPr>
          <p:nvPr/>
        </p:nvCxnSpPr>
        <p:spPr>
          <a:xfrm rot="16200000" flipV="1">
            <a:off x="7230418" y="2033592"/>
            <a:ext cx="1588" cy="413141"/>
          </a:xfrm>
          <a:prstGeom prst="curvedConnector3">
            <a:avLst>
              <a:gd name="adj1" fmla="val 44262042"/>
            </a:avLst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93" name="Text Box 17"/>
          <p:cNvSpPr txBox="1">
            <a:spLocks noChangeArrowheads="1"/>
          </p:cNvSpPr>
          <p:nvPr/>
        </p:nvSpPr>
        <p:spPr bwMode="auto">
          <a:xfrm>
            <a:off x="7387253" y="1512009"/>
            <a:ext cx="2952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</a:t>
            </a:r>
          </a:p>
        </p:txBody>
      </p:sp>
      <p:cxnSp>
        <p:nvCxnSpPr>
          <p:cNvPr id="94" name="AutoShape 13"/>
          <p:cNvCxnSpPr>
            <a:cxnSpLocks noChangeShapeType="1"/>
            <a:stCxn id="63" idx="6"/>
            <a:endCxn id="91" idx="2"/>
          </p:cNvCxnSpPr>
          <p:nvPr/>
        </p:nvCxnSpPr>
        <p:spPr bwMode="auto">
          <a:xfrm>
            <a:off x="5741174" y="2417311"/>
            <a:ext cx="1197109" cy="2177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98" name="TextBox 97"/>
          <p:cNvSpPr txBox="1"/>
          <p:nvPr/>
        </p:nvSpPr>
        <p:spPr>
          <a:xfrm>
            <a:off x="6865258" y="2641601"/>
            <a:ext cx="1349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x</a:t>
            </a:r>
            <a:r>
              <a:rPr lang="en-US" sz="2400" dirty="0" err="1" smtClean="0"/>
              <a:t>,r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,</a:t>
            </a:r>
            <a:r>
              <a:rPr lang="en-US" sz="2400" baseline="-25000" dirty="0" smtClean="0"/>
              <a:t> </a:t>
            </a:r>
            <a:r>
              <a:rPr lang="en-US" sz="2400" dirty="0" smtClean="0">
                <a:sym typeface="Math C"/>
              </a:rPr>
              <a:t>shared</a:t>
            </a:r>
            <a:endParaRPr lang="en-US" sz="2400" baseline="-25000" dirty="0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812562" y="4922446"/>
            <a:ext cx="7866979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 smtClean="0">
                <a:sym typeface="Symbol" pitchFamily="18" charset="2"/>
              </a:rPr>
              <a:t>lseg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dirty="0" err="1" smtClean="0">
                <a:sym typeface="Symbol" pitchFamily="18" charset="2"/>
              </a:rPr>
              <a:t>x,y</a:t>
            </a:r>
            <a:r>
              <a:rPr lang="en-US" sz="2800" dirty="0" smtClean="0">
                <a:sym typeface="Symbol" pitchFamily="18" charset="2"/>
              </a:rPr>
              <a:t>)    </a:t>
            </a:r>
            <a:r>
              <a:rPr lang="en-US" sz="2800" dirty="0" smtClean="0">
                <a:sym typeface="Math C"/>
              </a:rPr>
              <a:t>=  v . </a:t>
            </a:r>
            <a:r>
              <a:rPr lang="en-US" sz="2800" dirty="0" smtClean="0">
                <a:sym typeface="Symbol" pitchFamily="18" charset="2"/>
              </a:rPr>
              <a:t>x </a:t>
            </a:r>
            <a:r>
              <a:rPr lang="en-US" sz="2800" dirty="0" smtClean="0">
                <a:sym typeface="Math C"/>
              </a:rPr>
              <a:t> v </a:t>
            </a:r>
            <a:r>
              <a:rPr lang="en-US" sz="2800" dirty="0" smtClean="0">
                <a:sym typeface="Symbol"/>
              </a:rPr>
              <a:t></a:t>
            </a:r>
            <a:r>
              <a:rPr lang="en-US" sz="2800" dirty="0" smtClean="0">
                <a:sym typeface="Math B"/>
              </a:rPr>
              <a:t></a:t>
            </a:r>
            <a:r>
              <a:rPr lang="en-US" sz="2800" dirty="0" smtClean="0">
                <a:sym typeface="Math C"/>
              </a:rPr>
              <a:t> (</a:t>
            </a:r>
            <a:r>
              <a:rPr lang="en-US" sz="2800" dirty="0" smtClean="0">
                <a:sym typeface="Symbol" pitchFamily="18" charset="2"/>
              </a:rPr>
              <a:t>y = v </a:t>
            </a:r>
            <a:r>
              <a:rPr lang="en-US" sz="2800" dirty="0" smtClean="0">
                <a:sym typeface="Math B"/>
              </a:rPr>
              <a:t> </a:t>
            </a:r>
            <a:r>
              <a:rPr lang="en-US" sz="2800" dirty="0" err="1" smtClean="0">
                <a:sym typeface="Math B"/>
              </a:rPr>
              <a:t>emp</a:t>
            </a:r>
            <a:r>
              <a:rPr lang="en-US" sz="2800" dirty="0" smtClean="0">
                <a:sym typeface="Math B"/>
              </a:rPr>
              <a:t>    </a:t>
            </a:r>
            <a:r>
              <a:rPr lang="en-US" sz="2800" dirty="0" err="1" smtClean="0">
                <a:sym typeface="Math C"/>
              </a:rPr>
              <a:t>lseg</a:t>
            </a:r>
            <a:r>
              <a:rPr lang="en-US" sz="2800" dirty="0" smtClean="0">
                <a:sym typeface="Math C"/>
              </a:rPr>
              <a:t>(</a:t>
            </a:r>
            <a:r>
              <a:rPr lang="en-US" sz="2800" dirty="0" err="1" smtClean="0">
                <a:sym typeface="Math C"/>
              </a:rPr>
              <a:t>v,y</a:t>
            </a:r>
            <a:r>
              <a:rPr lang="en-US" sz="2800" dirty="0" smtClean="0">
                <a:sym typeface="Math C"/>
              </a:rPr>
              <a:t>) )    </a:t>
            </a:r>
            <a:r>
              <a:rPr lang="en-US" sz="2800" dirty="0" smtClean="0">
                <a:sym typeface="Math B"/>
              </a:rPr>
              <a:t> 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46910" y="2561764"/>
            <a:ext cx="682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x</a:t>
            </a:r>
            <a:r>
              <a:rPr lang="en-US" sz="2400" dirty="0" err="1" smtClean="0"/>
              <a:t>,r</a:t>
            </a:r>
            <a:r>
              <a:rPr lang="en-US" sz="2400" baseline="-25000" dirty="0" err="1" smtClean="0"/>
              <a:t>p</a:t>
            </a:r>
            <a:endParaRPr lang="en-US" sz="24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2989942" y="2612573"/>
            <a:ext cx="40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x</a:t>
            </a:r>
            <a:endParaRPr lang="en-US" sz="24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1560286" y="2561775"/>
            <a:ext cx="406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x</a:t>
            </a:r>
            <a:endParaRPr lang="en-US" sz="2400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1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Canonical Abstraction</a:t>
            </a:r>
          </a:p>
        </p:txBody>
      </p:sp>
      <p:sp>
        <p:nvSpPr>
          <p:cNvPr id="175616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Limited </a:t>
            </a:r>
            <a:r>
              <a:rPr lang="en-US" dirty="0"/>
              <a:t>form of quantified invariants</a:t>
            </a:r>
          </a:p>
          <a:p>
            <a:pPr lvl="1"/>
            <a:r>
              <a:rPr lang="en-US" dirty="0">
                <a:cs typeface="Times New Roman" pitchFamily="18" charset="0"/>
              </a:rPr>
              <a:t>quantifier alternation only in instrumentation</a:t>
            </a:r>
            <a:endParaRPr lang="he-IL" dirty="0">
              <a:cs typeface="Times New Roman" pitchFamily="18" charset="0"/>
            </a:endParaRPr>
          </a:p>
          <a:p>
            <a:endParaRPr lang="en-US" dirty="0" smtClean="0"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Not </a:t>
            </a:r>
            <a:r>
              <a:rPr lang="en-US" dirty="0">
                <a:cs typeface="Times New Roman" pitchFamily="18" charset="0"/>
              </a:rPr>
              <a:t>a static memory partition</a:t>
            </a:r>
          </a:p>
          <a:p>
            <a:pPr lvl="1"/>
            <a:r>
              <a:rPr lang="en-US" dirty="0">
                <a:cs typeface="Times New Roman" pitchFamily="18" charset="0"/>
              </a:rPr>
              <a:t>The same memory location can be represented by different abstract nodes in different shape graphs</a:t>
            </a:r>
          </a:p>
          <a:p>
            <a:pPr lvl="1"/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5817" name="AutoShape 72"/>
          <p:cNvCxnSpPr>
            <a:cxnSpLocks noChangeShapeType="1"/>
          </p:cNvCxnSpPr>
          <p:nvPr/>
        </p:nvCxnSpPr>
        <p:spPr bwMode="auto">
          <a:xfrm>
            <a:off x="488269" y="5544458"/>
            <a:ext cx="438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25818" name="Text Box 73"/>
          <p:cNvSpPr txBox="1">
            <a:spLocks noChangeArrowheads="1"/>
          </p:cNvSpPr>
          <p:nvPr/>
        </p:nvSpPr>
        <p:spPr bwMode="auto">
          <a:xfrm>
            <a:off x="204106" y="5219021"/>
            <a:ext cx="395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x</a:t>
            </a:r>
            <a:endParaRPr lang="en-US" altLang="he-IL" sz="2800" i="1" baseline="-25000"/>
          </a:p>
        </p:txBody>
      </p:sp>
      <p:sp>
        <p:nvSpPr>
          <p:cNvPr id="1825819" name="Oval 74"/>
          <p:cNvSpPr>
            <a:spLocks noChangeArrowheads="1"/>
          </p:cNvSpPr>
          <p:nvPr/>
        </p:nvSpPr>
        <p:spPr bwMode="auto">
          <a:xfrm>
            <a:off x="1864631" y="5468258"/>
            <a:ext cx="422275" cy="407988"/>
          </a:xfrm>
          <a:prstGeom prst="ellips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 sz="2000"/>
          </a:p>
        </p:txBody>
      </p:sp>
      <p:sp>
        <p:nvSpPr>
          <p:cNvPr id="1825820" name="Oval 75"/>
          <p:cNvSpPr>
            <a:spLocks noChangeArrowheads="1"/>
          </p:cNvSpPr>
          <p:nvPr/>
        </p:nvSpPr>
        <p:spPr bwMode="auto">
          <a:xfrm>
            <a:off x="940706" y="5469846"/>
            <a:ext cx="423863" cy="4079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825821" name="Freeform 76"/>
          <p:cNvSpPr>
            <a:spLocks/>
          </p:cNvSpPr>
          <p:nvPr/>
        </p:nvSpPr>
        <p:spPr bwMode="auto">
          <a:xfrm>
            <a:off x="2259692" y="5315632"/>
            <a:ext cx="466725" cy="449262"/>
          </a:xfrm>
          <a:custGeom>
            <a:avLst/>
            <a:gdLst>
              <a:gd name="T0" fmla="*/ 1 w 358"/>
              <a:gd name="T1" fmla="*/ 363 h 370"/>
              <a:gd name="T2" fmla="*/ 165 w 358"/>
              <a:gd name="T3" fmla="*/ 363 h 370"/>
              <a:gd name="T4" fmla="*/ 289 w 358"/>
              <a:gd name="T5" fmla="*/ 323 h 370"/>
              <a:gd name="T6" fmla="*/ 349 w 358"/>
              <a:gd name="T7" fmla="*/ 227 h 370"/>
              <a:gd name="T8" fmla="*/ 341 w 358"/>
              <a:gd name="T9" fmla="*/ 123 h 370"/>
              <a:gd name="T10" fmla="*/ 253 w 358"/>
              <a:gd name="T11" fmla="*/ 23 h 370"/>
              <a:gd name="T12" fmla="*/ 133 w 358"/>
              <a:gd name="T13" fmla="*/ 3 h 370"/>
              <a:gd name="T14" fmla="*/ 41 w 358"/>
              <a:gd name="T15" fmla="*/ 39 h 370"/>
              <a:gd name="T16" fmla="*/ 5 w 358"/>
              <a:gd name="T17" fmla="*/ 99 h 370"/>
              <a:gd name="T18" fmla="*/ 9 w 358"/>
              <a:gd name="T19" fmla="*/ 195 h 3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58"/>
              <a:gd name="T31" fmla="*/ 0 h 370"/>
              <a:gd name="T32" fmla="*/ 358 w 358"/>
              <a:gd name="T33" fmla="*/ 370 h 3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58" h="370">
                <a:moveTo>
                  <a:pt x="1" y="363"/>
                </a:moveTo>
                <a:cubicBezTo>
                  <a:pt x="28" y="363"/>
                  <a:pt x="117" y="370"/>
                  <a:pt x="165" y="363"/>
                </a:cubicBezTo>
                <a:cubicBezTo>
                  <a:pt x="213" y="356"/>
                  <a:pt x="258" y="346"/>
                  <a:pt x="289" y="323"/>
                </a:cubicBezTo>
                <a:cubicBezTo>
                  <a:pt x="320" y="300"/>
                  <a:pt x="340" y="260"/>
                  <a:pt x="349" y="227"/>
                </a:cubicBezTo>
                <a:cubicBezTo>
                  <a:pt x="358" y="194"/>
                  <a:pt x="357" y="157"/>
                  <a:pt x="341" y="123"/>
                </a:cubicBezTo>
                <a:cubicBezTo>
                  <a:pt x="325" y="89"/>
                  <a:pt x="288" y="43"/>
                  <a:pt x="253" y="23"/>
                </a:cubicBezTo>
                <a:cubicBezTo>
                  <a:pt x="218" y="3"/>
                  <a:pt x="168" y="0"/>
                  <a:pt x="133" y="3"/>
                </a:cubicBezTo>
                <a:cubicBezTo>
                  <a:pt x="98" y="6"/>
                  <a:pt x="62" y="23"/>
                  <a:pt x="41" y="39"/>
                </a:cubicBezTo>
                <a:cubicBezTo>
                  <a:pt x="20" y="55"/>
                  <a:pt x="10" y="73"/>
                  <a:pt x="5" y="99"/>
                </a:cubicBezTo>
                <a:cubicBezTo>
                  <a:pt x="0" y="125"/>
                  <a:pt x="8" y="175"/>
                  <a:pt x="9" y="19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825822" name="AutoShape 77"/>
          <p:cNvCxnSpPr>
            <a:cxnSpLocks noChangeShapeType="1"/>
          </p:cNvCxnSpPr>
          <p:nvPr/>
        </p:nvCxnSpPr>
        <p:spPr bwMode="auto">
          <a:xfrm>
            <a:off x="1177244" y="5674633"/>
            <a:ext cx="673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825823" name="Text Box 78"/>
          <p:cNvSpPr txBox="1">
            <a:spLocks noChangeArrowheads="1"/>
          </p:cNvSpPr>
          <p:nvPr/>
        </p:nvSpPr>
        <p:spPr bwMode="auto">
          <a:xfrm>
            <a:off x="207281" y="5479371"/>
            <a:ext cx="395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y</a:t>
            </a:r>
            <a:endParaRPr lang="en-US" altLang="he-IL" sz="2800" i="1" baseline="-25000"/>
          </a:p>
        </p:txBody>
      </p:sp>
      <p:cxnSp>
        <p:nvCxnSpPr>
          <p:cNvPr id="1825824" name="AutoShape 79"/>
          <p:cNvCxnSpPr>
            <a:cxnSpLocks noChangeShapeType="1"/>
          </p:cNvCxnSpPr>
          <p:nvPr/>
        </p:nvCxnSpPr>
        <p:spPr bwMode="auto">
          <a:xfrm>
            <a:off x="504144" y="5777821"/>
            <a:ext cx="438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25827" name="Rectangle 8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Non-Static Partition</a:t>
            </a:r>
            <a:endParaRPr lang="en-US" altLang="he-IL" dirty="0">
              <a:sym typeface="Symbol" pitchFamily="18" charset="2"/>
            </a:endParaRPr>
          </a:p>
        </p:txBody>
      </p:sp>
      <p:sp>
        <p:nvSpPr>
          <p:cNvPr id="1825837" name="Text Box 13"/>
          <p:cNvSpPr txBox="1">
            <a:spLocks noChangeArrowheads="1"/>
          </p:cNvSpPr>
          <p:nvPr/>
        </p:nvSpPr>
        <p:spPr bwMode="auto">
          <a:xfrm>
            <a:off x="0" y="2552700"/>
            <a:ext cx="342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he-IL" sz="2800" i="1" baseline="-25000"/>
          </a:p>
        </p:txBody>
      </p:sp>
      <p:sp>
        <p:nvSpPr>
          <p:cNvPr id="1825838" name="Oval 14"/>
          <p:cNvSpPr>
            <a:spLocks noChangeArrowheads="1"/>
          </p:cNvSpPr>
          <p:nvPr/>
        </p:nvSpPr>
        <p:spPr bwMode="auto">
          <a:xfrm>
            <a:off x="754062" y="2400300"/>
            <a:ext cx="366713" cy="3921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825839" name="AutoShape 15"/>
          <p:cNvCxnSpPr>
            <a:cxnSpLocks noChangeShapeType="1"/>
          </p:cNvCxnSpPr>
          <p:nvPr/>
        </p:nvCxnSpPr>
        <p:spPr bwMode="auto">
          <a:xfrm>
            <a:off x="376237" y="2708275"/>
            <a:ext cx="379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25840" name="Text Box 16"/>
          <p:cNvSpPr txBox="1">
            <a:spLocks noChangeArrowheads="1"/>
          </p:cNvSpPr>
          <p:nvPr/>
        </p:nvSpPr>
        <p:spPr bwMode="auto">
          <a:xfrm>
            <a:off x="82550" y="2414588"/>
            <a:ext cx="34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y</a:t>
            </a:r>
            <a:endParaRPr lang="en-US" altLang="he-IL" sz="2800" b="1" i="1" baseline="-25000"/>
          </a:p>
        </p:txBody>
      </p:sp>
      <p:cxnSp>
        <p:nvCxnSpPr>
          <p:cNvPr id="1825841" name="AutoShape 17"/>
          <p:cNvCxnSpPr>
            <a:cxnSpLocks noChangeShapeType="1"/>
          </p:cNvCxnSpPr>
          <p:nvPr/>
        </p:nvCxnSpPr>
        <p:spPr bwMode="auto">
          <a:xfrm>
            <a:off x="957262" y="2595563"/>
            <a:ext cx="5826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25842" name="Oval 18"/>
          <p:cNvSpPr>
            <a:spLocks noChangeArrowheads="1"/>
          </p:cNvSpPr>
          <p:nvPr/>
        </p:nvSpPr>
        <p:spPr bwMode="auto">
          <a:xfrm>
            <a:off x="2336800" y="2395538"/>
            <a:ext cx="366712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825843" name="Oval 19"/>
          <p:cNvSpPr>
            <a:spLocks noChangeArrowheads="1"/>
          </p:cNvSpPr>
          <p:nvPr/>
        </p:nvSpPr>
        <p:spPr bwMode="auto">
          <a:xfrm>
            <a:off x="1550987" y="2409825"/>
            <a:ext cx="366713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2400" b="1"/>
          </a:p>
        </p:txBody>
      </p:sp>
      <p:cxnSp>
        <p:nvCxnSpPr>
          <p:cNvPr id="1825844" name="AutoShape 20"/>
          <p:cNvCxnSpPr>
            <a:cxnSpLocks noChangeShapeType="1"/>
          </p:cNvCxnSpPr>
          <p:nvPr/>
        </p:nvCxnSpPr>
        <p:spPr bwMode="auto">
          <a:xfrm>
            <a:off x="1755775" y="2595563"/>
            <a:ext cx="581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0487" y="2165350"/>
            <a:ext cx="660400" cy="519113"/>
            <a:chOff x="990" y="1739"/>
            <a:chExt cx="416" cy="327"/>
          </a:xfrm>
        </p:grpSpPr>
        <p:cxnSp>
          <p:nvCxnSpPr>
            <p:cNvPr id="1825846" name="AutoShape 22"/>
            <p:cNvCxnSpPr>
              <a:cxnSpLocks noChangeShapeType="1"/>
            </p:cNvCxnSpPr>
            <p:nvPr/>
          </p:nvCxnSpPr>
          <p:spPr bwMode="auto">
            <a:xfrm>
              <a:off x="1167" y="1933"/>
              <a:ext cx="239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25847" name="Text Box 23"/>
            <p:cNvSpPr txBox="1">
              <a:spLocks noChangeArrowheads="1"/>
            </p:cNvSpPr>
            <p:nvPr/>
          </p:nvSpPr>
          <p:spPr bwMode="auto">
            <a:xfrm>
              <a:off x="990" y="1739"/>
              <a:ext cx="2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he-IL" sz="2800" i="1"/>
                <a:t>x</a:t>
              </a:r>
              <a:endParaRPr lang="en-US" altLang="he-IL" sz="2800" i="1" baseline="-25000"/>
            </a:p>
          </p:txBody>
        </p:sp>
      </p:grpSp>
      <p:sp>
        <p:nvSpPr>
          <p:cNvPr id="1825860" name="Oval 18"/>
          <p:cNvSpPr>
            <a:spLocks noChangeArrowheads="1"/>
          </p:cNvSpPr>
          <p:nvPr/>
        </p:nvSpPr>
        <p:spPr bwMode="auto">
          <a:xfrm>
            <a:off x="3051175" y="2403475"/>
            <a:ext cx="366712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825861" name="AutoShape 69"/>
          <p:cNvCxnSpPr>
            <a:cxnSpLocks noChangeShapeType="1"/>
            <a:stCxn id="1825842" idx="6"/>
            <a:endCxn id="1825860" idx="2"/>
          </p:cNvCxnSpPr>
          <p:nvPr/>
        </p:nvCxnSpPr>
        <p:spPr bwMode="auto">
          <a:xfrm>
            <a:off x="2717800" y="2592388"/>
            <a:ext cx="319087" cy="79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" name="AutoShape 55"/>
          <p:cNvCxnSpPr>
            <a:cxnSpLocks noChangeShapeType="1"/>
            <a:endCxn id="1825819" idx="0"/>
          </p:cNvCxnSpPr>
          <p:nvPr/>
        </p:nvCxnSpPr>
        <p:spPr bwMode="auto">
          <a:xfrm rot="16200000" flipH="1">
            <a:off x="560523" y="3953011"/>
            <a:ext cx="2695509" cy="334983"/>
          </a:xfrm>
          <a:prstGeom prst="straightConnector1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</p:spPr>
      </p:cxnSp>
      <p:cxnSp>
        <p:nvCxnSpPr>
          <p:cNvPr id="55" name="AutoShape 55"/>
          <p:cNvCxnSpPr>
            <a:cxnSpLocks noChangeShapeType="1"/>
            <a:stCxn id="1825842" idx="4"/>
            <a:endCxn id="1825819" idx="0"/>
          </p:cNvCxnSpPr>
          <p:nvPr/>
        </p:nvCxnSpPr>
        <p:spPr bwMode="auto">
          <a:xfrm rot="5400000">
            <a:off x="958453" y="3906555"/>
            <a:ext cx="2679020" cy="444387"/>
          </a:xfrm>
          <a:prstGeom prst="straightConnector1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</p:spPr>
      </p:cxnSp>
      <p:cxnSp>
        <p:nvCxnSpPr>
          <p:cNvPr id="60" name="AutoShape 55"/>
          <p:cNvCxnSpPr>
            <a:cxnSpLocks noChangeShapeType="1"/>
            <a:stCxn id="1825860" idx="4"/>
            <a:endCxn id="1825819" idx="0"/>
          </p:cNvCxnSpPr>
          <p:nvPr/>
        </p:nvCxnSpPr>
        <p:spPr bwMode="auto">
          <a:xfrm rot="5400000">
            <a:off x="1319609" y="3553335"/>
            <a:ext cx="2671083" cy="1158762"/>
          </a:xfrm>
          <a:prstGeom prst="straightConnector1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</p:spPr>
      </p:cxnSp>
      <p:grpSp>
        <p:nvGrpSpPr>
          <p:cNvPr id="73" name="Group 72"/>
          <p:cNvGrpSpPr/>
          <p:nvPr/>
        </p:nvGrpSpPr>
        <p:grpSpPr>
          <a:xfrm>
            <a:off x="3773713" y="1447346"/>
            <a:ext cx="5170262" cy="4467906"/>
            <a:chOff x="3773713" y="1447346"/>
            <a:chExt cx="5170262" cy="4467906"/>
          </a:xfrm>
        </p:grpSpPr>
        <p:sp>
          <p:nvSpPr>
            <p:cNvPr id="1825804" name="Text Box 56"/>
            <p:cNvSpPr txBox="1">
              <a:spLocks noChangeArrowheads="1"/>
            </p:cNvSpPr>
            <p:nvPr/>
          </p:nvSpPr>
          <p:spPr bwMode="auto">
            <a:xfrm>
              <a:off x="5988503" y="5534252"/>
              <a:ext cx="338138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altLang="he-IL" sz="2800" i="1" baseline="-25000"/>
            </a:p>
          </p:txBody>
        </p:sp>
        <p:sp>
          <p:nvSpPr>
            <p:cNvPr id="1825805" name="Oval 57"/>
            <p:cNvSpPr>
              <a:spLocks noChangeArrowheads="1"/>
            </p:cNvSpPr>
            <p:nvPr/>
          </p:nvSpPr>
          <p:spPr bwMode="auto">
            <a:xfrm>
              <a:off x="6733041" y="5380264"/>
              <a:ext cx="361950" cy="395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cxnSp>
          <p:nvCxnSpPr>
            <p:cNvPr id="1825806" name="AutoShape 58"/>
            <p:cNvCxnSpPr>
              <a:cxnSpLocks noChangeShapeType="1"/>
            </p:cNvCxnSpPr>
            <p:nvPr/>
          </p:nvCxnSpPr>
          <p:spPr bwMode="auto">
            <a:xfrm>
              <a:off x="6359978" y="5691414"/>
              <a:ext cx="37465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25807" name="Text Box 59"/>
            <p:cNvSpPr txBox="1">
              <a:spLocks noChangeArrowheads="1"/>
            </p:cNvSpPr>
            <p:nvPr/>
          </p:nvSpPr>
          <p:spPr bwMode="auto">
            <a:xfrm>
              <a:off x="6069466" y="5383439"/>
              <a:ext cx="338137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he-IL" sz="2800" i="1" dirty="0"/>
                <a:t>y</a:t>
              </a:r>
              <a:endParaRPr lang="en-US" altLang="he-IL" sz="2800" b="1" i="1" baseline="-25000" dirty="0"/>
            </a:p>
          </p:txBody>
        </p:sp>
        <p:sp>
          <p:nvSpPr>
            <p:cNvPr id="1825808" name="Freeform 60"/>
            <p:cNvSpPr>
              <a:spLocks/>
            </p:cNvSpPr>
            <p:nvPr/>
          </p:nvSpPr>
          <p:spPr bwMode="auto">
            <a:xfrm>
              <a:off x="8545513" y="5190445"/>
              <a:ext cx="398462" cy="434975"/>
            </a:xfrm>
            <a:custGeom>
              <a:avLst/>
              <a:gdLst>
                <a:gd name="T0" fmla="*/ 1 w 358"/>
                <a:gd name="T1" fmla="*/ 363 h 370"/>
                <a:gd name="T2" fmla="*/ 165 w 358"/>
                <a:gd name="T3" fmla="*/ 363 h 370"/>
                <a:gd name="T4" fmla="*/ 289 w 358"/>
                <a:gd name="T5" fmla="*/ 323 h 370"/>
                <a:gd name="T6" fmla="*/ 349 w 358"/>
                <a:gd name="T7" fmla="*/ 227 h 370"/>
                <a:gd name="T8" fmla="*/ 341 w 358"/>
                <a:gd name="T9" fmla="*/ 123 h 370"/>
                <a:gd name="T10" fmla="*/ 253 w 358"/>
                <a:gd name="T11" fmla="*/ 23 h 370"/>
                <a:gd name="T12" fmla="*/ 133 w 358"/>
                <a:gd name="T13" fmla="*/ 3 h 370"/>
                <a:gd name="T14" fmla="*/ 41 w 358"/>
                <a:gd name="T15" fmla="*/ 39 h 370"/>
                <a:gd name="T16" fmla="*/ 5 w 358"/>
                <a:gd name="T17" fmla="*/ 99 h 370"/>
                <a:gd name="T18" fmla="*/ 9 w 358"/>
                <a:gd name="T19" fmla="*/ 195 h 3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8"/>
                <a:gd name="T31" fmla="*/ 0 h 370"/>
                <a:gd name="T32" fmla="*/ 358 w 358"/>
                <a:gd name="T33" fmla="*/ 370 h 3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8" h="370">
                  <a:moveTo>
                    <a:pt x="1" y="363"/>
                  </a:moveTo>
                  <a:cubicBezTo>
                    <a:pt x="28" y="363"/>
                    <a:pt x="117" y="370"/>
                    <a:pt x="165" y="363"/>
                  </a:cubicBezTo>
                  <a:cubicBezTo>
                    <a:pt x="213" y="356"/>
                    <a:pt x="258" y="346"/>
                    <a:pt x="289" y="323"/>
                  </a:cubicBezTo>
                  <a:cubicBezTo>
                    <a:pt x="320" y="300"/>
                    <a:pt x="340" y="260"/>
                    <a:pt x="349" y="227"/>
                  </a:cubicBezTo>
                  <a:cubicBezTo>
                    <a:pt x="358" y="194"/>
                    <a:pt x="357" y="157"/>
                    <a:pt x="341" y="123"/>
                  </a:cubicBezTo>
                  <a:cubicBezTo>
                    <a:pt x="325" y="89"/>
                    <a:pt x="288" y="43"/>
                    <a:pt x="253" y="23"/>
                  </a:cubicBezTo>
                  <a:cubicBezTo>
                    <a:pt x="218" y="3"/>
                    <a:pt x="168" y="0"/>
                    <a:pt x="133" y="3"/>
                  </a:cubicBezTo>
                  <a:cubicBezTo>
                    <a:pt x="98" y="6"/>
                    <a:pt x="62" y="23"/>
                    <a:pt x="41" y="39"/>
                  </a:cubicBezTo>
                  <a:cubicBezTo>
                    <a:pt x="20" y="55"/>
                    <a:pt x="10" y="73"/>
                    <a:pt x="5" y="99"/>
                  </a:cubicBezTo>
                  <a:cubicBezTo>
                    <a:pt x="0" y="125"/>
                    <a:pt x="8" y="175"/>
                    <a:pt x="9" y="19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he-IL"/>
            </a:p>
          </p:txBody>
        </p:sp>
        <p:cxnSp>
          <p:nvCxnSpPr>
            <p:cNvPr id="1825809" name="AutoShape 61"/>
            <p:cNvCxnSpPr>
              <a:cxnSpLocks noChangeShapeType="1"/>
            </p:cNvCxnSpPr>
            <p:nvPr/>
          </p:nvCxnSpPr>
          <p:spPr bwMode="auto">
            <a:xfrm>
              <a:off x="6934653" y="5578702"/>
              <a:ext cx="57308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25810" name="Oval 62"/>
            <p:cNvSpPr>
              <a:spLocks noChangeArrowheads="1"/>
            </p:cNvSpPr>
            <p:nvPr/>
          </p:nvSpPr>
          <p:spPr bwMode="auto">
            <a:xfrm>
              <a:off x="8295141" y="5377089"/>
              <a:ext cx="361950" cy="395288"/>
            </a:xfrm>
            <a:prstGeom prst="ellipse">
              <a:avLst/>
            </a:prstGeom>
            <a:noFill/>
            <a:ln w="63500" cmpd="dbl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825812" name="Oval 64"/>
            <p:cNvSpPr>
              <a:spLocks noChangeArrowheads="1"/>
            </p:cNvSpPr>
            <p:nvPr/>
          </p:nvSpPr>
          <p:spPr bwMode="auto">
            <a:xfrm>
              <a:off x="7520441" y="5391377"/>
              <a:ext cx="361950" cy="39528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 b="1"/>
            </a:p>
          </p:txBody>
        </p:sp>
        <p:cxnSp>
          <p:nvCxnSpPr>
            <p:cNvPr id="1825813" name="AutoShape 65"/>
            <p:cNvCxnSpPr>
              <a:cxnSpLocks noChangeShapeType="1"/>
            </p:cNvCxnSpPr>
            <p:nvPr/>
          </p:nvCxnSpPr>
          <p:spPr bwMode="auto">
            <a:xfrm>
              <a:off x="7722053" y="5578702"/>
              <a:ext cx="57467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</p:spPr>
        </p:cxnSp>
        <p:sp>
          <p:nvSpPr>
            <p:cNvPr id="1825814" name="Line 66"/>
            <p:cNvSpPr>
              <a:spLocks noChangeShapeType="1"/>
            </p:cNvSpPr>
            <p:nvPr/>
          </p:nvSpPr>
          <p:spPr bwMode="auto">
            <a:xfrm>
              <a:off x="7123566" y="5180239"/>
              <a:ext cx="387350" cy="25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5815" name="Text Box 67"/>
            <p:cNvSpPr txBox="1">
              <a:spLocks noChangeArrowheads="1"/>
            </p:cNvSpPr>
            <p:nvPr/>
          </p:nvSpPr>
          <p:spPr bwMode="auto">
            <a:xfrm>
              <a:off x="6874328" y="4810352"/>
              <a:ext cx="346075" cy="519112"/>
            </a:xfrm>
            <a:prstGeom prst="rect">
              <a:avLst/>
            </a:prstGeom>
            <a:noFill/>
            <a:ln w="69850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he-IL" sz="2800" i="1"/>
                <a:t>x</a:t>
              </a:r>
              <a:endParaRPr lang="en-US" altLang="en-US">
                <a:latin typeface="Symbol" pitchFamily="18" charset="2"/>
              </a:endParaRPr>
            </a:p>
          </p:txBody>
        </p:sp>
        <p:sp>
          <p:nvSpPr>
            <p:cNvPr id="1825862" name="Text Box 13"/>
            <p:cNvSpPr txBox="1">
              <a:spLocks noChangeArrowheads="1"/>
            </p:cNvSpPr>
            <p:nvPr/>
          </p:nvSpPr>
          <p:spPr bwMode="auto">
            <a:xfrm>
              <a:off x="5424488" y="2460171"/>
              <a:ext cx="3429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 altLang="he-IL" sz="2800" i="1" baseline="-25000"/>
            </a:p>
          </p:txBody>
        </p:sp>
        <p:sp>
          <p:nvSpPr>
            <p:cNvPr id="1825863" name="Oval 14"/>
            <p:cNvSpPr>
              <a:spLocks noChangeArrowheads="1"/>
            </p:cNvSpPr>
            <p:nvPr/>
          </p:nvSpPr>
          <p:spPr bwMode="auto">
            <a:xfrm>
              <a:off x="6178550" y="2307771"/>
              <a:ext cx="366713" cy="39211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cxnSp>
          <p:nvCxnSpPr>
            <p:cNvPr id="1825864" name="AutoShape 15"/>
            <p:cNvCxnSpPr>
              <a:cxnSpLocks noChangeShapeType="1"/>
            </p:cNvCxnSpPr>
            <p:nvPr/>
          </p:nvCxnSpPr>
          <p:spPr bwMode="auto">
            <a:xfrm>
              <a:off x="5800725" y="2615746"/>
              <a:ext cx="37941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25865" name="Text Box 16"/>
            <p:cNvSpPr txBox="1">
              <a:spLocks noChangeArrowheads="1"/>
            </p:cNvSpPr>
            <p:nvPr/>
          </p:nvSpPr>
          <p:spPr bwMode="auto">
            <a:xfrm>
              <a:off x="5507038" y="2322059"/>
              <a:ext cx="34290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he-IL" sz="2800" i="1"/>
                <a:t>y</a:t>
              </a:r>
              <a:endParaRPr lang="en-US" altLang="he-IL" sz="2800" b="1" i="1" baseline="-25000"/>
            </a:p>
          </p:txBody>
        </p:sp>
        <p:cxnSp>
          <p:nvCxnSpPr>
            <p:cNvPr id="1825866" name="AutoShape 17"/>
            <p:cNvCxnSpPr>
              <a:cxnSpLocks noChangeShapeType="1"/>
            </p:cNvCxnSpPr>
            <p:nvPr/>
          </p:nvCxnSpPr>
          <p:spPr bwMode="auto">
            <a:xfrm>
              <a:off x="6381750" y="2503034"/>
              <a:ext cx="582613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25867" name="Oval 18"/>
            <p:cNvSpPr>
              <a:spLocks noChangeArrowheads="1"/>
            </p:cNvSpPr>
            <p:nvPr/>
          </p:nvSpPr>
          <p:spPr bwMode="auto">
            <a:xfrm>
              <a:off x="7761288" y="2303009"/>
              <a:ext cx="366712" cy="3937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825868" name="Oval 19"/>
            <p:cNvSpPr>
              <a:spLocks noChangeArrowheads="1"/>
            </p:cNvSpPr>
            <p:nvPr/>
          </p:nvSpPr>
          <p:spPr bwMode="auto">
            <a:xfrm>
              <a:off x="6975475" y="2317296"/>
              <a:ext cx="366713" cy="3937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altLang="en-US" sz="2400" b="1"/>
            </a:p>
          </p:txBody>
        </p:sp>
        <p:cxnSp>
          <p:nvCxnSpPr>
            <p:cNvPr id="1825869" name="AutoShape 20"/>
            <p:cNvCxnSpPr>
              <a:cxnSpLocks noChangeShapeType="1"/>
            </p:cNvCxnSpPr>
            <p:nvPr/>
          </p:nvCxnSpPr>
          <p:spPr bwMode="auto">
            <a:xfrm>
              <a:off x="7180263" y="2503034"/>
              <a:ext cx="5810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825872" name="Text Box 23"/>
            <p:cNvSpPr txBox="1">
              <a:spLocks noChangeArrowheads="1"/>
            </p:cNvSpPr>
            <p:nvPr/>
          </p:nvSpPr>
          <p:spPr bwMode="auto">
            <a:xfrm>
              <a:off x="6300788" y="1447346"/>
              <a:ext cx="34290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he-IL" sz="2800" i="1"/>
                <a:t>x</a:t>
              </a:r>
              <a:endParaRPr lang="en-US" altLang="he-IL" sz="2800" i="1" baseline="-25000"/>
            </a:p>
          </p:txBody>
        </p:sp>
        <p:sp>
          <p:nvSpPr>
            <p:cNvPr id="1825873" name="Oval 18"/>
            <p:cNvSpPr>
              <a:spLocks noChangeArrowheads="1"/>
            </p:cNvSpPr>
            <p:nvPr/>
          </p:nvSpPr>
          <p:spPr bwMode="auto">
            <a:xfrm>
              <a:off x="8475663" y="2310946"/>
              <a:ext cx="366712" cy="3937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he-IL"/>
            </a:p>
          </p:txBody>
        </p:sp>
        <p:cxnSp>
          <p:nvCxnSpPr>
            <p:cNvPr id="1825874" name="AutoShape 82"/>
            <p:cNvCxnSpPr>
              <a:cxnSpLocks noChangeShapeType="1"/>
              <a:stCxn id="1825867" idx="6"/>
              <a:endCxn id="1825873" idx="2"/>
            </p:cNvCxnSpPr>
            <p:nvPr/>
          </p:nvCxnSpPr>
          <p:spPr bwMode="auto">
            <a:xfrm>
              <a:off x="8142288" y="2499859"/>
              <a:ext cx="319087" cy="793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825875" name="AutoShape 83"/>
            <p:cNvCxnSpPr>
              <a:cxnSpLocks noChangeShapeType="1"/>
              <a:endCxn id="1825868" idx="0"/>
            </p:cNvCxnSpPr>
            <p:nvPr/>
          </p:nvCxnSpPr>
          <p:spPr bwMode="auto">
            <a:xfrm>
              <a:off x="6737350" y="1810884"/>
              <a:ext cx="422275" cy="49212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0" name="TextBox 49"/>
            <p:cNvSpPr txBox="1"/>
            <p:nvPr/>
          </p:nvSpPr>
          <p:spPr>
            <a:xfrm>
              <a:off x="3773713" y="3585029"/>
              <a:ext cx="19739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x = </a:t>
              </a:r>
              <a:r>
                <a:rPr lang="en-US" sz="3200" dirty="0" err="1" smtClean="0"/>
                <a:t>x</a:t>
              </a:r>
              <a:r>
                <a:rPr lang="en-US" sz="3200" dirty="0" err="1" smtClean="0">
                  <a:sym typeface="Symbol" pitchFamily="18" charset="2"/>
                </a:rPr>
                <a:t></a:t>
              </a:r>
              <a:r>
                <a:rPr lang="en-US" sz="3200" dirty="0" err="1" smtClean="0"/>
                <a:t>n</a:t>
              </a:r>
              <a:endParaRPr lang="en-US" sz="3200" dirty="0" smtClean="0"/>
            </a:p>
          </p:txBody>
        </p:sp>
        <p:cxnSp>
          <p:nvCxnSpPr>
            <p:cNvPr id="63" name="AutoShape 55"/>
            <p:cNvCxnSpPr>
              <a:cxnSpLocks noChangeShapeType="1"/>
              <a:endCxn id="1825812" idx="0"/>
            </p:cNvCxnSpPr>
            <p:nvPr/>
          </p:nvCxnSpPr>
          <p:spPr bwMode="auto">
            <a:xfrm rot="16200000" flipH="1">
              <a:off x="6123045" y="3813006"/>
              <a:ext cx="2659516" cy="497226"/>
            </a:xfrm>
            <a:prstGeom prst="straightConnector1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 type="triangle" w="med" len="med"/>
            </a:ln>
          </p:spPr>
        </p:cxnSp>
        <p:cxnSp>
          <p:nvCxnSpPr>
            <p:cNvPr id="65" name="AutoShape 55"/>
            <p:cNvCxnSpPr>
              <a:cxnSpLocks noChangeShapeType="1"/>
              <a:stCxn id="1825867" idx="4"/>
              <a:endCxn id="1825810" idx="1"/>
            </p:cNvCxnSpPr>
            <p:nvPr/>
          </p:nvCxnSpPr>
          <p:spPr bwMode="auto">
            <a:xfrm rot="16200000" flipH="1">
              <a:off x="6777261" y="3864091"/>
              <a:ext cx="2738269" cy="403503"/>
            </a:xfrm>
            <a:prstGeom prst="straightConnector1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 type="triangle" w="med" len="med"/>
            </a:ln>
          </p:spPr>
        </p:cxnSp>
        <p:cxnSp>
          <p:nvCxnSpPr>
            <p:cNvPr id="68" name="AutoShape 55"/>
            <p:cNvCxnSpPr>
              <a:cxnSpLocks noChangeShapeType="1"/>
              <a:stCxn id="1825873" idx="4"/>
              <a:endCxn id="1825810" idx="1"/>
            </p:cNvCxnSpPr>
            <p:nvPr/>
          </p:nvCxnSpPr>
          <p:spPr bwMode="auto">
            <a:xfrm rot="5400000">
              <a:off x="7138417" y="3914376"/>
              <a:ext cx="2730332" cy="310872"/>
            </a:xfrm>
            <a:prstGeom prst="straightConnector1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4" name="Right Arrow 73"/>
          <p:cNvSpPr/>
          <p:nvPr/>
        </p:nvSpPr>
        <p:spPr>
          <a:xfrm>
            <a:off x="3534228" y="4114799"/>
            <a:ext cx="2046514" cy="333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7571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Shape Abstractions in the nutshell</a:t>
            </a:r>
          </a:p>
          <a:p>
            <a:r>
              <a:rPr lang="en-US" dirty="0">
                <a:solidFill>
                  <a:srgbClr val="0000FF"/>
                </a:solidFill>
              </a:rPr>
              <a:t>Computing </a:t>
            </a:r>
            <a:r>
              <a:rPr lang="en-US" dirty="0" smtClean="0">
                <a:solidFill>
                  <a:srgbClr val="0000FF"/>
                </a:solidFill>
              </a:rPr>
              <a:t>abstract transformers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Challenges in shape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7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09101"/>
            <a:ext cx="8686800" cy="984269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Shape Analysis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100" dirty="0"/>
              <a:t>[Jones and </a:t>
            </a:r>
            <a:r>
              <a:rPr lang="en-US" sz="3100" dirty="0" err="1"/>
              <a:t>Muchnick</a:t>
            </a:r>
            <a:r>
              <a:rPr lang="en-US" sz="3100" dirty="0"/>
              <a:t> 1981]</a:t>
            </a:r>
            <a:endParaRPr lang="en-US" sz="4000" dirty="0"/>
          </a:p>
        </p:txBody>
      </p:sp>
      <p:sp>
        <p:nvSpPr>
          <p:cNvPr id="1739780" name="Rectangle 3"/>
          <p:cNvSpPr>
            <a:spLocks noGrp="1" noChangeArrowheads="1"/>
          </p:cNvSpPr>
          <p:nvPr>
            <p:ph idx="1"/>
          </p:nvPr>
        </p:nvSpPr>
        <p:spPr>
          <a:xfrm>
            <a:off x="420914" y="1828800"/>
            <a:ext cx="8185204" cy="4800600"/>
          </a:xfrm>
        </p:spPr>
        <p:txBody>
          <a:bodyPr/>
          <a:lstStyle/>
          <a:p>
            <a:r>
              <a:rPr lang="en-US" dirty="0" smtClean="0"/>
              <a:t>Program analysis to determine all possible </a:t>
            </a:r>
            <a:r>
              <a:rPr lang="en-US" dirty="0"/>
              <a:t>shapes of </a:t>
            </a:r>
            <a:r>
              <a:rPr lang="en-US" dirty="0" smtClean="0"/>
              <a:t>the heap at every program point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Compiler optimizations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Automatic verification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402" name="Oval 48"/>
          <p:cNvSpPr>
            <a:spLocks noChangeArrowheads="1"/>
          </p:cNvSpPr>
          <p:nvPr/>
        </p:nvSpPr>
        <p:spPr bwMode="auto">
          <a:xfrm>
            <a:off x="7890329" y="5092474"/>
            <a:ext cx="384175" cy="352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764403" name="Oval 49"/>
          <p:cNvSpPr>
            <a:spLocks noChangeArrowheads="1"/>
          </p:cNvSpPr>
          <p:nvPr/>
        </p:nvSpPr>
        <p:spPr bwMode="auto">
          <a:xfrm>
            <a:off x="7053717" y="5092474"/>
            <a:ext cx="384175" cy="352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764404" name="AutoShape 50"/>
          <p:cNvCxnSpPr>
            <a:cxnSpLocks noChangeShapeType="1"/>
          </p:cNvCxnSpPr>
          <p:nvPr/>
        </p:nvCxnSpPr>
        <p:spPr bwMode="auto">
          <a:xfrm>
            <a:off x="7268029" y="5268686"/>
            <a:ext cx="609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64405" name="AutoShape 51"/>
          <p:cNvCxnSpPr>
            <a:cxnSpLocks noChangeShapeType="1"/>
          </p:cNvCxnSpPr>
          <p:nvPr/>
        </p:nvCxnSpPr>
        <p:spPr bwMode="auto">
          <a:xfrm>
            <a:off x="6656842" y="5370286"/>
            <a:ext cx="3968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406" name="Text Box 52"/>
          <p:cNvSpPr txBox="1">
            <a:spLocks noChangeArrowheads="1"/>
          </p:cNvSpPr>
          <p:nvPr/>
        </p:nvSpPr>
        <p:spPr bwMode="auto">
          <a:xfrm>
            <a:off x="6363154" y="5095649"/>
            <a:ext cx="358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y</a:t>
            </a:r>
            <a:endParaRPr lang="en-US" altLang="he-IL" sz="2800" i="1" baseline="-25000"/>
          </a:p>
        </p:txBody>
      </p:sp>
      <p:sp>
        <p:nvSpPr>
          <p:cNvPr id="1764407" name="Text Box 53"/>
          <p:cNvSpPr txBox="1">
            <a:spLocks noChangeArrowheads="1"/>
          </p:cNvSpPr>
          <p:nvPr/>
        </p:nvSpPr>
        <p:spPr bwMode="auto">
          <a:xfrm>
            <a:off x="7175954" y="4595586"/>
            <a:ext cx="360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x</a:t>
            </a:r>
            <a:endParaRPr lang="en-US" altLang="he-IL" sz="2800" i="1" baseline="-25000"/>
          </a:p>
        </p:txBody>
      </p:sp>
      <p:sp>
        <p:nvSpPr>
          <p:cNvPr id="1764408" name="Line 54"/>
          <p:cNvSpPr>
            <a:spLocks noChangeShapeType="1"/>
          </p:cNvSpPr>
          <p:nvPr/>
        </p:nvSpPr>
        <p:spPr bwMode="auto">
          <a:xfrm>
            <a:off x="7472817" y="4919436"/>
            <a:ext cx="411163" cy="227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4410" name="Text Box 56"/>
          <p:cNvSpPr txBox="1">
            <a:spLocks noChangeArrowheads="1"/>
          </p:cNvSpPr>
          <p:nvPr/>
        </p:nvSpPr>
        <p:spPr bwMode="auto">
          <a:xfrm>
            <a:off x="5937704" y="6114824"/>
            <a:ext cx="3381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he-IL" sz="2800" i="1" baseline="-25000"/>
          </a:p>
        </p:txBody>
      </p:sp>
      <p:sp>
        <p:nvSpPr>
          <p:cNvPr id="1764411" name="Oval 57"/>
          <p:cNvSpPr>
            <a:spLocks noChangeArrowheads="1"/>
          </p:cNvSpPr>
          <p:nvPr/>
        </p:nvSpPr>
        <p:spPr bwMode="auto">
          <a:xfrm>
            <a:off x="6682242" y="5960837"/>
            <a:ext cx="361950" cy="3952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764412" name="AutoShape 58"/>
          <p:cNvCxnSpPr>
            <a:cxnSpLocks noChangeShapeType="1"/>
          </p:cNvCxnSpPr>
          <p:nvPr/>
        </p:nvCxnSpPr>
        <p:spPr bwMode="auto">
          <a:xfrm>
            <a:off x="6309179" y="6271987"/>
            <a:ext cx="3746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413" name="Text Box 59"/>
          <p:cNvSpPr txBox="1">
            <a:spLocks noChangeArrowheads="1"/>
          </p:cNvSpPr>
          <p:nvPr/>
        </p:nvSpPr>
        <p:spPr bwMode="auto">
          <a:xfrm>
            <a:off x="6018667" y="5964012"/>
            <a:ext cx="338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y</a:t>
            </a:r>
            <a:endParaRPr lang="en-US" altLang="he-IL" sz="2800" b="1" i="1" baseline="-25000"/>
          </a:p>
        </p:txBody>
      </p:sp>
      <p:sp>
        <p:nvSpPr>
          <p:cNvPr id="1764414" name="Freeform 60"/>
          <p:cNvSpPr>
            <a:spLocks/>
          </p:cNvSpPr>
          <p:nvPr/>
        </p:nvSpPr>
        <p:spPr bwMode="auto">
          <a:xfrm>
            <a:off x="8422142" y="5727474"/>
            <a:ext cx="398463" cy="434975"/>
          </a:xfrm>
          <a:custGeom>
            <a:avLst/>
            <a:gdLst>
              <a:gd name="T0" fmla="*/ 1 w 358"/>
              <a:gd name="T1" fmla="*/ 363 h 370"/>
              <a:gd name="T2" fmla="*/ 165 w 358"/>
              <a:gd name="T3" fmla="*/ 363 h 370"/>
              <a:gd name="T4" fmla="*/ 289 w 358"/>
              <a:gd name="T5" fmla="*/ 323 h 370"/>
              <a:gd name="T6" fmla="*/ 349 w 358"/>
              <a:gd name="T7" fmla="*/ 227 h 370"/>
              <a:gd name="T8" fmla="*/ 341 w 358"/>
              <a:gd name="T9" fmla="*/ 123 h 370"/>
              <a:gd name="T10" fmla="*/ 253 w 358"/>
              <a:gd name="T11" fmla="*/ 23 h 370"/>
              <a:gd name="T12" fmla="*/ 133 w 358"/>
              <a:gd name="T13" fmla="*/ 3 h 370"/>
              <a:gd name="T14" fmla="*/ 41 w 358"/>
              <a:gd name="T15" fmla="*/ 39 h 370"/>
              <a:gd name="T16" fmla="*/ 5 w 358"/>
              <a:gd name="T17" fmla="*/ 99 h 370"/>
              <a:gd name="T18" fmla="*/ 9 w 358"/>
              <a:gd name="T19" fmla="*/ 195 h 3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58"/>
              <a:gd name="T31" fmla="*/ 0 h 370"/>
              <a:gd name="T32" fmla="*/ 358 w 358"/>
              <a:gd name="T33" fmla="*/ 370 h 3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58" h="370">
                <a:moveTo>
                  <a:pt x="1" y="363"/>
                </a:moveTo>
                <a:cubicBezTo>
                  <a:pt x="28" y="363"/>
                  <a:pt x="117" y="370"/>
                  <a:pt x="165" y="363"/>
                </a:cubicBezTo>
                <a:cubicBezTo>
                  <a:pt x="213" y="356"/>
                  <a:pt x="258" y="346"/>
                  <a:pt x="289" y="323"/>
                </a:cubicBezTo>
                <a:cubicBezTo>
                  <a:pt x="320" y="300"/>
                  <a:pt x="340" y="260"/>
                  <a:pt x="349" y="227"/>
                </a:cubicBezTo>
                <a:cubicBezTo>
                  <a:pt x="358" y="194"/>
                  <a:pt x="357" y="157"/>
                  <a:pt x="341" y="123"/>
                </a:cubicBezTo>
                <a:cubicBezTo>
                  <a:pt x="325" y="89"/>
                  <a:pt x="288" y="43"/>
                  <a:pt x="253" y="23"/>
                </a:cubicBezTo>
                <a:cubicBezTo>
                  <a:pt x="218" y="3"/>
                  <a:pt x="168" y="0"/>
                  <a:pt x="133" y="3"/>
                </a:cubicBezTo>
                <a:cubicBezTo>
                  <a:pt x="98" y="6"/>
                  <a:pt x="62" y="23"/>
                  <a:pt x="41" y="39"/>
                </a:cubicBezTo>
                <a:cubicBezTo>
                  <a:pt x="20" y="55"/>
                  <a:pt x="10" y="73"/>
                  <a:pt x="5" y="99"/>
                </a:cubicBezTo>
                <a:cubicBezTo>
                  <a:pt x="0" y="125"/>
                  <a:pt x="8" y="175"/>
                  <a:pt x="9" y="19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764415" name="AutoShape 61"/>
          <p:cNvCxnSpPr>
            <a:cxnSpLocks noChangeShapeType="1"/>
          </p:cNvCxnSpPr>
          <p:nvPr/>
        </p:nvCxnSpPr>
        <p:spPr bwMode="auto">
          <a:xfrm>
            <a:off x="6883854" y="6159274"/>
            <a:ext cx="573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416" name="Oval 62"/>
          <p:cNvSpPr>
            <a:spLocks noChangeArrowheads="1"/>
          </p:cNvSpPr>
          <p:nvPr/>
        </p:nvSpPr>
        <p:spPr bwMode="auto">
          <a:xfrm>
            <a:off x="8244342" y="5957662"/>
            <a:ext cx="361950" cy="395288"/>
          </a:xfrm>
          <a:prstGeom prst="ellipse">
            <a:avLst/>
          </a:prstGeom>
          <a:noFill/>
          <a:ln w="63500" cmpd="dbl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764417" name="Text Box 63"/>
          <p:cNvSpPr txBox="1">
            <a:spLocks noChangeArrowheads="1"/>
          </p:cNvSpPr>
          <p:nvPr/>
        </p:nvSpPr>
        <p:spPr bwMode="auto">
          <a:xfrm>
            <a:off x="7995104" y="6294212"/>
            <a:ext cx="646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he-IL" sz="2800" b="1" i="1" baseline="-25000"/>
          </a:p>
        </p:txBody>
      </p:sp>
      <p:sp>
        <p:nvSpPr>
          <p:cNvPr id="1764418" name="Oval 64"/>
          <p:cNvSpPr>
            <a:spLocks noChangeArrowheads="1"/>
          </p:cNvSpPr>
          <p:nvPr/>
        </p:nvSpPr>
        <p:spPr bwMode="auto">
          <a:xfrm>
            <a:off x="7469642" y="5971949"/>
            <a:ext cx="361950" cy="3952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2400" b="1"/>
          </a:p>
        </p:txBody>
      </p:sp>
      <p:cxnSp>
        <p:nvCxnSpPr>
          <p:cNvPr id="1764419" name="AutoShape 65"/>
          <p:cNvCxnSpPr>
            <a:cxnSpLocks noChangeShapeType="1"/>
          </p:cNvCxnSpPr>
          <p:nvPr/>
        </p:nvCxnSpPr>
        <p:spPr bwMode="auto">
          <a:xfrm>
            <a:off x="7671254" y="6159274"/>
            <a:ext cx="5746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</p:cxnSp>
      <p:sp>
        <p:nvSpPr>
          <p:cNvPr id="1764420" name="Line 66"/>
          <p:cNvSpPr>
            <a:spLocks noChangeShapeType="1"/>
          </p:cNvSpPr>
          <p:nvPr/>
        </p:nvSpPr>
        <p:spPr bwMode="auto">
          <a:xfrm>
            <a:off x="7101795" y="5775326"/>
            <a:ext cx="387350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4421" name="Text Box 67"/>
          <p:cNvSpPr txBox="1">
            <a:spLocks noChangeArrowheads="1"/>
          </p:cNvSpPr>
          <p:nvPr/>
        </p:nvSpPr>
        <p:spPr bwMode="auto">
          <a:xfrm>
            <a:off x="6852557" y="5405438"/>
            <a:ext cx="346075" cy="519113"/>
          </a:xfrm>
          <a:prstGeom prst="rect">
            <a:avLst/>
          </a:prstGeom>
          <a:noFill/>
          <a:ln w="698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he-IL" sz="2800" i="1"/>
              <a:t>x</a:t>
            </a:r>
            <a:endParaRPr lang="en-US" altLang="en-US">
              <a:latin typeface="Symbol" pitchFamily="18" charset="2"/>
            </a:endParaRPr>
          </a:p>
        </p:txBody>
      </p:sp>
      <p:sp>
        <p:nvSpPr>
          <p:cNvPr id="1764355" name="Oval 6"/>
          <p:cNvSpPr>
            <a:spLocks noChangeArrowheads="1"/>
          </p:cNvSpPr>
          <p:nvPr/>
        </p:nvSpPr>
        <p:spPr bwMode="auto">
          <a:xfrm>
            <a:off x="1841500" y="1339850"/>
            <a:ext cx="388937" cy="4032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764356" name="Oval 7"/>
          <p:cNvSpPr>
            <a:spLocks noChangeArrowheads="1"/>
          </p:cNvSpPr>
          <p:nvPr/>
        </p:nvSpPr>
        <p:spPr bwMode="auto">
          <a:xfrm>
            <a:off x="992188" y="1339850"/>
            <a:ext cx="388937" cy="4048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764357" name="AutoShape 8"/>
          <p:cNvCxnSpPr>
            <a:cxnSpLocks noChangeShapeType="1"/>
          </p:cNvCxnSpPr>
          <p:nvPr/>
        </p:nvCxnSpPr>
        <p:spPr bwMode="auto">
          <a:xfrm>
            <a:off x="1209675" y="1543050"/>
            <a:ext cx="6175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64358" name="AutoShape 9"/>
          <p:cNvCxnSpPr>
            <a:cxnSpLocks noChangeShapeType="1"/>
          </p:cNvCxnSpPr>
          <p:nvPr/>
        </p:nvCxnSpPr>
        <p:spPr bwMode="auto">
          <a:xfrm>
            <a:off x="590550" y="1658938"/>
            <a:ext cx="403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359" name="Text Box 10"/>
          <p:cNvSpPr txBox="1">
            <a:spLocks noChangeArrowheads="1"/>
          </p:cNvSpPr>
          <p:nvPr/>
        </p:nvSpPr>
        <p:spPr bwMode="auto">
          <a:xfrm>
            <a:off x="279400" y="1358900"/>
            <a:ext cx="365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y</a:t>
            </a:r>
            <a:endParaRPr lang="en-US" altLang="he-IL" sz="2800" i="1" baseline="-25000"/>
          </a:p>
        </p:txBody>
      </p:sp>
      <p:cxnSp>
        <p:nvCxnSpPr>
          <p:cNvPr id="1764360" name="AutoShape 11"/>
          <p:cNvCxnSpPr>
            <a:cxnSpLocks noChangeShapeType="1"/>
          </p:cNvCxnSpPr>
          <p:nvPr/>
        </p:nvCxnSpPr>
        <p:spPr bwMode="auto">
          <a:xfrm>
            <a:off x="581025" y="1398588"/>
            <a:ext cx="403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361" name="Text Box 12"/>
          <p:cNvSpPr txBox="1">
            <a:spLocks noChangeArrowheads="1"/>
          </p:cNvSpPr>
          <p:nvPr/>
        </p:nvSpPr>
        <p:spPr bwMode="auto">
          <a:xfrm>
            <a:off x="295275" y="1100138"/>
            <a:ext cx="365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x</a:t>
            </a:r>
            <a:endParaRPr lang="en-US" altLang="he-IL" sz="2800" i="1" baseline="-25000"/>
          </a:p>
        </p:txBody>
      </p:sp>
      <p:sp>
        <p:nvSpPr>
          <p:cNvPr id="1764362" name="Text Box 13"/>
          <p:cNvSpPr txBox="1">
            <a:spLocks noChangeArrowheads="1"/>
          </p:cNvSpPr>
          <p:nvPr/>
        </p:nvSpPr>
        <p:spPr bwMode="auto">
          <a:xfrm>
            <a:off x="217488" y="2155825"/>
            <a:ext cx="342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he-IL" sz="2800" i="1" baseline="-25000"/>
          </a:p>
        </p:txBody>
      </p:sp>
      <p:sp>
        <p:nvSpPr>
          <p:cNvPr id="1764363" name="Oval 14"/>
          <p:cNvSpPr>
            <a:spLocks noChangeArrowheads="1"/>
          </p:cNvSpPr>
          <p:nvPr/>
        </p:nvSpPr>
        <p:spPr bwMode="auto">
          <a:xfrm>
            <a:off x="971550" y="2003425"/>
            <a:ext cx="366712" cy="3921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764364" name="AutoShape 15"/>
          <p:cNvCxnSpPr>
            <a:cxnSpLocks noChangeShapeType="1"/>
          </p:cNvCxnSpPr>
          <p:nvPr/>
        </p:nvCxnSpPr>
        <p:spPr bwMode="auto">
          <a:xfrm>
            <a:off x="593725" y="2311400"/>
            <a:ext cx="3794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365" name="Text Box 16"/>
          <p:cNvSpPr txBox="1">
            <a:spLocks noChangeArrowheads="1"/>
          </p:cNvSpPr>
          <p:nvPr/>
        </p:nvSpPr>
        <p:spPr bwMode="auto">
          <a:xfrm>
            <a:off x="300038" y="2017713"/>
            <a:ext cx="34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y</a:t>
            </a:r>
            <a:endParaRPr lang="en-US" altLang="he-IL" sz="2800" b="1" i="1" baseline="-25000"/>
          </a:p>
        </p:txBody>
      </p:sp>
      <p:cxnSp>
        <p:nvCxnSpPr>
          <p:cNvPr id="1764366" name="AutoShape 17"/>
          <p:cNvCxnSpPr>
            <a:cxnSpLocks noChangeShapeType="1"/>
          </p:cNvCxnSpPr>
          <p:nvPr/>
        </p:nvCxnSpPr>
        <p:spPr bwMode="auto">
          <a:xfrm>
            <a:off x="1174750" y="2198688"/>
            <a:ext cx="5826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367" name="Oval 18"/>
          <p:cNvSpPr>
            <a:spLocks noChangeArrowheads="1"/>
          </p:cNvSpPr>
          <p:nvPr/>
        </p:nvSpPr>
        <p:spPr bwMode="auto">
          <a:xfrm>
            <a:off x="2554288" y="1998663"/>
            <a:ext cx="366712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764368" name="Oval 19"/>
          <p:cNvSpPr>
            <a:spLocks noChangeArrowheads="1"/>
          </p:cNvSpPr>
          <p:nvPr/>
        </p:nvSpPr>
        <p:spPr bwMode="auto">
          <a:xfrm>
            <a:off x="1768475" y="2012950"/>
            <a:ext cx="366712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2400" b="1"/>
          </a:p>
        </p:txBody>
      </p:sp>
      <p:cxnSp>
        <p:nvCxnSpPr>
          <p:cNvPr id="1764369" name="AutoShape 20"/>
          <p:cNvCxnSpPr>
            <a:cxnSpLocks noChangeShapeType="1"/>
          </p:cNvCxnSpPr>
          <p:nvPr/>
        </p:nvCxnSpPr>
        <p:spPr bwMode="auto">
          <a:xfrm>
            <a:off x="1973263" y="2198688"/>
            <a:ext cx="581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64371" name="AutoShape 22"/>
          <p:cNvCxnSpPr>
            <a:cxnSpLocks noChangeShapeType="1"/>
          </p:cNvCxnSpPr>
          <p:nvPr/>
        </p:nvCxnSpPr>
        <p:spPr bwMode="auto">
          <a:xfrm>
            <a:off x="588963" y="2076450"/>
            <a:ext cx="379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372" name="Text Box 23"/>
          <p:cNvSpPr txBox="1">
            <a:spLocks noChangeArrowheads="1"/>
          </p:cNvSpPr>
          <p:nvPr/>
        </p:nvSpPr>
        <p:spPr bwMode="auto">
          <a:xfrm>
            <a:off x="307975" y="1768475"/>
            <a:ext cx="34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x</a:t>
            </a:r>
            <a:endParaRPr lang="en-US" altLang="he-IL" sz="2800" i="1" baseline="-25000"/>
          </a:p>
        </p:txBody>
      </p:sp>
      <p:sp>
        <p:nvSpPr>
          <p:cNvPr id="1764373" name="Text Box 24"/>
          <p:cNvSpPr txBox="1">
            <a:spLocks noChangeArrowheads="1"/>
          </p:cNvSpPr>
          <p:nvPr/>
        </p:nvSpPr>
        <p:spPr bwMode="auto">
          <a:xfrm>
            <a:off x="1073150" y="2398713"/>
            <a:ext cx="378630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20000"/>
              </a:lnSpc>
            </a:pPr>
            <a:r>
              <a:rPr lang="en-US" sz="6000"/>
              <a:t>.</a:t>
            </a:r>
          </a:p>
          <a:p>
            <a:pPr>
              <a:lnSpc>
                <a:spcPct val="20000"/>
              </a:lnSpc>
            </a:pPr>
            <a:r>
              <a:rPr lang="en-US" sz="6000"/>
              <a:t>.</a:t>
            </a:r>
          </a:p>
          <a:p>
            <a:pPr>
              <a:lnSpc>
                <a:spcPct val="20000"/>
              </a:lnSpc>
            </a:pPr>
            <a:r>
              <a:rPr lang="en-US" sz="6000"/>
              <a:t>.</a:t>
            </a:r>
          </a:p>
        </p:txBody>
      </p:sp>
      <p:sp>
        <p:nvSpPr>
          <p:cNvPr id="1764381" name="Text Box 32"/>
          <p:cNvSpPr txBox="1">
            <a:spLocks noChangeArrowheads="1"/>
          </p:cNvSpPr>
          <p:nvPr/>
        </p:nvSpPr>
        <p:spPr bwMode="auto">
          <a:xfrm>
            <a:off x="6970036" y="782185"/>
            <a:ext cx="360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x</a:t>
            </a:r>
            <a:endParaRPr lang="en-US" altLang="he-IL" sz="2800" i="1" baseline="-25000"/>
          </a:p>
        </p:txBody>
      </p:sp>
      <p:sp>
        <p:nvSpPr>
          <p:cNvPr id="1764376" name="Oval 27"/>
          <p:cNvSpPr>
            <a:spLocks noChangeArrowheads="1"/>
          </p:cNvSpPr>
          <p:nvPr/>
        </p:nvSpPr>
        <p:spPr bwMode="auto">
          <a:xfrm>
            <a:off x="7684411" y="1279072"/>
            <a:ext cx="384175" cy="352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764377" name="Oval 28"/>
          <p:cNvSpPr>
            <a:spLocks noChangeArrowheads="1"/>
          </p:cNvSpPr>
          <p:nvPr/>
        </p:nvSpPr>
        <p:spPr bwMode="auto">
          <a:xfrm>
            <a:off x="6847798" y="1279072"/>
            <a:ext cx="384175" cy="352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764378" name="AutoShape 29"/>
          <p:cNvCxnSpPr>
            <a:cxnSpLocks noChangeShapeType="1"/>
          </p:cNvCxnSpPr>
          <p:nvPr/>
        </p:nvCxnSpPr>
        <p:spPr bwMode="auto">
          <a:xfrm>
            <a:off x="7062111" y="1455285"/>
            <a:ext cx="609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64379" name="AutoShape 30"/>
          <p:cNvCxnSpPr>
            <a:cxnSpLocks noChangeShapeType="1"/>
          </p:cNvCxnSpPr>
          <p:nvPr/>
        </p:nvCxnSpPr>
        <p:spPr bwMode="auto">
          <a:xfrm>
            <a:off x="6450923" y="1556885"/>
            <a:ext cx="3968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380" name="Text Box 31"/>
          <p:cNvSpPr txBox="1">
            <a:spLocks noChangeArrowheads="1"/>
          </p:cNvSpPr>
          <p:nvPr/>
        </p:nvSpPr>
        <p:spPr bwMode="auto">
          <a:xfrm>
            <a:off x="6157236" y="1282247"/>
            <a:ext cx="358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y</a:t>
            </a:r>
            <a:endParaRPr lang="en-US" altLang="he-IL" sz="2800" i="1" baseline="-25000"/>
          </a:p>
        </p:txBody>
      </p:sp>
      <p:sp>
        <p:nvSpPr>
          <p:cNvPr id="1764382" name="Line 33"/>
          <p:cNvSpPr>
            <a:spLocks noChangeShapeType="1"/>
          </p:cNvSpPr>
          <p:nvPr/>
        </p:nvSpPr>
        <p:spPr bwMode="auto">
          <a:xfrm>
            <a:off x="7266898" y="1106035"/>
            <a:ext cx="411163" cy="227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4383" name="Text Box 34"/>
          <p:cNvSpPr txBox="1">
            <a:spLocks noChangeArrowheads="1"/>
          </p:cNvSpPr>
          <p:nvPr/>
        </p:nvSpPr>
        <p:spPr bwMode="auto">
          <a:xfrm>
            <a:off x="5990548" y="2326822"/>
            <a:ext cx="3381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he-IL" sz="2800" i="1" baseline="-25000"/>
          </a:p>
        </p:txBody>
      </p:sp>
      <p:sp>
        <p:nvSpPr>
          <p:cNvPr id="1764384" name="Oval 35"/>
          <p:cNvSpPr>
            <a:spLocks noChangeArrowheads="1"/>
          </p:cNvSpPr>
          <p:nvPr/>
        </p:nvSpPr>
        <p:spPr bwMode="auto">
          <a:xfrm>
            <a:off x="6735086" y="2172835"/>
            <a:ext cx="361950" cy="3952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764385" name="AutoShape 36"/>
          <p:cNvCxnSpPr>
            <a:cxnSpLocks noChangeShapeType="1"/>
          </p:cNvCxnSpPr>
          <p:nvPr/>
        </p:nvCxnSpPr>
        <p:spPr bwMode="auto">
          <a:xfrm>
            <a:off x="6362023" y="2483985"/>
            <a:ext cx="3746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386" name="Text Box 37"/>
          <p:cNvSpPr txBox="1">
            <a:spLocks noChangeArrowheads="1"/>
          </p:cNvSpPr>
          <p:nvPr/>
        </p:nvSpPr>
        <p:spPr bwMode="auto">
          <a:xfrm>
            <a:off x="6071511" y="2176010"/>
            <a:ext cx="338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y</a:t>
            </a:r>
            <a:endParaRPr lang="en-US" altLang="he-IL" sz="2800" b="1" i="1" baseline="-25000"/>
          </a:p>
        </p:txBody>
      </p:sp>
      <p:cxnSp>
        <p:nvCxnSpPr>
          <p:cNvPr id="1764387" name="AutoShape 38"/>
          <p:cNvCxnSpPr>
            <a:cxnSpLocks noChangeShapeType="1"/>
          </p:cNvCxnSpPr>
          <p:nvPr/>
        </p:nvCxnSpPr>
        <p:spPr bwMode="auto">
          <a:xfrm>
            <a:off x="6936698" y="2371272"/>
            <a:ext cx="573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388" name="Oval 39"/>
          <p:cNvSpPr>
            <a:spLocks noChangeArrowheads="1"/>
          </p:cNvSpPr>
          <p:nvPr/>
        </p:nvSpPr>
        <p:spPr bwMode="auto">
          <a:xfrm>
            <a:off x="8297186" y="2169660"/>
            <a:ext cx="361950" cy="3952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764389" name="Text Box 40"/>
          <p:cNvSpPr txBox="1">
            <a:spLocks noChangeArrowheads="1"/>
          </p:cNvSpPr>
          <p:nvPr/>
        </p:nvSpPr>
        <p:spPr bwMode="auto">
          <a:xfrm>
            <a:off x="8047948" y="2506210"/>
            <a:ext cx="646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he-IL" sz="2800" b="1" i="1" baseline="-25000"/>
          </a:p>
        </p:txBody>
      </p:sp>
      <p:sp>
        <p:nvSpPr>
          <p:cNvPr id="1764390" name="Oval 41"/>
          <p:cNvSpPr>
            <a:spLocks noChangeArrowheads="1"/>
          </p:cNvSpPr>
          <p:nvPr/>
        </p:nvSpPr>
        <p:spPr bwMode="auto">
          <a:xfrm>
            <a:off x="7522486" y="2183947"/>
            <a:ext cx="361950" cy="3952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2400" b="1"/>
          </a:p>
        </p:txBody>
      </p:sp>
      <p:cxnSp>
        <p:nvCxnSpPr>
          <p:cNvPr id="1764391" name="AutoShape 42"/>
          <p:cNvCxnSpPr>
            <a:cxnSpLocks noChangeShapeType="1"/>
          </p:cNvCxnSpPr>
          <p:nvPr/>
        </p:nvCxnSpPr>
        <p:spPr bwMode="auto">
          <a:xfrm>
            <a:off x="7724098" y="2371272"/>
            <a:ext cx="5746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392" name="Line 43"/>
          <p:cNvSpPr>
            <a:spLocks noChangeShapeType="1"/>
          </p:cNvSpPr>
          <p:nvPr/>
        </p:nvSpPr>
        <p:spPr bwMode="auto">
          <a:xfrm>
            <a:off x="7125611" y="1972810"/>
            <a:ext cx="387350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4393" name="Text Box 44"/>
          <p:cNvSpPr txBox="1">
            <a:spLocks noChangeArrowheads="1"/>
          </p:cNvSpPr>
          <p:nvPr/>
        </p:nvSpPr>
        <p:spPr bwMode="auto">
          <a:xfrm>
            <a:off x="6876373" y="1602922"/>
            <a:ext cx="346075" cy="519112"/>
          </a:xfrm>
          <a:prstGeom prst="rect">
            <a:avLst/>
          </a:prstGeom>
          <a:noFill/>
          <a:ln w="698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he-IL" sz="2800" i="1"/>
              <a:t>x</a:t>
            </a:r>
            <a:endParaRPr lang="en-US" altLang="en-US">
              <a:latin typeface="Symbol" pitchFamily="18" charset="2"/>
            </a:endParaRPr>
          </a:p>
        </p:txBody>
      </p:sp>
      <p:sp>
        <p:nvSpPr>
          <p:cNvPr id="1764394" name="Text Box 45"/>
          <p:cNvSpPr txBox="1">
            <a:spLocks noChangeArrowheads="1"/>
          </p:cNvSpPr>
          <p:nvPr/>
        </p:nvSpPr>
        <p:spPr bwMode="auto">
          <a:xfrm>
            <a:off x="6819223" y="2563360"/>
            <a:ext cx="378630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20000"/>
              </a:lnSpc>
            </a:pPr>
            <a:r>
              <a:rPr lang="en-US" sz="6000"/>
              <a:t>.</a:t>
            </a:r>
          </a:p>
          <a:p>
            <a:pPr>
              <a:lnSpc>
                <a:spcPct val="20000"/>
              </a:lnSpc>
            </a:pPr>
            <a:r>
              <a:rPr lang="en-US" sz="6000"/>
              <a:t>.</a:t>
            </a:r>
          </a:p>
          <a:p>
            <a:pPr>
              <a:lnSpc>
                <a:spcPct val="20000"/>
              </a:lnSpc>
            </a:pPr>
            <a:r>
              <a:rPr lang="en-US" sz="6000"/>
              <a:t>.</a:t>
            </a:r>
          </a:p>
        </p:txBody>
      </p:sp>
      <p:cxnSp>
        <p:nvCxnSpPr>
          <p:cNvPr id="1764426" name="AutoShape 72"/>
          <p:cNvCxnSpPr>
            <a:cxnSpLocks noChangeShapeType="1"/>
          </p:cNvCxnSpPr>
          <p:nvPr/>
        </p:nvCxnSpPr>
        <p:spPr bwMode="auto">
          <a:xfrm>
            <a:off x="625476" y="5994401"/>
            <a:ext cx="438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427" name="Text Box 73"/>
          <p:cNvSpPr txBox="1">
            <a:spLocks noChangeArrowheads="1"/>
          </p:cNvSpPr>
          <p:nvPr/>
        </p:nvSpPr>
        <p:spPr bwMode="auto">
          <a:xfrm>
            <a:off x="341313" y="5668963"/>
            <a:ext cx="395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x</a:t>
            </a:r>
            <a:endParaRPr lang="en-US" altLang="he-IL" sz="2800" i="1" baseline="-25000"/>
          </a:p>
        </p:txBody>
      </p:sp>
      <p:sp>
        <p:nvSpPr>
          <p:cNvPr id="1764428" name="Oval 74"/>
          <p:cNvSpPr>
            <a:spLocks noChangeArrowheads="1"/>
          </p:cNvSpPr>
          <p:nvPr/>
        </p:nvSpPr>
        <p:spPr bwMode="auto">
          <a:xfrm>
            <a:off x="2001838" y="5918201"/>
            <a:ext cx="422275" cy="407988"/>
          </a:xfrm>
          <a:prstGeom prst="ellips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 sz="2000"/>
          </a:p>
        </p:txBody>
      </p:sp>
      <p:sp>
        <p:nvSpPr>
          <p:cNvPr id="1764429" name="Oval 75"/>
          <p:cNvSpPr>
            <a:spLocks noChangeArrowheads="1"/>
          </p:cNvSpPr>
          <p:nvPr/>
        </p:nvSpPr>
        <p:spPr bwMode="auto">
          <a:xfrm>
            <a:off x="1077913" y="5919788"/>
            <a:ext cx="423863" cy="4079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764430" name="Freeform 76"/>
          <p:cNvSpPr>
            <a:spLocks/>
          </p:cNvSpPr>
          <p:nvPr/>
        </p:nvSpPr>
        <p:spPr bwMode="auto">
          <a:xfrm>
            <a:off x="2208213" y="5678488"/>
            <a:ext cx="466725" cy="449263"/>
          </a:xfrm>
          <a:custGeom>
            <a:avLst/>
            <a:gdLst>
              <a:gd name="T0" fmla="*/ 1 w 358"/>
              <a:gd name="T1" fmla="*/ 363 h 370"/>
              <a:gd name="T2" fmla="*/ 165 w 358"/>
              <a:gd name="T3" fmla="*/ 363 h 370"/>
              <a:gd name="T4" fmla="*/ 289 w 358"/>
              <a:gd name="T5" fmla="*/ 323 h 370"/>
              <a:gd name="T6" fmla="*/ 349 w 358"/>
              <a:gd name="T7" fmla="*/ 227 h 370"/>
              <a:gd name="T8" fmla="*/ 341 w 358"/>
              <a:gd name="T9" fmla="*/ 123 h 370"/>
              <a:gd name="T10" fmla="*/ 253 w 358"/>
              <a:gd name="T11" fmla="*/ 23 h 370"/>
              <a:gd name="T12" fmla="*/ 133 w 358"/>
              <a:gd name="T13" fmla="*/ 3 h 370"/>
              <a:gd name="T14" fmla="*/ 41 w 358"/>
              <a:gd name="T15" fmla="*/ 39 h 370"/>
              <a:gd name="T16" fmla="*/ 5 w 358"/>
              <a:gd name="T17" fmla="*/ 99 h 370"/>
              <a:gd name="T18" fmla="*/ 9 w 358"/>
              <a:gd name="T19" fmla="*/ 195 h 3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58"/>
              <a:gd name="T31" fmla="*/ 0 h 370"/>
              <a:gd name="T32" fmla="*/ 358 w 358"/>
              <a:gd name="T33" fmla="*/ 370 h 3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58" h="370">
                <a:moveTo>
                  <a:pt x="1" y="363"/>
                </a:moveTo>
                <a:cubicBezTo>
                  <a:pt x="28" y="363"/>
                  <a:pt x="117" y="370"/>
                  <a:pt x="165" y="363"/>
                </a:cubicBezTo>
                <a:cubicBezTo>
                  <a:pt x="213" y="356"/>
                  <a:pt x="258" y="346"/>
                  <a:pt x="289" y="323"/>
                </a:cubicBezTo>
                <a:cubicBezTo>
                  <a:pt x="320" y="300"/>
                  <a:pt x="340" y="260"/>
                  <a:pt x="349" y="227"/>
                </a:cubicBezTo>
                <a:cubicBezTo>
                  <a:pt x="358" y="194"/>
                  <a:pt x="357" y="157"/>
                  <a:pt x="341" y="123"/>
                </a:cubicBezTo>
                <a:cubicBezTo>
                  <a:pt x="325" y="89"/>
                  <a:pt x="288" y="43"/>
                  <a:pt x="253" y="23"/>
                </a:cubicBezTo>
                <a:cubicBezTo>
                  <a:pt x="218" y="3"/>
                  <a:pt x="168" y="0"/>
                  <a:pt x="133" y="3"/>
                </a:cubicBezTo>
                <a:cubicBezTo>
                  <a:pt x="98" y="6"/>
                  <a:pt x="62" y="23"/>
                  <a:pt x="41" y="39"/>
                </a:cubicBezTo>
                <a:cubicBezTo>
                  <a:pt x="20" y="55"/>
                  <a:pt x="10" y="73"/>
                  <a:pt x="5" y="99"/>
                </a:cubicBezTo>
                <a:cubicBezTo>
                  <a:pt x="0" y="125"/>
                  <a:pt x="8" y="175"/>
                  <a:pt x="9" y="19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764431" name="AutoShape 77"/>
          <p:cNvCxnSpPr>
            <a:cxnSpLocks noChangeShapeType="1"/>
          </p:cNvCxnSpPr>
          <p:nvPr/>
        </p:nvCxnSpPr>
        <p:spPr bwMode="auto">
          <a:xfrm>
            <a:off x="1314451" y="6124576"/>
            <a:ext cx="673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764432" name="Text Box 78"/>
          <p:cNvSpPr txBox="1">
            <a:spLocks noChangeArrowheads="1"/>
          </p:cNvSpPr>
          <p:nvPr/>
        </p:nvSpPr>
        <p:spPr bwMode="auto">
          <a:xfrm>
            <a:off x="344488" y="5929313"/>
            <a:ext cx="395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y</a:t>
            </a:r>
            <a:endParaRPr lang="en-US" altLang="he-IL" sz="2800" i="1" baseline="-25000"/>
          </a:p>
        </p:txBody>
      </p:sp>
      <p:cxnSp>
        <p:nvCxnSpPr>
          <p:cNvPr id="1764433" name="AutoShape 79"/>
          <p:cNvCxnSpPr>
            <a:cxnSpLocks noChangeShapeType="1"/>
          </p:cNvCxnSpPr>
          <p:nvPr/>
        </p:nvCxnSpPr>
        <p:spPr bwMode="auto">
          <a:xfrm>
            <a:off x="641351" y="6227763"/>
            <a:ext cx="438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436" name="Rectangle 8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Best </a:t>
            </a:r>
            <a:r>
              <a:rPr lang="en-US" altLang="en-US" dirty="0" smtClean="0"/>
              <a:t>Transformer</a:t>
            </a:r>
            <a:endParaRPr lang="en-US" altLang="he-IL" dirty="0">
              <a:sym typeface="Symbol" pitchFamily="18" charset="2"/>
            </a:endParaRPr>
          </a:p>
        </p:txBody>
      </p:sp>
      <p:sp>
        <p:nvSpPr>
          <p:cNvPr id="1764399" name="Text Box 4"/>
          <p:cNvSpPr txBox="1">
            <a:spLocks noChangeArrowheads="1"/>
          </p:cNvSpPr>
          <p:nvPr/>
        </p:nvSpPr>
        <p:spPr bwMode="auto">
          <a:xfrm>
            <a:off x="745901" y="3778704"/>
            <a:ext cx="2545184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he-IL" sz="3200" dirty="0" smtClean="0">
                <a:sym typeface="Symbol" pitchFamily="18" charset="2"/>
              </a:rPr>
              <a:t>concretization</a:t>
            </a:r>
            <a:endParaRPr lang="en-US" altLang="he-IL" sz="3200" dirty="0">
              <a:sym typeface="Symbol" pitchFamily="18" charset="2"/>
            </a:endParaRPr>
          </a:p>
        </p:txBody>
      </p:sp>
      <p:sp>
        <p:nvSpPr>
          <p:cNvPr id="1764375" name="Text Box 26"/>
          <p:cNvSpPr txBox="1">
            <a:spLocks noChangeArrowheads="1"/>
          </p:cNvSpPr>
          <p:nvPr/>
        </p:nvSpPr>
        <p:spPr bwMode="auto">
          <a:xfrm>
            <a:off x="3697966" y="2001609"/>
            <a:ext cx="1667316" cy="7903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concrete 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semantics</a:t>
            </a:r>
            <a:endParaRPr lang="en-US" sz="2800" dirty="0"/>
          </a:p>
        </p:txBody>
      </p:sp>
      <p:sp>
        <p:nvSpPr>
          <p:cNvPr id="1693767" name="Text Box 71"/>
          <p:cNvSpPr txBox="1">
            <a:spLocks noChangeArrowheads="1"/>
          </p:cNvSpPr>
          <p:nvPr/>
        </p:nvSpPr>
        <p:spPr bwMode="auto">
          <a:xfrm>
            <a:off x="6691085" y="3723595"/>
            <a:ext cx="2032001" cy="7549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ct val="50000"/>
              </a:spcBef>
            </a:pPr>
            <a:r>
              <a:rPr lang="en-US" sz="3000" dirty="0"/>
              <a:t>canonical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abstraction</a:t>
            </a:r>
            <a:endParaRPr lang="en-US" sz="3000" dirty="0"/>
          </a:p>
        </p:txBody>
      </p:sp>
      <p:sp>
        <p:nvSpPr>
          <p:cNvPr id="86" name="Right Arrow 85"/>
          <p:cNvSpPr/>
          <p:nvPr/>
        </p:nvSpPr>
        <p:spPr>
          <a:xfrm>
            <a:off x="3556000" y="1756228"/>
            <a:ext cx="2046514" cy="333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/>
          <p:cNvSpPr/>
          <p:nvPr/>
        </p:nvSpPr>
        <p:spPr>
          <a:xfrm rot="16200000">
            <a:off x="-457199" y="4027714"/>
            <a:ext cx="2046514" cy="333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/>
          <p:cNvSpPr/>
          <p:nvPr/>
        </p:nvSpPr>
        <p:spPr>
          <a:xfrm rot="5400000">
            <a:off x="5667829" y="3926121"/>
            <a:ext cx="1669141" cy="406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686625" y="1219200"/>
            <a:ext cx="19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 = </a:t>
            </a:r>
            <a:r>
              <a:rPr lang="en-US" sz="3200" dirty="0" err="1" smtClean="0"/>
              <a:t>x</a:t>
            </a:r>
            <a:r>
              <a:rPr lang="en-US" sz="3200" dirty="0" err="1" smtClean="0">
                <a:sym typeface="Symbol" pitchFamily="18" charset="2"/>
              </a:rPr>
              <a:t></a:t>
            </a:r>
            <a:r>
              <a:rPr lang="en-US" sz="3200" dirty="0" err="1" smtClean="0"/>
              <a:t>n</a:t>
            </a:r>
            <a:endParaRPr lang="en-US" sz="32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402" name="Oval 48"/>
          <p:cNvSpPr>
            <a:spLocks noChangeArrowheads="1"/>
          </p:cNvSpPr>
          <p:nvPr/>
        </p:nvSpPr>
        <p:spPr bwMode="auto">
          <a:xfrm>
            <a:off x="7890329" y="5092474"/>
            <a:ext cx="384175" cy="352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764403" name="Oval 49"/>
          <p:cNvSpPr>
            <a:spLocks noChangeArrowheads="1"/>
          </p:cNvSpPr>
          <p:nvPr/>
        </p:nvSpPr>
        <p:spPr bwMode="auto">
          <a:xfrm>
            <a:off x="7053717" y="5092474"/>
            <a:ext cx="384175" cy="352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764404" name="AutoShape 50"/>
          <p:cNvCxnSpPr>
            <a:cxnSpLocks noChangeShapeType="1"/>
          </p:cNvCxnSpPr>
          <p:nvPr/>
        </p:nvCxnSpPr>
        <p:spPr bwMode="auto">
          <a:xfrm>
            <a:off x="7268029" y="5268686"/>
            <a:ext cx="609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64405" name="AutoShape 51"/>
          <p:cNvCxnSpPr>
            <a:cxnSpLocks noChangeShapeType="1"/>
          </p:cNvCxnSpPr>
          <p:nvPr/>
        </p:nvCxnSpPr>
        <p:spPr bwMode="auto">
          <a:xfrm>
            <a:off x="6656842" y="5370286"/>
            <a:ext cx="3968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406" name="Text Box 52"/>
          <p:cNvSpPr txBox="1">
            <a:spLocks noChangeArrowheads="1"/>
          </p:cNvSpPr>
          <p:nvPr/>
        </p:nvSpPr>
        <p:spPr bwMode="auto">
          <a:xfrm>
            <a:off x="6363154" y="5095649"/>
            <a:ext cx="358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y</a:t>
            </a:r>
            <a:endParaRPr lang="en-US" altLang="he-IL" sz="2800" i="1" baseline="-25000"/>
          </a:p>
        </p:txBody>
      </p:sp>
      <p:sp>
        <p:nvSpPr>
          <p:cNvPr id="1764407" name="Text Box 53"/>
          <p:cNvSpPr txBox="1">
            <a:spLocks noChangeArrowheads="1"/>
          </p:cNvSpPr>
          <p:nvPr/>
        </p:nvSpPr>
        <p:spPr bwMode="auto">
          <a:xfrm>
            <a:off x="7175954" y="4595586"/>
            <a:ext cx="360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x</a:t>
            </a:r>
            <a:endParaRPr lang="en-US" altLang="he-IL" sz="2800" i="1" baseline="-25000"/>
          </a:p>
        </p:txBody>
      </p:sp>
      <p:sp>
        <p:nvSpPr>
          <p:cNvPr id="1764408" name="Line 54"/>
          <p:cNvSpPr>
            <a:spLocks noChangeShapeType="1"/>
          </p:cNvSpPr>
          <p:nvPr/>
        </p:nvSpPr>
        <p:spPr bwMode="auto">
          <a:xfrm>
            <a:off x="7472817" y="4919436"/>
            <a:ext cx="411163" cy="227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4410" name="Text Box 56"/>
          <p:cNvSpPr txBox="1">
            <a:spLocks noChangeArrowheads="1"/>
          </p:cNvSpPr>
          <p:nvPr/>
        </p:nvSpPr>
        <p:spPr bwMode="auto">
          <a:xfrm>
            <a:off x="5937704" y="6114824"/>
            <a:ext cx="3381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he-IL" sz="2800" i="1" baseline="-25000"/>
          </a:p>
        </p:txBody>
      </p:sp>
      <p:sp>
        <p:nvSpPr>
          <p:cNvPr id="1764411" name="Oval 57"/>
          <p:cNvSpPr>
            <a:spLocks noChangeArrowheads="1"/>
          </p:cNvSpPr>
          <p:nvPr/>
        </p:nvSpPr>
        <p:spPr bwMode="auto">
          <a:xfrm>
            <a:off x="6682242" y="5960837"/>
            <a:ext cx="361950" cy="3952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764412" name="AutoShape 58"/>
          <p:cNvCxnSpPr>
            <a:cxnSpLocks noChangeShapeType="1"/>
          </p:cNvCxnSpPr>
          <p:nvPr/>
        </p:nvCxnSpPr>
        <p:spPr bwMode="auto">
          <a:xfrm>
            <a:off x="6309179" y="6271987"/>
            <a:ext cx="3746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413" name="Text Box 59"/>
          <p:cNvSpPr txBox="1">
            <a:spLocks noChangeArrowheads="1"/>
          </p:cNvSpPr>
          <p:nvPr/>
        </p:nvSpPr>
        <p:spPr bwMode="auto">
          <a:xfrm>
            <a:off x="6018667" y="5964012"/>
            <a:ext cx="338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y</a:t>
            </a:r>
            <a:endParaRPr lang="en-US" altLang="he-IL" sz="2800" b="1" i="1" baseline="-25000"/>
          </a:p>
        </p:txBody>
      </p:sp>
      <p:sp>
        <p:nvSpPr>
          <p:cNvPr id="1764414" name="Freeform 60"/>
          <p:cNvSpPr>
            <a:spLocks/>
          </p:cNvSpPr>
          <p:nvPr/>
        </p:nvSpPr>
        <p:spPr bwMode="auto">
          <a:xfrm>
            <a:off x="8422142" y="5727474"/>
            <a:ext cx="398463" cy="434975"/>
          </a:xfrm>
          <a:custGeom>
            <a:avLst/>
            <a:gdLst>
              <a:gd name="T0" fmla="*/ 1 w 358"/>
              <a:gd name="T1" fmla="*/ 363 h 370"/>
              <a:gd name="T2" fmla="*/ 165 w 358"/>
              <a:gd name="T3" fmla="*/ 363 h 370"/>
              <a:gd name="T4" fmla="*/ 289 w 358"/>
              <a:gd name="T5" fmla="*/ 323 h 370"/>
              <a:gd name="T6" fmla="*/ 349 w 358"/>
              <a:gd name="T7" fmla="*/ 227 h 370"/>
              <a:gd name="T8" fmla="*/ 341 w 358"/>
              <a:gd name="T9" fmla="*/ 123 h 370"/>
              <a:gd name="T10" fmla="*/ 253 w 358"/>
              <a:gd name="T11" fmla="*/ 23 h 370"/>
              <a:gd name="T12" fmla="*/ 133 w 358"/>
              <a:gd name="T13" fmla="*/ 3 h 370"/>
              <a:gd name="T14" fmla="*/ 41 w 358"/>
              <a:gd name="T15" fmla="*/ 39 h 370"/>
              <a:gd name="T16" fmla="*/ 5 w 358"/>
              <a:gd name="T17" fmla="*/ 99 h 370"/>
              <a:gd name="T18" fmla="*/ 9 w 358"/>
              <a:gd name="T19" fmla="*/ 195 h 3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58"/>
              <a:gd name="T31" fmla="*/ 0 h 370"/>
              <a:gd name="T32" fmla="*/ 358 w 358"/>
              <a:gd name="T33" fmla="*/ 370 h 3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58" h="370">
                <a:moveTo>
                  <a:pt x="1" y="363"/>
                </a:moveTo>
                <a:cubicBezTo>
                  <a:pt x="28" y="363"/>
                  <a:pt x="117" y="370"/>
                  <a:pt x="165" y="363"/>
                </a:cubicBezTo>
                <a:cubicBezTo>
                  <a:pt x="213" y="356"/>
                  <a:pt x="258" y="346"/>
                  <a:pt x="289" y="323"/>
                </a:cubicBezTo>
                <a:cubicBezTo>
                  <a:pt x="320" y="300"/>
                  <a:pt x="340" y="260"/>
                  <a:pt x="349" y="227"/>
                </a:cubicBezTo>
                <a:cubicBezTo>
                  <a:pt x="358" y="194"/>
                  <a:pt x="357" y="157"/>
                  <a:pt x="341" y="123"/>
                </a:cubicBezTo>
                <a:cubicBezTo>
                  <a:pt x="325" y="89"/>
                  <a:pt x="288" y="43"/>
                  <a:pt x="253" y="23"/>
                </a:cubicBezTo>
                <a:cubicBezTo>
                  <a:pt x="218" y="3"/>
                  <a:pt x="168" y="0"/>
                  <a:pt x="133" y="3"/>
                </a:cubicBezTo>
                <a:cubicBezTo>
                  <a:pt x="98" y="6"/>
                  <a:pt x="62" y="23"/>
                  <a:pt x="41" y="39"/>
                </a:cubicBezTo>
                <a:cubicBezTo>
                  <a:pt x="20" y="55"/>
                  <a:pt x="10" y="73"/>
                  <a:pt x="5" y="99"/>
                </a:cubicBezTo>
                <a:cubicBezTo>
                  <a:pt x="0" y="125"/>
                  <a:pt x="8" y="175"/>
                  <a:pt x="9" y="19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764415" name="AutoShape 61"/>
          <p:cNvCxnSpPr>
            <a:cxnSpLocks noChangeShapeType="1"/>
          </p:cNvCxnSpPr>
          <p:nvPr/>
        </p:nvCxnSpPr>
        <p:spPr bwMode="auto">
          <a:xfrm>
            <a:off x="6883854" y="6159274"/>
            <a:ext cx="573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416" name="Oval 62"/>
          <p:cNvSpPr>
            <a:spLocks noChangeArrowheads="1"/>
          </p:cNvSpPr>
          <p:nvPr/>
        </p:nvSpPr>
        <p:spPr bwMode="auto">
          <a:xfrm>
            <a:off x="8244342" y="5957662"/>
            <a:ext cx="361950" cy="395288"/>
          </a:xfrm>
          <a:prstGeom prst="ellipse">
            <a:avLst/>
          </a:prstGeom>
          <a:noFill/>
          <a:ln w="63500" cmpd="dbl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764417" name="Text Box 63"/>
          <p:cNvSpPr txBox="1">
            <a:spLocks noChangeArrowheads="1"/>
          </p:cNvSpPr>
          <p:nvPr/>
        </p:nvSpPr>
        <p:spPr bwMode="auto">
          <a:xfrm>
            <a:off x="7995104" y="6294212"/>
            <a:ext cx="646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he-IL" sz="2800" b="1" i="1" baseline="-25000"/>
          </a:p>
        </p:txBody>
      </p:sp>
      <p:sp>
        <p:nvSpPr>
          <p:cNvPr id="1764418" name="Oval 64"/>
          <p:cNvSpPr>
            <a:spLocks noChangeArrowheads="1"/>
          </p:cNvSpPr>
          <p:nvPr/>
        </p:nvSpPr>
        <p:spPr bwMode="auto">
          <a:xfrm>
            <a:off x="7469642" y="5971949"/>
            <a:ext cx="361950" cy="3952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2400" b="1"/>
          </a:p>
        </p:txBody>
      </p:sp>
      <p:cxnSp>
        <p:nvCxnSpPr>
          <p:cNvPr id="1764419" name="AutoShape 65"/>
          <p:cNvCxnSpPr>
            <a:cxnSpLocks noChangeShapeType="1"/>
          </p:cNvCxnSpPr>
          <p:nvPr/>
        </p:nvCxnSpPr>
        <p:spPr bwMode="auto">
          <a:xfrm>
            <a:off x="7671254" y="6159274"/>
            <a:ext cx="5746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</p:cxnSp>
      <p:sp>
        <p:nvSpPr>
          <p:cNvPr id="1764420" name="Line 66"/>
          <p:cNvSpPr>
            <a:spLocks noChangeShapeType="1"/>
          </p:cNvSpPr>
          <p:nvPr/>
        </p:nvSpPr>
        <p:spPr bwMode="auto">
          <a:xfrm>
            <a:off x="7101795" y="5775326"/>
            <a:ext cx="387350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4421" name="Text Box 67"/>
          <p:cNvSpPr txBox="1">
            <a:spLocks noChangeArrowheads="1"/>
          </p:cNvSpPr>
          <p:nvPr/>
        </p:nvSpPr>
        <p:spPr bwMode="auto">
          <a:xfrm>
            <a:off x="6852557" y="5405438"/>
            <a:ext cx="346075" cy="519113"/>
          </a:xfrm>
          <a:prstGeom prst="rect">
            <a:avLst/>
          </a:prstGeom>
          <a:noFill/>
          <a:ln w="698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he-IL" sz="2800" i="1"/>
              <a:t>x</a:t>
            </a:r>
            <a:endParaRPr lang="en-US" altLang="en-US">
              <a:latin typeface="Symbol" pitchFamily="18" charset="2"/>
            </a:endParaRPr>
          </a:p>
        </p:txBody>
      </p:sp>
      <p:sp>
        <p:nvSpPr>
          <p:cNvPr id="1764355" name="Oval 6"/>
          <p:cNvSpPr>
            <a:spLocks noChangeArrowheads="1"/>
          </p:cNvSpPr>
          <p:nvPr/>
        </p:nvSpPr>
        <p:spPr bwMode="auto">
          <a:xfrm>
            <a:off x="1841500" y="1339850"/>
            <a:ext cx="388937" cy="4032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764356" name="Oval 7"/>
          <p:cNvSpPr>
            <a:spLocks noChangeArrowheads="1"/>
          </p:cNvSpPr>
          <p:nvPr/>
        </p:nvSpPr>
        <p:spPr bwMode="auto">
          <a:xfrm>
            <a:off x="992188" y="1339850"/>
            <a:ext cx="388937" cy="4048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764357" name="AutoShape 8"/>
          <p:cNvCxnSpPr>
            <a:cxnSpLocks noChangeShapeType="1"/>
          </p:cNvCxnSpPr>
          <p:nvPr/>
        </p:nvCxnSpPr>
        <p:spPr bwMode="auto">
          <a:xfrm>
            <a:off x="1209675" y="1543050"/>
            <a:ext cx="6175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64358" name="AutoShape 9"/>
          <p:cNvCxnSpPr>
            <a:cxnSpLocks noChangeShapeType="1"/>
          </p:cNvCxnSpPr>
          <p:nvPr/>
        </p:nvCxnSpPr>
        <p:spPr bwMode="auto">
          <a:xfrm>
            <a:off x="590550" y="1658938"/>
            <a:ext cx="403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359" name="Text Box 10"/>
          <p:cNvSpPr txBox="1">
            <a:spLocks noChangeArrowheads="1"/>
          </p:cNvSpPr>
          <p:nvPr/>
        </p:nvSpPr>
        <p:spPr bwMode="auto">
          <a:xfrm>
            <a:off x="279400" y="1358900"/>
            <a:ext cx="365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y</a:t>
            </a:r>
            <a:endParaRPr lang="en-US" altLang="he-IL" sz="2800" i="1" baseline="-25000"/>
          </a:p>
        </p:txBody>
      </p:sp>
      <p:cxnSp>
        <p:nvCxnSpPr>
          <p:cNvPr id="1764360" name="AutoShape 11"/>
          <p:cNvCxnSpPr>
            <a:cxnSpLocks noChangeShapeType="1"/>
          </p:cNvCxnSpPr>
          <p:nvPr/>
        </p:nvCxnSpPr>
        <p:spPr bwMode="auto">
          <a:xfrm>
            <a:off x="581025" y="1398588"/>
            <a:ext cx="403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361" name="Text Box 12"/>
          <p:cNvSpPr txBox="1">
            <a:spLocks noChangeArrowheads="1"/>
          </p:cNvSpPr>
          <p:nvPr/>
        </p:nvSpPr>
        <p:spPr bwMode="auto">
          <a:xfrm>
            <a:off x="295275" y="1100138"/>
            <a:ext cx="365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x</a:t>
            </a:r>
            <a:endParaRPr lang="en-US" altLang="he-IL" sz="2800" i="1" baseline="-25000"/>
          </a:p>
        </p:txBody>
      </p:sp>
      <p:sp>
        <p:nvSpPr>
          <p:cNvPr id="1764362" name="Text Box 13"/>
          <p:cNvSpPr txBox="1">
            <a:spLocks noChangeArrowheads="1"/>
          </p:cNvSpPr>
          <p:nvPr/>
        </p:nvSpPr>
        <p:spPr bwMode="auto">
          <a:xfrm>
            <a:off x="217710" y="2460612"/>
            <a:ext cx="342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he-IL" sz="2800" i="1" baseline="-25000"/>
          </a:p>
        </p:txBody>
      </p:sp>
      <p:sp>
        <p:nvSpPr>
          <p:cNvPr id="1764363" name="Oval 14"/>
          <p:cNvSpPr>
            <a:spLocks noChangeArrowheads="1"/>
          </p:cNvSpPr>
          <p:nvPr/>
        </p:nvSpPr>
        <p:spPr bwMode="auto">
          <a:xfrm>
            <a:off x="971772" y="2308212"/>
            <a:ext cx="366712" cy="3921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764364" name="AutoShape 15"/>
          <p:cNvCxnSpPr>
            <a:cxnSpLocks noChangeShapeType="1"/>
          </p:cNvCxnSpPr>
          <p:nvPr/>
        </p:nvCxnSpPr>
        <p:spPr bwMode="auto">
          <a:xfrm>
            <a:off x="593947" y="2616187"/>
            <a:ext cx="3794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365" name="Text Box 16"/>
          <p:cNvSpPr txBox="1">
            <a:spLocks noChangeArrowheads="1"/>
          </p:cNvSpPr>
          <p:nvPr/>
        </p:nvSpPr>
        <p:spPr bwMode="auto">
          <a:xfrm>
            <a:off x="300260" y="2322500"/>
            <a:ext cx="34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y</a:t>
            </a:r>
            <a:endParaRPr lang="en-US" altLang="he-IL" sz="2800" b="1" i="1" baseline="-25000"/>
          </a:p>
        </p:txBody>
      </p:sp>
      <p:cxnSp>
        <p:nvCxnSpPr>
          <p:cNvPr id="1764366" name="AutoShape 17"/>
          <p:cNvCxnSpPr>
            <a:cxnSpLocks noChangeShapeType="1"/>
          </p:cNvCxnSpPr>
          <p:nvPr/>
        </p:nvCxnSpPr>
        <p:spPr bwMode="auto">
          <a:xfrm>
            <a:off x="1174972" y="2503475"/>
            <a:ext cx="58261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368" name="Oval 19"/>
          <p:cNvSpPr>
            <a:spLocks noChangeArrowheads="1"/>
          </p:cNvSpPr>
          <p:nvPr/>
        </p:nvSpPr>
        <p:spPr bwMode="auto">
          <a:xfrm>
            <a:off x="1768697" y="2317737"/>
            <a:ext cx="366712" cy="393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2400" b="1"/>
          </a:p>
        </p:txBody>
      </p:sp>
      <p:cxnSp>
        <p:nvCxnSpPr>
          <p:cNvPr id="1764369" name="AutoShape 20"/>
          <p:cNvCxnSpPr>
            <a:cxnSpLocks noChangeShapeType="1"/>
          </p:cNvCxnSpPr>
          <p:nvPr/>
        </p:nvCxnSpPr>
        <p:spPr bwMode="auto">
          <a:xfrm>
            <a:off x="1973485" y="2503475"/>
            <a:ext cx="581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1764371" name="AutoShape 22"/>
          <p:cNvCxnSpPr>
            <a:cxnSpLocks noChangeShapeType="1"/>
          </p:cNvCxnSpPr>
          <p:nvPr/>
        </p:nvCxnSpPr>
        <p:spPr bwMode="auto">
          <a:xfrm>
            <a:off x="589185" y="2381237"/>
            <a:ext cx="3794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372" name="Text Box 23"/>
          <p:cNvSpPr txBox="1">
            <a:spLocks noChangeArrowheads="1"/>
          </p:cNvSpPr>
          <p:nvPr/>
        </p:nvSpPr>
        <p:spPr bwMode="auto">
          <a:xfrm>
            <a:off x="308197" y="2073262"/>
            <a:ext cx="34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x</a:t>
            </a:r>
            <a:endParaRPr lang="en-US" altLang="he-IL" sz="2800" i="1" baseline="-25000"/>
          </a:p>
        </p:txBody>
      </p:sp>
      <p:sp>
        <p:nvSpPr>
          <p:cNvPr id="1764381" name="Text Box 32"/>
          <p:cNvSpPr txBox="1">
            <a:spLocks noChangeArrowheads="1"/>
          </p:cNvSpPr>
          <p:nvPr/>
        </p:nvSpPr>
        <p:spPr bwMode="auto">
          <a:xfrm>
            <a:off x="6970036" y="782185"/>
            <a:ext cx="360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x</a:t>
            </a:r>
            <a:endParaRPr lang="en-US" altLang="he-IL" sz="2800" i="1" baseline="-25000"/>
          </a:p>
        </p:txBody>
      </p:sp>
      <p:sp>
        <p:nvSpPr>
          <p:cNvPr id="1764376" name="Oval 27"/>
          <p:cNvSpPr>
            <a:spLocks noChangeArrowheads="1"/>
          </p:cNvSpPr>
          <p:nvPr/>
        </p:nvSpPr>
        <p:spPr bwMode="auto">
          <a:xfrm>
            <a:off x="7684411" y="1279072"/>
            <a:ext cx="384175" cy="352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764377" name="Oval 28"/>
          <p:cNvSpPr>
            <a:spLocks noChangeArrowheads="1"/>
          </p:cNvSpPr>
          <p:nvPr/>
        </p:nvSpPr>
        <p:spPr bwMode="auto">
          <a:xfrm>
            <a:off x="6847798" y="1279072"/>
            <a:ext cx="384175" cy="352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764378" name="AutoShape 29"/>
          <p:cNvCxnSpPr>
            <a:cxnSpLocks noChangeShapeType="1"/>
          </p:cNvCxnSpPr>
          <p:nvPr/>
        </p:nvCxnSpPr>
        <p:spPr bwMode="auto">
          <a:xfrm>
            <a:off x="7062111" y="1455285"/>
            <a:ext cx="609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64379" name="AutoShape 30"/>
          <p:cNvCxnSpPr>
            <a:cxnSpLocks noChangeShapeType="1"/>
          </p:cNvCxnSpPr>
          <p:nvPr/>
        </p:nvCxnSpPr>
        <p:spPr bwMode="auto">
          <a:xfrm>
            <a:off x="6450923" y="1556885"/>
            <a:ext cx="3968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380" name="Text Box 31"/>
          <p:cNvSpPr txBox="1">
            <a:spLocks noChangeArrowheads="1"/>
          </p:cNvSpPr>
          <p:nvPr/>
        </p:nvSpPr>
        <p:spPr bwMode="auto">
          <a:xfrm>
            <a:off x="6157236" y="1282247"/>
            <a:ext cx="358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y</a:t>
            </a:r>
            <a:endParaRPr lang="en-US" altLang="he-IL" sz="2800" i="1" baseline="-25000"/>
          </a:p>
        </p:txBody>
      </p:sp>
      <p:sp>
        <p:nvSpPr>
          <p:cNvPr id="1764382" name="Line 33"/>
          <p:cNvSpPr>
            <a:spLocks noChangeShapeType="1"/>
          </p:cNvSpPr>
          <p:nvPr/>
        </p:nvSpPr>
        <p:spPr bwMode="auto">
          <a:xfrm>
            <a:off x="7266898" y="1106035"/>
            <a:ext cx="411163" cy="227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4383" name="Text Box 34"/>
          <p:cNvSpPr txBox="1">
            <a:spLocks noChangeArrowheads="1"/>
          </p:cNvSpPr>
          <p:nvPr/>
        </p:nvSpPr>
        <p:spPr bwMode="auto">
          <a:xfrm>
            <a:off x="5990548" y="2326822"/>
            <a:ext cx="3381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he-IL" sz="2800" i="1" baseline="-25000"/>
          </a:p>
        </p:txBody>
      </p:sp>
      <p:sp>
        <p:nvSpPr>
          <p:cNvPr id="1764384" name="Oval 35"/>
          <p:cNvSpPr>
            <a:spLocks noChangeArrowheads="1"/>
          </p:cNvSpPr>
          <p:nvPr/>
        </p:nvSpPr>
        <p:spPr bwMode="auto">
          <a:xfrm>
            <a:off x="6735086" y="2172835"/>
            <a:ext cx="361950" cy="3952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764385" name="AutoShape 36"/>
          <p:cNvCxnSpPr>
            <a:cxnSpLocks noChangeShapeType="1"/>
          </p:cNvCxnSpPr>
          <p:nvPr/>
        </p:nvCxnSpPr>
        <p:spPr bwMode="auto">
          <a:xfrm>
            <a:off x="6362023" y="2483985"/>
            <a:ext cx="3746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386" name="Text Box 37"/>
          <p:cNvSpPr txBox="1">
            <a:spLocks noChangeArrowheads="1"/>
          </p:cNvSpPr>
          <p:nvPr/>
        </p:nvSpPr>
        <p:spPr bwMode="auto">
          <a:xfrm>
            <a:off x="6071511" y="2176010"/>
            <a:ext cx="338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y</a:t>
            </a:r>
            <a:endParaRPr lang="en-US" altLang="he-IL" sz="2800" b="1" i="1" baseline="-25000"/>
          </a:p>
        </p:txBody>
      </p:sp>
      <p:cxnSp>
        <p:nvCxnSpPr>
          <p:cNvPr id="1764387" name="AutoShape 38"/>
          <p:cNvCxnSpPr>
            <a:cxnSpLocks noChangeShapeType="1"/>
          </p:cNvCxnSpPr>
          <p:nvPr/>
        </p:nvCxnSpPr>
        <p:spPr bwMode="auto">
          <a:xfrm>
            <a:off x="6936698" y="2371272"/>
            <a:ext cx="573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390" name="Oval 41"/>
          <p:cNvSpPr>
            <a:spLocks noChangeArrowheads="1"/>
          </p:cNvSpPr>
          <p:nvPr/>
        </p:nvSpPr>
        <p:spPr bwMode="auto">
          <a:xfrm>
            <a:off x="7522486" y="2183947"/>
            <a:ext cx="361950" cy="3952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2400" b="1"/>
          </a:p>
        </p:txBody>
      </p:sp>
      <p:sp>
        <p:nvSpPr>
          <p:cNvPr id="1764392" name="Line 43"/>
          <p:cNvSpPr>
            <a:spLocks noChangeShapeType="1"/>
          </p:cNvSpPr>
          <p:nvPr/>
        </p:nvSpPr>
        <p:spPr bwMode="auto">
          <a:xfrm>
            <a:off x="7125611" y="1972810"/>
            <a:ext cx="387350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4393" name="Text Box 44"/>
          <p:cNvSpPr txBox="1">
            <a:spLocks noChangeArrowheads="1"/>
          </p:cNvSpPr>
          <p:nvPr/>
        </p:nvSpPr>
        <p:spPr bwMode="auto">
          <a:xfrm>
            <a:off x="6876373" y="1602922"/>
            <a:ext cx="346075" cy="519112"/>
          </a:xfrm>
          <a:prstGeom prst="rect">
            <a:avLst/>
          </a:prstGeom>
          <a:noFill/>
          <a:ln w="698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he-IL" sz="2800" i="1"/>
              <a:t>x</a:t>
            </a:r>
            <a:endParaRPr lang="en-US" altLang="en-US">
              <a:latin typeface="Symbol" pitchFamily="18" charset="2"/>
            </a:endParaRPr>
          </a:p>
        </p:txBody>
      </p:sp>
      <p:sp>
        <p:nvSpPr>
          <p:cNvPr id="1764394" name="Text Box 45"/>
          <p:cNvSpPr txBox="1">
            <a:spLocks noChangeArrowheads="1"/>
          </p:cNvSpPr>
          <p:nvPr/>
        </p:nvSpPr>
        <p:spPr bwMode="auto">
          <a:xfrm>
            <a:off x="6819223" y="2563360"/>
            <a:ext cx="378630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20000"/>
              </a:lnSpc>
            </a:pPr>
            <a:r>
              <a:rPr lang="en-US" sz="6000" dirty="0"/>
              <a:t>.</a:t>
            </a:r>
          </a:p>
          <a:p>
            <a:pPr>
              <a:lnSpc>
                <a:spcPct val="20000"/>
              </a:lnSpc>
            </a:pPr>
            <a:r>
              <a:rPr lang="en-US" sz="6000" dirty="0"/>
              <a:t>.</a:t>
            </a:r>
          </a:p>
          <a:p>
            <a:pPr>
              <a:lnSpc>
                <a:spcPct val="20000"/>
              </a:lnSpc>
            </a:pPr>
            <a:r>
              <a:rPr lang="en-US" sz="6000" dirty="0"/>
              <a:t>.</a:t>
            </a:r>
          </a:p>
        </p:txBody>
      </p:sp>
      <p:cxnSp>
        <p:nvCxnSpPr>
          <p:cNvPr id="1764426" name="AutoShape 72"/>
          <p:cNvCxnSpPr>
            <a:cxnSpLocks noChangeShapeType="1"/>
          </p:cNvCxnSpPr>
          <p:nvPr/>
        </p:nvCxnSpPr>
        <p:spPr bwMode="auto">
          <a:xfrm>
            <a:off x="625476" y="5994401"/>
            <a:ext cx="438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427" name="Text Box 73"/>
          <p:cNvSpPr txBox="1">
            <a:spLocks noChangeArrowheads="1"/>
          </p:cNvSpPr>
          <p:nvPr/>
        </p:nvSpPr>
        <p:spPr bwMode="auto">
          <a:xfrm>
            <a:off x="341313" y="5668963"/>
            <a:ext cx="395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x</a:t>
            </a:r>
            <a:endParaRPr lang="en-US" altLang="he-IL" sz="2800" i="1" baseline="-25000"/>
          </a:p>
        </p:txBody>
      </p:sp>
      <p:sp>
        <p:nvSpPr>
          <p:cNvPr id="1764428" name="Oval 74"/>
          <p:cNvSpPr>
            <a:spLocks noChangeArrowheads="1"/>
          </p:cNvSpPr>
          <p:nvPr/>
        </p:nvSpPr>
        <p:spPr bwMode="auto">
          <a:xfrm>
            <a:off x="2001838" y="5918201"/>
            <a:ext cx="422275" cy="407988"/>
          </a:xfrm>
          <a:prstGeom prst="ellips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 sz="2000"/>
          </a:p>
        </p:txBody>
      </p:sp>
      <p:sp>
        <p:nvSpPr>
          <p:cNvPr id="1764429" name="Oval 75"/>
          <p:cNvSpPr>
            <a:spLocks noChangeArrowheads="1"/>
          </p:cNvSpPr>
          <p:nvPr/>
        </p:nvSpPr>
        <p:spPr bwMode="auto">
          <a:xfrm>
            <a:off x="1077913" y="5919788"/>
            <a:ext cx="423863" cy="4079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764430" name="Freeform 76"/>
          <p:cNvSpPr>
            <a:spLocks/>
          </p:cNvSpPr>
          <p:nvPr/>
        </p:nvSpPr>
        <p:spPr bwMode="auto">
          <a:xfrm>
            <a:off x="2208213" y="5678488"/>
            <a:ext cx="466725" cy="449263"/>
          </a:xfrm>
          <a:custGeom>
            <a:avLst/>
            <a:gdLst>
              <a:gd name="T0" fmla="*/ 1 w 358"/>
              <a:gd name="T1" fmla="*/ 363 h 370"/>
              <a:gd name="T2" fmla="*/ 165 w 358"/>
              <a:gd name="T3" fmla="*/ 363 h 370"/>
              <a:gd name="T4" fmla="*/ 289 w 358"/>
              <a:gd name="T5" fmla="*/ 323 h 370"/>
              <a:gd name="T6" fmla="*/ 349 w 358"/>
              <a:gd name="T7" fmla="*/ 227 h 370"/>
              <a:gd name="T8" fmla="*/ 341 w 358"/>
              <a:gd name="T9" fmla="*/ 123 h 370"/>
              <a:gd name="T10" fmla="*/ 253 w 358"/>
              <a:gd name="T11" fmla="*/ 23 h 370"/>
              <a:gd name="T12" fmla="*/ 133 w 358"/>
              <a:gd name="T13" fmla="*/ 3 h 370"/>
              <a:gd name="T14" fmla="*/ 41 w 358"/>
              <a:gd name="T15" fmla="*/ 39 h 370"/>
              <a:gd name="T16" fmla="*/ 5 w 358"/>
              <a:gd name="T17" fmla="*/ 99 h 370"/>
              <a:gd name="T18" fmla="*/ 9 w 358"/>
              <a:gd name="T19" fmla="*/ 195 h 3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58"/>
              <a:gd name="T31" fmla="*/ 0 h 370"/>
              <a:gd name="T32" fmla="*/ 358 w 358"/>
              <a:gd name="T33" fmla="*/ 370 h 3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58" h="370">
                <a:moveTo>
                  <a:pt x="1" y="363"/>
                </a:moveTo>
                <a:cubicBezTo>
                  <a:pt x="28" y="363"/>
                  <a:pt x="117" y="370"/>
                  <a:pt x="165" y="363"/>
                </a:cubicBezTo>
                <a:cubicBezTo>
                  <a:pt x="213" y="356"/>
                  <a:pt x="258" y="346"/>
                  <a:pt x="289" y="323"/>
                </a:cubicBezTo>
                <a:cubicBezTo>
                  <a:pt x="320" y="300"/>
                  <a:pt x="340" y="260"/>
                  <a:pt x="349" y="227"/>
                </a:cubicBezTo>
                <a:cubicBezTo>
                  <a:pt x="358" y="194"/>
                  <a:pt x="357" y="157"/>
                  <a:pt x="341" y="123"/>
                </a:cubicBezTo>
                <a:cubicBezTo>
                  <a:pt x="325" y="89"/>
                  <a:pt x="288" y="43"/>
                  <a:pt x="253" y="23"/>
                </a:cubicBezTo>
                <a:cubicBezTo>
                  <a:pt x="218" y="3"/>
                  <a:pt x="168" y="0"/>
                  <a:pt x="133" y="3"/>
                </a:cubicBezTo>
                <a:cubicBezTo>
                  <a:pt x="98" y="6"/>
                  <a:pt x="62" y="23"/>
                  <a:pt x="41" y="39"/>
                </a:cubicBezTo>
                <a:cubicBezTo>
                  <a:pt x="20" y="55"/>
                  <a:pt x="10" y="73"/>
                  <a:pt x="5" y="99"/>
                </a:cubicBezTo>
                <a:cubicBezTo>
                  <a:pt x="0" y="125"/>
                  <a:pt x="8" y="175"/>
                  <a:pt x="9" y="19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764431" name="AutoShape 77"/>
          <p:cNvCxnSpPr>
            <a:cxnSpLocks noChangeShapeType="1"/>
          </p:cNvCxnSpPr>
          <p:nvPr/>
        </p:nvCxnSpPr>
        <p:spPr bwMode="auto">
          <a:xfrm>
            <a:off x="1314451" y="6124576"/>
            <a:ext cx="673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764432" name="Text Box 78"/>
          <p:cNvSpPr txBox="1">
            <a:spLocks noChangeArrowheads="1"/>
          </p:cNvSpPr>
          <p:nvPr/>
        </p:nvSpPr>
        <p:spPr bwMode="auto">
          <a:xfrm>
            <a:off x="344488" y="5929313"/>
            <a:ext cx="395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y</a:t>
            </a:r>
            <a:endParaRPr lang="en-US" altLang="he-IL" sz="2800" i="1" baseline="-25000"/>
          </a:p>
        </p:txBody>
      </p:sp>
      <p:cxnSp>
        <p:nvCxnSpPr>
          <p:cNvPr id="1764433" name="AutoShape 79"/>
          <p:cNvCxnSpPr>
            <a:cxnSpLocks noChangeShapeType="1"/>
          </p:cNvCxnSpPr>
          <p:nvPr/>
        </p:nvCxnSpPr>
        <p:spPr bwMode="auto">
          <a:xfrm>
            <a:off x="641351" y="6227763"/>
            <a:ext cx="438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436" name="Rectangle 82"/>
          <p:cNvSpPr>
            <a:spLocks noGrp="1" noChangeArrowheads="1"/>
          </p:cNvSpPr>
          <p:nvPr>
            <p:ph type="title"/>
          </p:nvPr>
        </p:nvSpPr>
        <p:spPr>
          <a:xfrm>
            <a:off x="166920" y="76200"/>
            <a:ext cx="8686800" cy="76200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Transformer using Partial Concretization</a:t>
            </a:r>
            <a:endParaRPr lang="en-US" altLang="he-IL" dirty="0">
              <a:sym typeface="Symbol" pitchFamily="18" charset="2"/>
            </a:endParaRPr>
          </a:p>
        </p:txBody>
      </p:sp>
      <p:sp>
        <p:nvSpPr>
          <p:cNvPr id="1764399" name="Text Box 4"/>
          <p:cNvSpPr txBox="1">
            <a:spLocks noChangeArrowheads="1"/>
          </p:cNvSpPr>
          <p:nvPr/>
        </p:nvSpPr>
        <p:spPr bwMode="auto">
          <a:xfrm>
            <a:off x="745901" y="3778704"/>
            <a:ext cx="2545184" cy="107721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he-IL" sz="3200" dirty="0" smtClean="0">
                <a:sym typeface="Symbol" pitchFamily="18" charset="2"/>
              </a:rPr>
              <a:t>partial</a:t>
            </a:r>
          </a:p>
          <a:p>
            <a:r>
              <a:rPr lang="en-US" altLang="he-IL" sz="3200" dirty="0" smtClean="0">
                <a:sym typeface="Symbol" pitchFamily="18" charset="2"/>
              </a:rPr>
              <a:t>concretization</a:t>
            </a:r>
            <a:endParaRPr lang="en-US" altLang="he-IL" sz="3200" dirty="0">
              <a:sym typeface="Symbol" pitchFamily="18" charset="2"/>
            </a:endParaRPr>
          </a:p>
        </p:txBody>
      </p:sp>
      <p:sp>
        <p:nvSpPr>
          <p:cNvPr id="1764375" name="Text Box 26"/>
          <p:cNvSpPr txBox="1">
            <a:spLocks noChangeArrowheads="1"/>
          </p:cNvSpPr>
          <p:nvPr/>
        </p:nvSpPr>
        <p:spPr bwMode="auto">
          <a:xfrm>
            <a:off x="3697966" y="2001609"/>
            <a:ext cx="1667316" cy="7903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concrete 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semantics</a:t>
            </a:r>
            <a:endParaRPr lang="en-US" sz="2800" dirty="0"/>
          </a:p>
        </p:txBody>
      </p:sp>
      <p:sp>
        <p:nvSpPr>
          <p:cNvPr id="1693767" name="Text Box 71"/>
          <p:cNvSpPr txBox="1">
            <a:spLocks noChangeArrowheads="1"/>
          </p:cNvSpPr>
          <p:nvPr/>
        </p:nvSpPr>
        <p:spPr bwMode="auto">
          <a:xfrm>
            <a:off x="6691085" y="3723595"/>
            <a:ext cx="2032001" cy="7549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ct val="50000"/>
              </a:spcBef>
            </a:pPr>
            <a:r>
              <a:rPr lang="en-US" sz="3000" dirty="0"/>
              <a:t>canonical 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smtClean="0"/>
              <a:t>abstraction</a:t>
            </a:r>
            <a:endParaRPr lang="en-US" sz="3000" dirty="0"/>
          </a:p>
        </p:txBody>
      </p:sp>
      <p:sp>
        <p:nvSpPr>
          <p:cNvPr id="86" name="Right Arrow 85"/>
          <p:cNvSpPr/>
          <p:nvPr/>
        </p:nvSpPr>
        <p:spPr>
          <a:xfrm>
            <a:off x="3556000" y="1756228"/>
            <a:ext cx="2046514" cy="333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/>
          <p:cNvSpPr/>
          <p:nvPr/>
        </p:nvSpPr>
        <p:spPr>
          <a:xfrm rot="16200000">
            <a:off x="-457199" y="4027714"/>
            <a:ext cx="2046514" cy="333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/>
          <p:cNvSpPr/>
          <p:nvPr/>
        </p:nvSpPr>
        <p:spPr>
          <a:xfrm rot="5400000">
            <a:off x="5667829" y="3926121"/>
            <a:ext cx="1669141" cy="406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686625" y="1219200"/>
            <a:ext cx="19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 = </a:t>
            </a:r>
            <a:r>
              <a:rPr lang="en-US" sz="3200" dirty="0" err="1" smtClean="0"/>
              <a:t>x</a:t>
            </a:r>
            <a:r>
              <a:rPr lang="en-US" sz="3200" dirty="0" err="1" smtClean="0">
                <a:sym typeface="Symbol" pitchFamily="18" charset="2"/>
              </a:rPr>
              <a:t></a:t>
            </a:r>
            <a:r>
              <a:rPr lang="en-US" sz="3200" dirty="0" err="1" smtClean="0"/>
              <a:t>n</a:t>
            </a:r>
            <a:endParaRPr lang="en-US" sz="3200" dirty="0" smtClean="0"/>
          </a:p>
        </p:txBody>
      </p:sp>
      <p:sp>
        <p:nvSpPr>
          <p:cNvPr id="74" name="Oval 74"/>
          <p:cNvSpPr>
            <a:spLocks noChangeArrowheads="1"/>
          </p:cNvSpPr>
          <p:nvPr/>
        </p:nvSpPr>
        <p:spPr bwMode="auto">
          <a:xfrm>
            <a:off x="2546346" y="2267857"/>
            <a:ext cx="422275" cy="407988"/>
          </a:xfrm>
          <a:prstGeom prst="ellips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 sz="2000"/>
          </a:p>
        </p:txBody>
      </p:sp>
      <p:sp>
        <p:nvSpPr>
          <p:cNvPr id="75" name="Freeform 76"/>
          <p:cNvSpPr>
            <a:spLocks/>
          </p:cNvSpPr>
          <p:nvPr/>
        </p:nvSpPr>
        <p:spPr bwMode="auto">
          <a:xfrm>
            <a:off x="2752721" y="2028144"/>
            <a:ext cx="466725" cy="449263"/>
          </a:xfrm>
          <a:custGeom>
            <a:avLst/>
            <a:gdLst>
              <a:gd name="T0" fmla="*/ 1 w 358"/>
              <a:gd name="T1" fmla="*/ 363 h 370"/>
              <a:gd name="T2" fmla="*/ 165 w 358"/>
              <a:gd name="T3" fmla="*/ 363 h 370"/>
              <a:gd name="T4" fmla="*/ 289 w 358"/>
              <a:gd name="T5" fmla="*/ 323 h 370"/>
              <a:gd name="T6" fmla="*/ 349 w 358"/>
              <a:gd name="T7" fmla="*/ 227 h 370"/>
              <a:gd name="T8" fmla="*/ 341 w 358"/>
              <a:gd name="T9" fmla="*/ 123 h 370"/>
              <a:gd name="T10" fmla="*/ 253 w 358"/>
              <a:gd name="T11" fmla="*/ 23 h 370"/>
              <a:gd name="T12" fmla="*/ 133 w 358"/>
              <a:gd name="T13" fmla="*/ 3 h 370"/>
              <a:gd name="T14" fmla="*/ 41 w 358"/>
              <a:gd name="T15" fmla="*/ 39 h 370"/>
              <a:gd name="T16" fmla="*/ 5 w 358"/>
              <a:gd name="T17" fmla="*/ 99 h 370"/>
              <a:gd name="T18" fmla="*/ 9 w 358"/>
              <a:gd name="T19" fmla="*/ 195 h 3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58"/>
              <a:gd name="T31" fmla="*/ 0 h 370"/>
              <a:gd name="T32" fmla="*/ 358 w 358"/>
              <a:gd name="T33" fmla="*/ 370 h 3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58" h="370">
                <a:moveTo>
                  <a:pt x="1" y="363"/>
                </a:moveTo>
                <a:cubicBezTo>
                  <a:pt x="28" y="363"/>
                  <a:pt x="117" y="370"/>
                  <a:pt x="165" y="363"/>
                </a:cubicBezTo>
                <a:cubicBezTo>
                  <a:pt x="213" y="356"/>
                  <a:pt x="258" y="346"/>
                  <a:pt x="289" y="323"/>
                </a:cubicBezTo>
                <a:cubicBezTo>
                  <a:pt x="320" y="300"/>
                  <a:pt x="340" y="260"/>
                  <a:pt x="349" y="227"/>
                </a:cubicBezTo>
                <a:cubicBezTo>
                  <a:pt x="358" y="194"/>
                  <a:pt x="357" y="157"/>
                  <a:pt x="341" y="123"/>
                </a:cubicBezTo>
                <a:cubicBezTo>
                  <a:pt x="325" y="89"/>
                  <a:pt x="288" y="43"/>
                  <a:pt x="253" y="23"/>
                </a:cubicBezTo>
                <a:cubicBezTo>
                  <a:pt x="218" y="3"/>
                  <a:pt x="168" y="0"/>
                  <a:pt x="133" y="3"/>
                </a:cubicBezTo>
                <a:cubicBezTo>
                  <a:pt x="98" y="6"/>
                  <a:pt x="62" y="23"/>
                  <a:pt x="41" y="39"/>
                </a:cubicBezTo>
                <a:cubicBezTo>
                  <a:pt x="20" y="55"/>
                  <a:pt x="10" y="73"/>
                  <a:pt x="5" y="99"/>
                </a:cubicBezTo>
                <a:cubicBezTo>
                  <a:pt x="0" y="125"/>
                  <a:pt x="8" y="175"/>
                  <a:pt x="9" y="19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76" name="AutoShape 20"/>
          <p:cNvCxnSpPr>
            <a:cxnSpLocks noChangeShapeType="1"/>
          </p:cNvCxnSpPr>
          <p:nvPr/>
        </p:nvCxnSpPr>
        <p:spPr bwMode="auto">
          <a:xfrm>
            <a:off x="7713663" y="2380104"/>
            <a:ext cx="581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77" name="Oval 74"/>
          <p:cNvSpPr>
            <a:spLocks noChangeArrowheads="1"/>
          </p:cNvSpPr>
          <p:nvPr/>
        </p:nvSpPr>
        <p:spPr bwMode="auto">
          <a:xfrm>
            <a:off x="8286524" y="2144486"/>
            <a:ext cx="422275" cy="407988"/>
          </a:xfrm>
          <a:prstGeom prst="ellips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 sz="2000"/>
          </a:p>
        </p:txBody>
      </p:sp>
      <p:sp>
        <p:nvSpPr>
          <p:cNvPr id="78" name="Freeform 76"/>
          <p:cNvSpPr>
            <a:spLocks/>
          </p:cNvSpPr>
          <p:nvPr/>
        </p:nvSpPr>
        <p:spPr bwMode="auto">
          <a:xfrm>
            <a:off x="8492899" y="1904773"/>
            <a:ext cx="466725" cy="449263"/>
          </a:xfrm>
          <a:custGeom>
            <a:avLst/>
            <a:gdLst>
              <a:gd name="T0" fmla="*/ 1 w 358"/>
              <a:gd name="T1" fmla="*/ 363 h 370"/>
              <a:gd name="T2" fmla="*/ 165 w 358"/>
              <a:gd name="T3" fmla="*/ 363 h 370"/>
              <a:gd name="T4" fmla="*/ 289 w 358"/>
              <a:gd name="T5" fmla="*/ 323 h 370"/>
              <a:gd name="T6" fmla="*/ 349 w 358"/>
              <a:gd name="T7" fmla="*/ 227 h 370"/>
              <a:gd name="T8" fmla="*/ 341 w 358"/>
              <a:gd name="T9" fmla="*/ 123 h 370"/>
              <a:gd name="T10" fmla="*/ 253 w 358"/>
              <a:gd name="T11" fmla="*/ 23 h 370"/>
              <a:gd name="T12" fmla="*/ 133 w 358"/>
              <a:gd name="T13" fmla="*/ 3 h 370"/>
              <a:gd name="T14" fmla="*/ 41 w 358"/>
              <a:gd name="T15" fmla="*/ 39 h 370"/>
              <a:gd name="T16" fmla="*/ 5 w 358"/>
              <a:gd name="T17" fmla="*/ 99 h 370"/>
              <a:gd name="T18" fmla="*/ 9 w 358"/>
              <a:gd name="T19" fmla="*/ 195 h 3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58"/>
              <a:gd name="T31" fmla="*/ 0 h 370"/>
              <a:gd name="T32" fmla="*/ 358 w 358"/>
              <a:gd name="T33" fmla="*/ 370 h 3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58" h="370">
                <a:moveTo>
                  <a:pt x="1" y="363"/>
                </a:moveTo>
                <a:cubicBezTo>
                  <a:pt x="28" y="363"/>
                  <a:pt x="117" y="370"/>
                  <a:pt x="165" y="363"/>
                </a:cubicBezTo>
                <a:cubicBezTo>
                  <a:pt x="213" y="356"/>
                  <a:pt x="258" y="346"/>
                  <a:pt x="289" y="323"/>
                </a:cubicBezTo>
                <a:cubicBezTo>
                  <a:pt x="320" y="300"/>
                  <a:pt x="340" y="260"/>
                  <a:pt x="349" y="227"/>
                </a:cubicBezTo>
                <a:cubicBezTo>
                  <a:pt x="358" y="194"/>
                  <a:pt x="357" y="157"/>
                  <a:pt x="341" y="123"/>
                </a:cubicBezTo>
                <a:cubicBezTo>
                  <a:pt x="325" y="89"/>
                  <a:pt x="288" y="43"/>
                  <a:pt x="253" y="23"/>
                </a:cubicBezTo>
                <a:cubicBezTo>
                  <a:pt x="218" y="3"/>
                  <a:pt x="168" y="0"/>
                  <a:pt x="133" y="3"/>
                </a:cubicBezTo>
                <a:cubicBezTo>
                  <a:pt x="98" y="6"/>
                  <a:pt x="62" y="23"/>
                  <a:pt x="41" y="39"/>
                </a:cubicBezTo>
                <a:cubicBezTo>
                  <a:pt x="20" y="55"/>
                  <a:pt x="10" y="73"/>
                  <a:pt x="5" y="99"/>
                </a:cubicBezTo>
                <a:cubicBezTo>
                  <a:pt x="0" y="125"/>
                  <a:pt x="8" y="175"/>
                  <a:pt x="9" y="19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402" name="Oval 48"/>
          <p:cNvSpPr>
            <a:spLocks noChangeArrowheads="1"/>
          </p:cNvSpPr>
          <p:nvPr/>
        </p:nvSpPr>
        <p:spPr bwMode="auto">
          <a:xfrm>
            <a:off x="7890329" y="5092474"/>
            <a:ext cx="384175" cy="352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764403" name="Oval 49"/>
          <p:cNvSpPr>
            <a:spLocks noChangeArrowheads="1"/>
          </p:cNvSpPr>
          <p:nvPr/>
        </p:nvSpPr>
        <p:spPr bwMode="auto">
          <a:xfrm>
            <a:off x="7053717" y="5092474"/>
            <a:ext cx="384175" cy="3524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764404" name="AutoShape 50"/>
          <p:cNvCxnSpPr>
            <a:cxnSpLocks noChangeShapeType="1"/>
          </p:cNvCxnSpPr>
          <p:nvPr/>
        </p:nvCxnSpPr>
        <p:spPr bwMode="auto">
          <a:xfrm>
            <a:off x="7268029" y="5268686"/>
            <a:ext cx="6096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764405" name="AutoShape 51"/>
          <p:cNvCxnSpPr>
            <a:cxnSpLocks noChangeShapeType="1"/>
          </p:cNvCxnSpPr>
          <p:nvPr/>
        </p:nvCxnSpPr>
        <p:spPr bwMode="auto">
          <a:xfrm>
            <a:off x="6656842" y="5370286"/>
            <a:ext cx="3968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406" name="Text Box 52"/>
          <p:cNvSpPr txBox="1">
            <a:spLocks noChangeArrowheads="1"/>
          </p:cNvSpPr>
          <p:nvPr/>
        </p:nvSpPr>
        <p:spPr bwMode="auto">
          <a:xfrm>
            <a:off x="6363154" y="5095649"/>
            <a:ext cx="358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y</a:t>
            </a:r>
            <a:endParaRPr lang="en-US" altLang="he-IL" sz="2800" i="1" baseline="-25000"/>
          </a:p>
        </p:txBody>
      </p:sp>
      <p:sp>
        <p:nvSpPr>
          <p:cNvPr id="1764407" name="Text Box 53"/>
          <p:cNvSpPr txBox="1">
            <a:spLocks noChangeArrowheads="1"/>
          </p:cNvSpPr>
          <p:nvPr/>
        </p:nvSpPr>
        <p:spPr bwMode="auto">
          <a:xfrm>
            <a:off x="7175954" y="4595586"/>
            <a:ext cx="360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x</a:t>
            </a:r>
            <a:endParaRPr lang="en-US" altLang="he-IL" sz="2800" i="1" baseline="-25000"/>
          </a:p>
        </p:txBody>
      </p:sp>
      <p:sp>
        <p:nvSpPr>
          <p:cNvPr id="1764408" name="Line 54"/>
          <p:cNvSpPr>
            <a:spLocks noChangeShapeType="1"/>
          </p:cNvSpPr>
          <p:nvPr/>
        </p:nvSpPr>
        <p:spPr bwMode="auto">
          <a:xfrm>
            <a:off x="7472817" y="4919436"/>
            <a:ext cx="411163" cy="227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4410" name="Text Box 56"/>
          <p:cNvSpPr txBox="1">
            <a:spLocks noChangeArrowheads="1"/>
          </p:cNvSpPr>
          <p:nvPr/>
        </p:nvSpPr>
        <p:spPr bwMode="auto">
          <a:xfrm>
            <a:off x="5937704" y="6114824"/>
            <a:ext cx="3381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he-IL" sz="2800" i="1" baseline="-25000"/>
          </a:p>
        </p:txBody>
      </p:sp>
      <p:sp>
        <p:nvSpPr>
          <p:cNvPr id="1764411" name="Oval 57"/>
          <p:cNvSpPr>
            <a:spLocks noChangeArrowheads="1"/>
          </p:cNvSpPr>
          <p:nvPr/>
        </p:nvSpPr>
        <p:spPr bwMode="auto">
          <a:xfrm>
            <a:off x="6682242" y="5960837"/>
            <a:ext cx="361950" cy="3952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764412" name="AutoShape 58"/>
          <p:cNvCxnSpPr>
            <a:cxnSpLocks noChangeShapeType="1"/>
          </p:cNvCxnSpPr>
          <p:nvPr/>
        </p:nvCxnSpPr>
        <p:spPr bwMode="auto">
          <a:xfrm>
            <a:off x="6309179" y="6271987"/>
            <a:ext cx="3746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413" name="Text Box 59"/>
          <p:cNvSpPr txBox="1">
            <a:spLocks noChangeArrowheads="1"/>
          </p:cNvSpPr>
          <p:nvPr/>
        </p:nvSpPr>
        <p:spPr bwMode="auto">
          <a:xfrm>
            <a:off x="6018667" y="5964012"/>
            <a:ext cx="338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y</a:t>
            </a:r>
            <a:endParaRPr lang="en-US" altLang="he-IL" sz="2800" b="1" i="1" baseline="-25000"/>
          </a:p>
        </p:txBody>
      </p:sp>
      <p:sp>
        <p:nvSpPr>
          <p:cNvPr id="1764414" name="Freeform 60"/>
          <p:cNvSpPr>
            <a:spLocks/>
          </p:cNvSpPr>
          <p:nvPr/>
        </p:nvSpPr>
        <p:spPr bwMode="auto">
          <a:xfrm>
            <a:off x="8422142" y="5727474"/>
            <a:ext cx="398463" cy="434975"/>
          </a:xfrm>
          <a:custGeom>
            <a:avLst/>
            <a:gdLst>
              <a:gd name="T0" fmla="*/ 1 w 358"/>
              <a:gd name="T1" fmla="*/ 363 h 370"/>
              <a:gd name="T2" fmla="*/ 165 w 358"/>
              <a:gd name="T3" fmla="*/ 363 h 370"/>
              <a:gd name="T4" fmla="*/ 289 w 358"/>
              <a:gd name="T5" fmla="*/ 323 h 370"/>
              <a:gd name="T6" fmla="*/ 349 w 358"/>
              <a:gd name="T7" fmla="*/ 227 h 370"/>
              <a:gd name="T8" fmla="*/ 341 w 358"/>
              <a:gd name="T9" fmla="*/ 123 h 370"/>
              <a:gd name="T10" fmla="*/ 253 w 358"/>
              <a:gd name="T11" fmla="*/ 23 h 370"/>
              <a:gd name="T12" fmla="*/ 133 w 358"/>
              <a:gd name="T13" fmla="*/ 3 h 370"/>
              <a:gd name="T14" fmla="*/ 41 w 358"/>
              <a:gd name="T15" fmla="*/ 39 h 370"/>
              <a:gd name="T16" fmla="*/ 5 w 358"/>
              <a:gd name="T17" fmla="*/ 99 h 370"/>
              <a:gd name="T18" fmla="*/ 9 w 358"/>
              <a:gd name="T19" fmla="*/ 195 h 3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58"/>
              <a:gd name="T31" fmla="*/ 0 h 370"/>
              <a:gd name="T32" fmla="*/ 358 w 358"/>
              <a:gd name="T33" fmla="*/ 370 h 3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58" h="370">
                <a:moveTo>
                  <a:pt x="1" y="363"/>
                </a:moveTo>
                <a:cubicBezTo>
                  <a:pt x="28" y="363"/>
                  <a:pt x="117" y="370"/>
                  <a:pt x="165" y="363"/>
                </a:cubicBezTo>
                <a:cubicBezTo>
                  <a:pt x="213" y="356"/>
                  <a:pt x="258" y="346"/>
                  <a:pt x="289" y="323"/>
                </a:cubicBezTo>
                <a:cubicBezTo>
                  <a:pt x="320" y="300"/>
                  <a:pt x="340" y="260"/>
                  <a:pt x="349" y="227"/>
                </a:cubicBezTo>
                <a:cubicBezTo>
                  <a:pt x="358" y="194"/>
                  <a:pt x="357" y="157"/>
                  <a:pt x="341" y="123"/>
                </a:cubicBezTo>
                <a:cubicBezTo>
                  <a:pt x="325" y="89"/>
                  <a:pt x="288" y="43"/>
                  <a:pt x="253" y="23"/>
                </a:cubicBezTo>
                <a:cubicBezTo>
                  <a:pt x="218" y="3"/>
                  <a:pt x="168" y="0"/>
                  <a:pt x="133" y="3"/>
                </a:cubicBezTo>
                <a:cubicBezTo>
                  <a:pt x="98" y="6"/>
                  <a:pt x="62" y="23"/>
                  <a:pt x="41" y="39"/>
                </a:cubicBezTo>
                <a:cubicBezTo>
                  <a:pt x="20" y="55"/>
                  <a:pt x="10" y="73"/>
                  <a:pt x="5" y="99"/>
                </a:cubicBezTo>
                <a:cubicBezTo>
                  <a:pt x="0" y="125"/>
                  <a:pt x="8" y="175"/>
                  <a:pt x="9" y="19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764415" name="AutoShape 61"/>
          <p:cNvCxnSpPr>
            <a:cxnSpLocks noChangeShapeType="1"/>
          </p:cNvCxnSpPr>
          <p:nvPr/>
        </p:nvCxnSpPr>
        <p:spPr bwMode="auto">
          <a:xfrm>
            <a:off x="6883854" y="6159274"/>
            <a:ext cx="573088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416" name="Oval 62"/>
          <p:cNvSpPr>
            <a:spLocks noChangeArrowheads="1"/>
          </p:cNvSpPr>
          <p:nvPr/>
        </p:nvSpPr>
        <p:spPr bwMode="auto">
          <a:xfrm>
            <a:off x="8244342" y="5957662"/>
            <a:ext cx="361950" cy="395288"/>
          </a:xfrm>
          <a:prstGeom prst="ellipse">
            <a:avLst/>
          </a:prstGeom>
          <a:noFill/>
          <a:ln w="63500" cmpd="dbl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764417" name="Text Box 63"/>
          <p:cNvSpPr txBox="1">
            <a:spLocks noChangeArrowheads="1"/>
          </p:cNvSpPr>
          <p:nvPr/>
        </p:nvSpPr>
        <p:spPr bwMode="auto">
          <a:xfrm>
            <a:off x="7995104" y="6294212"/>
            <a:ext cx="64611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he-IL" sz="2800" b="1" i="1" baseline="-25000"/>
          </a:p>
        </p:txBody>
      </p:sp>
      <p:sp>
        <p:nvSpPr>
          <p:cNvPr id="1764418" name="Oval 64"/>
          <p:cNvSpPr>
            <a:spLocks noChangeArrowheads="1"/>
          </p:cNvSpPr>
          <p:nvPr/>
        </p:nvSpPr>
        <p:spPr bwMode="auto">
          <a:xfrm>
            <a:off x="7469642" y="5971949"/>
            <a:ext cx="361950" cy="3952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 sz="2400" b="1"/>
          </a:p>
        </p:txBody>
      </p:sp>
      <p:cxnSp>
        <p:nvCxnSpPr>
          <p:cNvPr id="1764419" name="AutoShape 65"/>
          <p:cNvCxnSpPr>
            <a:cxnSpLocks noChangeShapeType="1"/>
          </p:cNvCxnSpPr>
          <p:nvPr/>
        </p:nvCxnSpPr>
        <p:spPr bwMode="auto">
          <a:xfrm>
            <a:off x="7671254" y="6159274"/>
            <a:ext cx="5746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</p:cxnSp>
      <p:sp>
        <p:nvSpPr>
          <p:cNvPr id="1764420" name="Line 66"/>
          <p:cNvSpPr>
            <a:spLocks noChangeShapeType="1"/>
          </p:cNvSpPr>
          <p:nvPr/>
        </p:nvSpPr>
        <p:spPr bwMode="auto">
          <a:xfrm>
            <a:off x="7101795" y="5775326"/>
            <a:ext cx="387350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4421" name="Text Box 67"/>
          <p:cNvSpPr txBox="1">
            <a:spLocks noChangeArrowheads="1"/>
          </p:cNvSpPr>
          <p:nvPr/>
        </p:nvSpPr>
        <p:spPr bwMode="auto">
          <a:xfrm>
            <a:off x="6852557" y="5405438"/>
            <a:ext cx="346075" cy="519113"/>
          </a:xfrm>
          <a:prstGeom prst="rect">
            <a:avLst/>
          </a:prstGeom>
          <a:noFill/>
          <a:ln w="698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he-IL" sz="2800" i="1"/>
              <a:t>x</a:t>
            </a:r>
            <a:endParaRPr lang="en-US" altLang="en-US">
              <a:latin typeface="Symbol" pitchFamily="18" charset="2"/>
            </a:endParaRPr>
          </a:p>
        </p:txBody>
      </p:sp>
      <p:cxnSp>
        <p:nvCxnSpPr>
          <p:cNvPr id="1764426" name="AutoShape 72"/>
          <p:cNvCxnSpPr>
            <a:cxnSpLocks noChangeShapeType="1"/>
          </p:cNvCxnSpPr>
          <p:nvPr/>
        </p:nvCxnSpPr>
        <p:spPr bwMode="auto">
          <a:xfrm>
            <a:off x="625476" y="5994401"/>
            <a:ext cx="438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427" name="Text Box 73"/>
          <p:cNvSpPr txBox="1">
            <a:spLocks noChangeArrowheads="1"/>
          </p:cNvSpPr>
          <p:nvPr/>
        </p:nvSpPr>
        <p:spPr bwMode="auto">
          <a:xfrm>
            <a:off x="341313" y="5668963"/>
            <a:ext cx="395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 dirty="0"/>
              <a:t>x</a:t>
            </a:r>
            <a:endParaRPr lang="en-US" altLang="he-IL" sz="2800" i="1" baseline="-25000" dirty="0"/>
          </a:p>
        </p:txBody>
      </p:sp>
      <p:sp>
        <p:nvSpPr>
          <p:cNvPr id="1764428" name="Oval 74"/>
          <p:cNvSpPr>
            <a:spLocks noChangeArrowheads="1"/>
          </p:cNvSpPr>
          <p:nvPr/>
        </p:nvSpPr>
        <p:spPr bwMode="auto">
          <a:xfrm>
            <a:off x="2001838" y="5918201"/>
            <a:ext cx="422275" cy="407988"/>
          </a:xfrm>
          <a:prstGeom prst="ellipse">
            <a:avLst/>
          </a:prstGeom>
          <a:noFill/>
          <a:ln w="635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he-IL" sz="2000"/>
          </a:p>
        </p:txBody>
      </p:sp>
      <p:sp>
        <p:nvSpPr>
          <p:cNvPr id="1764429" name="Oval 75"/>
          <p:cNvSpPr>
            <a:spLocks noChangeArrowheads="1"/>
          </p:cNvSpPr>
          <p:nvPr/>
        </p:nvSpPr>
        <p:spPr bwMode="auto">
          <a:xfrm>
            <a:off x="1077913" y="5919788"/>
            <a:ext cx="423863" cy="4079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1764430" name="Freeform 76"/>
          <p:cNvSpPr>
            <a:spLocks/>
          </p:cNvSpPr>
          <p:nvPr/>
        </p:nvSpPr>
        <p:spPr bwMode="auto">
          <a:xfrm>
            <a:off x="2208213" y="5678488"/>
            <a:ext cx="466725" cy="449263"/>
          </a:xfrm>
          <a:custGeom>
            <a:avLst/>
            <a:gdLst>
              <a:gd name="T0" fmla="*/ 1 w 358"/>
              <a:gd name="T1" fmla="*/ 363 h 370"/>
              <a:gd name="T2" fmla="*/ 165 w 358"/>
              <a:gd name="T3" fmla="*/ 363 h 370"/>
              <a:gd name="T4" fmla="*/ 289 w 358"/>
              <a:gd name="T5" fmla="*/ 323 h 370"/>
              <a:gd name="T6" fmla="*/ 349 w 358"/>
              <a:gd name="T7" fmla="*/ 227 h 370"/>
              <a:gd name="T8" fmla="*/ 341 w 358"/>
              <a:gd name="T9" fmla="*/ 123 h 370"/>
              <a:gd name="T10" fmla="*/ 253 w 358"/>
              <a:gd name="T11" fmla="*/ 23 h 370"/>
              <a:gd name="T12" fmla="*/ 133 w 358"/>
              <a:gd name="T13" fmla="*/ 3 h 370"/>
              <a:gd name="T14" fmla="*/ 41 w 358"/>
              <a:gd name="T15" fmla="*/ 39 h 370"/>
              <a:gd name="T16" fmla="*/ 5 w 358"/>
              <a:gd name="T17" fmla="*/ 99 h 370"/>
              <a:gd name="T18" fmla="*/ 9 w 358"/>
              <a:gd name="T19" fmla="*/ 195 h 3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58"/>
              <a:gd name="T31" fmla="*/ 0 h 370"/>
              <a:gd name="T32" fmla="*/ 358 w 358"/>
              <a:gd name="T33" fmla="*/ 370 h 3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58" h="370">
                <a:moveTo>
                  <a:pt x="1" y="363"/>
                </a:moveTo>
                <a:cubicBezTo>
                  <a:pt x="28" y="363"/>
                  <a:pt x="117" y="370"/>
                  <a:pt x="165" y="363"/>
                </a:cubicBezTo>
                <a:cubicBezTo>
                  <a:pt x="213" y="356"/>
                  <a:pt x="258" y="346"/>
                  <a:pt x="289" y="323"/>
                </a:cubicBezTo>
                <a:cubicBezTo>
                  <a:pt x="320" y="300"/>
                  <a:pt x="340" y="260"/>
                  <a:pt x="349" y="227"/>
                </a:cubicBezTo>
                <a:cubicBezTo>
                  <a:pt x="358" y="194"/>
                  <a:pt x="357" y="157"/>
                  <a:pt x="341" y="123"/>
                </a:cubicBezTo>
                <a:cubicBezTo>
                  <a:pt x="325" y="89"/>
                  <a:pt x="288" y="43"/>
                  <a:pt x="253" y="23"/>
                </a:cubicBezTo>
                <a:cubicBezTo>
                  <a:pt x="218" y="3"/>
                  <a:pt x="168" y="0"/>
                  <a:pt x="133" y="3"/>
                </a:cubicBezTo>
                <a:cubicBezTo>
                  <a:pt x="98" y="6"/>
                  <a:pt x="62" y="23"/>
                  <a:pt x="41" y="39"/>
                </a:cubicBezTo>
                <a:cubicBezTo>
                  <a:pt x="20" y="55"/>
                  <a:pt x="10" y="73"/>
                  <a:pt x="5" y="99"/>
                </a:cubicBezTo>
                <a:cubicBezTo>
                  <a:pt x="0" y="125"/>
                  <a:pt x="8" y="175"/>
                  <a:pt x="9" y="195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764431" name="AutoShape 77"/>
          <p:cNvCxnSpPr>
            <a:cxnSpLocks noChangeShapeType="1"/>
          </p:cNvCxnSpPr>
          <p:nvPr/>
        </p:nvCxnSpPr>
        <p:spPr bwMode="auto">
          <a:xfrm>
            <a:off x="1314451" y="6124576"/>
            <a:ext cx="6731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1764432" name="Text Box 78"/>
          <p:cNvSpPr txBox="1">
            <a:spLocks noChangeArrowheads="1"/>
          </p:cNvSpPr>
          <p:nvPr/>
        </p:nvSpPr>
        <p:spPr bwMode="auto">
          <a:xfrm>
            <a:off x="344488" y="5929313"/>
            <a:ext cx="395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he-IL" sz="2800" i="1"/>
              <a:t>y</a:t>
            </a:r>
            <a:endParaRPr lang="en-US" altLang="he-IL" sz="2800" i="1" baseline="-25000"/>
          </a:p>
        </p:txBody>
      </p:sp>
      <p:cxnSp>
        <p:nvCxnSpPr>
          <p:cNvPr id="1764433" name="AutoShape 79"/>
          <p:cNvCxnSpPr>
            <a:cxnSpLocks noChangeShapeType="1"/>
          </p:cNvCxnSpPr>
          <p:nvPr/>
        </p:nvCxnSpPr>
        <p:spPr bwMode="auto">
          <a:xfrm>
            <a:off x="641351" y="6227763"/>
            <a:ext cx="43815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64436" name="Rectangle 82"/>
          <p:cNvSpPr>
            <a:spLocks noGrp="1" noChangeArrowheads="1"/>
          </p:cNvSpPr>
          <p:nvPr>
            <p:ph type="title"/>
          </p:nvPr>
        </p:nvSpPr>
        <p:spPr>
          <a:xfrm>
            <a:off x="166920" y="76200"/>
            <a:ext cx="8686800" cy="762000"/>
          </a:xfrm>
          <a:noFill/>
        </p:spPr>
        <p:txBody>
          <a:bodyPr>
            <a:normAutofit/>
          </a:bodyPr>
          <a:lstStyle/>
          <a:p>
            <a:r>
              <a:rPr lang="en-US" altLang="en-US" dirty="0" smtClean="0"/>
              <a:t>Symbolic Transformer</a:t>
            </a:r>
            <a:endParaRPr lang="en-US" altLang="he-IL" dirty="0">
              <a:sym typeface="Symbol" pitchFamily="18" charset="2"/>
            </a:endParaRPr>
          </a:p>
        </p:txBody>
      </p:sp>
      <p:sp>
        <p:nvSpPr>
          <p:cNvPr id="1764399" name="Text Box 4"/>
          <p:cNvSpPr txBox="1">
            <a:spLocks noChangeArrowheads="1"/>
          </p:cNvSpPr>
          <p:nvPr/>
        </p:nvSpPr>
        <p:spPr bwMode="auto">
          <a:xfrm>
            <a:off x="745901" y="3778704"/>
            <a:ext cx="2545184" cy="107721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he-IL" sz="3200" dirty="0" smtClean="0">
                <a:sym typeface="Symbol" pitchFamily="18" charset="2"/>
              </a:rPr>
              <a:t>symbolic</a:t>
            </a:r>
          </a:p>
          <a:p>
            <a:r>
              <a:rPr lang="en-US" altLang="he-IL" sz="3200" dirty="0" smtClean="0">
                <a:sym typeface="Symbol" pitchFamily="18" charset="2"/>
              </a:rPr>
              <a:t>concretization</a:t>
            </a:r>
            <a:endParaRPr lang="en-US" altLang="he-IL" sz="3200" dirty="0">
              <a:sym typeface="Symbol" pitchFamily="18" charset="2"/>
            </a:endParaRPr>
          </a:p>
        </p:txBody>
      </p:sp>
      <p:sp>
        <p:nvSpPr>
          <p:cNvPr id="1764375" name="Text Box 26"/>
          <p:cNvSpPr txBox="1">
            <a:spLocks noChangeArrowheads="1"/>
          </p:cNvSpPr>
          <p:nvPr/>
        </p:nvSpPr>
        <p:spPr bwMode="auto">
          <a:xfrm>
            <a:off x="3697966" y="2001609"/>
            <a:ext cx="1667316" cy="7903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/>
              <a:t>concrete 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smtClean="0"/>
              <a:t>semantics</a:t>
            </a:r>
            <a:endParaRPr lang="en-US" sz="2800" dirty="0"/>
          </a:p>
        </p:txBody>
      </p:sp>
      <p:sp>
        <p:nvSpPr>
          <p:cNvPr id="1693767" name="Text Box 71"/>
          <p:cNvSpPr txBox="1">
            <a:spLocks noChangeArrowheads="1"/>
          </p:cNvSpPr>
          <p:nvPr/>
        </p:nvSpPr>
        <p:spPr bwMode="auto">
          <a:xfrm>
            <a:off x="6734628" y="3657599"/>
            <a:ext cx="2032001" cy="7549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ct val="50000"/>
              </a:spcBef>
            </a:pPr>
            <a:r>
              <a:rPr lang="en-US" sz="3000" dirty="0" smtClean="0"/>
              <a:t>decision procedure</a:t>
            </a:r>
            <a:endParaRPr lang="en-US" sz="3000" dirty="0"/>
          </a:p>
        </p:txBody>
      </p:sp>
      <p:sp>
        <p:nvSpPr>
          <p:cNvPr id="86" name="Right Arrow 85"/>
          <p:cNvSpPr/>
          <p:nvPr/>
        </p:nvSpPr>
        <p:spPr>
          <a:xfrm>
            <a:off x="3556000" y="1756228"/>
            <a:ext cx="2046514" cy="333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Arrow 87"/>
          <p:cNvSpPr/>
          <p:nvPr/>
        </p:nvSpPr>
        <p:spPr>
          <a:xfrm rot="16200000">
            <a:off x="-457199" y="4027714"/>
            <a:ext cx="2046514" cy="333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020457" y="1204686"/>
            <a:ext cx="1146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foo</a:t>
            </a:r>
            <a:r>
              <a:rPr lang="en-US" sz="3200" dirty="0" smtClean="0"/>
              <a:t>()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4458" y="1494971"/>
            <a:ext cx="798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Math A"/>
              </a:rPr>
              <a:t></a:t>
            </a:r>
            <a:endParaRPr lang="en-US" sz="4800" dirty="0"/>
          </a:p>
        </p:txBody>
      </p:sp>
      <p:sp>
        <p:nvSpPr>
          <p:cNvPr id="75" name="TextBox 74"/>
          <p:cNvSpPr txBox="1"/>
          <p:nvPr/>
        </p:nvSpPr>
        <p:spPr>
          <a:xfrm>
            <a:off x="6088744" y="1429657"/>
            <a:ext cx="1988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ym typeface="Math A"/>
              </a:rPr>
              <a:t> </a:t>
            </a:r>
            <a:r>
              <a:rPr lang="en-US" sz="4800" dirty="0" smtClean="0">
                <a:sym typeface="Math B"/>
              </a:rPr>
              <a:t></a:t>
            </a:r>
            <a:r>
              <a:rPr lang="en-US" sz="4800" dirty="0" smtClean="0">
                <a:sym typeface="Symbol"/>
              </a:rPr>
              <a:t></a:t>
            </a:r>
            <a:r>
              <a:rPr lang="en-US" sz="4800" baseline="-25000" dirty="0" err="1" smtClean="0">
                <a:sym typeface="Symbol"/>
              </a:rPr>
              <a:t>foo</a:t>
            </a:r>
            <a:endParaRPr lang="en-US" sz="4800" dirty="0"/>
          </a:p>
        </p:txBody>
      </p:sp>
      <p:sp>
        <p:nvSpPr>
          <p:cNvPr id="76" name="Right Arrow 75"/>
          <p:cNvSpPr/>
          <p:nvPr/>
        </p:nvSpPr>
        <p:spPr>
          <a:xfrm rot="5400000">
            <a:off x="5667829" y="3926121"/>
            <a:ext cx="1669141" cy="406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40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Partial Concretization</a:t>
            </a:r>
          </a:p>
        </p:txBody>
      </p:sp>
      <p:sp>
        <p:nvSpPr>
          <p:cNvPr id="176640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Temporarily refine the abstract domain per statement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Employed </a:t>
            </a:r>
            <a:r>
              <a:rPr lang="en-US" sz="2800" dirty="0"/>
              <a:t>in other shape analysis algorithms </a:t>
            </a:r>
            <a:br>
              <a:rPr lang="en-US" sz="2800" dirty="0"/>
            </a:br>
            <a:r>
              <a:rPr lang="en-US" sz="2800" dirty="0"/>
              <a:t>[</a:t>
            </a:r>
            <a:r>
              <a:rPr lang="en-US" sz="2800" dirty="0" err="1"/>
              <a:t>Distefano</a:t>
            </a:r>
            <a:r>
              <a:rPr lang="en-US" sz="2800" dirty="0"/>
              <a:t>, TACAS’06, Evan, SAS’07, POPL’08]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Soundness </a:t>
            </a:r>
            <a:r>
              <a:rPr lang="en-US" sz="2800" dirty="0"/>
              <a:t>is immediate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Precision depends on the heap mutation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Locality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Uniformity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Can even guarantee precision under certain conditions [Lev-Ami, VMCAI’07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in shape analysis</a:t>
            </a:r>
          </a:p>
        </p:txBody>
      </p:sp>
      <p:sp>
        <p:nvSpPr>
          <p:cNvPr id="179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Programming language features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Procedures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Modularity </a:t>
            </a:r>
            <a:r>
              <a:rPr lang="en-US" sz="2400" dirty="0" smtClean="0"/>
              <a:t>and encapsulation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Concurrency</a:t>
            </a: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Properties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Complex data structures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Hierarchy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Mixture of data and heap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Array of heaps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Scaling to larger programs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Procedures</a:t>
            </a:r>
          </a:p>
        </p:txBody>
      </p:sp>
      <p:sp>
        <p:nvSpPr>
          <p:cNvPr id="182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Complicated sharing patterns [</a:t>
            </a:r>
            <a:r>
              <a:rPr lang="en-US" dirty="0" err="1"/>
              <a:t>Rinetzky</a:t>
            </a:r>
            <a:r>
              <a:rPr lang="en-US" dirty="0"/>
              <a:t>, CC’01]</a:t>
            </a:r>
          </a:p>
          <a:p>
            <a:pPr>
              <a:lnSpc>
                <a:spcPct val="90000"/>
              </a:lnSpc>
            </a:pPr>
            <a:r>
              <a:rPr lang="en-US" dirty="0"/>
              <a:t>Relational shape analysis</a:t>
            </a:r>
            <a:r>
              <a:rPr lang="he-IL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[</a:t>
            </a:r>
            <a:r>
              <a:rPr lang="en-US" altLang="he-IL" dirty="0" err="1"/>
              <a:t>Jeannet</a:t>
            </a:r>
            <a:r>
              <a:rPr lang="en-US" altLang="he-IL" dirty="0"/>
              <a:t>, SAS’04]</a:t>
            </a:r>
          </a:p>
          <a:p>
            <a:pPr>
              <a:lnSpc>
                <a:spcPct val="90000"/>
              </a:lnSpc>
            </a:pPr>
            <a:r>
              <a:rPr lang="en-US" altLang="he-IL" dirty="0"/>
              <a:t>New semantics for procedures (</a:t>
            </a:r>
            <a:r>
              <a:rPr lang="en-US" altLang="he-IL" dirty="0" err="1"/>
              <a:t>Cutpoints</a:t>
            </a:r>
            <a:r>
              <a:rPr lang="en-US" altLang="he-IL" dirty="0"/>
              <a:t>) [</a:t>
            </a:r>
            <a:r>
              <a:rPr lang="en-US" altLang="he-IL" dirty="0" err="1"/>
              <a:t>Rinetzky</a:t>
            </a:r>
            <a:r>
              <a:rPr lang="en-US" altLang="he-IL" dirty="0"/>
              <a:t>, POPL’05]</a:t>
            </a:r>
          </a:p>
          <a:p>
            <a:pPr>
              <a:lnSpc>
                <a:spcPct val="90000"/>
              </a:lnSpc>
            </a:pPr>
            <a:r>
              <a:rPr lang="en-US" altLang="he-IL" dirty="0"/>
              <a:t>Tabulation for </a:t>
            </a:r>
            <a:r>
              <a:rPr lang="en-US" altLang="he-IL" dirty="0" err="1"/>
              <a:t>cutpoint</a:t>
            </a:r>
            <a:r>
              <a:rPr lang="en-US" altLang="he-IL" dirty="0"/>
              <a:t> free programs </a:t>
            </a:r>
            <a:r>
              <a:rPr lang="en-US" altLang="he-IL" dirty="0" smtClean="0"/>
              <a:t/>
            </a:r>
            <a:br>
              <a:rPr lang="en-US" altLang="he-IL" dirty="0" smtClean="0"/>
            </a:br>
            <a:r>
              <a:rPr lang="en-US" altLang="he-IL" dirty="0" smtClean="0"/>
              <a:t>[</a:t>
            </a:r>
            <a:r>
              <a:rPr lang="en-US" altLang="he-IL" dirty="0" err="1"/>
              <a:t>Rinetzky</a:t>
            </a:r>
            <a:r>
              <a:rPr lang="en-US" altLang="he-IL" dirty="0"/>
              <a:t>, SAS’05]</a:t>
            </a:r>
          </a:p>
          <a:p>
            <a:pPr>
              <a:lnSpc>
                <a:spcPct val="90000"/>
              </a:lnSpc>
            </a:pPr>
            <a:r>
              <a:rPr lang="en-US" altLang="he-IL" dirty="0"/>
              <a:t>Handling </a:t>
            </a:r>
            <a:r>
              <a:rPr lang="en-US" altLang="he-IL" dirty="0" err="1"/>
              <a:t>cutpoints</a:t>
            </a:r>
            <a:r>
              <a:rPr lang="en-US" altLang="he-IL" dirty="0"/>
              <a:t> [</a:t>
            </a:r>
            <a:r>
              <a:rPr lang="en-US" altLang="he-IL" dirty="0" err="1"/>
              <a:t>Gotsman</a:t>
            </a:r>
            <a:r>
              <a:rPr lang="en-US" altLang="he-IL" dirty="0"/>
              <a:t>, SAS’06]</a:t>
            </a: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</a:t>
            </a:r>
            <a:endParaRPr lang="en-US" dirty="0"/>
          </a:p>
        </p:txBody>
      </p:sp>
      <p:sp>
        <p:nvSpPr>
          <p:cNvPr id="1799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35314"/>
            <a:ext cx="8686800" cy="529408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Models threads as ordinary objects [</a:t>
            </a:r>
            <a:r>
              <a:rPr lang="en-US" sz="2800" dirty="0" err="1" smtClean="0"/>
              <a:t>Yahav</a:t>
            </a:r>
            <a:r>
              <a:rPr lang="en-US" sz="2800" dirty="0" smtClean="0"/>
              <a:t>, POPL’01]</a:t>
            </a:r>
          </a:p>
          <a:p>
            <a:r>
              <a:rPr lang="en-US" sz="2800" dirty="0" smtClean="0"/>
              <a:t>Thread-modular shape analysis [</a:t>
            </a:r>
            <a:r>
              <a:rPr lang="en-US" sz="2800" dirty="0" err="1" smtClean="0"/>
              <a:t>Gotsman</a:t>
            </a:r>
            <a:r>
              <a:rPr lang="en-US" sz="2800" dirty="0" smtClean="0"/>
              <a:t>, PLDI’07]</a:t>
            </a:r>
          </a:p>
          <a:p>
            <a:r>
              <a:rPr lang="en-US" sz="2800" dirty="0" smtClean="0"/>
              <a:t>Heap decomposition and thread quantification</a:t>
            </a:r>
            <a:r>
              <a:rPr lang="he-IL" sz="2800" dirty="0" smtClean="0"/>
              <a:t> </a:t>
            </a:r>
            <a:r>
              <a:rPr lang="en-US" sz="2800" dirty="0" smtClean="0"/>
              <a:t>[</a:t>
            </a:r>
            <a:r>
              <a:rPr lang="en-US" sz="2800" dirty="0" err="1" smtClean="0"/>
              <a:t>Manevich</a:t>
            </a:r>
            <a:r>
              <a:rPr lang="en-US" sz="2800" dirty="0" smtClean="0"/>
              <a:t> et al SAS’08, CAV’08]</a:t>
            </a:r>
            <a:endParaRPr lang="he-IL" sz="2800" dirty="0" smtClean="0"/>
          </a:p>
          <a:p>
            <a:r>
              <a:rPr lang="en-US" sz="2800" dirty="0" smtClean="0"/>
              <a:t>Enforcing a locking regime [</a:t>
            </a:r>
            <a:r>
              <a:rPr lang="en-US" sz="2800" dirty="0" err="1" smtClean="0"/>
              <a:t>Rinetzky</a:t>
            </a:r>
            <a:r>
              <a:rPr lang="en-US" sz="2800" dirty="0" smtClean="0"/>
              <a:t>]</a:t>
            </a:r>
            <a:endParaRPr lang="he-IL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Handling Larger Programs ?</a:t>
            </a:r>
            <a:endParaRPr lang="en-US" dirty="0"/>
          </a:p>
        </p:txBody>
      </p:sp>
      <p:sp>
        <p:nvSpPr>
          <p:cNvPr id="180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Staged analysis </a:t>
            </a:r>
          </a:p>
          <a:p>
            <a:r>
              <a:rPr lang="en-US" smtClean="0"/>
              <a:t>Specialized abstractions</a:t>
            </a:r>
          </a:p>
          <a:p>
            <a:pPr lvl="1"/>
            <a:r>
              <a:rPr lang="en-US" smtClean="0"/>
              <a:t>Counterexample guided refinement</a:t>
            </a:r>
          </a:p>
          <a:p>
            <a:r>
              <a:rPr lang="en-US" smtClean="0"/>
              <a:t>Coercer abstractions</a:t>
            </a:r>
          </a:p>
          <a:p>
            <a:pPr lvl="1"/>
            <a:r>
              <a:rPr lang="en-US" smtClean="0"/>
              <a:t>Weaker summary nodes [Arnold, SAS’06]</a:t>
            </a:r>
          </a:p>
          <a:p>
            <a:pPr lvl="1"/>
            <a:r>
              <a:rPr lang="en-US" smtClean="0"/>
              <a:t>Special join operator [Manevich, SAS’04, TACAS’07, Yang’08] </a:t>
            </a:r>
          </a:p>
          <a:p>
            <a:pPr lvl="1"/>
            <a:r>
              <a:rPr lang="en-US" smtClean="0"/>
              <a:t>Heterogeneous abstractions [Yahav, PLDI’04]</a:t>
            </a:r>
          </a:p>
          <a:p>
            <a:r>
              <a:rPr lang="en-US" smtClean="0"/>
              <a:t>Implementation techniques</a:t>
            </a:r>
          </a:p>
          <a:p>
            <a:pPr lvl="1"/>
            <a:r>
              <a:rPr lang="en-US" smtClean="0"/>
              <a:t>Optimizing transformers [Bogodlov, CAV’07]</a:t>
            </a:r>
          </a:p>
          <a:p>
            <a:pPr lvl="1"/>
            <a:r>
              <a:rPr lang="en-US" smtClean="0"/>
              <a:t>Optimizing GC</a:t>
            </a:r>
          </a:p>
          <a:p>
            <a:pPr lvl="1"/>
            <a:r>
              <a:rPr lang="en-US" smtClean="0"/>
              <a:t>Reducing static size</a:t>
            </a:r>
          </a:p>
          <a:p>
            <a:pPr lvl="1"/>
            <a:r>
              <a:rPr lang="en-US" smtClean="0"/>
              <a:t>Partial evaluation</a:t>
            </a:r>
          </a:p>
          <a:p>
            <a:pPr lvl="1"/>
            <a:r>
              <a:rPr lang="en-US" smtClean="0"/>
              <a:t>Persistent data structures [Manevich, SAS’04]</a:t>
            </a:r>
          </a:p>
          <a:p>
            <a:pPr lvl="1"/>
            <a:r>
              <a:rPr lang="en-US" smtClean="0"/>
              <a:t>…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Data\Presentations\Dagstuhl09301\swiss_army_knif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3996" y="4876800"/>
            <a:ext cx="1752599" cy="17525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Limited forms of quantified invariants can </a:t>
            </a:r>
            <a:r>
              <a:rPr lang="en-US" dirty="0" smtClean="0">
                <a:cs typeface="Times New Roman" pitchFamily="18" charset="0"/>
              </a:rPr>
              <a:t>prove interesting </a:t>
            </a:r>
            <a:r>
              <a:rPr lang="en-US" dirty="0" smtClean="0">
                <a:cs typeface="Times New Roman" pitchFamily="18" charset="0"/>
              </a:rPr>
              <a:t>properties</a:t>
            </a:r>
            <a:endParaRPr lang="en-US" dirty="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Partial </a:t>
            </a:r>
            <a:r>
              <a:rPr lang="en-US" dirty="0" smtClean="0">
                <a:cs typeface="Times New Roman" pitchFamily="18" charset="0"/>
              </a:rPr>
              <a:t>concretization is useful for transformers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Scaling </a:t>
            </a:r>
            <a:r>
              <a:rPr lang="en-US" dirty="0" smtClean="0">
                <a:cs typeface="Times New Roman" pitchFamily="18" charset="0"/>
              </a:rPr>
              <a:t>shape analysis is still an open problem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Like a Swiss army knife or a Unix utility</a:t>
            </a:r>
          </a:p>
          <a:p>
            <a:pPr lvl="1"/>
            <a:r>
              <a:rPr lang="en-US" dirty="0" smtClean="0"/>
              <a:t>Only for experts</a:t>
            </a:r>
          </a:p>
          <a:p>
            <a:pPr lvl="1"/>
            <a:r>
              <a:rPr lang="en-US" dirty="0" smtClean="0"/>
              <a:t>... but at least it’s very useful to them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Programs and Properties</a:t>
            </a:r>
          </a:p>
        </p:txBody>
      </p:sp>
      <p:sp>
        <p:nvSpPr>
          <p:cNvPr id="1740804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304793" y="2191857"/>
            <a:ext cx="44958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Dynamically allocated </a:t>
            </a:r>
            <a:r>
              <a:rPr lang="en-US" sz="2800" dirty="0" smtClean="0"/>
              <a:t>memory (heap)</a:t>
            </a:r>
            <a:endParaRPr lang="en-US" sz="2800" dirty="0"/>
          </a:p>
          <a:p>
            <a:r>
              <a:rPr lang="en-US" dirty="0" smtClean="0"/>
              <a:t>Destructive </a:t>
            </a:r>
            <a:r>
              <a:rPr lang="en-US" dirty="0" smtClean="0"/>
              <a:t>updates</a:t>
            </a:r>
            <a:endParaRPr lang="en-US" sz="2800" dirty="0" smtClean="0"/>
          </a:p>
          <a:p>
            <a:r>
              <a:rPr lang="en-US" sz="2800" dirty="0" smtClean="0"/>
              <a:t>Recursive </a:t>
            </a:r>
            <a:r>
              <a:rPr lang="en-US" sz="2800" dirty="0"/>
              <a:t>data </a:t>
            </a:r>
            <a:r>
              <a:rPr lang="en-US" sz="2800" dirty="0" smtClean="0"/>
              <a:t>structures</a:t>
            </a:r>
          </a:p>
          <a:p>
            <a:r>
              <a:rPr lang="en-US" sz="2800" dirty="0" smtClean="0"/>
              <a:t>Recursive </a:t>
            </a:r>
            <a:r>
              <a:rPr lang="en-US" sz="2800" dirty="0"/>
              <a:t>procedures</a:t>
            </a:r>
          </a:p>
          <a:p>
            <a:r>
              <a:rPr lang="en-US" sz="2800" dirty="0"/>
              <a:t>Concurrency</a:t>
            </a:r>
          </a:p>
        </p:txBody>
      </p:sp>
      <p:sp>
        <p:nvSpPr>
          <p:cNvPr id="1740805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5006780" y="2191857"/>
            <a:ext cx="4038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Memory safety </a:t>
            </a:r>
          </a:p>
          <a:p>
            <a:r>
              <a:rPr lang="en-US" sz="2800" dirty="0"/>
              <a:t>Preservation of </a:t>
            </a:r>
            <a:r>
              <a:rPr lang="en-US" sz="2800" dirty="0" smtClean="0"/>
              <a:t>data </a:t>
            </a:r>
            <a:r>
              <a:rPr lang="en-US" sz="2800" dirty="0"/>
              <a:t>structure invariants</a:t>
            </a:r>
          </a:p>
          <a:p>
            <a:r>
              <a:rPr lang="en-US" sz="2800" dirty="0"/>
              <a:t>Partial correctness</a:t>
            </a:r>
          </a:p>
          <a:p>
            <a:r>
              <a:rPr lang="en-US" sz="2800" dirty="0" err="1" smtClean="0"/>
              <a:t>Linearizability</a:t>
            </a:r>
            <a:endParaRPr lang="en-US" sz="2800" dirty="0" smtClean="0"/>
          </a:p>
          <a:p>
            <a:r>
              <a:rPr lang="en-US" dirty="0" smtClean="0"/>
              <a:t>Termination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ded Corner 9"/>
          <p:cNvSpPr/>
          <p:nvPr/>
        </p:nvSpPr>
        <p:spPr>
          <a:xfrm>
            <a:off x="5297711" y="1233713"/>
            <a:ext cx="3018973" cy="2227944"/>
          </a:xfrm>
          <a:prstGeom prst="foldedCorner">
            <a:avLst>
              <a:gd name="adj" fmla="val 12982"/>
            </a:avLst>
          </a:prstGeom>
          <a:solidFill>
            <a:srgbClr val="FFFF9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744062" y="1105653"/>
            <a:ext cx="3102216" cy="3495376"/>
          </a:xfrm>
          <a:prstGeom prst="foldedCorner">
            <a:avLst>
              <a:gd name="adj" fmla="val 12849"/>
            </a:avLst>
          </a:prstGeom>
          <a:solidFill>
            <a:srgbClr val="FFFF9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8487"/>
            <a:ext cx="7772400" cy="763588"/>
          </a:xfrm>
          <a:noFill/>
        </p:spPr>
        <p:txBody>
          <a:bodyPr lIns="92075" tIns="46038" rIns="92075" bIns="46038" anchor="b"/>
          <a:lstStyle/>
          <a:p>
            <a:r>
              <a:rPr lang="en-US" dirty="0" smtClean="0"/>
              <a:t>Mark and Sweep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11963" y="1086526"/>
            <a:ext cx="3063341" cy="358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he-IL" sz="1400" dirty="0"/>
              <a:t>void Mark(Node root) {</a:t>
            </a:r>
          </a:p>
          <a:p>
            <a:pPr>
              <a:lnSpc>
                <a:spcPct val="90000"/>
              </a:lnSpc>
            </a:pPr>
            <a:r>
              <a:rPr lang="en-US" altLang="he-IL" sz="1400" dirty="0"/>
              <a:t>   if (root != </a:t>
            </a:r>
            <a:r>
              <a:rPr lang="en-US" altLang="he-IL" sz="1400" dirty="0" smtClean="0"/>
              <a:t>null) </a:t>
            </a:r>
            <a:r>
              <a:rPr lang="en-US" altLang="he-IL" sz="1400" dirty="0"/>
              <a:t>{</a:t>
            </a:r>
          </a:p>
          <a:p>
            <a:pPr>
              <a:lnSpc>
                <a:spcPct val="90000"/>
              </a:lnSpc>
            </a:pPr>
            <a:r>
              <a:rPr lang="en-US" altLang="he-IL" sz="1400" dirty="0"/>
              <a:t>      pending = </a:t>
            </a:r>
            <a:r>
              <a:rPr lang="en-US" altLang="he-IL" sz="1400" dirty="0">
                <a:sym typeface="Symbol" pitchFamily="18" charset="2"/>
              </a:rPr>
              <a:t></a:t>
            </a:r>
            <a:endParaRPr lang="en-US" altLang="he-IL" sz="1400" dirty="0"/>
          </a:p>
          <a:p>
            <a:pPr>
              <a:lnSpc>
                <a:spcPct val="90000"/>
              </a:lnSpc>
            </a:pPr>
            <a:r>
              <a:rPr lang="en-US" altLang="he-IL" sz="1400" dirty="0"/>
              <a:t>      pending = pending </a:t>
            </a:r>
            <a:r>
              <a:rPr lang="en-US" altLang="he-IL" sz="1400" dirty="0">
                <a:sym typeface="Symbol" pitchFamily="18" charset="2"/>
              </a:rPr>
              <a:t> {</a:t>
            </a:r>
            <a:r>
              <a:rPr lang="en-US" altLang="he-IL" sz="1400" dirty="0"/>
              <a:t>root}</a:t>
            </a:r>
          </a:p>
          <a:p>
            <a:pPr>
              <a:lnSpc>
                <a:spcPct val="90000"/>
              </a:lnSpc>
            </a:pPr>
            <a:r>
              <a:rPr lang="en-US" altLang="he-IL" sz="1400" dirty="0"/>
              <a:t>      marked = </a:t>
            </a:r>
            <a:r>
              <a:rPr lang="en-US" altLang="he-IL" sz="1400" dirty="0">
                <a:sym typeface="Symbol" pitchFamily="18" charset="2"/>
              </a:rPr>
              <a:t></a:t>
            </a:r>
            <a:endParaRPr lang="en-US" altLang="he-IL" sz="1400" dirty="0"/>
          </a:p>
          <a:p>
            <a:pPr>
              <a:lnSpc>
                <a:spcPct val="90000"/>
              </a:lnSpc>
            </a:pPr>
            <a:r>
              <a:rPr lang="en-US" altLang="he-IL" sz="1400" dirty="0"/>
              <a:t>      while (pending </a:t>
            </a:r>
            <a:r>
              <a:rPr lang="en-US" altLang="he-IL" sz="1400" dirty="0">
                <a:sym typeface="Symbol" pitchFamily="18" charset="2"/>
              </a:rPr>
              <a:t></a:t>
            </a:r>
            <a:r>
              <a:rPr lang="en-US" altLang="he-IL" sz="1400" dirty="0"/>
              <a:t> </a:t>
            </a:r>
            <a:r>
              <a:rPr lang="en-US" altLang="he-IL" sz="1400" dirty="0">
                <a:sym typeface="Symbol" pitchFamily="18" charset="2"/>
              </a:rPr>
              <a:t></a:t>
            </a:r>
            <a:r>
              <a:rPr lang="en-US" altLang="he-IL" sz="1400" dirty="0"/>
              <a:t>) {</a:t>
            </a:r>
          </a:p>
          <a:p>
            <a:pPr>
              <a:lnSpc>
                <a:spcPct val="90000"/>
              </a:lnSpc>
            </a:pPr>
            <a:r>
              <a:rPr lang="en-US" altLang="he-IL" sz="1400" dirty="0"/>
              <a:t>         x = </a:t>
            </a:r>
            <a:r>
              <a:rPr lang="en-US" altLang="he-IL" sz="1400" dirty="0" err="1"/>
              <a:t>SelectAndRemove</a:t>
            </a:r>
            <a:r>
              <a:rPr lang="en-US" altLang="he-IL" sz="1400" dirty="0"/>
              <a:t>(pending)</a:t>
            </a:r>
          </a:p>
          <a:p>
            <a:pPr>
              <a:lnSpc>
                <a:spcPct val="90000"/>
              </a:lnSpc>
            </a:pPr>
            <a:r>
              <a:rPr lang="en-US" altLang="he-IL" sz="1400" dirty="0"/>
              <a:t>         marked = marked </a:t>
            </a:r>
            <a:r>
              <a:rPr lang="en-US" altLang="he-IL" sz="1400" dirty="0">
                <a:sym typeface="Symbol" pitchFamily="18" charset="2"/>
              </a:rPr>
              <a:t> {</a:t>
            </a:r>
            <a:r>
              <a:rPr lang="en-US" altLang="he-IL" sz="1400" dirty="0"/>
              <a:t>x}</a:t>
            </a:r>
          </a:p>
          <a:p>
            <a:pPr>
              <a:lnSpc>
                <a:spcPct val="90000"/>
              </a:lnSpc>
            </a:pPr>
            <a:r>
              <a:rPr lang="en-US" altLang="he-IL" sz="1400" dirty="0"/>
              <a:t>         t = </a:t>
            </a:r>
            <a:r>
              <a:rPr lang="en-US" altLang="he-IL" sz="1400" dirty="0" err="1" smtClean="0"/>
              <a:t>x.left</a:t>
            </a:r>
            <a:endParaRPr lang="en-US" altLang="he-IL" sz="1400" dirty="0"/>
          </a:p>
          <a:p>
            <a:pPr>
              <a:lnSpc>
                <a:spcPct val="90000"/>
              </a:lnSpc>
            </a:pPr>
            <a:r>
              <a:rPr lang="en-US" altLang="he-IL" sz="1400" dirty="0"/>
              <a:t>         if (t </a:t>
            </a:r>
            <a:r>
              <a:rPr lang="en-US" altLang="he-IL" sz="1400" dirty="0">
                <a:sym typeface="Symbol" pitchFamily="18" charset="2"/>
              </a:rPr>
              <a:t></a:t>
            </a:r>
            <a:r>
              <a:rPr lang="en-US" altLang="he-IL" sz="1400" dirty="0"/>
              <a:t> NULL</a:t>
            </a:r>
            <a:r>
              <a:rPr lang="en-US" altLang="he-IL" sz="1400" dirty="0" smtClean="0"/>
              <a:t>) and (</a:t>
            </a:r>
            <a:r>
              <a:rPr lang="en-US" altLang="he-IL" sz="1400" dirty="0"/>
              <a:t>t </a:t>
            </a:r>
            <a:r>
              <a:rPr lang="en-US" altLang="he-IL" sz="1400" dirty="0">
                <a:sym typeface="Symbol" pitchFamily="18" charset="2"/>
              </a:rPr>
              <a:t> </a:t>
            </a:r>
            <a:r>
              <a:rPr lang="en-US" altLang="he-IL" sz="1400" dirty="0"/>
              <a:t>marked)</a:t>
            </a:r>
          </a:p>
          <a:p>
            <a:pPr>
              <a:lnSpc>
                <a:spcPct val="90000"/>
              </a:lnSpc>
            </a:pPr>
            <a:r>
              <a:rPr lang="en-US" altLang="he-IL" sz="1400" dirty="0"/>
              <a:t>               pending = pending </a:t>
            </a:r>
            <a:r>
              <a:rPr lang="en-US" altLang="he-IL" sz="1400" dirty="0">
                <a:sym typeface="Symbol" pitchFamily="18" charset="2"/>
              </a:rPr>
              <a:t> {</a:t>
            </a:r>
            <a:r>
              <a:rPr lang="en-US" altLang="he-IL" sz="1400" dirty="0"/>
              <a:t>t}</a:t>
            </a:r>
          </a:p>
          <a:p>
            <a:pPr>
              <a:lnSpc>
                <a:spcPct val="90000"/>
              </a:lnSpc>
            </a:pPr>
            <a:r>
              <a:rPr lang="en-US" altLang="he-IL" sz="1400" dirty="0"/>
              <a:t>         t = </a:t>
            </a:r>
            <a:r>
              <a:rPr lang="en-US" altLang="he-IL" sz="1400" dirty="0" err="1" smtClean="0"/>
              <a:t>x.right</a:t>
            </a:r>
            <a:endParaRPr lang="en-US" altLang="he-IL" sz="1400" dirty="0"/>
          </a:p>
          <a:p>
            <a:pPr>
              <a:lnSpc>
                <a:spcPct val="90000"/>
              </a:lnSpc>
            </a:pPr>
            <a:r>
              <a:rPr lang="en-US" altLang="he-IL" sz="1400" dirty="0"/>
              <a:t>         if (t </a:t>
            </a:r>
            <a:r>
              <a:rPr lang="en-US" altLang="he-IL" sz="1400" dirty="0">
                <a:sym typeface="Symbol" pitchFamily="18" charset="2"/>
              </a:rPr>
              <a:t></a:t>
            </a:r>
            <a:r>
              <a:rPr lang="en-US" altLang="he-IL" sz="1400" dirty="0"/>
              <a:t> NULL</a:t>
            </a:r>
            <a:r>
              <a:rPr lang="en-US" altLang="he-IL" sz="1400" dirty="0" smtClean="0"/>
              <a:t>) and (</a:t>
            </a:r>
            <a:r>
              <a:rPr lang="en-US" altLang="he-IL" sz="1400" dirty="0"/>
              <a:t>t </a:t>
            </a:r>
            <a:r>
              <a:rPr lang="en-US" altLang="he-IL" sz="1400" dirty="0">
                <a:sym typeface="Symbol" pitchFamily="18" charset="2"/>
              </a:rPr>
              <a:t> </a:t>
            </a:r>
            <a:r>
              <a:rPr lang="en-US" altLang="he-IL" sz="1400" dirty="0"/>
              <a:t>marked)</a:t>
            </a:r>
          </a:p>
          <a:p>
            <a:pPr>
              <a:lnSpc>
                <a:spcPct val="90000"/>
              </a:lnSpc>
            </a:pPr>
            <a:r>
              <a:rPr lang="en-US" altLang="he-IL" sz="1400" dirty="0"/>
              <a:t>               pending = pending </a:t>
            </a:r>
            <a:r>
              <a:rPr lang="en-US" altLang="he-IL" sz="1400" dirty="0">
                <a:sym typeface="Symbol" pitchFamily="18" charset="2"/>
              </a:rPr>
              <a:t> {</a:t>
            </a:r>
            <a:r>
              <a:rPr lang="en-US" altLang="he-IL" sz="1400" dirty="0"/>
              <a:t>t}</a:t>
            </a:r>
          </a:p>
          <a:p>
            <a:pPr>
              <a:lnSpc>
                <a:spcPct val="90000"/>
              </a:lnSpc>
            </a:pPr>
            <a:r>
              <a:rPr lang="en-US" altLang="he-IL" sz="1400" dirty="0"/>
              <a:t>      }</a:t>
            </a:r>
          </a:p>
          <a:p>
            <a:pPr>
              <a:lnSpc>
                <a:spcPct val="90000"/>
              </a:lnSpc>
            </a:pPr>
            <a:r>
              <a:rPr lang="en-US" altLang="he-IL" sz="1400" dirty="0"/>
              <a:t>   }</a:t>
            </a:r>
          </a:p>
          <a:p>
            <a:pPr>
              <a:lnSpc>
                <a:spcPct val="90000"/>
              </a:lnSpc>
            </a:pPr>
            <a:r>
              <a:rPr lang="en-US" altLang="he-IL" sz="1400" dirty="0">
                <a:solidFill>
                  <a:srgbClr val="0000CC"/>
                </a:solidFill>
              </a:rPr>
              <a:t>   </a:t>
            </a:r>
            <a:r>
              <a:rPr lang="en-US" altLang="he-IL" sz="1400" dirty="0" smtClean="0">
                <a:solidFill>
                  <a:srgbClr val="0000CC"/>
                </a:solidFill>
              </a:rPr>
              <a:t>assert marked </a:t>
            </a:r>
            <a:r>
              <a:rPr lang="en-US" altLang="he-IL" sz="1400" dirty="0">
                <a:solidFill>
                  <a:srgbClr val="0000CC"/>
                </a:solidFill>
              </a:rPr>
              <a:t>=</a:t>
            </a:r>
            <a:r>
              <a:rPr lang="en-US" altLang="he-IL" sz="1000" dirty="0">
                <a:solidFill>
                  <a:srgbClr val="0000CC"/>
                </a:solidFill>
              </a:rPr>
              <a:t> </a:t>
            </a:r>
            <a:r>
              <a:rPr lang="en-US" altLang="he-IL" sz="1400" dirty="0">
                <a:solidFill>
                  <a:srgbClr val="0000CC"/>
                </a:solidFill>
              </a:rPr>
              <a:t>= </a:t>
            </a:r>
            <a:r>
              <a:rPr lang="en-US" altLang="he-IL" sz="1400" dirty="0" err="1">
                <a:solidFill>
                  <a:srgbClr val="0000CC"/>
                </a:solidFill>
              </a:rPr>
              <a:t>Reachset</a:t>
            </a:r>
            <a:r>
              <a:rPr lang="en-US" altLang="he-IL" sz="1400" dirty="0">
                <a:solidFill>
                  <a:srgbClr val="0000CC"/>
                </a:solidFill>
              </a:rPr>
              <a:t>(root</a:t>
            </a:r>
            <a:r>
              <a:rPr lang="en-US" altLang="he-IL" sz="1400" dirty="0" smtClean="0">
                <a:solidFill>
                  <a:srgbClr val="0000CC"/>
                </a:solidFill>
              </a:rPr>
              <a:t>)</a:t>
            </a:r>
            <a:endParaRPr lang="en-US" altLang="he-IL" sz="140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he-IL" sz="1400" dirty="0"/>
              <a:t>}</a:t>
            </a:r>
          </a:p>
        </p:txBody>
      </p:sp>
      <p:sp>
        <p:nvSpPr>
          <p:cNvPr id="4101" name="Text Box 10"/>
          <p:cNvSpPr txBox="1">
            <a:spLocks noChangeArrowheads="1"/>
          </p:cNvSpPr>
          <p:nvPr/>
        </p:nvSpPr>
        <p:spPr bwMode="auto">
          <a:xfrm>
            <a:off x="5239629" y="1206807"/>
            <a:ext cx="310608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he-IL" sz="1400" dirty="0"/>
              <a:t>void Sweep() {</a:t>
            </a:r>
          </a:p>
          <a:p>
            <a:r>
              <a:rPr lang="en-US" altLang="he-IL" sz="1400" dirty="0"/>
              <a:t>  unexplored = Universe</a:t>
            </a:r>
          </a:p>
          <a:p>
            <a:r>
              <a:rPr lang="en-US" altLang="he-IL" sz="1400" dirty="0"/>
              <a:t>  collected = </a:t>
            </a:r>
            <a:r>
              <a:rPr lang="en-US" altLang="he-IL" sz="1400" dirty="0">
                <a:sym typeface="Symbol" pitchFamily="18" charset="2"/>
              </a:rPr>
              <a:t></a:t>
            </a:r>
            <a:endParaRPr lang="en-US" altLang="he-IL" sz="1400" dirty="0"/>
          </a:p>
          <a:p>
            <a:r>
              <a:rPr lang="en-US" altLang="he-IL" sz="1400" dirty="0"/>
              <a:t>  while (unexplored </a:t>
            </a:r>
            <a:r>
              <a:rPr lang="en-US" altLang="he-IL" sz="1400" dirty="0">
                <a:sym typeface="Symbol" pitchFamily="18" charset="2"/>
              </a:rPr>
              <a:t></a:t>
            </a:r>
            <a:r>
              <a:rPr lang="en-US" altLang="he-IL" sz="1400" dirty="0"/>
              <a:t> </a:t>
            </a:r>
            <a:r>
              <a:rPr lang="en-US" altLang="he-IL" sz="1400" dirty="0">
                <a:sym typeface="Symbol" pitchFamily="18" charset="2"/>
              </a:rPr>
              <a:t></a:t>
            </a:r>
            <a:r>
              <a:rPr lang="en-US" altLang="he-IL" sz="1400" dirty="0"/>
              <a:t>) {</a:t>
            </a:r>
          </a:p>
          <a:p>
            <a:r>
              <a:rPr lang="en-US" altLang="he-IL" sz="1400" dirty="0"/>
              <a:t>    x = </a:t>
            </a:r>
            <a:r>
              <a:rPr lang="en-US" altLang="he-IL" sz="1400" dirty="0" err="1"/>
              <a:t>SelectAndRemove</a:t>
            </a:r>
            <a:r>
              <a:rPr lang="en-US" altLang="he-IL" sz="1400" dirty="0"/>
              <a:t>(unexplored)</a:t>
            </a:r>
          </a:p>
          <a:p>
            <a:r>
              <a:rPr lang="en-US" altLang="he-IL" sz="1400" dirty="0"/>
              <a:t>    if (x </a:t>
            </a:r>
            <a:r>
              <a:rPr lang="en-US" altLang="he-IL" sz="1400" dirty="0">
                <a:sym typeface="Symbol" pitchFamily="18" charset="2"/>
              </a:rPr>
              <a:t> </a:t>
            </a:r>
            <a:r>
              <a:rPr lang="en-US" altLang="he-IL" sz="1400" dirty="0"/>
              <a:t>marked)</a:t>
            </a:r>
          </a:p>
          <a:p>
            <a:r>
              <a:rPr lang="en-US" altLang="he-IL" sz="1400" dirty="0"/>
              <a:t>      collected = collected </a:t>
            </a:r>
            <a:r>
              <a:rPr lang="en-US" altLang="he-IL" sz="1400" dirty="0">
                <a:sym typeface="Symbol" pitchFamily="18" charset="2"/>
              </a:rPr>
              <a:t> {x}</a:t>
            </a:r>
            <a:endParaRPr lang="en-US" altLang="he-IL" sz="1400" dirty="0"/>
          </a:p>
          <a:p>
            <a:r>
              <a:rPr lang="en-US" altLang="he-IL" sz="1400" dirty="0"/>
              <a:t>  </a:t>
            </a:r>
            <a:r>
              <a:rPr lang="en-US" altLang="he-IL" sz="1400" dirty="0" smtClean="0"/>
              <a:t>}</a:t>
            </a:r>
          </a:p>
          <a:p>
            <a:endParaRPr lang="en-US" altLang="he-IL" sz="1400" dirty="0"/>
          </a:p>
          <a:p>
            <a:r>
              <a:rPr lang="en-US" altLang="he-IL" sz="1400" dirty="0" smtClean="0"/>
              <a:t>}</a:t>
            </a:r>
            <a:endParaRPr lang="en-US" altLang="he-IL" sz="1400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0531" y="4654324"/>
            <a:ext cx="51858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  <a:sym typeface="Symbol" pitchFamily="18" charset="2"/>
              </a:rPr>
              <a:t>v: marked(v</a:t>
            </a:r>
            <a:r>
              <a:rPr lang="en-US" sz="2400" b="1" dirty="0" smtClean="0">
                <a:solidFill>
                  <a:srgbClr val="0000CC"/>
                </a:solidFill>
                <a:sym typeface="Symbol" pitchFamily="18" charset="2"/>
              </a:rPr>
              <a:t>) </a:t>
            </a:r>
            <a:r>
              <a:rPr lang="en-US" sz="2400" b="1" dirty="0" smtClean="0">
                <a:solidFill>
                  <a:srgbClr val="0000CC"/>
                </a:solidFill>
                <a:sym typeface="Math C"/>
              </a:rPr>
              <a:t></a:t>
            </a:r>
            <a:r>
              <a:rPr lang="en-US" sz="2400" b="1" dirty="0" smtClean="0">
                <a:solidFill>
                  <a:srgbClr val="0000CC"/>
                </a:solidFill>
                <a:sym typeface="Symbol" pitchFamily="18" charset="2"/>
              </a:rPr>
              <a:t> successor*(</a:t>
            </a:r>
            <a:r>
              <a:rPr lang="en-US" sz="2400" b="1" dirty="0" err="1" smtClean="0">
                <a:solidFill>
                  <a:srgbClr val="0000CC"/>
                </a:solidFill>
                <a:sym typeface="Symbol" pitchFamily="18" charset="2"/>
              </a:rPr>
              <a:t>root,v</a:t>
            </a:r>
            <a:r>
              <a:rPr lang="en-US" sz="2400" b="1" dirty="0" smtClean="0">
                <a:solidFill>
                  <a:srgbClr val="0000CC"/>
                </a:solidFill>
                <a:sym typeface="Symbol" pitchFamily="18" charset="2"/>
              </a:rPr>
              <a:t>)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89602" y="2865751"/>
            <a:ext cx="3099655" cy="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he-IL" sz="1400" dirty="0" smtClean="0"/>
              <a:t> </a:t>
            </a:r>
            <a:r>
              <a:rPr lang="en-US" altLang="he-IL" sz="1400" dirty="0" smtClean="0">
                <a:solidFill>
                  <a:srgbClr val="0000CC"/>
                </a:solidFill>
              </a:rPr>
              <a:t>assert</a:t>
            </a:r>
            <a:r>
              <a:rPr lang="en-US" altLang="he-IL" sz="1400" dirty="0" smtClean="0"/>
              <a:t> </a:t>
            </a:r>
            <a:r>
              <a:rPr lang="en-US" altLang="he-IL" sz="1400" dirty="0" smtClean="0">
                <a:solidFill>
                  <a:srgbClr val="0000CC"/>
                </a:solidFill>
              </a:rPr>
              <a:t>collected ==  all </a:t>
            </a:r>
            <a:r>
              <a:rPr lang="en-US" altLang="he-IL" sz="1400" dirty="0" smtClean="0">
                <a:solidFill>
                  <a:srgbClr val="0000CC"/>
                </a:solidFill>
                <a:cs typeface="Times New Roman" pitchFamily="18" charset="0"/>
              </a:rPr>
              <a:t>– </a:t>
            </a:r>
            <a:r>
              <a:rPr lang="en-US" altLang="he-IL" sz="1400" dirty="0" err="1" smtClean="0">
                <a:solidFill>
                  <a:srgbClr val="0000CC"/>
                </a:solidFill>
              </a:rPr>
              <a:t>Reachset</a:t>
            </a:r>
            <a:r>
              <a:rPr lang="en-US" altLang="he-IL" sz="1400" dirty="0" smtClean="0">
                <a:solidFill>
                  <a:srgbClr val="0000CC"/>
                </a:solidFill>
              </a:rPr>
              <a:t>(root)</a:t>
            </a:r>
            <a:endParaRPr lang="en-US" sz="14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8740" y="5313868"/>
            <a:ext cx="652651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</a:t>
            </a:r>
            <a:r>
              <a:rPr lang="en-US" sz="2000" b="1" dirty="0" smtClean="0">
                <a:solidFill>
                  <a:srgbClr val="0000CC"/>
                </a:solidFill>
                <a:sym typeface="Symbol" pitchFamily="18" charset="2"/>
              </a:rPr>
              <a:t>r .  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root(r) </a:t>
            </a:r>
            <a:r>
              <a:rPr lang="en-US" sz="2000" b="1" dirty="0" smtClean="0">
                <a:solidFill>
                  <a:srgbClr val="0000CC"/>
                </a:solidFill>
                <a:sym typeface="Symbol" pitchFamily="18" charset="2"/>
              </a:rPr>
              <a:t>(p(r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)m(r</a:t>
            </a:r>
            <a:r>
              <a:rPr lang="en-US" sz="2000" b="1" dirty="0" smtClean="0">
                <a:solidFill>
                  <a:srgbClr val="0000CC"/>
                </a:solidFill>
                <a:sym typeface="Symbol" pitchFamily="18" charset="2"/>
              </a:rPr>
              <a:t>)) 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/>
            </a:r>
            <a:br>
              <a:rPr lang="en-US" sz="2000" b="1" dirty="0">
                <a:solidFill>
                  <a:srgbClr val="0000CC"/>
                </a:solidFill>
                <a:sym typeface="Symbol" pitchFamily="18" charset="2"/>
              </a:rPr>
            </a:b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</a:t>
            </a:r>
            <a:r>
              <a:rPr lang="en-US" sz="2000" b="1" dirty="0" smtClean="0">
                <a:solidFill>
                  <a:srgbClr val="0000CC"/>
                </a:solidFill>
                <a:sym typeface="Symbol" pitchFamily="18" charset="2"/>
              </a:rPr>
              <a:t>v</a:t>
            </a:r>
            <a:r>
              <a:rPr lang="en-US" sz="2000" b="1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sz="2000" b="1" dirty="0" smtClean="0">
                <a:solidFill>
                  <a:srgbClr val="0000CC"/>
                </a:solidFill>
                <a:sym typeface="Symbol" pitchFamily="18" charset="2"/>
              </a:rPr>
              <a:t>. </a:t>
            </a:r>
            <a:r>
              <a:rPr lang="en-US" sz="2000" b="1" dirty="0" smtClean="0">
                <a:solidFill>
                  <a:srgbClr val="0000CC"/>
                </a:solidFill>
                <a:sym typeface="Symbol" pitchFamily="18" charset="2"/>
              </a:rPr>
              <a:t>(m(v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) </a:t>
            </a:r>
            <a:r>
              <a:rPr lang="en-US" sz="2000" b="1" dirty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sz="2000" b="1" dirty="0">
                <a:solidFill>
                  <a:srgbClr val="0000CC"/>
                </a:solidFill>
                <a:latin typeface="Calibri" pitchFamily="34" charset="0"/>
              </a:rPr>
              <a:t> p(v)) </a:t>
            </a:r>
            <a:r>
              <a:rPr lang="en-US" sz="2000" b="1" dirty="0">
                <a:solidFill>
                  <a:srgbClr val="0000CC"/>
                </a:solidFill>
                <a:latin typeface="Calibri" pitchFamily="34" charset="0"/>
                <a:sym typeface="Symbol" pitchFamily="18" charset="2"/>
              </a:rPr>
              <a:t></a:t>
            </a:r>
            <a:r>
              <a:rPr lang="en-US" sz="2000" b="1" dirty="0">
                <a:solidFill>
                  <a:srgbClr val="0000CC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en-US" sz="2000" b="1" dirty="0" smtClean="0">
                <a:solidFill>
                  <a:srgbClr val="0000CC"/>
                </a:solidFill>
                <a:sym typeface="Symbol" pitchFamily="18" charset="2"/>
              </a:rPr>
              <a:t>successor*(</a:t>
            </a:r>
            <a:r>
              <a:rPr lang="en-US" sz="2000" b="1" dirty="0" err="1" smtClean="0">
                <a:solidFill>
                  <a:srgbClr val="0000CC"/>
                </a:solidFill>
                <a:sym typeface="Symbol" pitchFamily="18" charset="2"/>
              </a:rPr>
              <a:t>root,v</a:t>
            </a:r>
            <a:r>
              <a:rPr lang="en-US" sz="2000" b="1" dirty="0" smtClean="0">
                <a:solidFill>
                  <a:srgbClr val="0000CC"/>
                </a:solidFill>
                <a:sym typeface="Symbol" pitchFamily="18" charset="2"/>
              </a:rPr>
              <a:t>) </a:t>
            </a:r>
            <a:br>
              <a:rPr lang="en-US" sz="2000" b="1" dirty="0" smtClean="0">
                <a:solidFill>
                  <a:srgbClr val="0000CC"/>
                </a:solidFill>
                <a:sym typeface="Symbol" pitchFamily="18" charset="2"/>
              </a:rPr>
            </a:br>
            <a:r>
              <a:rPr lang="en-US" sz="2000" b="1" dirty="0" smtClean="0">
                <a:solidFill>
                  <a:srgbClr val="0000CC"/>
                </a:solidFill>
                <a:sym typeface="Symbol" pitchFamily="18" charset="2"/>
              </a:rPr>
              <a:t></a:t>
            </a:r>
            <a:r>
              <a:rPr lang="en-US" sz="2000" b="1" dirty="0" smtClean="0">
                <a:solidFill>
                  <a:srgbClr val="0000CC"/>
                </a:solidFill>
                <a:sym typeface="Symbol" pitchFamily="18" charset="2"/>
              </a:rPr>
              <a:t>v . </a:t>
            </a:r>
            <a:r>
              <a:rPr lang="en-US" sz="2000" b="1" dirty="0" smtClean="0">
                <a:solidFill>
                  <a:srgbClr val="0000CC"/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Calibri" pitchFamily="34" charset="0"/>
                <a:sym typeface="Symbol" pitchFamily="18" charset="2"/>
              </a:rPr>
              <a:t>(</a:t>
            </a:r>
            <a:r>
              <a:rPr lang="en-US" sz="2000" b="1" dirty="0">
                <a:solidFill>
                  <a:srgbClr val="0000CC"/>
                </a:solidFill>
                <a:latin typeface="Calibri" pitchFamily="34" charset="0"/>
              </a:rPr>
              <a:t>p(v) </a:t>
            </a:r>
            <a:r>
              <a:rPr lang="en-US" sz="2000" b="1" dirty="0">
                <a:solidFill>
                  <a:srgbClr val="0000CC"/>
                </a:solidFill>
                <a:latin typeface="Calibri" pitchFamily="34" charset="0"/>
                <a:sym typeface="Symbol" pitchFamily="18" charset="2"/>
              </a:rPr>
              <a:t> m(v)) </a:t>
            </a:r>
            <a:r>
              <a:rPr lang="en-US" sz="2000" b="1" dirty="0" smtClean="0">
                <a:solidFill>
                  <a:srgbClr val="0000CC"/>
                </a:solidFill>
                <a:latin typeface="Calibri" pitchFamily="34" charset="0"/>
                <a:sym typeface="Symbol" pitchFamily="18" charset="2"/>
              </a:rPr>
              <a:t>  </a:t>
            </a:r>
            <a:br>
              <a:rPr lang="en-US" sz="2000" b="1" dirty="0" smtClean="0">
                <a:solidFill>
                  <a:srgbClr val="0000CC"/>
                </a:solidFill>
                <a:latin typeface="Calibri" pitchFamily="34" charset="0"/>
                <a:sym typeface="Symbol" pitchFamily="18" charset="2"/>
              </a:rPr>
            </a:br>
            <a:r>
              <a:rPr lang="en-US" sz="2000" b="1" dirty="0" smtClean="0">
                <a:solidFill>
                  <a:srgbClr val="0000CC"/>
                </a:solidFill>
                <a:latin typeface="Calibri" pitchFamily="34" charset="0"/>
                <a:sym typeface="Symbol" pitchFamily="18" charset="2"/>
              </a:rPr>
              <a:t></a:t>
            </a:r>
            <a:r>
              <a:rPr lang="en-US" sz="2000" b="1" dirty="0">
                <a:solidFill>
                  <a:srgbClr val="0000CC"/>
                </a:solidFill>
                <a:latin typeface="Calibri" pitchFamily="34" charset="0"/>
                <a:sym typeface="Symbol" pitchFamily="18" charset="2"/>
              </a:rPr>
              <a:t>v</a:t>
            </a:r>
            <a:r>
              <a:rPr lang="en-US" sz="2000" b="1" dirty="0">
                <a:solidFill>
                  <a:srgbClr val="0000CC"/>
                </a:solidFill>
                <a:latin typeface="Calibri" pitchFamily="34" charset="0"/>
              </a:rPr>
              <a:t>, </a:t>
            </a:r>
            <a:r>
              <a:rPr lang="en-US" sz="2000" b="1" dirty="0" smtClean="0">
                <a:solidFill>
                  <a:srgbClr val="0000CC"/>
                </a:solidFill>
                <a:latin typeface="Calibri" pitchFamily="34" charset="0"/>
              </a:rPr>
              <a:t>w</a:t>
            </a:r>
            <a:r>
              <a:rPr lang="en-US" sz="2000" b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sz="2000" b="1" dirty="0" smtClean="0">
                <a:solidFill>
                  <a:srgbClr val="0000CC"/>
                </a:solidFill>
                <a:latin typeface="Calibri" pitchFamily="34" charset="0"/>
              </a:rPr>
              <a:t>.</a:t>
            </a:r>
            <a:r>
              <a:rPr lang="en-US" sz="2000" b="1" dirty="0" smtClean="0">
                <a:solidFill>
                  <a:srgbClr val="0000CC"/>
                </a:solidFill>
                <a:latin typeface="Calibri" pitchFamily="34" charset="0"/>
              </a:rPr>
              <a:t>  </a:t>
            </a:r>
            <a:r>
              <a:rPr lang="en-US" sz="2000" b="1" dirty="0" smtClean="0">
                <a:solidFill>
                  <a:srgbClr val="0000CC"/>
                </a:solidFill>
                <a:latin typeface="Calibri" pitchFamily="34" charset="0"/>
              </a:rPr>
              <a:t>(</a:t>
            </a:r>
            <a:r>
              <a:rPr lang="en-US" sz="2000" b="1" dirty="0">
                <a:solidFill>
                  <a:srgbClr val="0000CC"/>
                </a:solidFill>
                <a:latin typeface="Calibri" pitchFamily="34" charset="0"/>
              </a:rPr>
              <a:t>m(v)</a:t>
            </a:r>
            <a:r>
              <a:rPr lang="en-US" sz="2000" b="1" dirty="0">
                <a:solidFill>
                  <a:srgbClr val="0000CC"/>
                </a:solidFill>
                <a:latin typeface="Calibri" pitchFamily="34" charset="0"/>
                <a:sym typeface="Symbol" pitchFamily="18" charset="2"/>
              </a:rPr>
              <a:t>  m(w)  </a:t>
            </a:r>
            <a:r>
              <a:rPr lang="en-US" sz="2000" b="1" dirty="0" smtClean="0">
                <a:solidFill>
                  <a:srgbClr val="0000CC"/>
                </a:solidFill>
                <a:latin typeface="Calibri" pitchFamily="34" charset="0"/>
                <a:sym typeface="Symbol" pitchFamily="18" charset="2"/>
              </a:rPr>
              <a:t></a:t>
            </a:r>
            <a:r>
              <a:rPr lang="en-US" sz="2000" b="1" dirty="0">
                <a:solidFill>
                  <a:srgbClr val="0000CC"/>
                </a:solidFill>
                <a:latin typeface="Calibri" pitchFamily="34" charset="0"/>
                <a:sym typeface="Symbol" pitchFamily="18" charset="2"/>
              </a:rPr>
              <a:t>p(w</a:t>
            </a:r>
            <a:r>
              <a:rPr lang="en-US" sz="2000" b="1" dirty="0" smtClean="0">
                <a:solidFill>
                  <a:srgbClr val="0000CC"/>
                </a:solidFill>
                <a:latin typeface="Calibri" pitchFamily="34" charset="0"/>
                <a:sym typeface="Symbol" pitchFamily="18" charset="2"/>
              </a:rPr>
              <a:t>)  </a:t>
            </a:r>
            <a:r>
              <a:rPr lang="en-US" sz="2000" b="1" dirty="0" smtClean="0">
                <a:solidFill>
                  <a:srgbClr val="0000CC"/>
                </a:solidFill>
                <a:latin typeface="Calibri" pitchFamily="34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Calibri" pitchFamily="34" charset="0"/>
                <a:sym typeface="Symbol" pitchFamily="18" charset="2"/>
              </a:rPr>
              <a:t></a:t>
            </a:r>
            <a:r>
              <a:rPr lang="en-US" sz="2000" b="1" dirty="0">
                <a:solidFill>
                  <a:srgbClr val="0000CC"/>
                </a:solidFill>
                <a:latin typeface="Calibri" pitchFamily="34" charset="0"/>
                <a:sym typeface="Wingdings" pitchFamily="2" charset="2"/>
              </a:rPr>
              <a:t>successor(v, w)) </a:t>
            </a:r>
            <a:endParaRPr lang="en-US" sz="2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9874" name="Picture 2" descr="C:\Data\Presentations\Dagstuhl09301\ma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70569"/>
            <a:ext cx="9768114" cy="7423338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6108593" y="3688763"/>
            <a:ext cx="2125919" cy="847166"/>
          </a:xfrm>
          <a:prstGeom prst="wedgeRoundRectCallout">
            <a:avLst>
              <a:gd name="adj1" fmla="val -80551"/>
              <a:gd name="adj2" fmla="val -132448"/>
              <a:gd name="adj3" fmla="val 16667"/>
            </a:avLst>
          </a:prstGeom>
          <a:solidFill>
            <a:srgbClr val="0000C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Tel Aviv University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(</a:t>
            </a:r>
            <a:r>
              <a:rPr lang="en-US" b="1" dirty="0" err="1" smtClean="0">
                <a:solidFill>
                  <a:srgbClr val="FFFFFF"/>
                </a:solidFill>
              </a:rPr>
              <a:t>Sagiv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284522" y="4263356"/>
            <a:ext cx="1852655" cy="869575"/>
          </a:xfrm>
          <a:prstGeom prst="wedgeRoundRectCallout">
            <a:avLst>
              <a:gd name="adj1" fmla="val 39741"/>
              <a:gd name="adj2" fmla="val -235924"/>
              <a:gd name="adj3" fmla="val 16667"/>
            </a:avLst>
          </a:prstGeom>
          <a:solidFill>
            <a:srgbClr val="0000C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he-IL" dirty="0" smtClean="0">
                <a:solidFill>
                  <a:srgbClr val="FFFFFF"/>
                </a:solidFill>
              </a:rPr>
              <a:t>University of Wisconsin</a:t>
            </a: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(</a:t>
            </a:r>
            <a:r>
              <a:rPr lang="en-US" b="1" dirty="0" smtClean="0">
                <a:solidFill>
                  <a:srgbClr val="FFFFFF"/>
                </a:solidFill>
              </a:rPr>
              <a:t>Reps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4742755" y="733612"/>
            <a:ext cx="1701587" cy="923366"/>
          </a:xfrm>
          <a:prstGeom prst="wedgeRoundRectCallout">
            <a:avLst>
              <a:gd name="adj1" fmla="val -44965"/>
              <a:gd name="adj2" fmla="val 106852"/>
              <a:gd name="adj3" fmla="val 16667"/>
            </a:avLst>
          </a:prstGeom>
          <a:solidFill>
            <a:srgbClr val="0000C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he-IL" dirty="0" err="1" smtClean="0">
                <a:solidFill>
                  <a:srgbClr val="FFFFFF"/>
                </a:solidFill>
              </a:rPr>
              <a:t>Universität</a:t>
            </a:r>
            <a:r>
              <a:rPr lang="en-US" altLang="he-IL" dirty="0" smtClean="0">
                <a:solidFill>
                  <a:srgbClr val="FFFFFF"/>
                </a:solidFill>
              </a:rPr>
              <a:t> des </a:t>
            </a:r>
            <a:r>
              <a:rPr lang="en-US" altLang="he-IL" dirty="0" err="1" smtClean="0">
                <a:solidFill>
                  <a:srgbClr val="FFFFFF"/>
                </a:solidFill>
              </a:rPr>
              <a:t>Saarlandes</a:t>
            </a:r>
            <a:endParaRPr lang="en-US" altLang="he-IL" dirty="0" smtClean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rgbClr val="FFFFFF"/>
                </a:solidFill>
              </a:rPr>
              <a:t>(</a:t>
            </a:r>
            <a:r>
              <a:rPr lang="en-US" b="1" dirty="0" smtClean="0">
                <a:solidFill>
                  <a:srgbClr val="FFFFFF"/>
                </a:solidFill>
              </a:rPr>
              <a:t>Wilhelm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106057" y="2809369"/>
            <a:ext cx="865444" cy="510989"/>
          </a:xfrm>
          <a:prstGeom prst="wedgeRoundRectCallout">
            <a:avLst>
              <a:gd name="adj1" fmla="val 101140"/>
              <a:gd name="adj2" fmla="val -183244"/>
              <a:gd name="adj3" fmla="val 16667"/>
            </a:avLst>
          </a:prstGeom>
          <a:solidFill>
            <a:srgbClr val="0033C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he-IL" dirty="0" smtClean="0">
                <a:solidFill>
                  <a:srgbClr val="FFFFFF"/>
                </a:solidFill>
              </a:rPr>
              <a:t>MSRC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778629" y="1832216"/>
            <a:ext cx="1144014" cy="510989"/>
          </a:xfrm>
          <a:prstGeom prst="wedgeRoundRectCallout">
            <a:avLst>
              <a:gd name="adj1" fmla="val 103957"/>
              <a:gd name="adj2" fmla="val 3598"/>
              <a:gd name="adj3" fmla="val 16667"/>
            </a:avLst>
          </a:prstGeom>
          <a:solidFill>
            <a:srgbClr val="0033C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he-IL" dirty="0" smtClean="0">
                <a:solidFill>
                  <a:srgbClr val="FFFFFF"/>
                </a:solidFill>
              </a:rPr>
              <a:t>Queen Mary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2218765" y="3720139"/>
            <a:ext cx="785692" cy="510989"/>
          </a:xfrm>
          <a:prstGeom prst="wedgeRoundRectCallout">
            <a:avLst>
              <a:gd name="adj1" fmla="val -17492"/>
              <a:gd name="adj2" fmla="val -229360"/>
              <a:gd name="adj3" fmla="val 16667"/>
            </a:avLst>
          </a:prstGeom>
          <a:solidFill>
            <a:srgbClr val="0033C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he-IL" dirty="0" smtClean="0">
                <a:solidFill>
                  <a:srgbClr val="FFFFFF"/>
                </a:solidFill>
              </a:rPr>
              <a:t>IBM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58056" y="2699659"/>
            <a:ext cx="1130119" cy="510989"/>
          </a:xfrm>
          <a:prstGeom prst="wedgeRoundRectCallout">
            <a:avLst>
              <a:gd name="adj1" fmla="val 62752"/>
              <a:gd name="adj2" fmla="val -38842"/>
              <a:gd name="adj3" fmla="val 16667"/>
            </a:avLst>
          </a:prstGeom>
          <a:solidFill>
            <a:srgbClr val="0033C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he-IL" dirty="0" smtClean="0">
                <a:solidFill>
                  <a:srgbClr val="FFFFFF"/>
                </a:solidFill>
              </a:rPr>
              <a:t>Berkeley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3483429" y="1175658"/>
            <a:ext cx="725714" cy="420062"/>
          </a:xfrm>
          <a:prstGeom prst="wedgeRoundRectCallout">
            <a:avLst>
              <a:gd name="adj1" fmla="val 99393"/>
              <a:gd name="adj2" fmla="val 192063"/>
              <a:gd name="adj3" fmla="val 16667"/>
            </a:avLst>
          </a:prstGeom>
          <a:solidFill>
            <a:srgbClr val="0033C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he-IL" dirty="0" err="1" smtClean="0">
                <a:solidFill>
                  <a:srgbClr val="FFFFFF"/>
                </a:solidFill>
              </a:rPr>
              <a:t>Inria</a:t>
            </a:r>
            <a:endParaRPr lang="en-US" altLang="he-IL" dirty="0" smtClean="0">
              <a:solidFill>
                <a:srgbClr val="FFFFFF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6968852" y="2685999"/>
            <a:ext cx="781777" cy="510989"/>
          </a:xfrm>
          <a:prstGeom prst="wedgeRoundRectCallout">
            <a:avLst>
              <a:gd name="adj1" fmla="val -91927"/>
              <a:gd name="adj2" fmla="val 69554"/>
              <a:gd name="adj3" fmla="val 16667"/>
            </a:avLst>
          </a:prstGeom>
          <a:solidFill>
            <a:srgbClr val="0033C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he-IL" dirty="0" smtClean="0">
                <a:solidFill>
                  <a:srgbClr val="FFFFFF"/>
                </a:solidFill>
              </a:rPr>
              <a:t>MSRI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197939" y="1880456"/>
            <a:ext cx="752748" cy="510989"/>
          </a:xfrm>
          <a:prstGeom prst="wedgeRoundRectCallout">
            <a:avLst>
              <a:gd name="adj1" fmla="val 93608"/>
              <a:gd name="adj2" fmla="val 43990"/>
              <a:gd name="adj3" fmla="val 16667"/>
            </a:avLst>
          </a:prstGeom>
          <a:solidFill>
            <a:srgbClr val="0033C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he-IL" dirty="0" smtClean="0">
                <a:solidFill>
                  <a:srgbClr val="FFFFFF"/>
                </a:solidFill>
              </a:rPr>
              <a:t>MSR</a:t>
            </a: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3180839" y="4676376"/>
            <a:ext cx="2847714" cy="404532"/>
          </a:xfrm>
          <a:prstGeom prst="wedgeRoundRectCallout">
            <a:avLst>
              <a:gd name="adj1" fmla="val -37386"/>
              <a:gd name="adj2" fmla="val 4224"/>
              <a:gd name="adj3" fmla="val 16667"/>
            </a:avLst>
          </a:prstGeom>
          <a:solidFill>
            <a:srgbClr val="0033C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he-IL" sz="2400" dirty="0" smtClean="0">
                <a:solidFill>
                  <a:srgbClr val="FFFFFF"/>
                </a:solidFill>
              </a:rPr>
              <a:t>... and others ...</a:t>
            </a: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-114300" y="5181600"/>
            <a:ext cx="9753600" cy="762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Parametric Shape Analysis via 3-valued Logic</a:t>
            </a:r>
            <a:endParaRPr lang="en-US" sz="3600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3817257" y="587829"/>
            <a:ext cx="747486" cy="420062"/>
          </a:xfrm>
          <a:prstGeom prst="wedgeRoundRectCallout">
            <a:avLst>
              <a:gd name="adj1" fmla="val 57893"/>
              <a:gd name="adj2" fmla="val 330274"/>
              <a:gd name="adj3" fmla="val 16667"/>
            </a:avLst>
          </a:prstGeom>
          <a:solidFill>
            <a:srgbClr val="0033C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he-IL" dirty="0" smtClean="0">
                <a:solidFill>
                  <a:srgbClr val="FFFFFF"/>
                </a:solidFill>
              </a:rPr>
              <a:t>LIAFA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-60960"/>
            <a:ext cx="8153400" cy="914400"/>
          </a:xfrm>
        </p:spPr>
        <p:txBody>
          <a:bodyPr/>
          <a:lstStyle/>
          <a:p>
            <a:r>
              <a:rPr lang="en-US" sz="2800" dirty="0" smtClean="0"/>
              <a:t>Timeline: Shape Analysis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190720" y="6403365"/>
            <a:ext cx="64723" cy="76200"/>
          </a:xfrm>
          <a:prstGeom prst="ellipse">
            <a:avLst/>
          </a:prstGeom>
          <a:gradFill>
            <a:gsLst>
              <a:gs pos="0">
                <a:schemeClr val="accent4">
                  <a:tint val="60000"/>
                  <a:satMod val="160000"/>
                  <a:alpha val="58000"/>
                </a:schemeClr>
              </a:gs>
              <a:gs pos="46000">
                <a:schemeClr val="accent4">
                  <a:tint val="86000"/>
                  <a:satMod val="160000"/>
                </a:schemeClr>
              </a:gs>
              <a:gs pos="100000">
                <a:schemeClr val="accent4">
                  <a:shade val="40000"/>
                  <a:satMod val="16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cxnSp>
        <p:nvCxnSpPr>
          <p:cNvPr id="9" name="Straight Connector 8"/>
          <p:cNvCxnSpPr>
            <a:stCxn id="6" idx="0"/>
          </p:cNvCxnSpPr>
          <p:nvPr/>
        </p:nvCxnSpPr>
        <p:spPr>
          <a:xfrm rot="16200000" flipV="1">
            <a:off x="123569" y="4303851"/>
            <a:ext cx="4177850" cy="21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70594" y="1394518"/>
            <a:ext cx="1894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Parametric Shape Analysis </a:t>
            </a:r>
            <a:br>
              <a:rPr lang="en-US" sz="1200" b="1" dirty="0" smtClean="0"/>
            </a:br>
            <a:r>
              <a:rPr lang="en-US" sz="1200" b="1" dirty="0" smtClean="0"/>
              <a:t>via 3-valued Logic</a:t>
            </a:r>
          </a:p>
          <a:p>
            <a:r>
              <a:rPr lang="en-US" sz="1200" dirty="0" smtClean="0"/>
              <a:t>[</a:t>
            </a:r>
            <a:r>
              <a:rPr lang="en-US" sz="1200" dirty="0" err="1" smtClean="0"/>
              <a:t>Sagiv</a:t>
            </a:r>
            <a:r>
              <a:rPr lang="en-US" sz="1200" dirty="0" smtClean="0"/>
              <a:t>, Reps, Wilhelm  </a:t>
            </a:r>
            <a:br>
              <a:rPr lang="en-US" sz="1200" dirty="0" smtClean="0"/>
            </a:br>
            <a:r>
              <a:rPr lang="en-US" sz="1200" dirty="0" smtClean="0"/>
              <a:t>POPL’99 ,TOPLAS’02]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91374" y="6411114"/>
            <a:ext cx="55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97708" y="6411114"/>
            <a:ext cx="54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106917" y="6411114"/>
            <a:ext cx="54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832690" y="6403365"/>
            <a:ext cx="64723" cy="76200"/>
          </a:xfrm>
          <a:prstGeom prst="ellipse">
            <a:avLst/>
          </a:prstGeom>
          <a:gradFill>
            <a:gsLst>
              <a:gs pos="0">
                <a:schemeClr val="accent4">
                  <a:tint val="60000"/>
                  <a:satMod val="160000"/>
                  <a:alpha val="58000"/>
                </a:schemeClr>
              </a:gs>
              <a:gs pos="46000">
                <a:schemeClr val="accent4">
                  <a:tint val="86000"/>
                  <a:satMod val="160000"/>
                </a:schemeClr>
              </a:gs>
              <a:gs pos="100000">
                <a:schemeClr val="accent4">
                  <a:shade val="40000"/>
                  <a:satMod val="16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cxnSp>
        <p:nvCxnSpPr>
          <p:cNvPr id="23" name="Straight Connector 22"/>
          <p:cNvCxnSpPr>
            <a:stCxn id="22" idx="0"/>
            <a:endCxn id="24" idx="2"/>
          </p:cNvCxnSpPr>
          <p:nvPr/>
        </p:nvCxnSpPr>
        <p:spPr>
          <a:xfrm rot="16200000" flipV="1">
            <a:off x="2078537" y="4616850"/>
            <a:ext cx="3571329" cy="1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12993" y="2185705"/>
            <a:ext cx="1900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Verifying  </a:t>
            </a:r>
            <a:r>
              <a:rPr lang="en-US" sz="1200" b="1" dirty="0" smtClean="0"/>
              <a:t>Concurrent</a:t>
            </a:r>
            <a:r>
              <a:rPr lang="en-US" sz="1200" dirty="0" smtClean="0"/>
              <a:t> Heap </a:t>
            </a:r>
            <a:br>
              <a:rPr lang="en-US" sz="1200" dirty="0" smtClean="0"/>
            </a:br>
            <a:r>
              <a:rPr lang="en-US" sz="1200" dirty="0" smtClean="0"/>
              <a:t>Manipulating Programs</a:t>
            </a:r>
          </a:p>
          <a:p>
            <a:r>
              <a:rPr lang="en-US" sz="1200" dirty="0" smtClean="0"/>
              <a:t>[</a:t>
            </a:r>
            <a:r>
              <a:rPr lang="en-US" sz="1200" dirty="0" err="1" smtClean="0"/>
              <a:t>Yahav</a:t>
            </a:r>
            <a:r>
              <a:rPr lang="en-US" sz="1200" dirty="0" smtClean="0"/>
              <a:t> et al, POPL’01]</a:t>
            </a:r>
          </a:p>
        </p:txBody>
      </p:sp>
      <p:sp>
        <p:nvSpPr>
          <p:cNvPr id="25" name="Oval 24"/>
          <p:cNvSpPr/>
          <p:nvPr/>
        </p:nvSpPr>
        <p:spPr>
          <a:xfrm>
            <a:off x="7356268" y="6403365"/>
            <a:ext cx="64723" cy="76200"/>
          </a:xfrm>
          <a:prstGeom prst="ellipse">
            <a:avLst/>
          </a:prstGeom>
          <a:gradFill>
            <a:gsLst>
              <a:gs pos="0">
                <a:schemeClr val="accent4">
                  <a:tint val="60000"/>
                  <a:satMod val="160000"/>
                  <a:alpha val="58000"/>
                </a:schemeClr>
              </a:gs>
              <a:gs pos="46000">
                <a:schemeClr val="accent4">
                  <a:tint val="86000"/>
                  <a:satMod val="160000"/>
                </a:schemeClr>
              </a:gs>
              <a:gs pos="100000">
                <a:schemeClr val="accent4">
                  <a:shade val="40000"/>
                  <a:satMod val="16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cxnSp>
        <p:nvCxnSpPr>
          <p:cNvPr id="26" name="Straight Connector 25"/>
          <p:cNvCxnSpPr>
            <a:stCxn id="25" idx="0"/>
            <a:endCxn id="27" idx="2"/>
          </p:cNvCxnSpPr>
          <p:nvPr/>
        </p:nvCxnSpPr>
        <p:spPr>
          <a:xfrm rot="5400000" flipH="1" flipV="1">
            <a:off x="6034901" y="5036362"/>
            <a:ext cx="2720733" cy="13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675770" y="6403365"/>
            <a:ext cx="64723" cy="76200"/>
          </a:xfrm>
          <a:prstGeom prst="ellipse">
            <a:avLst/>
          </a:prstGeom>
          <a:gradFill>
            <a:gsLst>
              <a:gs pos="0">
                <a:schemeClr val="accent4">
                  <a:tint val="60000"/>
                  <a:satMod val="160000"/>
                  <a:alpha val="58000"/>
                </a:schemeClr>
              </a:gs>
              <a:gs pos="46000">
                <a:schemeClr val="accent4">
                  <a:tint val="86000"/>
                  <a:satMod val="160000"/>
                </a:schemeClr>
              </a:gs>
              <a:gs pos="100000">
                <a:schemeClr val="accent4">
                  <a:shade val="40000"/>
                  <a:satMod val="16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cxnSp>
        <p:nvCxnSpPr>
          <p:cNvPr id="29" name="Straight Connector 28"/>
          <p:cNvCxnSpPr>
            <a:stCxn id="28" idx="0"/>
            <a:endCxn id="30" idx="2"/>
          </p:cNvCxnSpPr>
          <p:nvPr/>
        </p:nvCxnSpPr>
        <p:spPr>
          <a:xfrm rot="16200000" flipV="1">
            <a:off x="3240912" y="5936144"/>
            <a:ext cx="931535" cy="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14650" y="4825499"/>
            <a:ext cx="1581150" cy="646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tx1"/>
                </a:solidFill>
              </a:rPr>
              <a:t>Interprocedural</a:t>
            </a:r>
            <a:r>
              <a:rPr lang="en-US" sz="1200" dirty="0" smtClean="0">
                <a:solidFill>
                  <a:schemeClr val="tx1"/>
                </a:solidFill>
              </a:rPr>
              <a:t> and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Recursive Programs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Rinetzky</a:t>
            </a:r>
            <a:r>
              <a:rPr lang="en-US" sz="1200" dirty="0" smtClean="0">
                <a:solidFill>
                  <a:schemeClr val="tx1"/>
                </a:solidFill>
              </a:rPr>
              <a:t> et al, CC‘01]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957820" y="6403365"/>
            <a:ext cx="64723" cy="76200"/>
          </a:xfrm>
          <a:prstGeom prst="ellipse">
            <a:avLst/>
          </a:prstGeom>
          <a:gradFill>
            <a:gsLst>
              <a:gs pos="0">
                <a:schemeClr val="accent4">
                  <a:tint val="60000"/>
                  <a:satMod val="160000"/>
                  <a:alpha val="58000"/>
                </a:schemeClr>
              </a:gs>
              <a:gs pos="46000">
                <a:schemeClr val="accent4">
                  <a:tint val="86000"/>
                  <a:satMod val="160000"/>
                </a:schemeClr>
              </a:gs>
              <a:gs pos="100000">
                <a:schemeClr val="accent4">
                  <a:shade val="40000"/>
                  <a:satMod val="16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cxnSp>
        <p:nvCxnSpPr>
          <p:cNvPr id="32" name="Straight Connector 31"/>
          <p:cNvCxnSpPr>
            <a:stCxn id="31" idx="0"/>
          </p:cNvCxnSpPr>
          <p:nvPr/>
        </p:nvCxnSpPr>
        <p:spPr>
          <a:xfrm rot="5400000" flipH="1" flipV="1">
            <a:off x="5477864" y="5883065"/>
            <a:ext cx="1032619" cy="7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76671" y="6411114"/>
            <a:ext cx="54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72678" y="6411114"/>
            <a:ext cx="55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340284" y="6411114"/>
            <a:ext cx="55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999848" y="6411114"/>
            <a:ext cx="55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292899" y="6411114"/>
            <a:ext cx="55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2006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305672" y="6403365"/>
            <a:ext cx="64723" cy="76200"/>
          </a:xfrm>
          <a:prstGeom prst="ellipse">
            <a:avLst/>
          </a:prstGeom>
          <a:gradFill>
            <a:gsLst>
              <a:gs pos="0">
                <a:schemeClr val="accent4">
                  <a:tint val="60000"/>
                  <a:satMod val="160000"/>
                  <a:alpha val="58000"/>
                </a:schemeClr>
              </a:gs>
              <a:gs pos="46000">
                <a:schemeClr val="accent4">
                  <a:tint val="86000"/>
                  <a:satMod val="160000"/>
                </a:schemeClr>
              </a:gs>
              <a:gs pos="100000">
                <a:schemeClr val="accent4">
                  <a:shade val="40000"/>
                  <a:satMod val="16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cxnSp>
        <p:nvCxnSpPr>
          <p:cNvPr id="44" name="Straight Connector 43"/>
          <p:cNvCxnSpPr>
            <a:stCxn id="43" idx="0"/>
            <a:endCxn id="45" idx="2"/>
          </p:cNvCxnSpPr>
          <p:nvPr/>
        </p:nvCxnSpPr>
        <p:spPr>
          <a:xfrm rot="16200000" flipV="1">
            <a:off x="3814980" y="4880310"/>
            <a:ext cx="3040716" cy="5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02445" y="2716318"/>
            <a:ext cx="1660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Numerical</a:t>
            </a:r>
            <a:r>
              <a:rPr lang="en-US" sz="1200" dirty="0" smtClean="0"/>
              <a:t> </a:t>
            </a:r>
            <a:br>
              <a:rPr lang="en-US" sz="1200" dirty="0" smtClean="0"/>
            </a:br>
            <a:r>
              <a:rPr lang="en-US" sz="1200" dirty="0" smtClean="0"/>
              <a:t>Abstractions</a:t>
            </a:r>
          </a:p>
          <a:p>
            <a:r>
              <a:rPr lang="en-US" sz="1200" dirty="0" smtClean="0"/>
              <a:t>[</a:t>
            </a:r>
            <a:r>
              <a:rPr lang="en-US" sz="1200" dirty="0" err="1" smtClean="0"/>
              <a:t>Gopan</a:t>
            </a:r>
            <a:r>
              <a:rPr lang="en-US" sz="1200" dirty="0" smtClean="0"/>
              <a:t> et al, TACAS’04]</a:t>
            </a:r>
            <a:endParaRPr lang="en-US" sz="1200" dirty="0"/>
          </a:p>
        </p:txBody>
      </p:sp>
      <p:grpSp>
        <p:nvGrpSpPr>
          <p:cNvPr id="5" name="Group 58"/>
          <p:cNvGrpSpPr/>
          <p:nvPr/>
        </p:nvGrpSpPr>
        <p:grpSpPr>
          <a:xfrm>
            <a:off x="3901979" y="3438540"/>
            <a:ext cx="1611317" cy="3041025"/>
            <a:chOff x="2819458" y="2900660"/>
            <a:chExt cx="1897033" cy="3041025"/>
          </a:xfrm>
        </p:grpSpPr>
        <p:sp>
          <p:nvSpPr>
            <p:cNvPr id="40" name="Oval 39"/>
            <p:cNvSpPr/>
            <p:nvPr/>
          </p:nvSpPr>
          <p:spPr>
            <a:xfrm>
              <a:off x="3719730" y="5865485"/>
              <a:ext cx="76200" cy="76200"/>
            </a:xfrm>
            <a:prstGeom prst="ellipse">
              <a:avLst/>
            </a:prstGeom>
            <a:gradFill>
              <a:gsLst>
                <a:gs pos="0">
                  <a:schemeClr val="accent4">
                    <a:tint val="60000"/>
                    <a:satMod val="160000"/>
                    <a:alpha val="58000"/>
                  </a:schemeClr>
                </a:gs>
                <a:gs pos="46000">
                  <a:schemeClr val="accent4">
                    <a:tint val="86000"/>
                    <a:satMod val="160000"/>
                  </a:schemeClr>
                </a:gs>
                <a:gs pos="100000">
                  <a:schemeClr val="accent4">
                    <a:shade val="40000"/>
                    <a:satMod val="160000"/>
                  </a:schemeClr>
                </a:gs>
              </a:gsLst>
            </a:gra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 smtClean="0"/>
            </a:p>
          </p:txBody>
        </p:sp>
        <p:cxnSp>
          <p:nvCxnSpPr>
            <p:cNvPr id="41" name="Straight Connector 40"/>
            <p:cNvCxnSpPr>
              <a:stCxn id="40" idx="0"/>
              <a:endCxn id="42" idx="2"/>
            </p:cNvCxnSpPr>
            <p:nvPr/>
          </p:nvCxnSpPr>
          <p:spPr>
            <a:xfrm rot="5400000" flipH="1" flipV="1">
              <a:off x="2603655" y="4701166"/>
              <a:ext cx="2318494" cy="101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819458" y="2900660"/>
              <a:ext cx="189703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chemeClr val="tx1"/>
                  </a:solidFill>
                </a:rPr>
                <a:t>Logical</a:t>
              </a:r>
              <a:r>
                <a:rPr lang="en-US" sz="1200" dirty="0" smtClean="0">
                  <a:solidFill>
                    <a:schemeClr val="tx1"/>
                  </a:solidFill>
                </a:rPr>
                <a:t>  Characterization of Heap Abstractions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7906179" y="6411114"/>
            <a:ext cx="55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2008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8243894" y="6403365"/>
            <a:ext cx="64723" cy="76200"/>
          </a:xfrm>
          <a:prstGeom prst="ellipse">
            <a:avLst/>
          </a:prstGeom>
          <a:gradFill>
            <a:gsLst>
              <a:gs pos="0">
                <a:schemeClr val="accent4">
                  <a:tint val="60000"/>
                  <a:satMod val="160000"/>
                  <a:alpha val="58000"/>
                </a:schemeClr>
              </a:gs>
              <a:gs pos="46000">
                <a:schemeClr val="accent4">
                  <a:tint val="86000"/>
                  <a:satMod val="160000"/>
                </a:schemeClr>
              </a:gs>
              <a:gs pos="100000">
                <a:schemeClr val="accent4">
                  <a:shade val="40000"/>
                  <a:satMod val="16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cxnSp>
        <p:nvCxnSpPr>
          <p:cNvPr id="48" name="Straight Connector 47"/>
          <p:cNvCxnSpPr>
            <a:stCxn id="47" idx="0"/>
            <a:endCxn id="49" idx="2"/>
          </p:cNvCxnSpPr>
          <p:nvPr/>
        </p:nvCxnSpPr>
        <p:spPr>
          <a:xfrm rot="16200000" flipV="1">
            <a:off x="6564633" y="4691741"/>
            <a:ext cx="3399632" cy="23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37550" y="2172736"/>
            <a:ext cx="1830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Verifying Linearizability</a:t>
            </a:r>
          </a:p>
          <a:p>
            <a:r>
              <a:rPr lang="en-US" sz="1200" dirty="0" smtClean="0"/>
              <a:t>with Heap </a:t>
            </a:r>
            <a:r>
              <a:rPr lang="en-US" sz="1200" b="1" dirty="0" smtClean="0"/>
              <a:t>Decomposition</a:t>
            </a:r>
          </a:p>
          <a:p>
            <a:r>
              <a:rPr lang="en-US" sz="1200" dirty="0" smtClean="0"/>
              <a:t>[</a:t>
            </a:r>
            <a:r>
              <a:rPr lang="en-US" sz="1200" dirty="0" err="1" smtClean="0"/>
              <a:t>Manevich</a:t>
            </a:r>
            <a:r>
              <a:rPr lang="en-US" sz="1200" dirty="0" smtClean="0"/>
              <a:t>, Lev Ami et al, </a:t>
            </a:r>
            <a:br>
              <a:rPr lang="en-US" sz="1200" dirty="0" smtClean="0"/>
            </a:br>
            <a:r>
              <a:rPr lang="en-US" sz="1200" dirty="0" smtClean="0"/>
              <a:t>SAS’08, CAV’08]</a:t>
            </a:r>
            <a:endParaRPr lang="en-US" sz="1200" dirty="0"/>
          </a:p>
        </p:txBody>
      </p:sp>
      <p:sp>
        <p:nvSpPr>
          <p:cNvPr id="50" name="Oval 49"/>
          <p:cNvSpPr/>
          <p:nvPr/>
        </p:nvSpPr>
        <p:spPr>
          <a:xfrm>
            <a:off x="7485715" y="6403365"/>
            <a:ext cx="64723" cy="76200"/>
          </a:xfrm>
          <a:prstGeom prst="ellipse">
            <a:avLst/>
          </a:prstGeom>
          <a:gradFill>
            <a:gsLst>
              <a:gs pos="0">
                <a:schemeClr val="accent4">
                  <a:tint val="60000"/>
                  <a:satMod val="160000"/>
                  <a:alpha val="58000"/>
                </a:schemeClr>
              </a:gs>
              <a:gs pos="46000">
                <a:schemeClr val="accent4">
                  <a:tint val="86000"/>
                  <a:satMod val="160000"/>
                </a:schemeClr>
              </a:gs>
              <a:gs pos="100000">
                <a:schemeClr val="accent4">
                  <a:shade val="40000"/>
                  <a:satMod val="16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cxnSp>
        <p:nvCxnSpPr>
          <p:cNvPr id="51" name="Straight Connector 50"/>
          <p:cNvCxnSpPr>
            <a:stCxn id="50" idx="0"/>
            <a:endCxn id="52" idx="2"/>
          </p:cNvCxnSpPr>
          <p:nvPr/>
        </p:nvCxnSpPr>
        <p:spPr>
          <a:xfrm rot="5400000" flipH="1" flipV="1">
            <a:off x="6815851" y="5674933"/>
            <a:ext cx="1430659" cy="26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52400" y="6440963"/>
            <a:ext cx="899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72315" y="6403365"/>
            <a:ext cx="76200" cy="76200"/>
          </a:xfrm>
          <a:prstGeom prst="ellipse">
            <a:avLst/>
          </a:prstGeom>
          <a:gradFill>
            <a:gsLst>
              <a:gs pos="0">
                <a:schemeClr val="accent4">
                  <a:tint val="60000"/>
                  <a:satMod val="160000"/>
                  <a:alpha val="58000"/>
                </a:schemeClr>
              </a:gs>
              <a:gs pos="46000">
                <a:schemeClr val="accent4">
                  <a:tint val="86000"/>
                  <a:satMod val="160000"/>
                </a:schemeClr>
              </a:gs>
              <a:gs pos="100000">
                <a:schemeClr val="accent4">
                  <a:shade val="40000"/>
                  <a:satMod val="16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cxnSp>
        <p:nvCxnSpPr>
          <p:cNvPr id="65" name="Straight Connector 64"/>
          <p:cNvCxnSpPr/>
          <p:nvPr/>
        </p:nvCxnSpPr>
        <p:spPr>
          <a:xfrm rot="16200000" flipV="1">
            <a:off x="-1243180" y="4649768"/>
            <a:ext cx="3480872" cy="26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-6309" y="1999633"/>
            <a:ext cx="1925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Flow analysis and </a:t>
            </a:r>
          </a:p>
          <a:p>
            <a:r>
              <a:rPr lang="en-US" sz="1200" dirty="0" smtClean="0"/>
              <a:t>optimization of </a:t>
            </a:r>
          </a:p>
          <a:p>
            <a:r>
              <a:rPr lang="en-US" sz="1200" dirty="0" smtClean="0"/>
              <a:t>Lisp-like structures</a:t>
            </a:r>
            <a:br>
              <a:rPr lang="en-US" sz="1200" dirty="0" smtClean="0"/>
            </a:br>
            <a:r>
              <a:rPr lang="en-US" sz="1200" dirty="0" smtClean="0"/>
              <a:t>[Jones and </a:t>
            </a:r>
            <a:r>
              <a:rPr lang="en-US" sz="1200" dirty="0" err="1" smtClean="0"/>
              <a:t>Muchnick</a:t>
            </a:r>
            <a:r>
              <a:rPr lang="en-US" sz="1200" dirty="0" smtClean="0"/>
              <a:t> 1981]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1786" y="64111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1981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1240627" y="6403365"/>
            <a:ext cx="76200" cy="76200"/>
          </a:xfrm>
          <a:prstGeom prst="ellipse">
            <a:avLst/>
          </a:prstGeom>
          <a:gradFill>
            <a:gsLst>
              <a:gs pos="0">
                <a:schemeClr val="accent4">
                  <a:tint val="60000"/>
                  <a:satMod val="160000"/>
                  <a:alpha val="58000"/>
                </a:schemeClr>
              </a:gs>
              <a:gs pos="46000">
                <a:schemeClr val="accent4">
                  <a:tint val="86000"/>
                  <a:satMod val="160000"/>
                </a:schemeClr>
              </a:gs>
              <a:gs pos="100000">
                <a:schemeClr val="accent4">
                  <a:shade val="40000"/>
                  <a:satMod val="16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cxnSp>
        <p:nvCxnSpPr>
          <p:cNvPr id="69" name="Straight Connector 68"/>
          <p:cNvCxnSpPr>
            <a:stCxn id="68" idx="0"/>
            <a:endCxn id="70" idx="2"/>
          </p:cNvCxnSpPr>
          <p:nvPr/>
        </p:nvCxnSpPr>
        <p:spPr>
          <a:xfrm rot="5400000" flipH="1" flipV="1">
            <a:off x="-166924" y="4955194"/>
            <a:ext cx="2893822" cy="2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53324" y="3047878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Analysis of pointers </a:t>
            </a:r>
          </a:p>
          <a:p>
            <a:r>
              <a:rPr lang="en-US" sz="1200" dirty="0" smtClean="0"/>
              <a:t>and structures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42372" y="6405280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1990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6557556" y="6407830"/>
            <a:ext cx="64723" cy="76200"/>
          </a:xfrm>
          <a:prstGeom prst="ellipse">
            <a:avLst/>
          </a:prstGeom>
          <a:gradFill>
            <a:gsLst>
              <a:gs pos="0">
                <a:schemeClr val="accent4">
                  <a:tint val="60000"/>
                  <a:satMod val="160000"/>
                  <a:alpha val="58000"/>
                </a:schemeClr>
              </a:gs>
              <a:gs pos="46000">
                <a:schemeClr val="accent4">
                  <a:tint val="86000"/>
                  <a:satMod val="160000"/>
                </a:schemeClr>
              </a:gs>
              <a:gs pos="100000">
                <a:schemeClr val="accent4">
                  <a:shade val="40000"/>
                  <a:satMod val="16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cxnSp>
        <p:nvCxnSpPr>
          <p:cNvPr id="56" name="Straight Connector 55"/>
          <p:cNvCxnSpPr>
            <a:stCxn id="55" idx="0"/>
          </p:cNvCxnSpPr>
          <p:nvPr/>
        </p:nvCxnSpPr>
        <p:spPr>
          <a:xfrm rot="5400000" flipH="1" flipV="1">
            <a:off x="4416115" y="4229679"/>
            <a:ext cx="4351954" cy="4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660646" y="1553872"/>
            <a:ext cx="1843774" cy="646331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A Local Shape Analysis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Based on </a:t>
            </a:r>
            <a:r>
              <a:rPr lang="en-US" sz="1200" b="1" dirty="0" smtClean="0">
                <a:solidFill>
                  <a:schemeClr val="tx1"/>
                </a:solidFill>
              </a:rPr>
              <a:t>Separation Logic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Distefano</a:t>
            </a:r>
            <a:r>
              <a:rPr lang="en-US" sz="1200" dirty="0" smtClean="0">
                <a:solidFill>
                  <a:schemeClr val="tx1"/>
                </a:solidFill>
              </a:rPr>
              <a:t> et al, TACAS’06]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99789" y="3036301"/>
            <a:ext cx="140423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Verifying </a:t>
            </a:r>
          </a:p>
          <a:p>
            <a:r>
              <a:rPr lang="en-US" sz="1200" b="1" dirty="0" err="1" smtClean="0"/>
              <a:t>Linearizability</a:t>
            </a:r>
            <a:endParaRPr lang="en-US" sz="1200" b="1" dirty="0" smtClean="0"/>
          </a:p>
          <a:p>
            <a:r>
              <a:rPr lang="en-US" sz="1200" dirty="0" smtClean="0"/>
              <a:t>[</a:t>
            </a:r>
            <a:r>
              <a:rPr lang="en-US" sz="1200" dirty="0" err="1" smtClean="0"/>
              <a:t>Amit</a:t>
            </a:r>
            <a:r>
              <a:rPr lang="en-US" sz="1200" dirty="0" smtClean="0"/>
              <a:t> et al, CAV’07]</a:t>
            </a:r>
            <a:endParaRPr 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6933442" y="4141709"/>
            <a:ext cx="1221681" cy="830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Thread Modular</a:t>
            </a: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Shape Analysis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Gotsman</a:t>
            </a:r>
            <a:r>
              <a:rPr lang="en-US" sz="1200" dirty="0" smtClean="0">
                <a:solidFill>
                  <a:schemeClr val="tx1"/>
                </a:solidFill>
              </a:rPr>
              <a:t> et al,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PLDI 07]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70269" y="4616841"/>
            <a:ext cx="1103122" cy="1015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Procedure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Local Heaps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and </a:t>
            </a:r>
            <a:r>
              <a:rPr lang="en-US" sz="1200" b="1" dirty="0" err="1" smtClean="0">
                <a:solidFill>
                  <a:schemeClr val="tx1"/>
                </a:solidFill>
              </a:rPr>
              <a:t>cutpoints</a:t>
            </a:r>
            <a:endParaRPr lang="en-US" sz="1200" b="1" dirty="0" smtClean="0">
              <a:solidFill>
                <a:schemeClr val="tx1"/>
              </a:solidFill>
            </a:endParaRPr>
          </a:p>
          <a:p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Rinetzky</a:t>
            </a:r>
            <a:r>
              <a:rPr lang="en-US" sz="1200" dirty="0" smtClean="0">
                <a:solidFill>
                  <a:schemeClr val="tx1"/>
                </a:solidFill>
              </a:rPr>
              <a:t> et al,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POPL’05]</a:t>
            </a:r>
          </a:p>
        </p:txBody>
      </p:sp>
      <p:cxnSp>
        <p:nvCxnSpPr>
          <p:cNvPr id="91" name="Straight Connector 90"/>
          <p:cNvCxnSpPr>
            <a:stCxn id="100" idx="0"/>
            <a:endCxn id="92" idx="2"/>
          </p:cNvCxnSpPr>
          <p:nvPr/>
        </p:nvCxnSpPr>
        <p:spPr>
          <a:xfrm rot="16200000" flipV="1">
            <a:off x="1388439" y="4998072"/>
            <a:ext cx="2788910" cy="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41738" y="2958599"/>
            <a:ext cx="1079686" cy="646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TVLA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[Lev Ami et al, SAS‘00]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2751845" y="6393840"/>
            <a:ext cx="64723" cy="76200"/>
          </a:xfrm>
          <a:prstGeom prst="ellipse">
            <a:avLst/>
          </a:prstGeom>
          <a:gradFill>
            <a:gsLst>
              <a:gs pos="0">
                <a:schemeClr val="accent4">
                  <a:tint val="60000"/>
                  <a:satMod val="160000"/>
                  <a:alpha val="58000"/>
                </a:schemeClr>
              </a:gs>
              <a:gs pos="46000">
                <a:schemeClr val="accent4">
                  <a:tint val="86000"/>
                  <a:satMod val="160000"/>
                </a:schemeClr>
              </a:gs>
              <a:gs pos="100000">
                <a:schemeClr val="accent4">
                  <a:shade val="40000"/>
                  <a:satMod val="16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8558907" y="641609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2009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8925650" y="6408349"/>
            <a:ext cx="64723" cy="76200"/>
          </a:xfrm>
          <a:prstGeom prst="ellipse">
            <a:avLst/>
          </a:prstGeom>
          <a:gradFill>
            <a:gsLst>
              <a:gs pos="0">
                <a:schemeClr val="accent4">
                  <a:tint val="60000"/>
                  <a:satMod val="160000"/>
                  <a:alpha val="58000"/>
                </a:schemeClr>
              </a:gs>
              <a:gs pos="46000">
                <a:schemeClr val="accent4">
                  <a:tint val="86000"/>
                  <a:satMod val="160000"/>
                </a:schemeClr>
              </a:gs>
              <a:gs pos="100000">
                <a:schemeClr val="accent4">
                  <a:shade val="40000"/>
                  <a:satMod val="160000"/>
                </a:schemeClr>
              </a:gs>
            </a:gsLst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4000" dirty="0">
                <a:cs typeface="Times New Roman" pitchFamily="18" charset="0"/>
              </a:rPr>
              <a:t>Applications</a:t>
            </a:r>
          </a:p>
        </p:txBody>
      </p:sp>
      <p:sp>
        <p:nvSpPr>
          <p:cNvPr id="1801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0988" y="1600200"/>
            <a:ext cx="8767762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Memory safety &amp; preservation of data structure invariants  [</a:t>
            </a:r>
            <a:r>
              <a:rPr lang="en-US" sz="2400" dirty="0" err="1" smtClean="0"/>
              <a:t>Dor</a:t>
            </a:r>
            <a:r>
              <a:rPr lang="en-US" sz="2400" dirty="0" smtClean="0"/>
              <a:t>  SAS’00, </a:t>
            </a:r>
            <a:r>
              <a:rPr lang="en-US" sz="2400" dirty="0" err="1" smtClean="0"/>
              <a:t>Loginov</a:t>
            </a:r>
            <a:r>
              <a:rPr lang="en-US" sz="2400" dirty="0" smtClean="0"/>
              <a:t> ISSTA’08]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Compile-time garbage collection [</a:t>
            </a:r>
            <a:r>
              <a:rPr lang="en-US" sz="2400" dirty="0" err="1" smtClean="0"/>
              <a:t>Shaham</a:t>
            </a:r>
            <a:r>
              <a:rPr lang="en-US" sz="2400" dirty="0" smtClean="0"/>
              <a:t> et al, </a:t>
            </a:r>
            <a:r>
              <a:rPr lang="en-US" sz="2400" dirty="0"/>
              <a:t>SAS’03]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Correct API usage [</a:t>
            </a:r>
            <a:r>
              <a:rPr lang="en-US" sz="2400" dirty="0" err="1" smtClean="0"/>
              <a:t>Ramalingam</a:t>
            </a:r>
            <a:r>
              <a:rPr lang="en-US" sz="2400" dirty="0" smtClean="0"/>
              <a:t> at al PLDI’02</a:t>
            </a:r>
            <a:r>
              <a:rPr lang="en-US" sz="2400" dirty="0"/>
              <a:t>, </a:t>
            </a:r>
            <a:r>
              <a:rPr lang="en-US" sz="2400" dirty="0" err="1" smtClean="0"/>
              <a:t>Yahav</a:t>
            </a:r>
            <a:r>
              <a:rPr lang="en-US" sz="2400" dirty="0" smtClean="0"/>
              <a:t> et al</a:t>
            </a:r>
            <a:r>
              <a:rPr lang="en-US" sz="2400" dirty="0" smtClean="0"/>
              <a:t> </a:t>
            </a:r>
            <a:r>
              <a:rPr lang="en-US" sz="2400" dirty="0" smtClean="0"/>
              <a:t>PLDI’04</a:t>
            </a:r>
            <a:r>
              <a:rPr lang="en-US" sz="2400" dirty="0"/>
              <a:t>]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Typestate</a:t>
            </a:r>
            <a:r>
              <a:rPr lang="en-US" sz="2400" dirty="0"/>
              <a:t> verification [</a:t>
            </a:r>
            <a:r>
              <a:rPr lang="en-US" sz="2400" dirty="0" err="1" smtClean="0"/>
              <a:t>Yahav</a:t>
            </a:r>
            <a:r>
              <a:rPr lang="en-US" sz="2400" dirty="0" smtClean="0"/>
              <a:t> et al, </a:t>
            </a:r>
            <a:r>
              <a:rPr lang="en-US" sz="2400" dirty="0"/>
              <a:t>ISSTA’06</a:t>
            </a:r>
            <a:r>
              <a:rPr lang="en-US" sz="2400" dirty="0" smtClean="0"/>
              <a:t>]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Sorting </a:t>
            </a:r>
            <a:r>
              <a:rPr lang="en-US" sz="2400" dirty="0"/>
              <a:t>implementations [</a:t>
            </a:r>
            <a:r>
              <a:rPr lang="en-US" sz="2400" dirty="0" smtClean="0"/>
              <a:t>Lev-Ami ISTTA’00, </a:t>
            </a:r>
            <a:r>
              <a:rPr lang="en-US" sz="2400" dirty="0" err="1" smtClean="0"/>
              <a:t>Rinetzky</a:t>
            </a:r>
            <a:r>
              <a:rPr lang="en-US" sz="2400" dirty="0" smtClean="0"/>
              <a:t> SAS’05]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Deutsch-</a:t>
            </a:r>
            <a:r>
              <a:rPr lang="en-US" sz="2400" dirty="0" err="1"/>
              <a:t>Shorr</a:t>
            </a:r>
            <a:r>
              <a:rPr lang="en-US" sz="2400" dirty="0"/>
              <a:t>-Waite [</a:t>
            </a:r>
            <a:r>
              <a:rPr lang="en-US" sz="2400" dirty="0" err="1" smtClean="0"/>
              <a:t>Loginov</a:t>
            </a:r>
            <a:r>
              <a:rPr lang="en-US" sz="2400" dirty="0" smtClean="0"/>
              <a:t> et al, </a:t>
            </a:r>
            <a:r>
              <a:rPr lang="en-US" sz="2400" dirty="0"/>
              <a:t>SAS’06]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Linearizability</a:t>
            </a:r>
            <a:r>
              <a:rPr lang="en-US" sz="2400" dirty="0" smtClean="0"/>
              <a:t> [</a:t>
            </a:r>
            <a:r>
              <a:rPr lang="en-US" sz="2400" dirty="0" err="1" smtClean="0"/>
              <a:t>Amit</a:t>
            </a:r>
            <a:r>
              <a:rPr lang="en-US" sz="2400" dirty="0" smtClean="0"/>
              <a:t> et al, CAV’07, </a:t>
            </a:r>
            <a:r>
              <a:rPr lang="en-US" sz="2400" dirty="0" err="1" smtClean="0"/>
              <a:t>Manevich</a:t>
            </a:r>
            <a:r>
              <a:rPr lang="en-US" sz="2400" dirty="0" smtClean="0"/>
              <a:t> at al, SAS’08,CAV’08]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Device drivers [ Yang et al, CAV’08]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9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7479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Shape abstractions in a nutshell</a:t>
            </a:r>
          </a:p>
          <a:p>
            <a:r>
              <a:rPr lang="en-US" dirty="0"/>
              <a:t>Computing transformers</a:t>
            </a:r>
          </a:p>
          <a:p>
            <a:r>
              <a:rPr lang="en-US" dirty="0"/>
              <a:t>Challenges </a:t>
            </a:r>
            <a:r>
              <a:rPr lang="en-US" dirty="0" smtClean="0"/>
              <a:t>in shape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798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Concrete Stores as Logical Structures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649366" y="2279707"/>
            <a:ext cx="442913" cy="42862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091696" y="2279707"/>
            <a:ext cx="490537" cy="42862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1705724" y="2290819"/>
            <a:ext cx="32940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7</a:t>
            </a:r>
            <a:endParaRPr lang="en-US" sz="1800" dirty="0"/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2158161" y="2300345"/>
            <a:ext cx="5770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26</a:t>
            </a:r>
            <a:endParaRPr lang="en-US" sz="1800" dirty="0"/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1674767" y="2767070"/>
            <a:ext cx="5770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24</a:t>
            </a:r>
            <a:endParaRPr lang="en-US" sz="1800" dirty="0"/>
          </a:p>
        </p:txBody>
      </p:sp>
      <p:sp>
        <p:nvSpPr>
          <p:cNvPr id="47" name="Rectangle 46"/>
          <p:cNvSpPr/>
          <p:nvPr/>
        </p:nvSpPr>
        <p:spPr bwMode="auto">
          <a:xfrm>
            <a:off x="4176013" y="2316127"/>
            <a:ext cx="442913" cy="42862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618343" y="2316127"/>
            <a:ext cx="490537" cy="42862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4232371" y="2327239"/>
            <a:ext cx="32940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2</a:t>
            </a:r>
            <a:endParaRPr lang="en-US" sz="1800" dirty="0"/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4684808" y="2336765"/>
            <a:ext cx="5770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64</a:t>
            </a:r>
            <a:endParaRPr lang="en-US" sz="1800" dirty="0"/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4201414" y="2803490"/>
            <a:ext cx="5770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44</a:t>
            </a:r>
            <a:endParaRPr lang="en-US" sz="1800" dirty="0"/>
          </a:p>
        </p:txBody>
      </p:sp>
      <p:sp>
        <p:nvSpPr>
          <p:cNvPr id="52" name="Rectangle 51"/>
          <p:cNvSpPr/>
          <p:nvPr/>
        </p:nvSpPr>
        <p:spPr bwMode="auto">
          <a:xfrm>
            <a:off x="5571424" y="2325651"/>
            <a:ext cx="442913" cy="42862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013754" y="2325651"/>
            <a:ext cx="490537" cy="42862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54" name="Text Box 10"/>
          <p:cNvSpPr txBox="1">
            <a:spLocks noChangeArrowheads="1"/>
          </p:cNvSpPr>
          <p:nvPr/>
        </p:nvSpPr>
        <p:spPr bwMode="auto">
          <a:xfrm>
            <a:off x="5627782" y="2336763"/>
            <a:ext cx="32940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5</a:t>
            </a:r>
            <a:endParaRPr lang="en-US" sz="1800" dirty="0"/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6080219" y="2346288"/>
            <a:ext cx="5770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80</a:t>
            </a:r>
            <a:endParaRPr lang="en-US" sz="1800" dirty="0"/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5596825" y="2813014"/>
            <a:ext cx="5770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64</a:t>
            </a:r>
            <a:endParaRPr lang="en-US" sz="1800" dirty="0"/>
          </a:p>
        </p:txBody>
      </p:sp>
      <p:sp>
        <p:nvSpPr>
          <p:cNvPr id="57" name="Rectangle 56"/>
          <p:cNvSpPr/>
          <p:nvPr/>
        </p:nvSpPr>
        <p:spPr bwMode="auto">
          <a:xfrm>
            <a:off x="6838251" y="2333952"/>
            <a:ext cx="442913" cy="42270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280581" y="2333952"/>
            <a:ext cx="490537" cy="42381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59" name="Text Box 10"/>
          <p:cNvSpPr txBox="1">
            <a:spLocks noChangeArrowheads="1"/>
          </p:cNvSpPr>
          <p:nvPr/>
        </p:nvSpPr>
        <p:spPr bwMode="auto">
          <a:xfrm>
            <a:off x="6894609" y="2339146"/>
            <a:ext cx="32940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1</a:t>
            </a:r>
            <a:endParaRPr lang="en-US" sz="1800" dirty="0"/>
          </a:p>
        </p:txBody>
      </p:sp>
      <p:sp>
        <p:nvSpPr>
          <p:cNvPr id="60" name="Text Box 10"/>
          <p:cNvSpPr txBox="1">
            <a:spLocks noChangeArrowheads="1"/>
          </p:cNvSpPr>
          <p:nvPr/>
        </p:nvSpPr>
        <p:spPr bwMode="auto">
          <a:xfrm>
            <a:off x="7235728" y="2352767"/>
            <a:ext cx="5770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80</a:t>
            </a:r>
            <a:endParaRPr lang="en-US" sz="1800" dirty="0"/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6863652" y="2815397"/>
            <a:ext cx="5770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64</a:t>
            </a:r>
            <a:endParaRPr lang="en-US" sz="1800" dirty="0"/>
          </a:p>
        </p:txBody>
      </p:sp>
      <p:sp>
        <p:nvSpPr>
          <p:cNvPr id="62" name="Rectangle 61"/>
          <p:cNvSpPr/>
          <p:nvPr/>
        </p:nvSpPr>
        <p:spPr bwMode="auto">
          <a:xfrm>
            <a:off x="8062213" y="2323271"/>
            <a:ext cx="442913" cy="42862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64" name="Text Box 10"/>
          <p:cNvSpPr txBox="1">
            <a:spLocks noChangeArrowheads="1"/>
          </p:cNvSpPr>
          <p:nvPr/>
        </p:nvSpPr>
        <p:spPr bwMode="auto">
          <a:xfrm>
            <a:off x="8118571" y="2334383"/>
            <a:ext cx="32940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7</a:t>
            </a:r>
            <a:endParaRPr lang="en-US" sz="1800" dirty="0"/>
          </a:p>
        </p:txBody>
      </p:sp>
      <p:sp>
        <p:nvSpPr>
          <p:cNvPr id="65" name="Text Box 10"/>
          <p:cNvSpPr txBox="1">
            <a:spLocks noChangeArrowheads="1"/>
          </p:cNvSpPr>
          <p:nvPr/>
        </p:nvSpPr>
        <p:spPr bwMode="auto">
          <a:xfrm>
            <a:off x="8577517" y="2351442"/>
            <a:ext cx="34338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0</a:t>
            </a:r>
            <a:endParaRPr lang="en-US" sz="1800" dirty="0"/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8087614" y="2827886"/>
            <a:ext cx="5770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80</a:t>
            </a:r>
            <a:endParaRPr lang="en-US" sz="1800" dirty="0"/>
          </a:p>
        </p:txBody>
      </p:sp>
      <p:sp>
        <p:nvSpPr>
          <p:cNvPr id="67" name="Rectangle 66"/>
          <p:cNvSpPr/>
          <p:nvPr/>
        </p:nvSpPr>
        <p:spPr bwMode="auto">
          <a:xfrm>
            <a:off x="623881" y="2281248"/>
            <a:ext cx="442913" cy="428624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68" name="Text Box 10"/>
          <p:cNvSpPr txBox="1">
            <a:spLocks noChangeArrowheads="1"/>
          </p:cNvSpPr>
          <p:nvPr/>
        </p:nvSpPr>
        <p:spPr bwMode="auto">
          <a:xfrm>
            <a:off x="644519" y="2306647"/>
            <a:ext cx="469899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24</a:t>
            </a:r>
            <a:endParaRPr lang="en-US" sz="1800" dirty="0"/>
          </a:p>
        </p:txBody>
      </p:sp>
      <p:sp>
        <p:nvSpPr>
          <p:cNvPr id="69" name="Text Box 10"/>
          <p:cNvSpPr txBox="1">
            <a:spLocks noChangeArrowheads="1"/>
          </p:cNvSpPr>
          <p:nvPr/>
        </p:nvSpPr>
        <p:spPr bwMode="auto">
          <a:xfrm>
            <a:off x="321472" y="2289974"/>
            <a:ext cx="409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x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619120" y="2719398"/>
            <a:ext cx="442913" cy="428624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71" name="Text Box 10"/>
          <p:cNvSpPr txBox="1">
            <a:spLocks noChangeArrowheads="1"/>
          </p:cNvSpPr>
          <p:nvPr/>
        </p:nvSpPr>
        <p:spPr bwMode="auto">
          <a:xfrm>
            <a:off x="639758" y="2723365"/>
            <a:ext cx="469899" cy="3693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64</a:t>
            </a:r>
            <a:endParaRPr lang="en-US" sz="1800" dirty="0"/>
          </a:p>
        </p:txBody>
      </p:sp>
      <p:sp>
        <p:nvSpPr>
          <p:cNvPr id="72" name="Text Box 10"/>
          <p:cNvSpPr txBox="1">
            <a:spLocks noChangeArrowheads="1"/>
          </p:cNvSpPr>
          <p:nvPr/>
        </p:nvSpPr>
        <p:spPr bwMode="auto">
          <a:xfrm>
            <a:off x="307184" y="2699548"/>
            <a:ext cx="409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73" name="Text Box 10"/>
          <p:cNvSpPr txBox="1">
            <a:spLocks noChangeArrowheads="1"/>
          </p:cNvSpPr>
          <p:nvPr/>
        </p:nvSpPr>
        <p:spPr bwMode="auto">
          <a:xfrm>
            <a:off x="308869" y="1662861"/>
            <a:ext cx="103346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stack</a:t>
            </a:r>
            <a:endParaRPr lang="en-US" sz="2000" dirty="0"/>
          </a:p>
        </p:txBody>
      </p:sp>
      <p:sp>
        <p:nvSpPr>
          <p:cNvPr id="74" name="Text Box 10"/>
          <p:cNvSpPr txBox="1">
            <a:spLocks noChangeArrowheads="1"/>
          </p:cNvSpPr>
          <p:nvPr/>
        </p:nvSpPr>
        <p:spPr bwMode="auto">
          <a:xfrm>
            <a:off x="1575551" y="1632746"/>
            <a:ext cx="103346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/>
              <a:t>heap</a:t>
            </a:r>
            <a:endParaRPr lang="en-US" sz="2000" dirty="0"/>
          </a:p>
        </p:txBody>
      </p:sp>
      <p:sp>
        <p:nvSpPr>
          <p:cNvPr id="78" name="AutoShape 26"/>
          <p:cNvSpPr>
            <a:spLocks noChangeArrowheads="1"/>
          </p:cNvSpPr>
          <p:nvPr/>
        </p:nvSpPr>
        <p:spPr bwMode="auto">
          <a:xfrm rot="5400000">
            <a:off x="3717131" y="3962399"/>
            <a:ext cx="1390650" cy="266700"/>
          </a:xfrm>
          <a:prstGeom prst="notchedRightArrow">
            <a:avLst>
              <a:gd name="adj1" fmla="val 50000"/>
              <a:gd name="adj2" fmla="val 130357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>
              <a:sym typeface="Symbol" pitchFamily="18" charset="2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8495353" y="2323271"/>
            <a:ext cx="442913" cy="42862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849236" y="2293716"/>
            <a:ext cx="442913" cy="42862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291566" y="2293716"/>
            <a:ext cx="490537" cy="42862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2905594" y="2304828"/>
            <a:ext cx="32940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3</a:t>
            </a:r>
            <a:endParaRPr lang="en-US" sz="1800" dirty="0"/>
          </a:p>
        </p:txBody>
      </p:sp>
      <p:sp>
        <p:nvSpPr>
          <p:cNvPr id="80" name="Text Box 10"/>
          <p:cNvSpPr txBox="1">
            <a:spLocks noChangeArrowheads="1"/>
          </p:cNvSpPr>
          <p:nvPr/>
        </p:nvSpPr>
        <p:spPr bwMode="auto">
          <a:xfrm>
            <a:off x="3358031" y="2314354"/>
            <a:ext cx="5770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44</a:t>
            </a:r>
            <a:endParaRPr lang="en-US" sz="1800" dirty="0"/>
          </a:p>
        </p:txBody>
      </p:sp>
      <p:sp>
        <p:nvSpPr>
          <p:cNvPr id="81" name="Text Box 10"/>
          <p:cNvSpPr txBox="1">
            <a:spLocks noChangeArrowheads="1"/>
          </p:cNvSpPr>
          <p:nvPr/>
        </p:nvSpPr>
        <p:spPr bwMode="auto">
          <a:xfrm>
            <a:off x="2874637" y="2781079"/>
            <a:ext cx="577055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26</a:t>
            </a:r>
            <a:endParaRPr lang="en-US" sz="18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991914" y="5468939"/>
            <a:ext cx="7779388" cy="1115636"/>
            <a:chOff x="991914" y="5468939"/>
            <a:chExt cx="7779388" cy="1115636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707141" y="5594024"/>
              <a:ext cx="503121" cy="5626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/>
                <a:t>   </a:t>
              </a:r>
              <a:endParaRPr lang="en-US" sz="2000" dirty="0"/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347787" y="5594024"/>
              <a:ext cx="584269" cy="5626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/>
                <a:t>    </a:t>
              </a:r>
              <a:endParaRPr lang="en-US" sz="2000" dirty="0"/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5708684" y="5594024"/>
              <a:ext cx="503121" cy="5626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/>
                <a:t>   </a:t>
              </a:r>
              <a:endParaRPr lang="en-US" sz="2000" dirty="0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6988433" y="5594024"/>
              <a:ext cx="503121" cy="5626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/>
                <a:t>   </a:t>
              </a:r>
              <a:endParaRPr lang="en-US" sz="2000" dirty="0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8268181" y="5594024"/>
              <a:ext cx="503121" cy="5626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/>
                <a:t>   </a:t>
              </a:r>
              <a:endParaRPr lang="en-US" sz="2000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991914" y="5673726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x</a:t>
              </a:r>
            </a:p>
          </p:txBody>
        </p:sp>
        <p:cxnSp>
          <p:nvCxnSpPr>
            <p:cNvPr id="11" name="AutoShape 11"/>
            <p:cNvCxnSpPr>
              <a:cxnSpLocks noChangeShapeType="1"/>
              <a:stCxn id="10" idx="3"/>
              <a:endCxn id="5" idx="2"/>
            </p:cNvCxnSpPr>
            <p:nvPr/>
          </p:nvCxnSpPr>
          <p:spPr bwMode="auto">
            <a:xfrm>
              <a:off x="1401489" y="5872164"/>
              <a:ext cx="305652" cy="31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12"/>
            <p:cNvCxnSpPr>
              <a:cxnSpLocks noChangeShapeType="1"/>
              <a:stCxn id="82" idx="6"/>
              <a:endCxn id="6" idx="2"/>
            </p:cNvCxnSpPr>
            <p:nvPr/>
          </p:nvCxnSpPr>
          <p:spPr bwMode="auto">
            <a:xfrm>
              <a:off x="3571159" y="5875339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3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4932056" y="5875339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14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6211805" y="5875339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15"/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7491554" y="5875339"/>
              <a:ext cx="776627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3824102" y="5468939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5111284" y="5478464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6382219" y="5499101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621216" y="5538789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655104" y="6187700"/>
              <a:ext cx="4095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/>
                <a:t>p</a:t>
              </a:r>
            </a:p>
          </p:txBody>
        </p:sp>
        <p:cxnSp>
          <p:nvCxnSpPr>
            <p:cNvPr id="21" name="AutoShape 21"/>
            <p:cNvCxnSpPr>
              <a:cxnSpLocks noChangeShapeType="1"/>
              <a:endCxn id="7" idx="3"/>
            </p:cNvCxnSpPr>
            <p:nvPr/>
          </p:nvCxnSpPr>
          <p:spPr bwMode="auto">
            <a:xfrm flipV="1">
              <a:off x="5036766" y="6074259"/>
              <a:ext cx="745598" cy="2773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82" name="Oval 6"/>
            <p:cNvSpPr>
              <a:spLocks noChangeArrowheads="1"/>
            </p:cNvSpPr>
            <p:nvPr/>
          </p:nvSpPr>
          <p:spPr bwMode="auto">
            <a:xfrm>
              <a:off x="2986890" y="5594024"/>
              <a:ext cx="584269" cy="5626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dirty="0" smtClean="0"/>
                <a:t>    </a:t>
              </a:r>
              <a:endParaRPr lang="en-US" sz="2000" dirty="0"/>
            </a:p>
          </p:txBody>
        </p:sp>
        <p:cxnSp>
          <p:nvCxnSpPr>
            <p:cNvPr id="83" name="AutoShape 12"/>
            <p:cNvCxnSpPr>
              <a:cxnSpLocks noChangeShapeType="1"/>
              <a:stCxn id="5" idx="6"/>
              <a:endCxn id="82" idx="2"/>
            </p:cNvCxnSpPr>
            <p:nvPr/>
          </p:nvCxnSpPr>
          <p:spPr bwMode="auto">
            <a:xfrm>
              <a:off x="2210262" y="5875339"/>
              <a:ext cx="776628" cy="15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84" name="Text Box 16"/>
            <p:cNvSpPr txBox="1">
              <a:spLocks noChangeArrowheads="1"/>
            </p:cNvSpPr>
            <p:nvPr/>
          </p:nvSpPr>
          <p:spPr bwMode="auto">
            <a:xfrm>
              <a:off x="2430091" y="5473420"/>
              <a:ext cx="295275" cy="3968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/>
                <a:t>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11314</TotalTime>
  <Words>1289</Words>
  <Application>Microsoft Office PowerPoint</Application>
  <PresentationFormat>On-screen Show (4:3)</PresentationFormat>
  <Paragraphs>507</Paragraphs>
  <Slides>28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Shape Analysis Overview  </vt:lpstr>
      <vt:lpstr>Shape Analysis  [Jones and Muchnick 1981]</vt:lpstr>
      <vt:lpstr>Programs and Properties</vt:lpstr>
      <vt:lpstr>Mark and Sweep</vt:lpstr>
      <vt:lpstr>Parametric Shape Analysis via 3-valued Logic</vt:lpstr>
      <vt:lpstr>Timeline: Shape Analysis</vt:lpstr>
      <vt:lpstr>Applications</vt:lpstr>
      <vt:lpstr>Outline</vt:lpstr>
      <vt:lpstr>Concrete Stores as Logical Structures</vt:lpstr>
      <vt:lpstr>Concrete Stores as Logical Structures</vt:lpstr>
      <vt:lpstr>Canonical Abstraction</vt:lpstr>
      <vt:lpstr>Canonical Abstraction</vt:lpstr>
      <vt:lpstr>Canonical Abstraction with Reachability</vt:lpstr>
      <vt:lpstr>Canonical Abstraction without Reachability</vt:lpstr>
      <vt:lpstr>Logical Characterization in FOTC  [Yorsh’03] [Kuncak’04] [Wies’07 ]</vt:lpstr>
      <vt:lpstr>Logical Characterization in Separation Logic</vt:lpstr>
      <vt:lpstr>Canonical Abstraction</vt:lpstr>
      <vt:lpstr>Non-Static Partition</vt:lpstr>
      <vt:lpstr>Outline</vt:lpstr>
      <vt:lpstr>Best Transformer</vt:lpstr>
      <vt:lpstr>Transformer using Partial Concretization</vt:lpstr>
      <vt:lpstr>Symbolic Transformer</vt:lpstr>
      <vt:lpstr>Partial Concretization</vt:lpstr>
      <vt:lpstr>Challenges in shape analysis</vt:lpstr>
      <vt:lpstr>Handling Procedures</vt:lpstr>
      <vt:lpstr>Concurrency</vt:lpstr>
      <vt:lpstr>Handling Larger Programs ?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Separation Logic</dc:title>
  <dc:creator>gretay</dc:creator>
  <cp:lastModifiedBy>gretay</cp:lastModifiedBy>
  <cp:revision>2062</cp:revision>
  <dcterms:created xsi:type="dcterms:W3CDTF">2006-08-16T00:00:00Z</dcterms:created>
  <dcterms:modified xsi:type="dcterms:W3CDTF">2009-07-20T13:44:18Z</dcterms:modified>
</cp:coreProperties>
</file>