
<file path=[Content_Types].xml><?xml version="1.0" encoding="utf-8"?>
<Types xmlns="http://schemas.openxmlformats.org/package/2006/content-types">
  <Default Extension="html" ContentType="image/pn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6" r:id="rId4"/>
    <p:sldId id="267" r:id="rId5"/>
    <p:sldId id="276" r:id="rId6"/>
    <p:sldId id="277" r:id="rId7"/>
    <p:sldId id="280" r:id="rId8"/>
    <p:sldId id="258" r:id="rId9"/>
    <p:sldId id="281" r:id="rId10"/>
    <p:sldId id="284" r:id="rId11"/>
    <p:sldId id="271" r:id="rId12"/>
    <p:sldId id="272" r:id="rId13"/>
    <p:sldId id="293" r:id="rId14"/>
    <p:sldId id="283" r:id="rId15"/>
    <p:sldId id="285" r:id="rId16"/>
    <p:sldId id="270" r:id="rId17"/>
    <p:sldId id="274" r:id="rId18"/>
    <p:sldId id="287" r:id="rId19"/>
    <p:sldId id="288" r:id="rId20"/>
    <p:sldId id="262" r:id="rId21"/>
    <p:sldId id="263" r:id="rId22"/>
    <p:sldId id="289" r:id="rId23"/>
    <p:sldId id="291" r:id="rId24"/>
    <p:sldId id="290" r:id="rId25"/>
    <p:sldId id="292" r:id="rId26"/>
    <p:sldId id="265" r:id="rId27"/>
    <p:sldId id="275" r:id="rId28"/>
    <p:sldId id="264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7D93"/>
    <a:srgbClr val="99FF33"/>
    <a:srgbClr val="99FF66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ht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332F1E-E24A-4E0C-BDD4-9A5F08F46C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4111" y="1299882"/>
            <a:ext cx="8390466" cy="1646302"/>
          </a:xfrm>
        </p:spPr>
        <p:txBody>
          <a:bodyPr/>
          <a:lstStyle/>
          <a:p>
            <a:pPr algn="ctr"/>
            <a:r>
              <a:rPr lang="es-ES" dirty="0"/>
              <a:t>Los accidentes en Bélgica</a:t>
            </a:r>
            <a:br>
              <a:rPr lang="es-ES" dirty="0"/>
            </a:br>
            <a:r>
              <a:rPr lang="es-ES" sz="3600" dirty="0"/>
              <a:t>Análisis exploratorio de datos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79DCFF8-03DF-46D3-BE29-6BDAAA0D56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471" y="4377484"/>
            <a:ext cx="10712824" cy="1507285"/>
          </a:xfrm>
        </p:spPr>
        <p:txBody>
          <a:bodyPr>
            <a:normAutofit/>
          </a:bodyPr>
          <a:lstStyle/>
          <a:p>
            <a:pPr algn="ctr"/>
            <a:endParaRPr lang="es-ES" dirty="0"/>
          </a:p>
          <a:p>
            <a:pPr algn="ctr"/>
            <a:r>
              <a:rPr lang="es-ES" dirty="0"/>
              <a:t>Exploración de </a:t>
            </a:r>
          </a:p>
          <a:p>
            <a:pPr algn="ctr"/>
            <a:r>
              <a:rPr lang="es-ES" dirty="0"/>
              <a:t>posibles variaciones espacio-temporales 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5B85C8A-4674-46BD-A9F2-94D7461E6FC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821076" y="2871379"/>
            <a:ext cx="3381375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247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509CC8-7E8D-4FC9-9869-47EA20CF8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169" y="1532964"/>
            <a:ext cx="11654516" cy="48311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0" lang="es-ES" sz="3200" b="1" i="0" u="none" strike="noStrike" kern="1200" cap="none" spc="0" normalizeH="0" baseline="0" noProof="0" dirty="0">
                <a:ln>
                  <a:noFill/>
                </a:ln>
                <a:solidFill>
                  <a:srgbClr val="90C2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rebuchet MS" panose="020B0603020202020204"/>
                <a:ea typeface="+mj-ea"/>
                <a:cs typeface="+mj-cs"/>
              </a:rPr>
              <a:t>Bases para la evaluación de la primera hipótesis:</a:t>
            </a:r>
            <a:br>
              <a:rPr kumimoji="0" lang="es-ES" sz="3200" b="0" i="0" u="none" strike="noStrike" kern="1200" cap="none" spc="0" normalizeH="0" baseline="0" noProof="0" dirty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</a:br>
            <a:r>
              <a:rPr kumimoji="0" lang="es-ES" sz="3200" b="0" i="0" u="none" strike="noStrike" kern="1200" cap="none" spc="0" normalizeH="0" baseline="0" noProof="0" dirty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- parámetro CONSTANTE de espacio: Bélgica</a:t>
            </a:r>
            <a:br>
              <a:rPr kumimoji="0" lang="es-ES" sz="3200" b="0" i="0" u="none" strike="noStrike" kern="1200" cap="none" spc="0" normalizeH="0" baseline="0" noProof="0" dirty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</a:br>
            <a:r>
              <a:rPr kumimoji="0" lang="es-ES" sz="3200" b="0" i="0" u="none" strike="noStrike" kern="1200" cap="none" spc="0" normalizeH="0" baseline="0" noProof="0" dirty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- parámetro VARIABLE de tiempo: varios años 														</a:t>
            </a:r>
            <a:r>
              <a:rPr lang="es-ES" sz="3200" dirty="0">
                <a:solidFill>
                  <a:srgbClr val="90C226"/>
                </a:solidFill>
                <a:latin typeface="Trebuchet MS" panose="020B0603020202020204"/>
                <a:ea typeface="+mj-ea"/>
                <a:cs typeface="+mj-cs"/>
              </a:rPr>
              <a:t>						      </a:t>
            </a:r>
            <a:r>
              <a:rPr lang="es-ES" sz="2400" dirty="0">
                <a:solidFill>
                  <a:srgbClr val="90C226"/>
                </a:solidFill>
                <a:latin typeface="Trebuchet MS" panose="020B0603020202020204"/>
                <a:ea typeface="+mj-ea"/>
                <a:cs typeface="+mj-cs"/>
              </a:rPr>
              <a:t>(2008, 2012, 2016-2020)</a:t>
            </a:r>
            <a:br>
              <a:rPr kumimoji="0" lang="es-ES" sz="3200" b="0" i="0" u="none" strike="noStrike" kern="1200" cap="none" spc="0" normalizeH="0" baseline="0" noProof="0" dirty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</a:br>
            <a:br>
              <a:rPr kumimoji="0" lang="es-ES" sz="5000" b="0" i="0" u="none" strike="noStrike" kern="1200" cap="none" spc="0" normalizeH="0" baseline="0" noProof="0" dirty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</a:br>
            <a:r>
              <a:rPr kumimoji="0" lang="es-ES" sz="3200" b="1" i="0" u="none" strike="noStrike" kern="1200" cap="none" spc="0" normalizeH="0" baseline="0" noProof="0" dirty="0">
                <a:ln>
                  <a:noFill/>
                </a:ln>
                <a:solidFill>
                  <a:srgbClr val="90C2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rebuchet MS" panose="020B0603020202020204"/>
                <a:ea typeface="+mj-ea"/>
                <a:cs typeface="+mj-cs"/>
              </a:rPr>
              <a:t>¿Relación con parámetros planteados?</a:t>
            </a:r>
            <a:br>
              <a:rPr kumimoji="0" lang="es-ES" sz="3200" b="1" i="0" u="none" strike="noStrike" kern="1200" cap="none" spc="0" normalizeH="0" baseline="0" noProof="0" dirty="0">
                <a:ln>
                  <a:noFill/>
                </a:ln>
                <a:solidFill>
                  <a:srgbClr val="90C2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rebuchet MS" panose="020B0603020202020204"/>
                <a:ea typeface="+mj-ea"/>
                <a:cs typeface="+mj-cs"/>
              </a:rPr>
            </a:br>
            <a:r>
              <a:rPr kumimoji="0" lang="es-ES" sz="3200" b="0" i="0" u="none" strike="noStrike" kern="1200" cap="none" spc="0" normalizeH="0" baseline="0" noProof="0" dirty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	- la evolución en el número de la flota de vehículos</a:t>
            </a:r>
            <a:br>
              <a:rPr kumimoji="0" lang="es-ES" sz="3200" b="0" i="0" u="none" strike="noStrike" kern="1200" cap="none" spc="0" normalizeH="0" baseline="0" noProof="0" dirty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</a:br>
            <a:r>
              <a:rPr kumimoji="0" lang="es-ES" sz="3200" b="0" i="0" u="none" strike="noStrike" kern="1200" cap="none" spc="0" normalizeH="0" baseline="0" noProof="0" dirty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	- la evolución en la densidad de población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66148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041B4C-C3AB-469E-A8A4-0D69B130F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157" y="243242"/>
            <a:ext cx="9641042" cy="2008094"/>
          </a:xfrm>
        </p:spPr>
        <p:txBody>
          <a:bodyPr>
            <a:normAutofit fontScale="90000"/>
          </a:bodyPr>
          <a:lstStyle/>
          <a:p>
            <a:r>
              <a:rPr lang="es-ES" dirty="0"/>
              <a:t>Evaluación de la primera hipótesis: </a:t>
            </a:r>
            <a:br>
              <a:rPr lang="es-ES" dirty="0"/>
            </a:br>
            <a:br>
              <a:rPr lang="es-ES" dirty="0"/>
            </a:br>
            <a:r>
              <a:rPr lang="es-ES" sz="3100" i="1" dirty="0"/>
              <a:t>La evolución del número de accidentes en Bélgica </a:t>
            </a:r>
            <a:br>
              <a:rPr lang="es-ES" sz="3100" i="1" dirty="0"/>
            </a:br>
            <a:r>
              <a:rPr lang="es-ES" sz="3100" i="1" dirty="0"/>
              <a:t>                  (2008, 2012, 2016-2020)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4E11C27A-7EB8-40A7-8268-9BFD0B209F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383" y="2251336"/>
            <a:ext cx="9794594" cy="3907417"/>
          </a:xfrm>
        </p:spPr>
      </p:pic>
    </p:spTree>
    <p:extLst>
      <p:ext uri="{BB962C8B-B14F-4D97-AF65-F5344CB8AC3E}">
        <p14:creationId xmlns:p14="http://schemas.microsoft.com/office/powerpoint/2010/main" val="40913585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advTm="5000">
        <p15:prstTrans prst="fracture"/>
      </p:transition>
    </mc:Choice>
    <mc:Fallback xmlns="">
      <p:transition advTm="5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F7BFF3-811E-4E8F-A614-60298B67A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70" y="283884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s-ES" dirty="0"/>
              <a:t>Relación con los parámetros mencionados: flota + densidad (de población) </a:t>
            </a:r>
            <a:r>
              <a:rPr lang="es-ES" sz="2700" dirty="0"/>
              <a:t>(2012, 2016-2020)</a:t>
            </a:r>
          </a:p>
        </p:txBody>
      </p:sp>
      <p:pic>
        <p:nvPicPr>
          <p:cNvPr id="13" name="Marcador de contenido 12">
            <a:extLst>
              <a:ext uri="{FF2B5EF4-FFF2-40B4-BE49-F238E27FC236}">
                <a16:creationId xmlns:a16="http://schemas.microsoft.com/office/drawing/2014/main" id="{7F2EC2DB-2182-4C2A-B721-D2CA95AE2C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114" t="6411" r="1039" b="12821"/>
          <a:stretch/>
        </p:blipFill>
        <p:spPr>
          <a:xfrm>
            <a:off x="515970" y="1407459"/>
            <a:ext cx="10279587" cy="4984376"/>
          </a:xfrm>
        </p:spPr>
      </p:pic>
    </p:spTree>
    <p:extLst>
      <p:ext uri="{BB962C8B-B14F-4D97-AF65-F5344CB8AC3E}">
        <p14:creationId xmlns:p14="http://schemas.microsoft.com/office/powerpoint/2010/main" val="12932276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7D95B5-9147-48DA-B745-05EB27457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977654" cy="3880773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None/>
              <a:tabLst/>
              <a:defRPr/>
            </a:pPr>
            <a:r>
              <a:rPr lang="es-ES" sz="3000" b="1" dirty="0">
                <a:solidFill>
                  <a:srgbClr val="90C2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/>
              </a:rPr>
              <a:t>¿P</a:t>
            </a:r>
            <a:r>
              <a:rPr kumimoji="0" lang="es-ES" sz="3000" b="1" i="0" u="none" strike="noStrike" kern="1200" cap="none" spc="0" normalizeH="0" baseline="0" noProof="0" dirty="0" err="1">
                <a:ln>
                  <a:noFill/>
                </a:ln>
                <a:solidFill>
                  <a:srgbClr val="90C2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rebuchet MS" panose="020B0603020202020204"/>
                <a:ea typeface="+mn-ea"/>
                <a:cs typeface="+mn-cs"/>
              </a:rPr>
              <a:t>istas</a:t>
            </a:r>
            <a:r>
              <a:rPr kumimoji="0" lang="es-ES" sz="3000" b="1" i="0" u="none" strike="noStrike" kern="1200" cap="none" spc="0" normalizeH="0" baseline="0" noProof="0" dirty="0">
                <a:ln>
                  <a:noFill/>
                </a:ln>
                <a:solidFill>
                  <a:srgbClr val="90C2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rebuchet MS" panose="020B0603020202020204"/>
                <a:ea typeface="+mn-ea"/>
                <a:cs typeface="+mn-cs"/>
              </a:rPr>
              <a:t> de relaciones(explicaciones) alternativas?</a:t>
            </a:r>
            <a:endParaRPr kumimoji="0" lang="es-ES" sz="3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97961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AE4310B0-0A01-4A65-85EE-D5C66F43300D}"/>
              </a:ext>
            </a:extLst>
          </p:cNvPr>
          <p:cNvSpPr/>
          <p:nvPr/>
        </p:nvSpPr>
        <p:spPr>
          <a:xfrm>
            <a:off x="179293" y="1640541"/>
            <a:ext cx="11071413" cy="28149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AEBE8AC-CE73-4CB7-AF7D-5EF4E98B6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93" y="1853453"/>
            <a:ext cx="11349318" cy="6728012"/>
          </a:xfrm>
        </p:spPr>
        <p:txBody>
          <a:bodyPr>
            <a:normAutofit/>
          </a:bodyPr>
          <a:lstStyle/>
          <a:p>
            <a:pPr algn="ctr"/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Segunda hipótesis:</a:t>
            </a:r>
            <a:b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“hay una variación en el número de accidentes,  relacionada con el distrito donde ocurren”</a:t>
            </a:r>
            <a:b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s-ES" sz="2900" dirty="0"/>
          </a:p>
        </p:txBody>
      </p:sp>
    </p:spTree>
    <p:extLst>
      <p:ext uri="{BB962C8B-B14F-4D97-AF65-F5344CB8AC3E}">
        <p14:creationId xmlns:p14="http://schemas.microsoft.com/office/powerpoint/2010/main" val="4503322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D1D79D-A5CC-4593-87DE-D7D3845CC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047" y="1089636"/>
            <a:ext cx="11080376" cy="435599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0" lang="es-ES" sz="3200" b="1" i="0" u="none" strike="noStrike" kern="1200" cap="none" spc="0" normalizeH="0" baseline="0" noProof="0" dirty="0">
                <a:ln>
                  <a:noFill/>
                </a:ln>
                <a:solidFill>
                  <a:srgbClr val="90C2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rebuchet MS" panose="020B0603020202020204"/>
                <a:ea typeface="+mj-ea"/>
                <a:cs typeface="+mj-cs"/>
              </a:rPr>
              <a:t>Bases para la evaluación de la segunda hipótesis:</a:t>
            </a:r>
            <a:br>
              <a:rPr kumimoji="0" lang="es-ES" sz="3200" b="0" i="0" u="none" strike="noStrike" kern="1200" cap="none" spc="0" normalizeH="0" baseline="0" noProof="0" dirty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</a:br>
            <a:r>
              <a:rPr kumimoji="0" lang="es-ES" sz="3200" b="0" i="0" u="none" strike="noStrike" kern="1200" cap="none" spc="0" normalizeH="0" baseline="0" noProof="0" dirty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- parámetro VARIABLE de espacio: los distritos</a:t>
            </a:r>
            <a:br>
              <a:rPr kumimoji="0" lang="es-ES" sz="3200" b="0" i="0" u="none" strike="noStrike" kern="1200" cap="none" spc="0" normalizeH="0" baseline="0" noProof="0" dirty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</a:br>
            <a:r>
              <a:rPr kumimoji="0" lang="es-ES" sz="3200" b="0" i="0" u="none" strike="noStrike" kern="1200" cap="none" spc="0" normalizeH="0" baseline="0" noProof="0" dirty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- parámetro CONSTANTE de tiempo: un período </a:t>
            </a:r>
            <a:r>
              <a:rPr kumimoji="0" lang="es-E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determinado</a:t>
            </a:r>
            <a:br>
              <a:rPr kumimoji="0" lang="es-ES" sz="3200" b="0" i="0" u="none" strike="noStrike" kern="1200" cap="none" spc="0" normalizeH="0" baseline="0" noProof="0" dirty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</a:br>
            <a:endParaRPr kumimoji="0" lang="es-ES" sz="32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j-ea"/>
              <a:cs typeface="+mj-cs"/>
            </a:endParaRPr>
          </a:p>
          <a:p>
            <a:pPr marL="0" indent="0">
              <a:buNone/>
            </a:pPr>
            <a:br>
              <a:rPr kumimoji="0" lang="es-ES" sz="3200" b="0" i="0" u="none" strike="noStrike" kern="1200" cap="none" spc="0" normalizeH="0" baseline="0" noProof="0" dirty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</a:br>
            <a:r>
              <a:rPr kumimoji="0" lang="es-ES" sz="3200" b="1" i="0" u="none" strike="noStrike" kern="1200" cap="none" spc="0" normalizeH="0" baseline="0" noProof="0" dirty="0">
                <a:ln>
                  <a:noFill/>
                </a:ln>
                <a:solidFill>
                  <a:srgbClr val="90C2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rebuchet MS" panose="020B0603020202020204"/>
                <a:ea typeface="+mj-ea"/>
                <a:cs typeface="+mj-cs"/>
              </a:rPr>
              <a:t>¿Relación</a:t>
            </a:r>
            <a:r>
              <a:rPr kumimoji="0" lang="es-ES" sz="3200" b="1" i="0" u="none" strike="noStrike" kern="1200" cap="none" spc="0" normalizeH="0" baseline="0" noProof="0" dirty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 </a:t>
            </a:r>
            <a:r>
              <a:rPr kumimoji="0" lang="es-ES" sz="3200" b="1" i="0" u="none" strike="noStrike" kern="1200" cap="none" spc="0" normalizeH="0" baseline="0" noProof="0" dirty="0">
                <a:ln>
                  <a:noFill/>
                </a:ln>
                <a:solidFill>
                  <a:srgbClr val="90C2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rebuchet MS" panose="020B0603020202020204"/>
                <a:ea typeface="+mj-ea"/>
                <a:cs typeface="+mj-cs"/>
              </a:rPr>
              <a:t>con parámetros planteados?</a:t>
            </a:r>
            <a:br>
              <a:rPr kumimoji="0" lang="es-ES" sz="3200" b="0" i="0" u="none" strike="noStrike" kern="1200" cap="none" spc="0" normalizeH="0" baseline="0" noProof="0" dirty="0">
                <a:ln>
                  <a:noFill/>
                </a:ln>
                <a:solidFill>
                  <a:srgbClr val="90C2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rebuchet MS" panose="020B0603020202020204"/>
                <a:ea typeface="+mj-ea"/>
                <a:cs typeface="+mj-cs"/>
              </a:rPr>
            </a:br>
            <a:r>
              <a:rPr kumimoji="0" lang="es-ES" sz="3200" b="0" i="0" u="none" strike="noStrike" kern="1200" cap="none" spc="0" normalizeH="0" baseline="0" noProof="0" dirty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	- </a:t>
            </a:r>
            <a:r>
              <a:rPr kumimoji="0" lang="es-ES" sz="3200" b="0" i="0" u="none" strike="sngStrike" kern="1200" cap="none" spc="0" normalizeH="0" baseline="0" noProof="0" dirty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el número de la flota </a:t>
            </a:r>
            <a:r>
              <a:rPr kumimoji="0" lang="es-ES" sz="3200" b="0" i="0" u="none" strike="noStrike" kern="1200" cap="none" spc="0" normalizeH="0" baseline="0" noProof="0" dirty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(datos no disponibles)</a:t>
            </a:r>
            <a:br>
              <a:rPr kumimoji="0" lang="es-ES" sz="3200" b="0" i="0" u="none" strike="noStrike" kern="1200" cap="none" spc="0" normalizeH="0" baseline="0" noProof="0" dirty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</a:br>
            <a:r>
              <a:rPr kumimoji="0" lang="es-ES" sz="3200" b="0" i="0" u="none" strike="noStrike" kern="1200" cap="none" spc="0" normalizeH="0" baseline="0" noProof="0" dirty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	- el número/la densidad de población</a:t>
            </a:r>
          </a:p>
          <a:p>
            <a:pPr marL="0" indent="0">
              <a:buNone/>
            </a:pPr>
            <a:endParaRPr lang="es-ES" sz="3200" dirty="0">
              <a:solidFill>
                <a:srgbClr val="90C226"/>
              </a:solidFill>
              <a:latin typeface="Trebuchet MS" panose="020B0603020202020204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0432742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9350BA-EB15-470A-B71F-E72DFD5C1C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4071" y="448235"/>
            <a:ext cx="8332709" cy="564776"/>
          </a:xfrm>
        </p:spPr>
        <p:txBody>
          <a:bodyPr/>
          <a:lstStyle/>
          <a:p>
            <a:pPr algn="l"/>
            <a:r>
              <a:rPr lang="es-ES" sz="3200" dirty="0"/>
              <a:t>Evaluación de la segunda hipótesis: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94B6E28-E86D-4B28-8E9C-B5D587830C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9820" y="1639327"/>
            <a:ext cx="7766936" cy="1096899"/>
          </a:xfrm>
        </p:spPr>
        <p:txBody>
          <a:bodyPr/>
          <a:lstStyle/>
          <a:p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5C839CE-C5C6-4A91-B448-2396173CE1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8" t="6142" r="1112"/>
          <a:stretch/>
        </p:blipFill>
        <p:spPr>
          <a:xfrm>
            <a:off x="195431" y="1417488"/>
            <a:ext cx="11333592" cy="4273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4897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289E53-3165-4CB8-B65D-1D1285B50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8212"/>
          </a:xfrm>
        </p:spPr>
        <p:txBody>
          <a:bodyPr>
            <a:normAutofit fontScale="90000"/>
          </a:bodyPr>
          <a:lstStyle/>
          <a:p>
            <a:r>
              <a:rPr lang="es-ES" dirty="0"/>
              <a:t>La dispersión y el volumen de los ‘</a:t>
            </a:r>
            <a:r>
              <a:rPr lang="es-ES" i="1" dirty="0" err="1"/>
              <a:t>outliers</a:t>
            </a:r>
            <a:r>
              <a:rPr lang="es-ES" dirty="0"/>
              <a:t>’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5B948A4-AC76-4732-A491-3E2AEF3045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6349" y="1339583"/>
            <a:ext cx="10316316" cy="5325419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28800373-1671-4174-B1D8-8F1351B01A98}"/>
              </a:ext>
            </a:extLst>
          </p:cNvPr>
          <p:cNvSpPr txBox="1"/>
          <p:nvPr/>
        </p:nvSpPr>
        <p:spPr>
          <a:xfrm>
            <a:off x="8431307" y="1947883"/>
            <a:ext cx="2029865" cy="4108817"/>
          </a:xfrm>
          <a:prstGeom prst="rect">
            <a:avLst/>
          </a:prstGeom>
          <a:solidFill>
            <a:srgbClr val="0F7D93"/>
          </a:solidFill>
        </p:spPr>
        <p:txBody>
          <a:bodyPr wrap="square" rtlCol="0">
            <a:spAutoFit/>
          </a:bodyPr>
          <a:lstStyle/>
          <a:p>
            <a:r>
              <a:rPr lang="es-ES" b="1" dirty="0" err="1">
                <a:solidFill>
                  <a:srgbClr val="FFC000"/>
                </a:solidFill>
              </a:rPr>
              <a:t>Máx</a:t>
            </a:r>
            <a:r>
              <a:rPr lang="es-ES" b="1" dirty="0">
                <a:solidFill>
                  <a:srgbClr val="FFC000"/>
                </a:solidFill>
              </a:rPr>
              <a:t> =      4,212</a:t>
            </a:r>
          </a:p>
          <a:p>
            <a:endParaRPr lang="es-ES" b="1" dirty="0">
              <a:solidFill>
                <a:srgbClr val="FFC000"/>
              </a:solidFill>
            </a:endParaRPr>
          </a:p>
          <a:p>
            <a:endParaRPr lang="es-ES" b="1" dirty="0">
              <a:solidFill>
                <a:srgbClr val="FFC000"/>
              </a:solidFill>
            </a:endParaRPr>
          </a:p>
          <a:p>
            <a:endParaRPr lang="es-ES" b="1" dirty="0">
              <a:solidFill>
                <a:srgbClr val="FFC000"/>
              </a:solidFill>
            </a:endParaRPr>
          </a:p>
          <a:p>
            <a:endParaRPr lang="es-ES" sz="900" b="1" dirty="0">
              <a:solidFill>
                <a:srgbClr val="FFC000"/>
              </a:solidFill>
            </a:endParaRPr>
          </a:p>
          <a:p>
            <a:endParaRPr lang="es-ES" b="1" dirty="0">
              <a:solidFill>
                <a:srgbClr val="FFC000"/>
              </a:solidFill>
            </a:endParaRPr>
          </a:p>
          <a:p>
            <a:endParaRPr lang="es-ES" b="1" dirty="0">
              <a:solidFill>
                <a:srgbClr val="FFC000"/>
              </a:solidFill>
            </a:endParaRPr>
          </a:p>
          <a:p>
            <a:endParaRPr lang="es-ES" b="1" dirty="0">
              <a:solidFill>
                <a:srgbClr val="FFC000"/>
              </a:solidFill>
            </a:endParaRPr>
          </a:p>
          <a:p>
            <a:endParaRPr lang="es-ES" b="1" dirty="0">
              <a:solidFill>
                <a:srgbClr val="FFC000"/>
              </a:solidFill>
            </a:endParaRPr>
          </a:p>
          <a:p>
            <a:endParaRPr lang="es-ES" b="1" dirty="0">
              <a:solidFill>
                <a:srgbClr val="FFC000"/>
              </a:solidFill>
            </a:endParaRPr>
          </a:p>
          <a:p>
            <a:r>
              <a:rPr lang="es-ES" b="1" dirty="0">
                <a:solidFill>
                  <a:srgbClr val="FFC000"/>
                </a:solidFill>
              </a:rPr>
              <a:t>Q3 =        1,147</a:t>
            </a:r>
          </a:p>
          <a:p>
            <a:r>
              <a:rPr lang="es-ES" b="1" dirty="0">
                <a:solidFill>
                  <a:srgbClr val="FFC000"/>
                </a:solidFill>
              </a:rPr>
              <a:t>Mediano =   582</a:t>
            </a:r>
          </a:p>
          <a:p>
            <a:r>
              <a:rPr lang="es-ES" b="1" dirty="0">
                <a:solidFill>
                  <a:srgbClr val="FFC000"/>
                </a:solidFill>
              </a:rPr>
              <a:t>Q1 =            262 </a:t>
            </a:r>
          </a:p>
          <a:p>
            <a:r>
              <a:rPr lang="es-ES" b="1" dirty="0" err="1">
                <a:solidFill>
                  <a:srgbClr val="FFC000"/>
                </a:solidFill>
              </a:rPr>
              <a:t>Mín</a:t>
            </a:r>
            <a:r>
              <a:rPr lang="es-ES" b="1" dirty="0">
                <a:solidFill>
                  <a:srgbClr val="FFC000"/>
                </a:solidFill>
              </a:rPr>
              <a:t> =           143</a:t>
            </a:r>
          </a:p>
          <a:p>
            <a:endParaRPr lang="es-ES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19386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3365FE-FD8B-4B15-B997-6F5CDCC2B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657" y="103992"/>
            <a:ext cx="11306685" cy="1088316"/>
          </a:xfrm>
        </p:spPr>
        <p:txBody>
          <a:bodyPr>
            <a:normAutofit/>
          </a:bodyPr>
          <a:lstStyle/>
          <a:p>
            <a:r>
              <a:rPr lang="es-ES" dirty="0"/>
              <a:t>Relación con el </a:t>
            </a:r>
            <a:r>
              <a:rPr lang="es-ES" dirty="0" err="1"/>
              <a:t>nº</a:t>
            </a:r>
            <a:r>
              <a:rPr lang="es-ES" dirty="0"/>
              <a:t> de la población en los dis</a:t>
            </a:r>
            <a:r>
              <a:rPr lang="es-E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tritos</a:t>
            </a:r>
          </a:p>
        </p:txBody>
      </p:sp>
      <p:pic>
        <p:nvPicPr>
          <p:cNvPr id="11" name="Marcador de contenido 10">
            <a:extLst>
              <a:ext uri="{FF2B5EF4-FFF2-40B4-BE49-F238E27FC236}">
                <a16:creationId xmlns:a16="http://schemas.microsoft.com/office/drawing/2014/main" id="{D02E5D38-B520-4738-A51A-12F5881762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145" t="3098" r="8823" b="3868"/>
          <a:stretch/>
        </p:blipFill>
        <p:spPr>
          <a:xfrm>
            <a:off x="1032286" y="3098202"/>
            <a:ext cx="8326867" cy="3759798"/>
          </a:xfr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1424D6C2-1428-40E8-A976-4171C25E8B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82" t="5807" r="11583" b="46885"/>
          <a:stretch/>
        </p:blipFill>
        <p:spPr>
          <a:xfrm>
            <a:off x="1107590" y="1078454"/>
            <a:ext cx="8014198" cy="2019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4030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8C778B-2DFC-4306-993D-83CDA7D91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511" y="1398589"/>
            <a:ext cx="9122882" cy="3880773"/>
          </a:xfrm>
        </p:spPr>
        <p:txBody>
          <a:bodyPr/>
          <a:lstStyle/>
          <a:p>
            <a:pPr marL="0" indent="0">
              <a:buNone/>
            </a:pPr>
            <a:r>
              <a:rPr lang="es-ES" sz="2400" b="1" i="1" dirty="0">
                <a:solidFill>
                  <a:schemeClr val="accent2"/>
                </a:solidFill>
              </a:rPr>
              <a:t>tendencia</a:t>
            </a:r>
            <a:r>
              <a:rPr lang="es-ES" dirty="0">
                <a:solidFill>
                  <a:schemeClr val="accent2"/>
                </a:solidFill>
              </a:rPr>
              <a:t> </a:t>
            </a:r>
          </a:p>
          <a:p>
            <a:pPr marL="0" indent="0">
              <a:buNone/>
            </a:pPr>
            <a:endParaRPr lang="es-ES" dirty="0">
              <a:solidFill>
                <a:schemeClr val="accent2"/>
              </a:solidFill>
            </a:endParaRPr>
          </a:p>
          <a:p>
            <a:pPr lvl="1"/>
            <a:r>
              <a:rPr lang="es-ES" sz="2000" dirty="0">
                <a:solidFill>
                  <a:schemeClr val="accent2"/>
                </a:solidFill>
              </a:rPr>
              <a:t>distrito con más accidentes </a:t>
            </a:r>
            <a:r>
              <a:rPr lang="es-ES" sz="3200" dirty="0">
                <a:solidFill>
                  <a:schemeClr val="accent2"/>
                </a:solidFill>
              </a:rPr>
              <a:t>~</a:t>
            </a:r>
            <a:r>
              <a:rPr lang="es-ES" sz="2000" dirty="0">
                <a:solidFill>
                  <a:schemeClr val="accent2"/>
                </a:solidFill>
              </a:rPr>
              <a:t> más habitantes</a:t>
            </a:r>
          </a:p>
          <a:p>
            <a:pPr lvl="1"/>
            <a:r>
              <a:rPr lang="es-ES" sz="2000" dirty="0">
                <a:solidFill>
                  <a:schemeClr val="accent2"/>
                </a:solidFill>
              </a:rPr>
              <a:t>distrito con menos accidentes </a:t>
            </a:r>
            <a:r>
              <a:rPr lang="es-ES" sz="3200" dirty="0">
                <a:solidFill>
                  <a:schemeClr val="accent2"/>
                </a:solidFill>
              </a:rPr>
              <a:t>~</a:t>
            </a:r>
            <a:r>
              <a:rPr lang="es-ES" sz="2000" dirty="0">
                <a:solidFill>
                  <a:schemeClr val="accent2"/>
                </a:solidFill>
              </a:rPr>
              <a:t> menos habitantes</a:t>
            </a:r>
          </a:p>
          <a:p>
            <a:endParaRPr lang="es-ES" dirty="0">
              <a:solidFill>
                <a:schemeClr val="accent2"/>
              </a:solidFill>
            </a:endParaRPr>
          </a:p>
          <a:p>
            <a:endParaRPr lang="es-ES" dirty="0">
              <a:solidFill>
                <a:schemeClr val="accent2"/>
              </a:solidFill>
            </a:endParaRPr>
          </a:p>
          <a:p>
            <a:r>
              <a:rPr lang="es-ES" dirty="0">
                <a:solidFill>
                  <a:schemeClr val="accent2"/>
                </a:solidFill>
              </a:rPr>
              <a:t>Sin embargo, el hecho de que haya más accidentes en zonas donde hay más habitantes, es motivo justificado y suficiente para imponer una tarifa más alta?</a:t>
            </a:r>
          </a:p>
        </p:txBody>
      </p:sp>
    </p:spTree>
    <p:extLst>
      <p:ext uri="{BB962C8B-B14F-4D97-AF65-F5344CB8AC3E}">
        <p14:creationId xmlns:p14="http://schemas.microsoft.com/office/powerpoint/2010/main" val="723108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CAC0A0-843B-40DB-BDB1-07716DB9F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2249" y="1488613"/>
            <a:ext cx="8596668" cy="3880773"/>
          </a:xfrm>
        </p:spPr>
        <p:txBody>
          <a:bodyPr/>
          <a:lstStyle/>
          <a:p>
            <a:r>
              <a:rPr lang="es-ES" dirty="0"/>
              <a:t>Motivo de selección del tema</a:t>
            </a:r>
          </a:p>
          <a:p>
            <a:r>
              <a:rPr lang="es-ES" dirty="0"/>
              <a:t>Hipótesis principal</a:t>
            </a:r>
          </a:p>
          <a:p>
            <a:r>
              <a:rPr lang="es-ES" dirty="0"/>
              <a:t>Análisis de tres hipótesis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s-E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Primera hipótesis: comprobación y relación con otros parámetros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s-E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Segunda hipótesis: comprobación y relación con otros parámetros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lang="es-ES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</a:rPr>
              <a:t>Tercera hipótesis: comprobación y relación con otros parámetros</a:t>
            </a:r>
            <a:endParaRPr kumimoji="0" lang="es-E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r>
              <a:rPr lang="es-ES" dirty="0"/>
              <a:t>Conclusiones y perspectivas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457818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C934FC-8FDD-4526-98BA-3228B09B3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570" y="344642"/>
            <a:ext cx="9587254" cy="1320800"/>
          </a:xfrm>
        </p:spPr>
        <p:txBody>
          <a:bodyPr>
            <a:normAutofit/>
          </a:bodyPr>
          <a:lstStyle/>
          <a:p>
            <a:r>
              <a:rPr lang="es-ES" dirty="0"/>
              <a:t>Riesgo de accidente por persona por distrito por año </a:t>
            </a:r>
            <a:r>
              <a:rPr lang="es-ES" sz="2700" dirty="0"/>
              <a:t>(promedio anual en base a 2012, 2016-2020)</a:t>
            </a:r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6981FE3D-3109-4D60-ABC7-C6A000A003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620" y="1554714"/>
            <a:ext cx="11786759" cy="4681412"/>
          </a:xfrm>
        </p:spPr>
      </p:pic>
    </p:spTree>
    <p:extLst>
      <p:ext uri="{BB962C8B-B14F-4D97-AF65-F5344CB8AC3E}">
        <p14:creationId xmlns:p14="http://schemas.microsoft.com/office/powerpoint/2010/main" val="33154075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1027B5-3944-4EBB-A802-30DFA5D77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0" lang="es-ES" sz="3200" b="0" i="0" u="none" strike="noStrike" kern="1200" cap="none" spc="0" normalizeH="0" baseline="0" noProof="0" dirty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La dispersión y el volumen de los ‘</a:t>
            </a:r>
            <a:r>
              <a:rPr kumimoji="0" lang="es-E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outliers</a:t>
            </a:r>
            <a:r>
              <a:rPr kumimoji="0" lang="es-ES" sz="3200" b="0" i="0" u="none" strike="noStrike" kern="1200" cap="none" spc="0" normalizeH="0" baseline="0" noProof="0" dirty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’ en el riesgo de accidente por persona y por distrito</a:t>
            </a:r>
            <a:endParaRPr lang="es-E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8A2E84D4-65CF-4DB8-9A6F-483CC9556B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8139" r="5244" b="12884"/>
          <a:stretch/>
        </p:blipFill>
        <p:spPr>
          <a:xfrm>
            <a:off x="0" y="2104571"/>
            <a:ext cx="12189126" cy="4034971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6525FFF1-FC47-43E3-ADF2-56B7A20F2053}"/>
              </a:ext>
            </a:extLst>
          </p:cNvPr>
          <p:cNvSpPr txBox="1"/>
          <p:nvPr/>
        </p:nvSpPr>
        <p:spPr>
          <a:xfrm>
            <a:off x="9274002" y="2413896"/>
            <a:ext cx="2283438" cy="341632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s-ES" dirty="0" err="1"/>
              <a:t>Máx</a:t>
            </a:r>
            <a:r>
              <a:rPr lang="es-ES" dirty="0"/>
              <a:t> =	 0.0050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Q3 =	 0.0036</a:t>
            </a:r>
          </a:p>
          <a:p>
            <a:endParaRPr lang="es-ES" dirty="0"/>
          </a:p>
          <a:p>
            <a:r>
              <a:rPr lang="es-ES" dirty="0"/>
              <a:t>Mediano = 0.0032</a:t>
            </a:r>
          </a:p>
          <a:p>
            <a:r>
              <a:rPr lang="es-ES" dirty="0"/>
              <a:t>Q1 = 	0.0029</a:t>
            </a:r>
          </a:p>
          <a:p>
            <a:endParaRPr lang="es-ES" dirty="0"/>
          </a:p>
          <a:p>
            <a:r>
              <a:rPr lang="es-ES" dirty="0" err="1"/>
              <a:t>Mín</a:t>
            </a:r>
            <a:r>
              <a:rPr lang="es-ES" dirty="0"/>
              <a:t> = 	0.0024</a:t>
            </a:r>
          </a:p>
        </p:txBody>
      </p:sp>
    </p:spTree>
    <p:extLst>
      <p:ext uri="{BB962C8B-B14F-4D97-AF65-F5344CB8AC3E}">
        <p14:creationId xmlns:p14="http://schemas.microsoft.com/office/powerpoint/2010/main" val="14183363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AE4310B0-0A01-4A65-85EE-D5C66F43300D}"/>
              </a:ext>
            </a:extLst>
          </p:cNvPr>
          <p:cNvSpPr/>
          <p:nvPr/>
        </p:nvSpPr>
        <p:spPr>
          <a:xfrm>
            <a:off x="179293" y="1255058"/>
            <a:ext cx="11349318" cy="28149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AEBE8AC-CE73-4CB7-AF7D-5EF4E98B6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93" y="1541930"/>
            <a:ext cx="11349318" cy="6728012"/>
          </a:xfrm>
        </p:spPr>
        <p:txBody>
          <a:bodyPr>
            <a:normAutofit/>
          </a:bodyPr>
          <a:lstStyle/>
          <a:p>
            <a:pPr algn="ctr"/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Tercera hipótesis:</a:t>
            </a:r>
            <a:b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“hay una variación en el número de accidentes, y está relacionada con el momento de la conducción”</a:t>
            </a:r>
            <a:b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s-ES" sz="2900" dirty="0"/>
          </a:p>
        </p:txBody>
      </p:sp>
    </p:spTree>
    <p:extLst>
      <p:ext uri="{BB962C8B-B14F-4D97-AF65-F5344CB8AC3E}">
        <p14:creationId xmlns:p14="http://schemas.microsoft.com/office/powerpoint/2010/main" val="9876130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D1D79D-A5CC-4593-87DE-D7D3845CC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51001"/>
            <a:ext cx="11232778" cy="43559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0" lang="es-ES" sz="3200" b="1" i="0" u="none" strike="noStrike" kern="1200" cap="none" spc="0" normalizeH="0" baseline="0" noProof="0" dirty="0">
                <a:ln>
                  <a:noFill/>
                </a:ln>
                <a:solidFill>
                  <a:srgbClr val="90C2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rebuchet MS" panose="020B0603020202020204"/>
                <a:ea typeface="+mj-ea"/>
                <a:cs typeface="+mj-cs"/>
              </a:rPr>
              <a:t>Bases para la evaluación de la tercera hipótesis:</a:t>
            </a:r>
            <a:br>
              <a:rPr kumimoji="0" lang="es-ES" sz="3200" b="0" i="0" u="none" strike="noStrike" kern="1200" cap="none" spc="0" normalizeH="0" baseline="0" noProof="0" dirty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</a:br>
            <a:r>
              <a:rPr kumimoji="0" lang="es-ES" sz="3200" b="0" i="0" u="none" strike="noStrike" kern="1200" cap="none" spc="0" normalizeH="0" baseline="0" noProof="0" dirty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- parámetro CONSTANTE de espacio: Bélgica</a:t>
            </a:r>
            <a:br>
              <a:rPr kumimoji="0" lang="es-ES" sz="3200" b="0" i="0" u="none" strike="noStrike" kern="1200" cap="none" spc="0" normalizeH="0" baseline="0" noProof="0" dirty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</a:br>
            <a:r>
              <a:rPr kumimoji="0" lang="es-ES" sz="3200" b="0" i="0" u="none" strike="noStrike" kern="1200" cap="none" spc="0" normalizeH="0" baseline="0" noProof="0" dirty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- parámetro VARIABLE de tiempo: los meses del año</a:t>
            </a:r>
            <a:br>
              <a:rPr kumimoji="0" lang="es-ES" sz="3200" b="0" i="0" u="none" strike="noStrike" kern="1200" cap="none" spc="0" normalizeH="0" baseline="0" noProof="0" dirty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</a:br>
            <a:endParaRPr kumimoji="0" lang="es-ES" sz="32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j-ea"/>
              <a:cs typeface="+mj-cs"/>
            </a:endParaRPr>
          </a:p>
          <a:p>
            <a:pPr marL="0" indent="0">
              <a:buNone/>
            </a:pPr>
            <a:br>
              <a:rPr kumimoji="0" lang="es-ES" sz="3200" b="0" i="0" u="none" strike="noStrike" kern="1200" cap="none" spc="0" normalizeH="0" baseline="0" noProof="0" dirty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</a:br>
            <a:r>
              <a:rPr kumimoji="0" lang="es-ES" sz="3200" b="1" i="0" u="none" strike="noStrike" kern="1200" cap="none" spc="0" normalizeH="0" baseline="0" noProof="0" dirty="0">
                <a:ln>
                  <a:noFill/>
                </a:ln>
                <a:solidFill>
                  <a:srgbClr val="90C2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rebuchet MS" panose="020B0603020202020204"/>
                <a:ea typeface="+mj-ea"/>
                <a:cs typeface="+mj-cs"/>
              </a:rPr>
              <a:t>¿Relación</a:t>
            </a:r>
            <a:r>
              <a:rPr kumimoji="0" lang="es-ES" sz="3200" b="1" i="0" u="none" strike="noStrike" kern="1200" cap="none" spc="0" normalizeH="0" baseline="0" noProof="0" dirty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 </a:t>
            </a:r>
            <a:r>
              <a:rPr kumimoji="0" lang="es-ES" sz="3200" b="1" i="0" u="none" strike="noStrike" kern="1200" cap="none" spc="0" normalizeH="0" baseline="0" noProof="0" dirty="0">
                <a:ln>
                  <a:noFill/>
                </a:ln>
                <a:solidFill>
                  <a:srgbClr val="90C2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rebuchet MS" panose="020B0603020202020204"/>
                <a:ea typeface="+mj-ea"/>
                <a:cs typeface="+mj-cs"/>
              </a:rPr>
              <a:t>con parámetros planteados?</a:t>
            </a:r>
            <a:br>
              <a:rPr kumimoji="0" lang="es-ES" sz="3200" b="0" i="0" u="none" strike="noStrike" kern="1200" cap="none" spc="0" normalizeH="0" baseline="0" noProof="0" dirty="0">
                <a:ln>
                  <a:noFill/>
                </a:ln>
                <a:solidFill>
                  <a:srgbClr val="90C2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rebuchet MS" panose="020B0603020202020204"/>
                <a:ea typeface="+mj-ea"/>
                <a:cs typeface="+mj-cs"/>
              </a:rPr>
            </a:br>
            <a:r>
              <a:rPr kumimoji="0" lang="es-ES" sz="3200" b="0" i="0" u="none" strike="noStrike" kern="1200" cap="none" spc="0" normalizeH="0" baseline="0" noProof="0" dirty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		- meses “laborales” </a:t>
            </a:r>
          </a:p>
          <a:p>
            <a:pPr marL="0" indent="0">
              <a:buNone/>
            </a:pPr>
            <a:r>
              <a:rPr lang="es-ES" sz="3200" dirty="0">
                <a:solidFill>
                  <a:srgbClr val="90C226"/>
                </a:solidFill>
                <a:latin typeface="Trebuchet MS" panose="020B0603020202020204"/>
                <a:ea typeface="+mj-ea"/>
                <a:cs typeface="+mj-cs"/>
              </a:rPr>
              <a:t>					</a:t>
            </a:r>
            <a:r>
              <a:rPr kumimoji="0" lang="es-ES" sz="3200" b="0" i="0" u="none" strike="noStrike" kern="1200" cap="none" spc="0" normalizeH="0" baseline="0" noProof="0" dirty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vs. “de verano (vacaciones escolares)”</a:t>
            </a: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23715457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28A6F7-137B-4860-A0EB-02BD6F02B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Evaluación de la tercera hipótesis</a:t>
            </a:r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244D2D1C-5B50-4221-B931-6ED0C6CD35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027" y="1415143"/>
            <a:ext cx="11533171" cy="4544594"/>
          </a:xfrm>
        </p:spPr>
      </p:pic>
    </p:spTree>
    <p:extLst>
      <p:ext uri="{BB962C8B-B14F-4D97-AF65-F5344CB8AC3E}">
        <p14:creationId xmlns:p14="http://schemas.microsoft.com/office/powerpoint/2010/main" val="17607585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601D00-9CB1-4EA1-B660-EEE0D1745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950760" cy="1320800"/>
          </a:xfrm>
        </p:spPr>
        <p:txBody>
          <a:bodyPr>
            <a:normAutofit/>
          </a:bodyPr>
          <a:lstStyle/>
          <a:p>
            <a:r>
              <a:rPr lang="es-ES" dirty="0"/>
              <a:t>Relación con los periodos laborales vs. vacaciones escolares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9DC34ED-A05D-466D-8408-7B08F809C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950760" cy="3880773"/>
          </a:xfrm>
        </p:spPr>
        <p:txBody>
          <a:bodyPr>
            <a:normAutofit/>
          </a:bodyPr>
          <a:lstStyle/>
          <a:p>
            <a:r>
              <a:rPr lang="es-ES" sz="2400" dirty="0">
                <a:solidFill>
                  <a:schemeClr val="accent1"/>
                </a:solidFill>
              </a:rPr>
              <a:t>Se necesita profundizar más en la relevancia de la variación</a:t>
            </a:r>
          </a:p>
          <a:p>
            <a:endParaRPr lang="es-ES" sz="2400" dirty="0">
              <a:solidFill>
                <a:schemeClr val="accent1"/>
              </a:solidFill>
            </a:endParaRPr>
          </a:p>
          <a:p>
            <a:r>
              <a:rPr lang="es-ES" sz="2400" dirty="0">
                <a:solidFill>
                  <a:schemeClr val="accent1"/>
                </a:solidFill>
              </a:rPr>
              <a:t>¿Pistas de relación/explicación?</a:t>
            </a:r>
          </a:p>
          <a:p>
            <a:endParaRPr lang="es-E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2608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C75B3F-BA7C-4C17-BCD4-CDCE8196B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714" y="600635"/>
            <a:ext cx="10268572" cy="1320800"/>
          </a:xfrm>
        </p:spPr>
        <p:txBody>
          <a:bodyPr>
            <a:normAutofit fontScale="90000"/>
          </a:bodyPr>
          <a:lstStyle/>
          <a:p>
            <a:r>
              <a:rPr lang="es-ES" b="1" dirty="0"/>
              <a:t>Conclusiones y perspectivas de este estudio</a:t>
            </a:r>
            <a:br>
              <a:rPr lang="es-ES" b="1" dirty="0"/>
            </a:br>
            <a:br>
              <a:rPr lang="es-ES" dirty="0"/>
            </a:br>
            <a:r>
              <a:rPr lang="es-ES" dirty="0"/>
              <a:t>       		       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Hipótesis principal:</a:t>
            </a:r>
            <a:b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variación en el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nº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accidentes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49C3B9-2F3E-48B7-934A-2CFC25EA59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074" y="2661087"/>
            <a:ext cx="10438901" cy="4259666"/>
          </a:xfrm>
        </p:spPr>
        <p:txBody>
          <a:bodyPr>
            <a:normAutofit/>
          </a:bodyPr>
          <a:lstStyle/>
          <a:p>
            <a:endParaRPr lang="es-ES" dirty="0"/>
          </a:p>
          <a:p>
            <a:r>
              <a:rPr lang="es-ES" dirty="0">
                <a:solidFill>
                  <a:schemeClr val="accent1"/>
                </a:solidFill>
              </a:rPr>
              <a:t>Las tres hipótesis investigadas, en su conjunto, confirman la veracidad de la hipótesis principal:</a:t>
            </a:r>
          </a:p>
          <a:p>
            <a:pPr lvl="1"/>
            <a:r>
              <a:rPr lang="es-ES" dirty="0">
                <a:solidFill>
                  <a:schemeClr val="accent1"/>
                </a:solidFill>
              </a:rPr>
              <a:t>Variación significativa a nivel nacional en función de los años </a:t>
            </a:r>
          </a:p>
          <a:p>
            <a:pPr lvl="1"/>
            <a:r>
              <a:rPr lang="es-ES" dirty="0">
                <a:solidFill>
                  <a:schemeClr val="accent1"/>
                </a:solidFill>
              </a:rPr>
              <a:t>Variación significativa entre los distritos</a:t>
            </a:r>
          </a:p>
          <a:p>
            <a:pPr lvl="1"/>
            <a:r>
              <a:rPr lang="es-ES" dirty="0">
                <a:solidFill>
                  <a:schemeClr val="accent1"/>
                </a:solidFill>
              </a:rPr>
              <a:t>Variación a nivel nacional en función del mes por profundizar</a:t>
            </a:r>
          </a:p>
          <a:p>
            <a:endParaRPr lang="es-ES" dirty="0">
              <a:solidFill>
                <a:schemeClr val="accent1"/>
              </a:solidFill>
            </a:endParaRPr>
          </a:p>
          <a:p>
            <a:r>
              <a:rPr lang="es-ES" dirty="0">
                <a:solidFill>
                  <a:schemeClr val="accent1"/>
                </a:solidFill>
              </a:rPr>
              <a:t>Justificación de una tarificación en base al domicilio del tomador del seguro: </a:t>
            </a:r>
          </a:p>
          <a:p>
            <a:pPr marL="0" indent="0">
              <a:buNone/>
            </a:pPr>
            <a:r>
              <a:rPr lang="es-ES" dirty="0">
                <a:solidFill>
                  <a:schemeClr val="accent1"/>
                </a:solidFill>
              </a:rPr>
              <a:t>		depende de cómo se mide </a:t>
            </a:r>
          </a:p>
        </p:txBody>
      </p:sp>
    </p:spTree>
    <p:extLst>
      <p:ext uri="{BB962C8B-B14F-4D97-AF65-F5344CB8AC3E}">
        <p14:creationId xmlns:p14="http://schemas.microsoft.com/office/powerpoint/2010/main" val="37846854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24CB90-A547-4844-AA7E-B76FD41C2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357" y="337457"/>
            <a:ext cx="9372101" cy="6324600"/>
          </a:xfrm>
        </p:spPr>
        <p:txBody>
          <a:bodyPr>
            <a:normAutofit fontScale="92500" lnSpcReduction="20000"/>
          </a:bodyPr>
          <a:lstStyle/>
          <a:p>
            <a:pPr marL="57150" indent="0">
              <a:buClr>
                <a:srgbClr val="90C226"/>
              </a:buClr>
              <a:buNone/>
              <a:defRPr/>
            </a:pPr>
            <a:r>
              <a:rPr kumimoji="0" lang="es-ES" sz="22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Limitaciones y perspectivas de este análisis (y de los EDA en general):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None/>
              <a:tabLst/>
              <a:defRPr/>
            </a:pPr>
            <a:endParaRPr lang="es-ES" sz="2000" dirty="0">
              <a:solidFill>
                <a:schemeClr val="accent1"/>
              </a:solidFill>
              <a:latin typeface="Trebuchet MS" panose="020B0603020202020204"/>
            </a:endParaRP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None/>
              <a:tabLst/>
              <a:defRPr/>
            </a:pPr>
            <a:r>
              <a:rPr lang="es-ES" sz="2000" u="sng" dirty="0">
                <a:solidFill>
                  <a:schemeClr val="accent1"/>
                </a:solidFill>
                <a:latin typeface="Trebuchet MS" panose="020B0603020202020204"/>
              </a:rPr>
              <a:t>Los datos</a:t>
            </a:r>
            <a:endParaRPr kumimoji="0" lang="es-ES" sz="2000" b="0" i="0" u="sng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Fiabilidad de los datos</a:t>
            </a:r>
          </a:p>
          <a:p>
            <a:pPr lvl="2" indent="-285750">
              <a:buClr>
                <a:srgbClr val="90C226"/>
              </a:buClr>
              <a:defRPr/>
            </a:pPr>
            <a:r>
              <a:rPr lang="es-ES" sz="1800" dirty="0">
                <a:solidFill>
                  <a:schemeClr val="accent1"/>
                </a:solidFill>
                <a:latin typeface="Trebuchet MS" panose="020B0603020202020204"/>
              </a:rPr>
              <a:t>¿Una/varias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fuentes?</a:t>
            </a:r>
          </a:p>
          <a:p>
            <a:pPr lvl="2" indent="-285750">
              <a:buClr>
                <a:srgbClr val="90C226"/>
              </a:buClr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¿Cómo han quedado registrados?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Disponibilidad de los datos: </a:t>
            </a:r>
          </a:p>
          <a:p>
            <a:pPr lvl="2" indent="-285750">
              <a:buClr>
                <a:srgbClr val="90C226"/>
              </a:buClr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Ej. indisponibilidad de datos sobre la flota por distrito</a:t>
            </a:r>
          </a:p>
          <a:p>
            <a:pPr lvl="2" indent="-285750">
              <a:buClr>
                <a:srgbClr val="90C226"/>
              </a:buClr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Datos del pasado: d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isponibilidad de los datos ‘desde …’: </a:t>
            </a:r>
          </a:p>
          <a:p>
            <a:pPr marL="1314450" lvl="3" indent="0">
              <a:buClr>
                <a:srgbClr val="90C226"/>
              </a:buClr>
              <a:buNone/>
              <a:defRPr/>
            </a:pPr>
            <a:r>
              <a:rPr lang="es-ES" sz="1800" dirty="0">
                <a:solidFill>
                  <a:schemeClr val="accent1"/>
                </a:solidFill>
                <a:latin typeface="Trebuchet MS" panose="020B0603020202020204"/>
              </a:rPr>
              <a:t>					</a:t>
            </a: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ej</a:t>
            </a:r>
            <a:r>
              <a:rPr lang="es-ES" sz="1800" dirty="0">
                <a:solidFill>
                  <a:schemeClr val="accent1"/>
                </a:solidFill>
              </a:rPr>
              <a:t>. datos anuales de la población a partir del 2011</a:t>
            </a:r>
          </a:p>
          <a:p>
            <a:pPr lvl="2" indent="-285750">
              <a:buClr>
                <a:srgbClr val="90C226"/>
              </a:buClr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Datos recientes: disponibilidad ‘a partir de …’ 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None/>
              <a:tabLst/>
              <a:defRPr/>
            </a:pP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None/>
              <a:tabLst/>
              <a:defRPr/>
            </a:pPr>
            <a:r>
              <a:rPr kumimoji="0" lang="es-ES" sz="2000" b="0" i="0" u="sng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El analista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‘</a:t>
            </a:r>
            <a:r>
              <a:rPr kumimoji="0" lang="es-ES" sz="2000" b="0" i="1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Business </a:t>
            </a:r>
            <a:r>
              <a:rPr kumimoji="0" lang="es-ES" sz="2000" b="0" i="1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Intelligence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’: un buen entendimiento del contexto ayudará a cernir mejor los parámetros de interés para el análisis</a:t>
            </a:r>
          </a:p>
          <a:p>
            <a:pPr lvl="2" indent="-285750">
              <a:buClr>
                <a:srgbClr val="90C226"/>
              </a:buClr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Factores seguramente importantes, pero no tenidos en cuenta</a:t>
            </a:r>
          </a:p>
          <a:p>
            <a:pPr marL="1314450" lvl="3" indent="0">
              <a:buClr>
                <a:srgbClr val="90C226"/>
              </a:buClr>
              <a:buNone/>
              <a:defRPr/>
            </a:pPr>
            <a:r>
              <a:rPr lang="es-ES" sz="1600" dirty="0">
                <a:solidFill>
                  <a:schemeClr val="accent1"/>
                </a:solidFill>
                <a:latin typeface="Trebuchet MS" panose="020B0603020202020204"/>
              </a:rPr>
              <a:t>ej. </a:t>
            </a:r>
            <a:r>
              <a:rPr kumimoji="0" lang="es-ES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estilo de conducir, </a:t>
            </a:r>
            <a:r>
              <a:rPr lang="es-ES" sz="1600" dirty="0">
                <a:solidFill>
                  <a:schemeClr val="accent1"/>
                </a:solidFill>
                <a:latin typeface="Trebuchet MS" panose="020B0603020202020204"/>
              </a:rPr>
              <a:t>f</a:t>
            </a:r>
            <a:r>
              <a:rPr kumimoji="0" lang="es-E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recuencia</a:t>
            </a:r>
            <a:r>
              <a:rPr kumimoji="0" lang="es-ES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de conducir, distancia recorrido al </a:t>
            </a:r>
            <a:r>
              <a:rPr lang="es-ES" sz="1600" dirty="0">
                <a:solidFill>
                  <a:schemeClr val="accent1"/>
                </a:solidFill>
              </a:rPr>
              <a:t>año, impacto del crecimiento de las bicis eléctricas en el tráfico</a:t>
            </a:r>
            <a:endParaRPr kumimoji="0" lang="es-ES" sz="16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lvl="2" indent="-285750">
              <a:buClr>
                <a:srgbClr val="90C226"/>
              </a:buClr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Evaluación de los parámetros estudiados y su peso en el cálculo del seguro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669616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FF607D84-4FB5-4860-AC6D-CD3F928FD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379" y="2355157"/>
            <a:ext cx="8596668" cy="387190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Muchas gracias </a:t>
            </a:r>
          </a:p>
          <a:p>
            <a:pPr marL="0" indent="0" algn="ctr">
              <a:buNone/>
            </a:pPr>
            <a:r>
              <a:rPr lang="es-ES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por vuestra atención!</a:t>
            </a:r>
          </a:p>
        </p:txBody>
      </p:sp>
    </p:spTree>
    <p:extLst>
      <p:ext uri="{BB962C8B-B14F-4D97-AF65-F5344CB8AC3E}">
        <p14:creationId xmlns:p14="http://schemas.microsoft.com/office/powerpoint/2010/main" val="3918754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0287AA-2F43-4EBE-8A74-0604E0734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1601" y="609600"/>
            <a:ext cx="9736667" cy="1320800"/>
          </a:xfrm>
        </p:spPr>
        <p:txBody>
          <a:bodyPr/>
          <a:lstStyle/>
          <a:p>
            <a:pPr algn="ctr"/>
            <a:r>
              <a:rPr lang="es-ES" dirty="0"/>
              <a:t>El seguro del coche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08B265B-CB64-4681-9F07-53940AFDE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541" y="1574966"/>
            <a:ext cx="9022525" cy="3880773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42F06BBB-5D41-47D7-805B-55D4382658D1}"/>
              </a:ext>
            </a:extLst>
          </p:cNvPr>
          <p:cNvSpPr txBox="1"/>
          <p:nvPr/>
        </p:nvSpPr>
        <p:spPr>
          <a:xfrm>
            <a:off x="1176866" y="6180667"/>
            <a:ext cx="62907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https://www.actualidadmotor.com/comparador-seguros-de-coches/</a:t>
            </a:r>
          </a:p>
        </p:txBody>
      </p:sp>
    </p:spTree>
    <p:extLst>
      <p:ext uri="{BB962C8B-B14F-4D97-AF65-F5344CB8AC3E}">
        <p14:creationId xmlns:p14="http://schemas.microsoft.com/office/powerpoint/2010/main" val="2479961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CD9082-2E81-4E99-A32E-389C4D3FA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Parámetros que intervienen en la tarificación del seguro de coche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D9D35D56-CD8D-4E18-A279-3435BE6A0A84}"/>
              </a:ext>
            </a:extLst>
          </p:cNvPr>
          <p:cNvSpPr/>
          <p:nvPr/>
        </p:nvSpPr>
        <p:spPr>
          <a:xfrm>
            <a:off x="3944471" y="2465294"/>
            <a:ext cx="2348753" cy="132677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7988EF3-3AE1-42D7-B39F-947549E62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Historial de accidentes</a:t>
            </a:r>
          </a:p>
          <a:p>
            <a:r>
              <a:rPr lang="es-ES" dirty="0"/>
              <a:t>Edad</a:t>
            </a:r>
          </a:p>
          <a:p>
            <a:pPr algn="ctr"/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Domicilio</a:t>
            </a:r>
          </a:p>
          <a:p>
            <a:r>
              <a:rPr lang="es-ES" dirty="0"/>
              <a:t>Potencia coche</a:t>
            </a:r>
          </a:p>
          <a:p>
            <a:r>
              <a:rPr lang="es-ES" dirty="0"/>
              <a:t>Valor coche</a:t>
            </a:r>
          </a:p>
          <a:p>
            <a:r>
              <a:rPr lang="es-ES" dirty="0"/>
              <a:t>Uso privado vs. profesional</a:t>
            </a:r>
          </a:p>
          <a:p>
            <a:r>
              <a:rPr lang="es-ES" dirty="0"/>
              <a:t>Kilómetros recorridos por año</a:t>
            </a:r>
          </a:p>
          <a:p>
            <a:r>
              <a:rPr lang="es-ES" dirty="0"/>
              <a:t>Opción de seguros suplementarios (asistencia jurídica, …)</a:t>
            </a:r>
          </a:p>
          <a:p>
            <a:r>
              <a:rPr lang="es-ES" dirty="0"/>
              <a:t>Herramientas de asistencia tecnológica</a:t>
            </a:r>
          </a:p>
          <a:p>
            <a:r>
              <a:rPr lang="es-ES" dirty="0"/>
              <a:t>Coche ‘ecológico’</a:t>
            </a:r>
          </a:p>
        </p:txBody>
      </p:sp>
    </p:spTree>
    <p:extLst>
      <p:ext uri="{BB962C8B-B14F-4D97-AF65-F5344CB8AC3E}">
        <p14:creationId xmlns:p14="http://schemas.microsoft.com/office/powerpoint/2010/main" val="913461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16393D-9F7A-4CB2-8987-97E5EFFA0F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6980" y="82276"/>
            <a:ext cx="7766936" cy="6219912"/>
          </a:xfrm>
        </p:spPr>
        <p:txBody>
          <a:bodyPr/>
          <a:lstStyle/>
          <a:p>
            <a:pPr algn="ctr"/>
            <a:br>
              <a:rPr kumimoji="0" lang="es-ES" sz="3200" b="0" i="0" u="none" strike="noStrike" kern="1200" cap="none" spc="0" normalizeH="0" baseline="0" noProof="0" dirty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</a:br>
            <a:br>
              <a:rPr kumimoji="0" lang="es-ES" sz="3200" b="0" i="0" u="none" strike="noStrike" kern="1200" cap="none" spc="0" normalizeH="0" baseline="0" noProof="0" dirty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</a:br>
            <a:br>
              <a:rPr kumimoji="0" lang="es-ES" sz="3200" b="0" i="0" u="none" strike="noStrike" kern="1200" cap="none" spc="0" normalizeH="0" baseline="0" noProof="0" dirty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</a:br>
            <a:r>
              <a:rPr lang="es-ES" sz="4400" b="1" dirty="0">
                <a:solidFill>
                  <a:srgbClr val="90C2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/>
              </a:rPr>
              <a:t>Hipótesis principal</a:t>
            </a:r>
            <a:br>
              <a:rPr lang="es-ES" sz="4400" b="1" dirty="0">
                <a:solidFill>
                  <a:srgbClr val="90C2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/>
              </a:rPr>
            </a:br>
            <a:r>
              <a:rPr lang="es-ES" sz="4400" b="1" dirty="0">
                <a:solidFill>
                  <a:srgbClr val="90C2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/>
              </a:rPr>
              <a:t> </a:t>
            </a:r>
            <a:br>
              <a:rPr lang="es-ES" sz="4400" b="1" dirty="0">
                <a:solidFill>
                  <a:srgbClr val="90C2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/>
              </a:rPr>
            </a:br>
            <a:r>
              <a:rPr kumimoji="0" lang="es-ES" sz="3200" b="0" i="0" u="none" strike="noStrike" kern="1200" cap="none" spc="0" normalizeH="0" baseline="0" noProof="0" dirty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Se observan variaciones en el número de accidentes de tráfico</a:t>
            </a:r>
            <a:br>
              <a:rPr kumimoji="0" lang="es-ES" sz="3200" b="0" i="0" u="none" strike="noStrike" kern="1200" cap="none" spc="0" normalizeH="0" baseline="0" noProof="0" dirty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</a:br>
            <a:br>
              <a:rPr kumimoji="0" lang="es-ES" sz="3200" b="0" i="0" u="none" strike="noStrike" kern="1200" cap="none" spc="0" normalizeH="0" baseline="0" noProof="0" dirty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</a:br>
            <a:br>
              <a:rPr kumimoji="0" lang="es-ES" sz="3200" b="0" i="0" u="none" strike="noStrike" kern="1200" cap="none" spc="0" normalizeH="0" baseline="0" noProof="0" dirty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</a:b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34901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C729B8-5155-450B-9BA0-0D9336CE3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488070" cy="1320800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Propósito de este estudio:</a:t>
            </a:r>
            <a:br>
              <a:rPr lang="es-ES" dirty="0"/>
            </a:br>
            <a:br>
              <a:rPr lang="es-ES" dirty="0"/>
            </a:br>
            <a:r>
              <a:rPr lang="es-ES" dirty="0"/>
              <a:t>- comprobar la veracidad de la hipótesis principal</a:t>
            </a:r>
            <a:br>
              <a:rPr lang="es-ES" dirty="0"/>
            </a:br>
            <a:br>
              <a:rPr lang="es-ES" dirty="0"/>
            </a:br>
            <a:r>
              <a:rPr lang="es-ES" dirty="0"/>
              <a:t>+</a:t>
            </a:r>
            <a:br>
              <a:rPr lang="es-ES" dirty="0"/>
            </a:br>
            <a:br>
              <a:rPr lang="es-ES" dirty="0"/>
            </a:br>
            <a:r>
              <a:rPr lang="es-ES" dirty="0"/>
              <a:t>- averiguar qué factores pueden estar relacionados con las eventuales variaciones</a:t>
            </a:r>
          </a:p>
        </p:txBody>
      </p:sp>
    </p:spTree>
    <p:extLst>
      <p:ext uri="{BB962C8B-B14F-4D97-AF65-F5344CB8AC3E}">
        <p14:creationId xmlns:p14="http://schemas.microsoft.com/office/powerpoint/2010/main" val="2818829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a 7">
            <a:extLst>
              <a:ext uri="{FF2B5EF4-FFF2-40B4-BE49-F238E27FC236}">
                <a16:creationId xmlns:a16="http://schemas.microsoft.com/office/drawing/2014/main" id="{084D4553-DF44-48F7-91E0-A9FF73FA61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9084136"/>
              </p:ext>
            </p:extLst>
          </p:nvPr>
        </p:nvGraphicFramePr>
        <p:xfrm>
          <a:off x="441064" y="1810871"/>
          <a:ext cx="10020748" cy="4511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02668">
                  <a:extLst>
                    <a:ext uri="{9D8B030D-6E8A-4147-A177-3AD203B41FA5}">
                      <a16:colId xmlns:a16="http://schemas.microsoft.com/office/drawing/2014/main" val="465397107"/>
                    </a:ext>
                  </a:extLst>
                </a:gridCol>
                <a:gridCol w="214798">
                  <a:extLst>
                    <a:ext uri="{9D8B030D-6E8A-4147-A177-3AD203B41FA5}">
                      <a16:colId xmlns:a16="http://schemas.microsoft.com/office/drawing/2014/main" val="4060717058"/>
                    </a:ext>
                  </a:extLst>
                </a:gridCol>
                <a:gridCol w="1904505">
                  <a:extLst>
                    <a:ext uri="{9D8B030D-6E8A-4147-A177-3AD203B41FA5}">
                      <a16:colId xmlns:a16="http://schemas.microsoft.com/office/drawing/2014/main" val="3374325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0731177"/>
                    </a:ext>
                  </a:extLst>
                </a:gridCol>
                <a:gridCol w="1109532">
                  <a:extLst>
                    <a:ext uri="{9D8B030D-6E8A-4147-A177-3AD203B41FA5}">
                      <a16:colId xmlns:a16="http://schemas.microsoft.com/office/drawing/2014/main" val="34922914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94457461"/>
                    </a:ext>
                  </a:extLst>
                </a:gridCol>
                <a:gridCol w="4372685">
                  <a:extLst>
                    <a:ext uri="{9D8B030D-6E8A-4147-A177-3AD203B41FA5}">
                      <a16:colId xmlns:a16="http://schemas.microsoft.com/office/drawing/2014/main" val="1084364578"/>
                    </a:ext>
                  </a:extLst>
                </a:gridCol>
              </a:tblGrid>
              <a:tr h="762000">
                <a:tc rowSpan="2" gridSpan="3">
                  <a:txBody>
                    <a:bodyPr/>
                    <a:lstStyle/>
                    <a:p>
                      <a:pPr algn="ctr"/>
                      <a:endParaRPr lang="es-ES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algn="ctr"/>
                      <a:r>
                        <a:rPr lang="en-US" dirty="0"/>
                        <a:t>df.value1 = df.value1.</a:t>
                      </a:r>
                      <a:r>
                        <a:rPr lang="en-US" dirty="0">
                          <a:effectLst/>
                          <a:latin typeface="inherit"/>
                        </a:rPr>
                        <a:t>round</a:t>
                      </a:r>
                      <a:r>
                        <a:rPr lang="en-US" dirty="0"/>
                        <a:t>()</a:t>
                      </a:r>
                      <a:endParaRPr lang="es-ES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algn="ctr"/>
                      <a:r>
                        <a:rPr lang="es-ES" sz="28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¿Variación en el </a:t>
                      </a:r>
                      <a:r>
                        <a:rPr lang="es-ES" sz="2800" b="1" dirty="0" err="1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nº</a:t>
                      </a:r>
                      <a:r>
                        <a:rPr lang="es-ES" sz="28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de accidentes?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r>
                        <a:rPr lang="es-ES" dirty="0"/>
                        <a:t>El </a:t>
                      </a:r>
                      <a:r>
                        <a:rPr lang="es-ES" dirty="0" err="1"/>
                        <a:t>nº</a:t>
                      </a:r>
                      <a:r>
                        <a:rPr lang="es-ES" dirty="0"/>
                        <a:t> de accidentes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9FF3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TIEMPO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9FF33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3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u="sng" dirty="0"/>
                        <a:t>Global</a:t>
                      </a:r>
                      <a:r>
                        <a:rPr lang="es-ES" dirty="0"/>
                        <a:t>: </a:t>
                      </a:r>
                    </a:p>
                    <a:p>
                      <a:r>
                        <a:rPr lang="es-ES" dirty="0"/>
                        <a:t>Un período determinado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411752"/>
                  </a:ext>
                </a:extLst>
              </a:tr>
              <a:tr h="780404">
                <a:tc gridSpan="3" v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33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33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3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u="sng" dirty="0"/>
                        <a:t>Diferencial</a:t>
                      </a:r>
                      <a:r>
                        <a:rPr lang="es-ES" dirty="0"/>
                        <a:t>:</a:t>
                      </a:r>
                    </a:p>
                    <a:p>
                      <a:r>
                        <a:rPr lang="es-ES" dirty="0"/>
                        <a:t>Diferentes años </a:t>
                      </a:r>
                    </a:p>
                    <a:p>
                      <a:pPr lvl="0"/>
                      <a:r>
                        <a:rPr lang="es-ES" dirty="0"/>
                        <a:t>Diferentes meses</a:t>
                      </a:r>
                    </a:p>
                    <a:p>
                      <a:pPr lvl="0"/>
                      <a:r>
                        <a:rPr lang="es-ES" dirty="0"/>
                        <a:t>Contexto particular de COVID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8882809"/>
                  </a:ext>
                </a:extLst>
              </a:tr>
              <a:tr h="481608">
                <a:tc gridSpan="2">
                  <a:txBody>
                    <a:bodyPr/>
                    <a:lstStyle/>
                    <a:p>
                      <a:r>
                        <a:rPr lang="es-ES" dirty="0"/>
                        <a:t>ESPACIO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 gridSpan="3">
                  <a:txBody>
                    <a:bodyPr/>
                    <a:lstStyle/>
                    <a:p>
                      <a:r>
                        <a:rPr lang="es-ES" i="1" dirty="0"/>
                        <a:t>Relaciones posibles con:</a:t>
                      </a:r>
                    </a:p>
                    <a:p>
                      <a:endParaRPr lang="es-ES" i="1" dirty="0"/>
                    </a:p>
                    <a:p>
                      <a:r>
                        <a:rPr lang="es-ES" i="1" dirty="0"/>
                        <a:t>  - el </a:t>
                      </a:r>
                      <a:r>
                        <a:rPr lang="es-ES" i="1" dirty="0" err="1"/>
                        <a:t>nº</a:t>
                      </a:r>
                      <a:r>
                        <a:rPr lang="es-ES" i="1" dirty="0"/>
                        <a:t> de flota de vehículos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lang="es-ES" i="1" dirty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es-ES" i="1" dirty="0"/>
                        <a:t>  - el </a:t>
                      </a:r>
                      <a:r>
                        <a:rPr lang="es-ES" i="1" dirty="0" err="1"/>
                        <a:t>nº</a:t>
                      </a:r>
                      <a:r>
                        <a:rPr lang="es-ES" i="1" dirty="0"/>
                        <a:t> de habitantes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s-ES" i="1" dirty="0"/>
                        <a:t>                                  &gt; la densidad de población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s-ES" i="1" dirty="0"/>
                        <a:t>  - la superficie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lang="es-ES" i="1" dirty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es-ES" i="1" dirty="0"/>
                        <a:t>  - periodo laboral vs. no laboral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94802517"/>
                  </a:ext>
                </a:extLst>
              </a:tr>
              <a:tr h="1543786">
                <a:tc>
                  <a:txBody>
                    <a:bodyPr/>
                    <a:lstStyle/>
                    <a:p>
                      <a:r>
                        <a:rPr lang="es-ES" u="sng" dirty="0"/>
                        <a:t>Global</a:t>
                      </a:r>
                      <a:r>
                        <a:rPr lang="es-ES" dirty="0"/>
                        <a:t>: </a:t>
                      </a:r>
                    </a:p>
                    <a:p>
                      <a:r>
                        <a:rPr lang="es-ES" dirty="0"/>
                        <a:t>Bélgica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u="sng" dirty="0"/>
                        <a:t>Diferencial</a:t>
                      </a:r>
                      <a:r>
                        <a:rPr lang="es-ES" dirty="0"/>
                        <a:t>:</a:t>
                      </a:r>
                    </a:p>
                    <a:p>
                      <a:r>
                        <a:rPr lang="es-ES" dirty="0"/>
                        <a:t>Los diferentes distritos de Bélgica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 vMerge="1">
                  <a:txBody>
                    <a:bodyPr/>
                    <a:lstStyle/>
                    <a:p>
                      <a:r>
                        <a:rPr lang="es-ES" dirty="0"/>
                        <a:t>Relaciones con </a:t>
                      </a:r>
                    </a:p>
                    <a:p>
                      <a:r>
                        <a:rPr lang="es-ES" dirty="0"/>
                        <a:t>    - el </a:t>
                      </a:r>
                      <a:r>
                        <a:rPr lang="es-ES" dirty="0" err="1"/>
                        <a:t>nº</a:t>
                      </a:r>
                      <a:r>
                        <a:rPr lang="es-ES" dirty="0"/>
                        <a:t> de flota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6448429"/>
                  </a:ext>
                </a:extLst>
              </a:tr>
            </a:tbl>
          </a:graphicData>
        </a:graphic>
      </p:graphicFrame>
      <p:sp>
        <p:nvSpPr>
          <p:cNvPr id="8" name="CuadroTexto 7">
            <a:extLst>
              <a:ext uri="{FF2B5EF4-FFF2-40B4-BE49-F238E27FC236}">
                <a16:creationId xmlns:a16="http://schemas.microsoft.com/office/drawing/2014/main" id="{553B6045-178B-4B19-A1C3-C1895FCCACD4}"/>
              </a:ext>
            </a:extLst>
          </p:cNvPr>
          <p:cNvSpPr txBox="1"/>
          <p:nvPr/>
        </p:nvSpPr>
        <p:spPr>
          <a:xfrm>
            <a:off x="779930" y="445285"/>
            <a:ext cx="90902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Base para el análisis</a:t>
            </a:r>
          </a:p>
        </p:txBody>
      </p:sp>
    </p:spTree>
    <p:extLst>
      <p:ext uri="{BB962C8B-B14F-4D97-AF65-F5344CB8AC3E}">
        <p14:creationId xmlns:p14="http://schemas.microsoft.com/office/powerpoint/2010/main" val="2083116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11152C-605A-4202-8B91-3FAFCE122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8940799" cy="1320800"/>
          </a:xfrm>
        </p:spPr>
        <p:txBody>
          <a:bodyPr/>
          <a:lstStyle/>
          <a:p>
            <a:r>
              <a:rPr lang="es-ES" dirty="0"/>
              <a:t>La organización administrativa de Bélgica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B073B786-C629-4F52-8E4D-55D213400C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5068" y="1389921"/>
            <a:ext cx="5977466" cy="5036015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50D92D14-E69F-4D63-8C32-BB9486DBA6AD}"/>
              </a:ext>
            </a:extLst>
          </p:cNvPr>
          <p:cNvSpPr txBox="1"/>
          <p:nvPr/>
        </p:nvSpPr>
        <p:spPr>
          <a:xfrm>
            <a:off x="855133" y="6248400"/>
            <a:ext cx="6731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Fuente: https://nl.wikipedia.org/wiki/</a:t>
            </a:r>
            <a:r>
              <a:rPr lang="es-ES" sz="800" dirty="0" err="1"/>
              <a:t>Portaal:België</a:t>
            </a:r>
            <a:r>
              <a:rPr lang="es-ES" sz="800" dirty="0"/>
              <a:t>/</a:t>
            </a:r>
            <a:r>
              <a:rPr lang="es-ES" sz="800" dirty="0" err="1"/>
              <a:t>Kaarten</a:t>
            </a:r>
            <a:r>
              <a:rPr lang="es-ES" sz="800" dirty="0"/>
              <a:t>#/media/Bestand:Belgische_provincies.png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4C462FB-C8F0-407C-918B-80FFD0869214}"/>
              </a:ext>
            </a:extLst>
          </p:cNvPr>
          <p:cNvSpPr txBox="1"/>
          <p:nvPr/>
        </p:nvSpPr>
        <p:spPr>
          <a:xfrm>
            <a:off x="1794933" y="3916863"/>
            <a:ext cx="201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FRANCIA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7A70177-F2D8-4C75-98F3-9F9091CA0B51}"/>
              </a:ext>
            </a:extLst>
          </p:cNvPr>
          <p:cNvSpPr txBox="1"/>
          <p:nvPr/>
        </p:nvSpPr>
        <p:spPr>
          <a:xfrm>
            <a:off x="7992534" y="4512733"/>
            <a:ext cx="2243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ALEMANIA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5E032D2-2395-415F-B64B-72CA0DE70E3E}"/>
              </a:ext>
            </a:extLst>
          </p:cNvPr>
          <p:cNvSpPr txBox="1"/>
          <p:nvPr/>
        </p:nvSpPr>
        <p:spPr>
          <a:xfrm>
            <a:off x="6832600" y="6248400"/>
            <a:ext cx="2243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LUXEMBURGO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8DDC3E0-3C1A-4A0F-BD92-F5304193D109}"/>
              </a:ext>
            </a:extLst>
          </p:cNvPr>
          <p:cNvSpPr txBox="1"/>
          <p:nvPr/>
        </p:nvSpPr>
        <p:spPr>
          <a:xfrm>
            <a:off x="6045201" y="1343546"/>
            <a:ext cx="2243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PAÍSES BAJOS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FECDD91-634C-4582-98AB-81F55FF8F9DD}"/>
              </a:ext>
            </a:extLst>
          </p:cNvPr>
          <p:cNvSpPr txBox="1"/>
          <p:nvPr/>
        </p:nvSpPr>
        <p:spPr>
          <a:xfrm rot="20037256">
            <a:off x="1646769" y="1566334"/>
            <a:ext cx="185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00B0F0"/>
                </a:solidFill>
              </a:rPr>
              <a:t>Mar del Norte</a:t>
            </a:r>
          </a:p>
        </p:txBody>
      </p:sp>
      <p:pic>
        <p:nvPicPr>
          <p:cNvPr id="11" name="Gráfico 10" descr="Casa">
            <a:extLst>
              <a:ext uri="{FF2B5EF4-FFF2-40B4-BE49-F238E27FC236}">
                <a16:creationId xmlns:a16="http://schemas.microsoft.com/office/drawing/2014/main" id="{1838C8A6-E0E4-4968-AA80-255B66E78F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10000" y="1283584"/>
            <a:ext cx="618254" cy="568409"/>
          </a:xfrm>
          <a:prstGeom prst="rect">
            <a:avLst/>
          </a:prstGeom>
        </p:spPr>
      </p:pic>
      <p:sp>
        <p:nvSpPr>
          <p:cNvPr id="12" name="Flecha: hacia abajo 11">
            <a:extLst>
              <a:ext uri="{FF2B5EF4-FFF2-40B4-BE49-F238E27FC236}">
                <a16:creationId xmlns:a16="http://schemas.microsoft.com/office/drawing/2014/main" id="{15657A53-F120-4AF7-AB83-46825AB05AC9}"/>
              </a:ext>
            </a:extLst>
          </p:cNvPr>
          <p:cNvSpPr/>
          <p:nvPr/>
        </p:nvSpPr>
        <p:spPr>
          <a:xfrm>
            <a:off x="4136753" y="1822191"/>
            <a:ext cx="159621" cy="595577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93477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60E0C905-3443-498D-8FAC-5DEFAE6DD4E8}"/>
              </a:ext>
            </a:extLst>
          </p:cNvPr>
          <p:cNvSpPr/>
          <p:nvPr/>
        </p:nvSpPr>
        <p:spPr>
          <a:xfrm>
            <a:off x="537882" y="1734670"/>
            <a:ext cx="10538011" cy="29117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AEBE8AC-CE73-4CB7-AF7D-5EF4E98B6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824" y="1879002"/>
            <a:ext cx="10762129" cy="4978998"/>
          </a:xfrm>
        </p:spPr>
        <p:txBody>
          <a:bodyPr>
            <a:normAutofit/>
          </a:bodyPr>
          <a:lstStyle/>
          <a:p>
            <a:pPr algn="ctr"/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Primera hipótesis:</a:t>
            </a:r>
            <a:b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“hay una variación en el número de accidentes </a:t>
            </a:r>
            <a:b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lo largo del tiempo”</a:t>
            </a:r>
            <a:b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6222617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3127</TotalTime>
  <Words>1042</Words>
  <Application>Microsoft Office PowerPoint</Application>
  <PresentationFormat>Panorámica</PresentationFormat>
  <Paragraphs>141</Paragraphs>
  <Slides>28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33" baseType="lpstr">
      <vt:lpstr>Arial</vt:lpstr>
      <vt:lpstr>inherit</vt:lpstr>
      <vt:lpstr>Trebuchet MS</vt:lpstr>
      <vt:lpstr>Wingdings 3</vt:lpstr>
      <vt:lpstr>Faceta</vt:lpstr>
      <vt:lpstr>Los accidentes en Bélgica Análisis exploratorio de datos </vt:lpstr>
      <vt:lpstr>Presentación de PowerPoint</vt:lpstr>
      <vt:lpstr>El seguro del coche</vt:lpstr>
      <vt:lpstr>Parámetros que intervienen en la tarificación del seguro de coche</vt:lpstr>
      <vt:lpstr>   Hipótesis principal   Se observan variaciones en el número de accidentes de tráfico   </vt:lpstr>
      <vt:lpstr>Propósito de este estudio:  - comprobar la veracidad de la hipótesis principal  +  - averiguar qué factores pueden estar relacionados con las eventuales variaciones</vt:lpstr>
      <vt:lpstr>Presentación de PowerPoint</vt:lpstr>
      <vt:lpstr>La organización administrativa de Bélgica</vt:lpstr>
      <vt:lpstr>Primera hipótesis:  “hay una variación en el número de accidentes  a lo largo del tiempo”  </vt:lpstr>
      <vt:lpstr>Presentación de PowerPoint</vt:lpstr>
      <vt:lpstr>Evaluación de la primera hipótesis:   La evolución del número de accidentes en Bélgica                    (2008, 2012, 2016-2020)</vt:lpstr>
      <vt:lpstr>Relación con los parámetros mencionados: flota + densidad (de población) (2012, 2016-2020)</vt:lpstr>
      <vt:lpstr>Presentación de PowerPoint</vt:lpstr>
      <vt:lpstr>Segunda hipótesis:  “hay una variación en el número de accidentes,  relacionada con el distrito donde ocurren”  </vt:lpstr>
      <vt:lpstr>Presentación de PowerPoint</vt:lpstr>
      <vt:lpstr>Evaluación de la segunda hipótesis:</vt:lpstr>
      <vt:lpstr>La dispersión y el volumen de los ‘outliers’</vt:lpstr>
      <vt:lpstr>Relación con el nº de la población en los distritos</vt:lpstr>
      <vt:lpstr>Presentación de PowerPoint</vt:lpstr>
      <vt:lpstr>Riesgo de accidente por persona por distrito por año (promedio anual en base a 2012, 2016-2020)</vt:lpstr>
      <vt:lpstr>La dispersión y el volumen de los ‘outliers’ en el riesgo de accidente por persona y por distrito</vt:lpstr>
      <vt:lpstr>Tercera hipótesis:  “hay una variación en el número de accidentes, y está relacionada con el momento de la conducción”     </vt:lpstr>
      <vt:lpstr>Presentación de PowerPoint</vt:lpstr>
      <vt:lpstr>Evaluación de la tercera hipótesis</vt:lpstr>
      <vt:lpstr>Relación con los periodos laborales vs. vacaciones escolares</vt:lpstr>
      <vt:lpstr>Conclusiones y perspectivas de este estudio                  Hipótesis principal:   variación en el nº de accidentes 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Los accidentes en Bélgica Exploración de datos</dc:title>
  <dc:creator>zio coso</dc:creator>
  <cp:lastModifiedBy>zio coso</cp:lastModifiedBy>
  <cp:revision>17</cp:revision>
  <dcterms:created xsi:type="dcterms:W3CDTF">2022-03-08T15:57:13Z</dcterms:created>
  <dcterms:modified xsi:type="dcterms:W3CDTF">2022-03-14T15:27:21Z</dcterms:modified>
</cp:coreProperties>
</file>